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3BE8653" w14:textId="77777777" w:rsidR="0058479C" w:rsidRPr="00B50225" w:rsidRDefault="0058479C" w:rsidP="0058479C">
      <w:pPr>
        <w:pStyle w:val="Hlavika"/>
        <w:rPr>
          <w:sz w:val="18"/>
          <w:szCs w:val="18"/>
        </w:rPr>
      </w:pPr>
    </w:p>
    <w:p w14:paraId="63BE8654" w14:textId="77777777" w:rsidR="0058479C" w:rsidRPr="00B50225" w:rsidRDefault="0058479C" w:rsidP="0058479C">
      <w:pPr>
        <w:rPr>
          <w:sz w:val="18"/>
          <w:szCs w:val="18"/>
        </w:rPr>
      </w:pPr>
    </w:p>
    <w:p w14:paraId="63BE8655" w14:textId="77777777" w:rsidR="0058479C" w:rsidRPr="00B50225" w:rsidRDefault="0058479C" w:rsidP="0058479C">
      <w:pPr>
        <w:rPr>
          <w:sz w:val="18"/>
          <w:szCs w:val="18"/>
        </w:rPr>
      </w:pPr>
    </w:p>
    <w:p w14:paraId="63BE8656" w14:textId="77777777" w:rsidR="0058479C" w:rsidRPr="00B50225" w:rsidRDefault="0058479C" w:rsidP="0058479C">
      <w:pPr>
        <w:rPr>
          <w:sz w:val="18"/>
          <w:szCs w:val="18"/>
        </w:rPr>
      </w:pPr>
    </w:p>
    <w:p w14:paraId="63BE8657" w14:textId="77777777" w:rsidR="0058479C" w:rsidRPr="00B50225" w:rsidRDefault="0058479C" w:rsidP="0058479C">
      <w:pPr>
        <w:rPr>
          <w:sz w:val="18"/>
          <w:szCs w:val="18"/>
        </w:rPr>
      </w:pPr>
    </w:p>
    <w:p w14:paraId="63BE8658" w14:textId="77777777" w:rsidR="0058479C" w:rsidRPr="00B50225" w:rsidRDefault="0058479C" w:rsidP="0058479C">
      <w:pPr>
        <w:rPr>
          <w:sz w:val="18"/>
          <w:szCs w:val="18"/>
        </w:rPr>
      </w:pPr>
    </w:p>
    <w:p w14:paraId="63BE8659" w14:textId="77777777" w:rsidR="0058479C" w:rsidRPr="00B50225" w:rsidRDefault="0058479C" w:rsidP="0058479C">
      <w:pPr>
        <w:rPr>
          <w:sz w:val="18"/>
          <w:szCs w:val="18"/>
        </w:rPr>
      </w:pPr>
    </w:p>
    <w:p w14:paraId="63BE865A" w14:textId="77777777" w:rsidR="0058479C" w:rsidRPr="00B50225" w:rsidRDefault="0058479C" w:rsidP="0058479C">
      <w:pPr>
        <w:rPr>
          <w:sz w:val="18"/>
          <w:szCs w:val="18"/>
        </w:rPr>
      </w:pPr>
    </w:p>
    <w:p w14:paraId="63BE865B" w14:textId="77777777" w:rsidR="0058479C" w:rsidRPr="00B50225" w:rsidRDefault="0058479C" w:rsidP="0058479C">
      <w:pPr>
        <w:rPr>
          <w:sz w:val="18"/>
          <w:szCs w:val="18"/>
        </w:rPr>
      </w:pPr>
    </w:p>
    <w:p w14:paraId="63BE865C" w14:textId="77777777" w:rsidR="0058479C" w:rsidRPr="00B50225" w:rsidRDefault="0058479C" w:rsidP="0058479C">
      <w:pPr>
        <w:rPr>
          <w:sz w:val="18"/>
          <w:szCs w:val="18"/>
        </w:rPr>
      </w:pPr>
    </w:p>
    <w:p w14:paraId="63BE865D" w14:textId="77777777" w:rsidR="0058479C" w:rsidRPr="00B50225" w:rsidRDefault="0058479C" w:rsidP="0058479C">
      <w:pPr>
        <w:rPr>
          <w:sz w:val="18"/>
          <w:szCs w:val="18"/>
        </w:rPr>
      </w:pPr>
    </w:p>
    <w:p w14:paraId="63BE865E" w14:textId="77777777" w:rsidR="0058479C" w:rsidRPr="00B50225" w:rsidRDefault="0058479C" w:rsidP="0058479C">
      <w:pPr>
        <w:rPr>
          <w:sz w:val="18"/>
          <w:szCs w:val="18"/>
        </w:rPr>
      </w:pPr>
    </w:p>
    <w:p w14:paraId="63BE865F" w14:textId="77777777" w:rsidR="0058479C" w:rsidRPr="00B50225" w:rsidRDefault="0058479C" w:rsidP="0058479C">
      <w:pPr>
        <w:rPr>
          <w:sz w:val="18"/>
          <w:szCs w:val="18"/>
        </w:rPr>
      </w:pPr>
    </w:p>
    <w:p w14:paraId="63BE8660" w14:textId="77777777" w:rsidR="0058479C" w:rsidRPr="00B50225" w:rsidRDefault="0058479C" w:rsidP="0058479C">
      <w:pPr>
        <w:rPr>
          <w:sz w:val="18"/>
          <w:szCs w:val="18"/>
        </w:rPr>
      </w:pPr>
    </w:p>
    <w:p w14:paraId="63BE8661" w14:textId="77777777" w:rsidR="0058479C" w:rsidRPr="00B50225" w:rsidRDefault="0058479C" w:rsidP="0058479C">
      <w:pPr>
        <w:rPr>
          <w:sz w:val="18"/>
          <w:szCs w:val="18"/>
        </w:rPr>
      </w:pPr>
    </w:p>
    <w:p w14:paraId="63BE8662" w14:textId="77777777" w:rsidR="0058479C" w:rsidRPr="00B50225" w:rsidRDefault="0058479C" w:rsidP="0058479C">
      <w:pPr>
        <w:rPr>
          <w:sz w:val="18"/>
          <w:szCs w:val="18"/>
        </w:rPr>
      </w:pPr>
    </w:p>
    <w:p w14:paraId="63BE8663" w14:textId="77777777" w:rsidR="0058479C" w:rsidRPr="00B50225" w:rsidRDefault="0058479C" w:rsidP="0058479C">
      <w:pPr>
        <w:rPr>
          <w:sz w:val="28"/>
          <w:szCs w:val="28"/>
        </w:rPr>
      </w:pPr>
    </w:p>
    <w:p w14:paraId="63BE8664" w14:textId="2D3B4C89" w:rsidR="001D0C7D" w:rsidRDefault="006A58B6" w:rsidP="001D0C7D">
      <w:pPr>
        <w:jc w:val="center"/>
        <w:rPr>
          <w:b/>
          <w:sz w:val="28"/>
          <w:szCs w:val="28"/>
        </w:rPr>
      </w:pPr>
      <w:r>
        <w:rPr>
          <w:b/>
          <w:sz w:val="28"/>
          <w:szCs w:val="28"/>
        </w:rPr>
        <w:t>Ú</w:t>
      </w:r>
      <w:r w:rsidR="0058479C" w:rsidRPr="00B50225">
        <w:rPr>
          <w:b/>
          <w:sz w:val="28"/>
          <w:szCs w:val="28"/>
        </w:rPr>
        <w:t>čtovná závierka</w:t>
      </w:r>
    </w:p>
    <w:p w14:paraId="63BE8665" w14:textId="77777777" w:rsidR="001D0C7D" w:rsidRPr="00B50225" w:rsidRDefault="001D0C7D" w:rsidP="001D0C7D">
      <w:pPr>
        <w:jc w:val="center"/>
        <w:rPr>
          <w:b/>
          <w:sz w:val="28"/>
          <w:szCs w:val="28"/>
        </w:rPr>
      </w:pPr>
      <w:r>
        <w:rPr>
          <w:b/>
          <w:sz w:val="28"/>
          <w:szCs w:val="28"/>
        </w:rPr>
        <w:t>pre veľké účtovné jednotky</w:t>
      </w:r>
    </w:p>
    <w:p w14:paraId="63BE8666" w14:textId="0BBD62CC" w:rsidR="0058479C" w:rsidRPr="00B50225" w:rsidRDefault="0058479C" w:rsidP="0058479C">
      <w:pPr>
        <w:jc w:val="center"/>
        <w:rPr>
          <w:b/>
          <w:sz w:val="28"/>
          <w:szCs w:val="28"/>
        </w:rPr>
      </w:pPr>
      <w:r w:rsidRPr="00B50225">
        <w:rPr>
          <w:b/>
          <w:sz w:val="28"/>
          <w:szCs w:val="28"/>
        </w:rPr>
        <w:t>zostavená podľa slovenských právnych predpisov</w:t>
      </w:r>
    </w:p>
    <w:p w14:paraId="63BE8667" w14:textId="1355C0D1" w:rsidR="0058479C" w:rsidRPr="00B50225" w:rsidRDefault="0058479C" w:rsidP="0058479C">
      <w:pPr>
        <w:jc w:val="center"/>
        <w:rPr>
          <w:b/>
          <w:sz w:val="28"/>
          <w:szCs w:val="28"/>
        </w:rPr>
      </w:pPr>
      <w:r w:rsidRPr="00B50225">
        <w:rPr>
          <w:b/>
          <w:sz w:val="28"/>
          <w:szCs w:val="28"/>
        </w:rPr>
        <w:t xml:space="preserve">k 31. decembru </w:t>
      </w:r>
      <w:r w:rsidR="00B94B96">
        <w:rPr>
          <w:b/>
          <w:sz w:val="28"/>
          <w:szCs w:val="28"/>
        </w:rPr>
        <w:t>20</w:t>
      </w:r>
      <w:r w:rsidR="006A58B6">
        <w:rPr>
          <w:b/>
          <w:sz w:val="28"/>
          <w:szCs w:val="28"/>
        </w:rPr>
        <w:t>2</w:t>
      </w:r>
      <w:r w:rsidR="004B71E1">
        <w:rPr>
          <w:b/>
          <w:sz w:val="28"/>
          <w:szCs w:val="28"/>
        </w:rPr>
        <w:t>5</w:t>
      </w:r>
    </w:p>
    <w:p w14:paraId="63BE8668" w14:textId="77777777" w:rsidR="0058479C" w:rsidRPr="00B50225" w:rsidRDefault="0058479C" w:rsidP="0058479C">
      <w:pPr>
        <w:jc w:val="center"/>
        <w:rPr>
          <w:b/>
          <w:sz w:val="28"/>
          <w:szCs w:val="28"/>
        </w:rPr>
      </w:pPr>
    </w:p>
    <w:p w14:paraId="63BE8669" w14:textId="77777777" w:rsidR="0058479C" w:rsidRPr="00B50225" w:rsidRDefault="0058479C" w:rsidP="0058479C">
      <w:pPr>
        <w:jc w:val="center"/>
        <w:rPr>
          <w:b/>
          <w:sz w:val="28"/>
          <w:szCs w:val="28"/>
        </w:rPr>
      </w:pPr>
    </w:p>
    <w:p w14:paraId="63BE866B" w14:textId="598DEAB5" w:rsidR="0058479C" w:rsidRPr="004B71E1" w:rsidRDefault="004B71E1" w:rsidP="004B71E1">
      <w:pPr>
        <w:jc w:val="center"/>
        <w:rPr>
          <w:sz w:val="28"/>
          <w:szCs w:val="28"/>
        </w:rPr>
        <w:sectPr w:rsidR="0058479C" w:rsidRPr="004B71E1" w:rsidSect="00D14196">
          <w:headerReference w:type="even" r:id="rId11"/>
          <w:headerReference w:type="default" r:id="rId12"/>
          <w:footerReference w:type="even" r:id="rId13"/>
          <w:footerReference w:type="default" r:id="rId14"/>
          <w:headerReference w:type="first" r:id="rId15"/>
          <w:pgSz w:w="11907" w:h="16840" w:code="9"/>
          <w:pgMar w:top="1979" w:right="1021" w:bottom="1134" w:left="1673" w:header="675" w:footer="408" w:gutter="0"/>
          <w:cols w:space="708"/>
          <w:titlePg/>
        </w:sectPr>
      </w:pPr>
      <w:r>
        <w:rPr>
          <w:sz w:val="28"/>
          <w:szCs w:val="28"/>
        </w:rPr>
        <w:t>Máj</w:t>
      </w:r>
      <w:r w:rsidR="00B94B96">
        <w:rPr>
          <w:sz w:val="28"/>
          <w:szCs w:val="28"/>
        </w:rPr>
        <w:t xml:space="preserve"> 20</w:t>
      </w:r>
      <w:r w:rsidR="006A58B6">
        <w:rPr>
          <w:sz w:val="28"/>
          <w:szCs w:val="28"/>
        </w:rPr>
        <w:t>2</w:t>
      </w:r>
      <w:r>
        <w:rPr>
          <w:sz w:val="28"/>
          <w:szCs w:val="28"/>
        </w:rPr>
        <w:t>5</w:t>
      </w:r>
    </w:p>
    <w:p w14:paraId="63BE86D3" w14:textId="77777777" w:rsidR="004D3B4A" w:rsidRPr="00891481" w:rsidRDefault="001D0C7D" w:rsidP="00B50225">
      <w:pPr>
        <w:pStyle w:val="Nadpis1"/>
        <w:tabs>
          <w:tab w:val="num" w:pos="360"/>
        </w:tabs>
        <w:spacing w:after="60"/>
        <w:ind w:left="360"/>
        <w:rPr>
          <w:szCs w:val="18"/>
        </w:rPr>
      </w:pPr>
      <w:bookmarkStart w:id="0" w:name="_Toc530739894"/>
      <w:r>
        <w:rPr>
          <w:szCs w:val="18"/>
        </w:rPr>
        <w:lastRenderedPageBreak/>
        <w:t>VŠEOBECNÉ INFORMÁCIE</w:t>
      </w:r>
      <w:bookmarkEnd w:id="0"/>
    </w:p>
    <w:p w14:paraId="63BE86D4" w14:textId="77777777" w:rsidR="004D3B4A" w:rsidRPr="008C0838" w:rsidRDefault="004D3B4A" w:rsidP="004D3B4A">
      <w:pPr>
        <w:pStyle w:val="Zkladntext"/>
        <w:rPr>
          <w:szCs w:val="18"/>
        </w:rPr>
      </w:pPr>
    </w:p>
    <w:p w14:paraId="63BE86D5" w14:textId="77777777" w:rsidR="001D0C7D" w:rsidRDefault="001D0C7D" w:rsidP="004D3B4A">
      <w:pPr>
        <w:pStyle w:val="Nadpis2"/>
        <w:numPr>
          <w:ilvl w:val="0"/>
          <w:numId w:val="2"/>
        </w:numPr>
        <w:rPr>
          <w:szCs w:val="18"/>
        </w:rPr>
      </w:pPr>
      <w:r>
        <w:rPr>
          <w:szCs w:val="18"/>
        </w:rPr>
        <w:t>Obchodné meno a sídlo spoločnosti:</w:t>
      </w:r>
    </w:p>
    <w:p w14:paraId="63BE86D6" w14:textId="77777777" w:rsidR="001D0C7D" w:rsidRPr="001D0C7D" w:rsidRDefault="001D0C7D" w:rsidP="00A31BBB"/>
    <w:p w14:paraId="63BE86D7" w14:textId="0C7F573C" w:rsidR="001D0C7D" w:rsidRDefault="00536884" w:rsidP="001D0C7D">
      <w:pPr>
        <w:pStyle w:val="Zkladntext"/>
      </w:pPr>
      <w:r>
        <w:t>CMF Slovakia s.r.o.</w:t>
      </w:r>
    </w:p>
    <w:p w14:paraId="63BE86D8" w14:textId="0C424C0D" w:rsidR="001D0C7D" w:rsidRDefault="00536884" w:rsidP="001D0C7D">
      <w:pPr>
        <w:pStyle w:val="Zkladntext"/>
      </w:pPr>
      <w:r>
        <w:t>Gemerská 585</w:t>
      </w:r>
    </w:p>
    <w:p w14:paraId="63BE86D9" w14:textId="666C4B7D" w:rsidR="001D0C7D" w:rsidRDefault="00536884" w:rsidP="001D0C7D">
      <w:pPr>
        <w:pStyle w:val="Zkladntext"/>
      </w:pPr>
      <w:r>
        <w:t>049 51 Brzotín</w:t>
      </w:r>
    </w:p>
    <w:p w14:paraId="63BE86DA" w14:textId="77777777" w:rsidR="001D0C7D" w:rsidRDefault="001D0C7D" w:rsidP="00A31BBB">
      <w:pPr>
        <w:pStyle w:val="Nadpis2"/>
        <w:ind w:left="360"/>
        <w:rPr>
          <w:szCs w:val="18"/>
        </w:rPr>
      </w:pPr>
    </w:p>
    <w:p w14:paraId="34BB8904" w14:textId="46AEE988" w:rsidR="007C7E19" w:rsidRPr="007042B6" w:rsidRDefault="007C7E19" w:rsidP="007C7E19">
      <w:pPr>
        <w:pStyle w:val="Zkladntext"/>
        <w:rPr>
          <w:szCs w:val="18"/>
        </w:rPr>
      </w:pPr>
      <w:r w:rsidRPr="007042B6">
        <w:rPr>
          <w:szCs w:val="18"/>
        </w:rPr>
        <w:t xml:space="preserve">Spoločnosť CMF Slovakia s.r.o. (ďalej len Spoločnosť), bola založená 23. mája 2005 a do obchodného registra bola zapísaná 18. júna 2005 (Obchodný register </w:t>
      </w:r>
      <w:r>
        <w:rPr>
          <w:szCs w:val="18"/>
        </w:rPr>
        <w:t>Mestského</w:t>
      </w:r>
      <w:r w:rsidRPr="007042B6">
        <w:rPr>
          <w:szCs w:val="18"/>
        </w:rPr>
        <w:t xml:space="preserve"> súdu Košice v Košiciach, oddiel Sro, vložka 16759/V). </w:t>
      </w:r>
    </w:p>
    <w:p w14:paraId="63BE86DD" w14:textId="77777777" w:rsidR="004D3B4A" w:rsidRPr="00FC603B" w:rsidRDefault="004D3B4A" w:rsidP="004D3B4A">
      <w:pPr>
        <w:rPr>
          <w:sz w:val="18"/>
          <w:szCs w:val="18"/>
        </w:rPr>
      </w:pPr>
    </w:p>
    <w:p w14:paraId="63BE86DE" w14:textId="77777777" w:rsidR="004D3B4A" w:rsidRPr="00891481" w:rsidRDefault="004D3B4A" w:rsidP="00A31BBB">
      <w:pPr>
        <w:pStyle w:val="Nadpis2"/>
        <w:ind w:firstLine="426"/>
        <w:rPr>
          <w:szCs w:val="18"/>
        </w:rPr>
      </w:pPr>
      <w:bookmarkStart w:id="1" w:name="_Toc530739896"/>
      <w:r w:rsidRPr="00FD3474">
        <w:rPr>
          <w:szCs w:val="18"/>
        </w:rPr>
        <w:t>Hlavnými či</w:t>
      </w:r>
      <w:r w:rsidRPr="00891481">
        <w:rPr>
          <w:szCs w:val="18"/>
        </w:rPr>
        <w:t>nnosťami Spoločnosti sú:</w:t>
      </w:r>
      <w:bookmarkEnd w:id="1"/>
    </w:p>
    <w:p w14:paraId="35C967B0" w14:textId="77777777" w:rsidR="007C7E19" w:rsidRPr="007042B6" w:rsidRDefault="007C7E19" w:rsidP="007C7E19">
      <w:pPr>
        <w:pStyle w:val="Zkladntext"/>
        <w:tabs>
          <w:tab w:val="left" w:pos="7905"/>
        </w:tabs>
        <w:rPr>
          <w:color w:val="00B050"/>
          <w:szCs w:val="18"/>
        </w:rPr>
      </w:pPr>
      <w:r w:rsidRPr="007042B6">
        <w:rPr>
          <w:szCs w:val="18"/>
        </w:rPr>
        <w:t>– zváračské práce a mechanické úpravy výrobkov na zákazku alebo na zmluvnom podklade.</w:t>
      </w:r>
    </w:p>
    <w:p w14:paraId="63BE86DF" w14:textId="48BDE240" w:rsidR="004D3B4A" w:rsidRPr="00B50225" w:rsidRDefault="00B808C6" w:rsidP="006F7B65">
      <w:pPr>
        <w:pStyle w:val="Zkladntext"/>
        <w:tabs>
          <w:tab w:val="left" w:pos="7905"/>
        </w:tabs>
        <w:rPr>
          <w:szCs w:val="18"/>
        </w:rPr>
      </w:pPr>
      <w:r w:rsidRPr="00B50225">
        <w:rPr>
          <w:szCs w:val="18"/>
        </w:rPr>
        <w:tab/>
      </w:r>
    </w:p>
    <w:p w14:paraId="63BE86E5" w14:textId="77777777" w:rsidR="0020722A" w:rsidRPr="00B50225" w:rsidRDefault="0020722A" w:rsidP="0020722A">
      <w:pPr>
        <w:pStyle w:val="Nadpis2"/>
        <w:numPr>
          <w:ilvl w:val="0"/>
          <w:numId w:val="2"/>
        </w:numPr>
        <w:rPr>
          <w:szCs w:val="18"/>
        </w:rPr>
      </w:pPr>
      <w:r w:rsidRPr="00B50225">
        <w:rPr>
          <w:szCs w:val="18"/>
        </w:rPr>
        <w:t>Údaje o neobmedzenom ručení</w:t>
      </w:r>
    </w:p>
    <w:p w14:paraId="63BE86E6" w14:textId="4585C0D3" w:rsidR="0020722A" w:rsidRPr="0028408E" w:rsidRDefault="0020722A" w:rsidP="005013EA">
      <w:pPr>
        <w:ind w:left="425"/>
        <w:jc w:val="both"/>
        <w:rPr>
          <w:sz w:val="18"/>
          <w:szCs w:val="18"/>
        </w:rPr>
      </w:pPr>
      <w:r w:rsidRPr="00FC603B">
        <w:rPr>
          <w:sz w:val="18"/>
          <w:szCs w:val="18"/>
        </w:rPr>
        <w:t xml:space="preserve">Spoločnosť </w:t>
      </w:r>
      <w:r w:rsidRPr="00380451">
        <w:rPr>
          <w:sz w:val="18"/>
          <w:szCs w:val="18"/>
        </w:rPr>
        <w:t xml:space="preserve">nie </w:t>
      </w:r>
      <w:r w:rsidRPr="00161BCF">
        <w:rPr>
          <w:sz w:val="18"/>
          <w:szCs w:val="18"/>
        </w:rPr>
        <w:t>je</w:t>
      </w:r>
      <w:r w:rsidRPr="00FC603B">
        <w:rPr>
          <w:sz w:val="18"/>
          <w:szCs w:val="18"/>
        </w:rPr>
        <w:t xml:space="preserve"> neobmedzene ručiacim spoločníkom v iných spoločnostiach podľa § 56 ods. 5 Obchodného zákonníka</w:t>
      </w:r>
      <w:r w:rsidR="008048A2">
        <w:rPr>
          <w:sz w:val="18"/>
          <w:szCs w:val="18"/>
        </w:rPr>
        <w:t>,</w:t>
      </w:r>
      <w:r w:rsidR="000D1BD5">
        <w:rPr>
          <w:sz w:val="18"/>
          <w:szCs w:val="18"/>
        </w:rPr>
        <w:t xml:space="preserve"> ani podľa podobných ustanovení iných predpisov. </w:t>
      </w:r>
    </w:p>
    <w:p w14:paraId="63BE86E7" w14:textId="77777777" w:rsidR="0020722A" w:rsidRDefault="0020722A" w:rsidP="004D3B4A">
      <w:pPr>
        <w:pStyle w:val="Zkladntext"/>
        <w:rPr>
          <w:szCs w:val="18"/>
        </w:rPr>
      </w:pPr>
    </w:p>
    <w:p w14:paraId="63BE86E8" w14:textId="77777777" w:rsidR="0020722A" w:rsidRPr="00B50225" w:rsidRDefault="0020722A" w:rsidP="0020722A">
      <w:pPr>
        <w:pStyle w:val="Nadpis2"/>
        <w:numPr>
          <w:ilvl w:val="0"/>
          <w:numId w:val="2"/>
        </w:numPr>
        <w:rPr>
          <w:szCs w:val="18"/>
        </w:rPr>
      </w:pPr>
      <w:r w:rsidRPr="00B50225">
        <w:rPr>
          <w:szCs w:val="18"/>
        </w:rPr>
        <w:t>Dátum schválenia účtovnej závierky za predchádzajúce účtovné obdobie</w:t>
      </w:r>
    </w:p>
    <w:p w14:paraId="63BE86E9" w14:textId="53381A58" w:rsidR="00F00EB3" w:rsidRDefault="0020722A" w:rsidP="005013EA">
      <w:pPr>
        <w:pStyle w:val="Zkladntext"/>
        <w:ind w:left="425"/>
        <w:rPr>
          <w:szCs w:val="18"/>
        </w:rPr>
      </w:pPr>
      <w:r w:rsidRPr="00B50225">
        <w:rPr>
          <w:szCs w:val="18"/>
        </w:rPr>
        <w:t xml:space="preserve">Účtovná závierka Spoločnosti k 31. decembru </w:t>
      </w:r>
      <w:r w:rsidR="008579A7">
        <w:rPr>
          <w:szCs w:val="18"/>
        </w:rPr>
        <w:t>20</w:t>
      </w:r>
      <w:r w:rsidR="00161BCF">
        <w:rPr>
          <w:szCs w:val="18"/>
        </w:rPr>
        <w:t>2</w:t>
      </w:r>
      <w:r w:rsidR="004B71E1">
        <w:rPr>
          <w:szCs w:val="18"/>
        </w:rPr>
        <w:t>4</w:t>
      </w:r>
      <w:r w:rsidRPr="00B50225">
        <w:rPr>
          <w:szCs w:val="18"/>
        </w:rPr>
        <w:t xml:space="preserve">, za predchádzajúce účtovné obdobie, bola schválená valným zhromaždením Spoločnosti </w:t>
      </w:r>
      <w:r w:rsidR="004B71E1">
        <w:rPr>
          <w:szCs w:val="18"/>
        </w:rPr>
        <w:t>1</w:t>
      </w:r>
      <w:r w:rsidR="00380451" w:rsidRPr="00380451">
        <w:rPr>
          <w:szCs w:val="18"/>
        </w:rPr>
        <w:t>6</w:t>
      </w:r>
      <w:r w:rsidRPr="00380451">
        <w:rPr>
          <w:szCs w:val="18"/>
        </w:rPr>
        <w:t xml:space="preserve">. </w:t>
      </w:r>
      <w:r w:rsidR="00380451" w:rsidRPr="00380451">
        <w:rPr>
          <w:szCs w:val="18"/>
        </w:rPr>
        <w:t xml:space="preserve">júna </w:t>
      </w:r>
      <w:r w:rsidR="008579A7" w:rsidRPr="00380451">
        <w:rPr>
          <w:szCs w:val="18"/>
        </w:rPr>
        <w:t>20</w:t>
      </w:r>
      <w:r w:rsidR="00380451" w:rsidRPr="00380451">
        <w:rPr>
          <w:szCs w:val="18"/>
        </w:rPr>
        <w:t>2</w:t>
      </w:r>
      <w:r w:rsidR="004B71E1">
        <w:rPr>
          <w:szCs w:val="18"/>
        </w:rPr>
        <w:t>5</w:t>
      </w:r>
      <w:r w:rsidRPr="00380451">
        <w:rPr>
          <w:szCs w:val="18"/>
        </w:rPr>
        <w:t>.</w:t>
      </w:r>
      <w:r>
        <w:rPr>
          <w:szCs w:val="18"/>
        </w:rPr>
        <w:t xml:space="preserve"> </w:t>
      </w:r>
    </w:p>
    <w:p w14:paraId="63BE86EA" w14:textId="77777777" w:rsidR="0020722A" w:rsidRDefault="0020722A" w:rsidP="0020722A">
      <w:pPr>
        <w:pStyle w:val="Zkladntext"/>
        <w:ind w:hanging="426"/>
        <w:rPr>
          <w:szCs w:val="18"/>
        </w:rPr>
      </w:pPr>
    </w:p>
    <w:p w14:paraId="63BE86EB" w14:textId="77777777" w:rsidR="0020722A" w:rsidRPr="00891481" w:rsidRDefault="0020722A" w:rsidP="0020722A">
      <w:pPr>
        <w:pStyle w:val="Nadpis2"/>
        <w:numPr>
          <w:ilvl w:val="0"/>
          <w:numId w:val="2"/>
        </w:numPr>
        <w:rPr>
          <w:szCs w:val="18"/>
        </w:rPr>
      </w:pPr>
      <w:r w:rsidRPr="00891481">
        <w:rPr>
          <w:szCs w:val="18"/>
        </w:rPr>
        <w:t>Právny dôvod na zostavenie účtovnej závierky</w:t>
      </w:r>
    </w:p>
    <w:p w14:paraId="63BE86EC" w14:textId="4033221F" w:rsidR="0020722A" w:rsidRDefault="0020722A" w:rsidP="005013EA">
      <w:pPr>
        <w:pStyle w:val="Zkladntext"/>
        <w:ind w:left="425"/>
        <w:rPr>
          <w:szCs w:val="18"/>
        </w:rPr>
      </w:pPr>
      <w:r w:rsidRPr="008C0838">
        <w:rPr>
          <w:szCs w:val="18"/>
        </w:rPr>
        <w:t xml:space="preserve">Účtovná závierka Spoločnosti k 31. decembru </w:t>
      </w:r>
      <w:r w:rsidR="008579A7">
        <w:rPr>
          <w:szCs w:val="18"/>
        </w:rPr>
        <w:t>20</w:t>
      </w:r>
      <w:r w:rsidR="00161BCF">
        <w:rPr>
          <w:szCs w:val="18"/>
        </w:rPr>
        <w:t>2</w:t>
      </w:r>
      <w:r w:rsidR="004B71E1">
        <w:rPr>
          <w:szCs w:val="18"/>
        </w:rPr>
        <w:t>5</w:t>
      </w:r>
      <w:r w:rsidR="00EF2FEC">
        <w:rPr>
          <w:szCs w:val="18"/>
        </w:rPr>
        <w:t xml:space="preserve"> </w:t>
      </w:r>
      <w:r w:rsidRPr="00B50225">
        <w:rPr>
          <w:szCs w:val="18"/>
        </w:rPr>
        <w:t xml:space="preserve">je zostavená ako riadna účtovná závierka podľa § 17 ods. 6 zákona NR SR č. 431/2002 Z. z. o účtovníctve </w:t>
      </w:r>
      <w:r w:rsidR="00E70680">
        <w:rPr>
          <w:szCs w:val="18"/>
        </w:rPr>
        <w:t>(ďalej „</w:t>
      </w:r>
      <w:r w:rsidR="0018792B">
        <w:rPr>
          <w:szCs w:val="18"/>
        </w:rPr>
        <w:t>zákon o</w:t>
      </w:r>
      <w:r w:rsidR="00E70680">
        <w:rPr>
          <w:szCs w:val="18"/>
        </w:rPr>
        <w:t> </w:t>
      </w:r>
      <w:r w:rsidR="0018792B">
        <w:rPr>
          <w:szCs w:val="18"/>
        </w:rPr>
        <w:t>účtovníctve</w:t>
      </w:r>
      <w:r w:rsidR="00E70680">
        <w:rPr>
          <w:szCs w:val="18"/>
        </w:rPr>
        <w:t>“</w:t>
      </w:r>
      <w:r w:rsidR="0018792B">
        <w:rPr>
          <w:szCs w:val="18"/>
        </w:rPr>
        <w:t xml:space="preserve">) </w:t>
      </w:r>
      <w:r w:rsidRPr="00B50225">
        <w:rPr>
          <w:szCs w:val="18"/>
        </w:rPr>
        <w:t xml:space="preserve">za účtovné obdobie od 1. januára </w:t>
      </w:r>
      <w:r w:rsidR="008579A7">
        <w:rPr>
          <w:szCs w:val="18"/>
        </w:rPr>
        <w:t>20</w:t>
      </w:r>
      <w:r w:rsidR="00161BCF">
        <w:rPr>
          <w:szCs w:val="18"/>
        </w:rPr>
        <w:t>2</w:t>
      </w:r>
      <w:r w:rsidR="004B71E1">
        <w:rPr>
          <w:szCs w:val="18"/>
        </w:rPr>
        <w:t>5</w:t>
      </w:r>
      <w:r w:rsidRPr="00B50225">
        <w:rPr>
          <w:szCs w:val="18"/>
        </w:rPr>
        <w:t xml:space="preserve"> do 31</w:t>
      </w:r>
      <w:r w:rsidR="0018792B" w:rsidRPr="00B50225">
        <w:rPr>
          <w:szCs w:val="18"/>
        </w:rPr>
        <w:t>.</w:t>
      </w:r>
      <w:r w:rsidR="0018792B">
        <w:rPr>
          <w:szCs w:val="18"/>
        </w:rPr>
        <w:t> </w:t>
      </w:r>
      <w:r w:rsidRPr="00B50225">
        <w:rPr>
          <w:szCs w:val="18"/>
        </w:rPr>
        <w:t xml:space="preserve">decembra </w:t>
      </w:r>
      <w:r w:rsidR="008579A7">
        <w:rPr>
          <w:szCs w:val="18"/>
        </w:rPr>
        <w:t>20</w:t>
      </w:r>
      <w:r w:rsidR="00161BCF">
        <w:rPr>
          <w:szCs w:val="18"/>
        </w:rPr>
        <w:t>2</w:t>
      </w:r>
      <w:r w:rsidR="004B71E1">
        <w:rPr>
          <w:szCs w:val="18"/>
        </w:rPr>
        <w:t>5</w:t>
      </w:r>
      <w:r w:rsidRPr="00B50225">
        <w:rPr>
          <w:szCs w:val="18"/>
        </w:rPr>
        <w:t>.</w:t>
      </w:r>
    </w:p>
    <w:p w14:paraId="63BE86ED" w14:textId="77777777" w:rsidR="00BA76A6" w:rsidRDefault="00BA76A6" w:rsidP="005013EA">
      <w:pPr>
        <w:pStyle w:val="Zkladntext"/>
        <w:ind w:left="425"/>
        <w:rPr>
          <w:szCs w:val="18"/>
        </w:rPr>
      </w:pPr>
    </w:p>
    <w:p w14:paraId="63BE86EE" w14:textId="1168287E" w:rsidR="00BA76A6" w:rsidRDefault="00D41499" w:rsidP="005013EA">
      <w:pPr>
        <w:pStyle w:val="Zkladntext"/>
        <w:ind w:left="425"/>
        <w:rPr>
          <w:szCs w:val="18"/>
        </w:rPr>
      </w:pPr>
      <w:r w:rsidRPr="0028408E">
        <w:rPr>
          <w:szCs w:val="18"/>
        </w:rPr>
        <w:t>Účtovná závierka je určená pre používateľov, ktorí majú primerané znalosti o obchodných a ekonomických činnostiach a účtovníctve a ktorí analyzujú tieto informácie s primeranou pozornosťou. Účtovná závierka neposkytuje a ani nemôže poskytovať všetky informácie, ktoré by existujúci a potencionálni investori, poskytovatelia úverov a</w:t>
      </w:r>
      <w:r w:rsidR="00DA5773" w:rsidRPr="0028408E">
        <w:rPr>
          <w:szCs w:val="18"/>
        </w:rPr>
        <w:t> </w:t>
      </w:r>
      <w:r w:rsidRPr="0028408E">
        <w:rPr>
          <w:szCs w:val="18"/>
        </w:rPr>
        <w:t>pôži</w:t>
      </w:r>
      <w:r w:rsidR="00DA5773" w:rsidRPr="0028408E">
        <w:rPr>
          <w:szCs w:val="18"/>
        </w:rPr>
        <w:t>čiek a iní veritelia, mohli potrebovať. Títo používatelia musia relevantné informácie získať z iných zdrojov.</w:t>
      </w:r>
      <w:r w:rsidR="00DA5773">
        <w:rPr>
          <w:szCs w:val="18"/>
        </w:rPr>
        <w:t xml:space="preserve"> </w:t>
      </w:r>
    </w:p>
    <w:p w14:paraId="63BE86EF" w14:textId="77777777" w:rsidR="0020722A" w:rsidRPr="00B50225" w:rsidRDefault="0020722A" w:rsidP="0020722A">
      <w:pPr>
        <w:pStyle w:val="Zkladntext"/>
        <w:ind w:hanging="426"/>
        <w:rPr>
          <w:szCs w:val="18"/>
        </w:rPr>
      </w:pPr>
    </w:p>
    <w:p w14:paraId="63BE86F0" w14:textId="77777777" w:rsidR="005B41C1" w:rsidRPr="00891481" w:rsidRDefault="005B41C1" w:rsidP="00A31BBB">
      <w:pPr>
        <w:pStyle w:val="Nadpis2"/>
        <w:numPr>
          <w:ilvl w:val="0"/>
          <w:numId w:val="2"/>
        </w:numPr>
        <w:rPr>
          <w:szCs w:val="18"/>
        </w:rPr>
      </w:pPr>
      <w:r>
        <w:rPr>
          <w:szCs w:val="18"/>
        </w:rPr>
        <w:t xml:space="preserve">Informácie o skupine </w:t>
      </w:r>
    </w:p>
    <w:p w14:paraId="63BE86F1" w14:textId="52800823" w:rsidR="00F00EB3" w:rsidRDefault="005B41C1" w:rsidP="00F00EB3">
      <w:pPr>
        <w:pStyle w:val="Zkladntext"/>
        <w:rPr>
          <w:szCs w:val="18"/>
        </w:rPr>
      </w:pPr>
      <w:r w:rsidRPr="00B50225">
        <w:rPr>
          <w:szCs w:val="18"/>
        </w:rPr>
        <w:t xml:space="preserve">Spoločnosť </w:t>
      </w:r>
      <w:r w:rsidR="00161BCF">
        <w:rPr>
          <w:szCs w:val="18"/>
        </w:rPr>
        <w:t xml:space="preserve">nie je súčasťou konsolidovaného celku. </w:t>
      </w:r>
    </w:p>
    <w:p w14:paraId="63BE86F2" w14:textId="77777777" w:rsidR="005B41C1" w:rsidRDefault="005B41C1" w:rsidP="005B41C1">
      <w:pPr>
        <w:pStyle w:val="Zkladntext"/>
        <w:ind w:hanging="426"/>
        <w:rPr>
          <w:szCs w:val="18"/>
        </w:rPr>
      </w:pPr>
    </w:p>
    <w:p w14:paraId="63BE870A" w14:textId="77777777" w:rsidR="004D3B4A" w:rsidRDefault="005F5D4F" w:rsidP="004D3B4A">
      <w:pPr>
        <w:pStyle w:val="Nadpis2"/>
        <w:numPr>
          <w:ilvl w:val="0"/>
          <w:numId w:val="2"/>
        </w:numPr>
        <w:rPr>
          <w:szCs w:val="18"/>
        </w:rPr>
      </w:pPr>
      <w:r w:rsidRPr="00B50225">
        <w:rPr>
          <w:szCs w:val="18"/>
        </w:rPr>
        <w:t>P</w:t>
      </w:r>
      <w:r w:rsidR="004D3B4A" w:rsidRPr="00B50225">
        <w:rPr>
          <w:szCs w:val="18"/>
        </w:rPr>
        <w:t xml:space="preserve">očet zamestnancov </w:t>
      </w:r>
    </w:p>
    <w:p w14:paraId="63BE870B" w14:textId="1F63BBF1" w:rsidR="00EF04C0" w:rsidRPr="00A31BBB" w:rsidRDefault="00EF04C0" w:rsidP="00A31BBB">
      <w:pPr>
        <w:pStyle w:val="Zkladntext"/>
        <w:rPr>
          <w:szCs w:val="18"/>
        </w:rPr>
      </w:pPr>
      <w:r w:rsidRPr="00A31BBB">
        <w:rPr>
          <w:szCs w:val="18"/>
        </w:rPr>
        <w:t xml:space="preserve">Priemerný prepočítaný počet zamestnancov Spoločnosti v účtovnom období </w:t>
      </w:r>
      <w:r w:rsidR="004A54F9">
        <w:rPr>
          <w:szCs w:val="18"/>
        </w:rPr>
        <w:t>20</w:t>
      </w:r>
      <w:r w:rsidR="00253BCB">
        <w:rPr>
          <w:szCs w:val="18"/>
        </w:rPr>
        <w:t>2</w:t>
      </w:r>
      <w:r w:rsidR="004B71E1">
        <w:rPr>
          <w:szCs w:val="18"/>
        </w:rPr>
        <w:t>5</w:t>
      </w:r>
      <w:r w:rsidRPr="00A31BBB">
        <w:rPr>
          <w:szCs w:val="18"/>
        </w:rPr>
        <w:t xml:space="preserve"> bol </w:t>
      </w:r>
      <w:r w:rsidR="00590567">
        <w:rPr>
          <w:szCs w:val="18"/>
        </w:rPr>
        <w:t>107</w:t>
      </w:r>
      <w:r w:rsidRPr="00A31BBB">
        <w:rPr>
          <w:szCs w:val="18"/>
        </w:rPr>
        <w:t xml:space="preserve"> (v účtovnom období </w:t>
      </w:r>
      <w:r w:rsidR="004A54F9">
        <w:rPr>
          <w:szCs w:val="18"/>
        </w:rPr>
        <w:t>20</w:t>
      </w:r>
      <w:r w:rsidR="00253BCB">
        <w:rPr>
          <w:szCs w:val="18"/>
        </w:rPr>
        <w:t>2</w:t>
      </w:r>
      <w:r w:rsidR="004B71E1">
        <w:rPr>
          <w:szCs w:val="18"/>
        </w:rPr>
        <w:t>4</w:t>
      </w:r>
      <w:r w:rsidRPr="00A31BBB">
        <w:rPr>
          <w:szCs w:val="18"/>
        </w:rPr>
        <w:t xml:space="preserve"> bol </w:t>
      </w:r>
      <w:r w:rsidR="00253BCB">
        <w:rPr>
          <w:szCs w:val="18"/>
        </w:rPr>
        <w:t>1</w:t>
      </w:r>
      <w:r w:rsidR="004B71E1">
        <w:rPr>
          <w:szCs w:val="18"/>
        </w:rPr>
        <w:t>10</w:t>
      </w:r>
      <w:r w:rsidRPr="00A31BBB">
        <w:rPr>
          <w:szCs w:val="18"/>
        </w:rPr>
        <w:t>).</w:t>
      </w:r>
    </w:p>
    <w:p w14:paraId="63BE870C" w14:textId="77777777" w:rsidR="00EF04C0" w:rsidRPr="00A31BBB" w:rsidRDefault="00EF04C0" w:rsidP="00A31BBB">
      <w:pPr>
        <w:pStyle w:val="Zkladntext"/>
        <w:rPr>
          <w:szCs w:val="18"/>
        </w:rPr>
      </w:pPr>
    </w:p>
    <w:p w14:paraId="63BE870D" w14:textId="403F7B62" w:rsidR="00EF04C0" w:rsidRPr="00A31BBB" w:rsidRDefault="00EF04C0" w:rsidP="00A31BBB">
      <w:pPr>
        <w:pStyle w:val="Zkladntext"/>
        <w:rPr>
          <w:szCs w:val="18"/>
        </w:rPr>
      </w:pPr>
      <w:r w:rsidRPr="00A31BBB">
        <w:rPr>
          <w:szCs w:val="18"/>
        </w:rPr>
        <w:t xml:space="preserve">Počet zamestnancov k 31. decembru </w:t>
      </w:r>
      <w:r w:rsidR="004A54F9">
        <w:rPr>
          <w:szCs w:val="18"/>
        </w:rPr>
        <w:t>20</w:t>
      </w:r>
      <w:r w:rsidR="00253BCB">
        <w:rPr>
          <w:szCs w:val="18"/>
        </w:rPr>
        <w:t>2</w:t>
      </w:r>
      <w:r w:rsidR="004B71E1">
        <w:rPr>
          <w:szCs w:val="18"/>
        </w:rPr>
        <w:t>5</w:t>
      </w:r>
      <w:r w:rsidRPr="00A31BBB">
        <w:rPr>
          <w:szCs w:val="18"/>
        </w:rPr>
        <w:t xml:space="preserve"> bol </w:t>
      </w:r>
      <w:r w:rsidR="00590567">
        <w:rPr>
          <w:szCs w:val="18"/>
        </w:rPr>
        <w:t>112</w:t>
      </w:r>
      <w:r w:rsidRPr="00A31BBB">
        <w:rPr>
          <w:szCs w:val="18"/>
        </w:rPr>
        <w:t xml:space="preserve">, z toho </w:t>
      </w:r>
      <w:r w:rsidR="00380451">
        <w:rPr>
          <w:szCs w:val="18"/>
        </w:rPr>
        <w:t>5</w:t>
      </w:r>
      <w:r w:rsidRPr="00A31BBB">
        <w:rPr>
          <w:szCs w:val="18"/>
        </w:rPr>
        <w:t xml:space="preserve"> vedúcich zamestnancov (k 31. decembru </w:t>
      </w:r>
      <w:r w:rsidR="004A54F9">
        <w:rPr>
          <w:szCs w:val="18"/>
        </w:rPr>
        <w:t>20</w:t>
      </w:r>
      <w:r w:rsidR="00253BCB">
        <w:rPr>
          <w:szCs w:val="18"/>
        </w:rPr>
        <w:t>2</w:t>
      </w:r>
      <w:r w:rsidR="004B71E1">
        <w:rPr>
          <w:szCs w:val="18"/>
        </w:rPr>
        <w:t>4</w:t>
      </w:r>
      <w:r w:rsidRPr="00A31BBB">
        <w:rPr>
          <w:szCs w:val="18"/>
        </w:rPr>
        <w:t xml:space="preserve"> to bolo </w:t>
      </w:r>
      <w:r w:rsidR="004B71E1">
        <w:rPr>
          <w:szCs w:val="18"/>
        </w:rPr>
        <w:t>104</w:t>
      </w:r>
      <w:r w:rsidR="00253BCB" w:rsidRPr="00C45F77">
        <w:rPr>
          <w:szCs w:val="18"/>
        </w:rPr>
        <w:t xml:space="preserve"> </w:t>
      </w:r>
      <w:r w:rsidR="00C45F77" w:rsidRPr="00C45F77">
        <w:rPr>
          <w:szCs w:val="18"/>
        </w:rPr>
        <w:t xml:space="preserve">zamestnancov, z toho </w:t>
      </w:r>
      <w:r w:rsidR="00253BCB">
        <w:rPr>
          <w:szCs w:val="18"/>
        </w:rPr>
        <w:t>5</w:t>
      </w:r>
      <w:r w:rsidR="00253BCB" w:rsidRPr="00A31BBB">
        <w:rPr>
          <w:szCs w:val="18"/>
        </w:rPr>
        <w:t xml:space="preserve"> </w:t>
      </w:r>
      <w:r w:rsidRPr="00A31BBB">
        <w:rPr>
          <w:szCs w:val="18"/>
        </w:rPr>
        <w:t>vedúcich zamestnancov).</w:t>
      </w:r>
    </w:p>
    <w:p w14:paraId="63BE870E" w14:textId="77777777" w:rsidR="00EF04C0" w:rsidRDefault="00EF04C0" w:rsidP="00A31BBB"/>
    <w:p w14:paraId="63BE8710" w14:textId="77777777" w:rsidR="00152DFF" w:rsidRDefault="00152DFF" w:rsidP="00152DFF">
      <w:pPr>
        <w:pStyle w:val="Nadpis2"/>
        <w:numPr>
          <w:ilvl w:val="0"/>
          <w:numId w:val="2"/>
        </w:numPr>
        <w:rPr>
          <w:szCs w:val="18"/>
        </w:rPr>
      </w:pPr>
      <w:r w:rsidRPr="00B50225">
        <w:rPr>
          <w:szCs w:val="18"/>
        </w:rPr>
        <w:t>Zverejnenie účtovnej závierky za predchádzajúce účtovné obdobie</w:t>
      </w:r>
    </w:p>
    <w:p w14:paraId="63BE8711" w14:textId="5AAC89ED" w:rsidR="00152DFF" w:rsidRPr="00B50225" w:rsidRDefault="00152DFF">
      <w:pPr>
        <w:pStyle w:val="Zkladntext"/>
        <w:rPr>
          <w:szCs w:val="18"/>
        </w:rPr>
      </w:pPr>
      <w:r w:rsidRPr="00B50225">
        <w:rPr>
          <w:szCs w:val="18"/>
        </w:rPr>
        <w:t xml:space="preserve">Účtovná závierka Spoločnosti k 31. decembru </w:t>
      </w:r>
      <w:r w:rsidR="004A54F9">
        <w:rPr>
          <w:szCs w:val="18"/>
        </w:rPr>
        <w:t>20</w:t>
      </w:r>
      <w:r w:rsidR="00253BCB">
        <w:rPr>
          <w:szCs w:val="18"/>
        </w:rPr>
        <w:t>2</w:t>
      </w:r>
      <w:r w:rsidR="004B71E1">
        <w:rPr>
          <w:szCs w:val="18"/>
        </w:rPr>
        <w:t>4</w:t>
      </w:r>
      <w:r w:rsidRPr="00B50225">
        <w:rPr>
          <w:szCs w:val="18"/>
        </w:rPr>
        <w:t xml:space="preserve"> spolu s</w:t>
      </w:r>
      <w:r w:rsidR="00A65AED" w:rsidRPr="00B50225">
        <w:rPr>
          <w:szCs w:val="18"/>
        </w:rPr>
        <w:t>o</w:t>
      </w:r>
      <w:r w:rsidRPr="00B50225">
        <w:rPr>
          <w:szCs w:val="18"/>
        </w:rPr>
        <w:t xml:space="preserve"> správou audítora o overení účtovnej závierky k 31.</w:t>
      </w:r>
      <w:r w:rsidR="00A453C3">
        <w:rPr>
          <w:szCs w:val="18"/>
        </w:rPr>
        <w:t> </w:t>
      </w:r>
      <w:r w:rsidRPr="00B50225">
        <w:rPr>
          <w:szCs w:val="18"/>
        </w:rPr>
        <w:t>decembru</w:t>
      </w:r>
      <w:r w:rsidR="00A453C3">
        <w:rPr>
          <w:szCs w:val="18"/>
        </w:rPr>
        <w:t> </w:t>
      </w:r>
      <w:r w:rsidR="004A54F9">
        <w:rPr>
          <w:szCs w:val="18"/>
        </w:rPr>
        <w:t>20</w:t>
      </w:r>
      <w:r w:rsidR="00253BCB">
        <w:rPr>
          <w:szCs w:val="18"/>
        </w:rPr>
        <w:t>2</w:t>
      </w:r>
      <w:r w:rsidR="004B71E1">
        <w:rPr>
          <w:szCs w:val="18"/>
        </w:rPr>
        <w:t>4</w:t>
      </w:r>
      <w:r w:rsidRPr="00B50225">
        <w:rPr>
          <w:szCs w:val="18"/>
        </w:rPr>
        <w:t xml:space="preserve"> </w:t>
      </w:r>
      <w:r w:rsidR="008B79CE">
        <w:rPr>
          <w:szCs w:val="18"/>
        </w:rPr>
        <w:t>resp.</w:t>
      </w:r>
      <w:r w:rsidRPr="00B50225">
        <w:rPr>
          <w:szCs w:val="18"/>
        </w:rPr>
        <w:t xml:space="preserve"> výročnou správou a dodatkom správy audítora o overení súladu výročnej správy s účtovnou závierkou bola uložená do registra účtovných závierok </w:t>
      </w:r>
      <w:r w:rsidR="004B71E1">
        <w:rPr>
          <w:szCs w:val="18"/>
        </w:rPr>
        <w:t>23</w:t>
      </w:r>
      <w:r w:rsidRPr="00B50225">
        <w:rPr>
          <w:szCs w:val="18"/>
        </w:rPr>
        <w:t xml:space="preserve">. </w:t>
      </w:r>
      <w:r w:rsidR="00253BCB">
        <w:rPr>
          <w:szCs w:val="18"/>
        </w:rPr>
        <w:t>jú</w:t>
      </w:r>
      <w:r w:rsidR="004B71E1">
        <w:rPr>
          <w:szCs w:val="18"/>
        </w:rPr>
        <w:t>na</w:t>
      </w:r>
      <w:r w:rsidR="00253BCB">
        <w:rPr>
          <w:szCs w:val="18"/>
        </w:rPr>
        <w:t xml:space="preserve"> 202</w:t>
      </w:r>
      <w:r w:rsidR="004B71E1">
        <w:rPr>
          <w:szCs w:val="18"/>
        </w:rPr>
        <w:t>5</w:t>
      </w:r>
      <w:r w:rsidR="009232E8">
        <w:rPr>
          <w:szCs w:val="18"/>
        </w:rPr>
        <w:t xml:space="preserve">. </w:t>
      </w:r>
    </w:p>
    <w:p w14:paraId="1611769E" w14:textId="77777777" w:rsidR="007A3456" w:rsidRDefault="007A3456" w:rsidP="00F601DA">
      <w:pPr>
        <w:pStyle w:val="Zkladntext"/>
        <w:ind w:left="0"/>
        <w:rPr>
          <w:szCs w:val="18"/>
        </w:rPr>
      </w:pPr>
      <w:bookmarkStart w:id="2" w:name="OLE_LINK13"/>
      <w:bookmarkStart w:id="3" w:name="OLE_LINK14"/>
    </w:p>
    <w:p w14:paraId="63BE8714" w14:textId="77777777" w:rsidR="004D3B4A" w:rsidRDefault="004D3B4A" w:rsidP="004D3B4A">
      <w:pPr>
        <w:pStyle w:val="Nadpis2"/>
        <w:numPr>
          <w:ilvl w:val="0"/>
          <w:numId w:val="2"/>
        </w:numPr>
        <w:rPr>
          <w:szCs w:val="18"/>
        </w:rPr>
      </w:pPr>
      <w:r w:rsidRPr="00B50225">
        <w:rPr>
          <w:szCs w:val="18"/>
        </w:rPr>
        <w:t>Schválenie audítora</w:t>
      </w:r>
    </w:p>
    <w:p w14:paraId="63BE8715" w14:textId="37436E8C" w:rsidR="004D3B4A" w:rsidRPr="00B50225" w:rsidRDefault="004D3B4A" w:rsidP="004D3B4A">
      <w:pPr>
        <w:pStyle w:val="Zkladntext"/>
        <w:rPr>
          <w:szCs w:val="18"/>
        </w:rPr>
      </w:pPr>
      <w:r w:rsidRPr="00B50225">
        <w:rPr>
          <w:szCs w:val="18"/>
        </w:rPr>
        <w:t xml:space="preserve">Valné zhromaždenie </w:t>
      </w:r>
      <w:r w:rsidR="004B71E1">
        <w:rPr>
          <w:szCs w:val="18"/>
        </w:rPr>
        <w:t>9</w:t>
      </w:r>
      <w:r w:rsidRPr="00B50225">
        <w:rPr>
          <w:szCs w:val="18"/>
        </w:rPr>
        <w:t xml:space="preserve">. </w:t>
      </w:r>
      <w:r w:rsidR="00253BCB">
        <w:rPr>
          <w:szCs w:val="18"/>
        </w:rPr>
        <w:t xml:space="preserve">decembra </w:t>
      </w:r>
      <w:r w:rsidR="004A54F9">
        <w:rPr>
          <w:szCs w:val="18"/>
        </w:rPr>
        <w:t>20</w:t>
      </w:r>
      <w:r w:rsidR="00253BCB">
        <w:rPr>
          <w:szCs w:val="18"/>
        </w:rPr>
        <w:t>2</w:t>
      </w:r>
      <w:r w:rsidR="004B71E1">
        <w:rPr>
          <w:szCs w:val="18"/>
        </w:rPr>
        <w:t>5</w:t>
      </w:r>
      <w:r w:rsidRPr="00B50225">
        <w:rPr>
          <w:szCs w:val="18"/>
        </w:rPr>
        <w:t xml:space="preserve"> schválilo </w:t>
      </w:r>
      <w:r w:rsidRPr="00B3143B">
        <w:rPr>
          <w:szCs w:val="18"/>
        </w:rPr>
        <w:t xml:space="preserve">spoločnosť </w:t>
      </w:r>
      <w:r w:rsidR="00253BCB" w:rsidRPr="000A5A6C">
        <w:rPr>
          <w:sz w:val="20"/>
        </w:rPr>
        <w:t>Forvis Mazars Slovensko s.r.o.</w:t>
      </w:r>
      <w:r w:rsidRPr="00B3143B">
        <w:rPr>
          <w:szCs w:val="18"/>
        </w:rPr>
        <w:t xml:space="preserve"> ako audítora</w:t>
      </w:r>
      <w:r w:rsidRPr="00B50225">
        <w:rPr>
          <w:szCs w:val="18"/>
        </w:rPr>
        <w:t xml:space="preserve"> na overenie účtovnej závierky za účtovné obdobie od 1. januára </w:t>
      </w:r>
      <w:r w:rsidR="004A54F9">
        <w:rPr>
          <w:szCs w:val="18"/>
        </w:rPr>
        <w:t>20</w:t>
      </w:r>
      <w:r w:rsidR="00253BCB">
        <w:rPr>
          <w:szCs w:val="18"/>
        </w:rPr>
        <w:t>2</w:t>
      </w:r>
      <w:r w:rsidR="004B71E1">
        <w:rPr>
          <w:szCs w:val="18"/>
        </w:rPr>
        <w:t>5</w:t>
      </w:r>
      <w:r w:rsidRPr="00B50225">
        <w:rPr>
          <w:szCs w:val="18"/>
        </w:rPr>
        <w:t xml:space="preserve"> do 31. decembra </w:t>
      </w:r>
      <w:r w:rsidR="004A54F9">
        <w:rPr>
          <w:szCs w:val="18"/>
        </w:rPr>
        <w:t>20</w:t>
      </w:r>
      <w:r w:rsidR="00253BCB">
        <w:rPr>
          <w:szCs w:val="18"/>
        </w:rPr>
        <w:t>2</w:t>
      </w:r>
      <w:r w:rsidR="004B71E1">
        <w:rPr>
          <w:szCs w:val="18"/>
        </w:rPr>
        <w:t>5</w:t>
      </w:r>
      <w:r w:rsidR="009232E8">
        <w:rPr>
          <w:szCs w:val="18"/>
        </w:rPr>
        <w:t xml:space="preserve">. </w:t>
      </w:r>
    </w:p>
    <w:bookmarkEnd w:id="2"/>
    <w:bookmarkEnd w:id="3"/>
    <w:p w14:paraId="63BE8716" w14:textId="77777777" w:rsidR="004D3B4A" w:rsidRPr="00B50225" w:rsidRDefault="004D3B4A" w:rsidP="004D3B4A">
      <w:pPr>
        <w:pStyle w:val="Zkladntext"/>
        <w:jc w:val="left"/>
        <w:rPr>
          <w:szCs w:val="18"/>
        </w:rPr>
      </w:pPr>
    </w:p>
    <w:p w14:paraId="63BE8718" w14:textId="77777777" w:rsidR="004D3B4A" w:rsidRDefault="004D3B4A" w:rsidP="00B50225">
      <w:pPr>
        <w:pStyle w:val="Nadpis1"/>
        <w:tabs>
          <w:tab w:val="num" w:pos="360"/>
        </w:tabs>
        <w:ind w:left="360"/>
        <w:rPr>
          <w:szCs w:val="18"/>
        </w:rPr>
      </w:pPr>
      <w:bookmarkStart w:id="4" w:name="_Toc530739897"/>
      <w:r w:rsidRPr="00B50225">
        <w:rPr>
          <w:szCs w:val="18"/>
        </w:rPr>
        <w:t>Informácie o orgánoch účtovnej jednotky</w:t>
      </w:r>
      <w:bookmarkEnd w:id="4"/>
    </w:p>
    <w:p w14:paraId="63BE8719" w14:textId="77777777" w:rsidR="00F00EB3" w:rsidRDefault="00F00EB3" w:rsidP="004D3B4A">
      <w:pPr>
        <w:pStyle w:val="Zkladntext"/>
        <w:rPr>
          <w:szCs w:val="18"/>
        </w:rPr>
      </w:pPr>
    </w:p>
    <w:p w14:paraId="42850C57" w14:textId="77777777" w:rsidR="00253BCB" w:rsidRPr="007042B6" w:rsidRDefault="004D3B4A" w:rsidP="00253BCB">
      <w:pPr>
        <w:pStyle w:val="Zkladntext"/>
        <w:rPr>
          <w:szCs w:val="18"/>
        </w:rPr>
      </w:pPr>
      <w:r w:rsidRPr="00FD3474">
        <w:rPr>
          <w:szCs w:val="18"/>
        </w:rPr>
        <w:t>Konatelia</w:t>
      </w:r>
      <w:r w:rsidRPr="00FD3474">
        <w:rPr>
          <w:szCs w:val="18"/>
        </w:rPr>
        <w:tab/>
      </w:r>
      <w:r w:rsidRPr="00FD3474">
        <w:rPr>
          <w:szCs w:val="18"/>
        </w:rPr>
        <w:tab/>
      </w:r>
      <w:r w:rsidR="00253BCB" w:rsidRPr="007042B6">
        <w:rPr>
          <w:szCs w:val="18"/>
        </w:rPr>
        <w:t>Ing. Marek Farbula</w:t>
      </w:r>
    </w:p>
    <w:p w14:paraId="05372EAA" w14:textId="77777777" w:rsidR="00253BCB" w:rsidRPr="007042B6" w:rsidRDefault="00253BCB" w:rsidP="00253BCB">
      <w:pPr>
        <w:pStyle w:val="Zkladntext"/>
        <w:rPr>
          <w:szCs w:val="18"/>
        </w:rPr>
      </w:pPr>
      <w:r w:rsidRPr="007042B6">
        <w:rPr>
          <w:szCs w:val="18"/>
        </w:rPr>
        <w:tab/>
      </w:r>
      <w:r w:rsidRPr="007042B6">
        <w:rPr>
          <w:szCs w:val="18"/>
        </w:rPr>
        <w:tab/>
      </w:r>
      <w:r w:rsidRPr="007042B6">
        <w:rPr>
          <w:szCs w:val="18"/>
        </w:rPr>
        <w:tab/>
        <w:t>Ing. Adam Ulman</w:t>
      </w:r>
    </w:p>
    <w:p w14:paraId="63BE8721" w14:textId="1ACE5DB1" w:rsidR="004D3B4A" w:rsidRDefault="004D3B4A" w:rsidP="004D3B4A">
      <w:pPr>
        <w:ind w:left="426"/>
        <w:rPr>
          <w:sz w:val="18"/>
          <w:szCs w:val="18"/>
        </w:rPr>
      </w:pPr>
      <w:r w:rsidRPr="00B50225">
        <w:rPr>
          <w:sz w:val="18"/>
          <w:szCs w:val="18"/>
        </w:rPr>
        <w:tab/>
      </w:r>
      <w:r w:rsidRPr="00B50225">
        <w:rPr>
          <w:sz w:val="18"/>
          <w:szCs w:val="18"/>
        </w:rPr>
        <w:tab/>
      </w:r>
    </w:p>
    <w:p w14:paraId="28728017" w14:textId="77777777" w:rsidR="00B5603D" w:rsidRDefault="00B5603D" w:rsidP="004D3B4A">
      <w:pPr>
        <w:ind w:left="426"/>
        <w:rPr>
          <w:sz w:val="18"/>
          <w:szCs w:val="18"/>
        </w:rPr>
      </w:pPr>
    </w:p>
    <w:p w14:paraId="51C508BE" w14:textId="77777777" w:rsidR="00B5603D" w:rsidRDefault="00B5603D" w:rsidP="004D3B4A">
      <w:pPr>
        <w:ind w:left="426"/>
        <w:rPr>
          <w:sz w:val="18"/>
          <w:szCs w:val="18"/>
        </w:rPr>
      </w:pPr>
    </w:p>
    <w:p w14:paraId="23CD58CF" w14:textId="77777777" w:rsidR="00B5603D" w:rsidRDefault="00B5603D" w:rsidP="004D3B4A">
      <w:pPr>
        <w:ind w:left="426"/>
        <w:rPr>
          <w:sz w:val="18"/>
          <w:szCs w:val="18"/>
        </w:rPr>
      </w:pPr>
    </w:p>
    <w:p w14:paraId="212F8D6A" w14:textId="77777777" w:rsidR="00B5603D" w:rsidRDefault="00B5603D" w:rsidP="004D3B4A">
      <w:pPr>
        <w:ind w:left="426"/>
        <w:rPr>
          <w:sz w:val="18"/>
          <w:szCs w:val="18"/>
        </w:rPr>
      </w:pPr>
    </w:p>
    <w:p w14:paraId="0DC2A180" w14:textId="77777777" w:rsidR="00B5603D" w:rsidRPr="00B50225" w:rsidRDefault="00B5603D" w:rsidP="004D3B4A">
      <w:pPr>
        <w:ind w:left="426"/>
        <w:rPr>
          <w:sz w:val="18"/>
          <w:szCs w:val="18"/>
        </w:rPr>
      </w:pPr>
    </w:p>
    <w:p w14:paraId="63BE8725" w14:textId="18CA61F8" w:rsidR="004D3B4A" w:rsidRDefault="004D3B4A" w:rsidP="00B50225">
      <w:pPr>
        <w:pStyle w:val="Nadpis1"/>
        <w:tabs>
          <w:tab w:val="num" w:pos="360"/>
        </w:tabs>
        <w:ind w:left="360"/>
        <w:rPr>
          <w:szCs w:val="18"/>
        </w:rPr>
      </w:pPr>
      <w:bookmarkStart w:id="5" w:name="_Toc530739898"/>
      <w:r w:rsidRPr="00B50225">
        <w:rPr>
          <w:szCs w:val="18"/>
        </w:rPr>
        <w:lastRenderedPageBreak/>
        <w:t>informácie o</w:t>
      </w:r>
      <w:r w:rsidR="00572CB8">
        <w:rPr>
          <w:szCs w:val="18"/>
        </w:rPr>
        <w:t> </w:t>
      </w:r>
      <w:r w:rsidRPr="00B50225">
        <w:rPr>
          <w:szCs w:val="18"/>
        </w:rPr>
        <w:t>spoločníkoch</w:t>
      </w:r>
      <w:r w:rsidR="00572CB8">
        <w:rPr>
          <w:szCs w:val="18"/>
        </w:rPr>
        <w:t xml:space="preserve"> </w:t>
      </w:r>
      <w:r w:rsidRPr="00B50225">
        <w:rPr>
          <w:szCs w:val="18"/>
        </w:rPr>
        <w:t>účtovnej jednotky</w:t>
      </w:r>
      <w:bookmarkEnd w:id="5"/>
    </w:p>
    <w:p w14:paraId="525CFBA6" w14:textId="77777777" w:rsidR="000C7DE8" w:rsidRDefault="000C7DE8" w:rsidP="00A31BBB">
      <w:pPr>
        <w:ind w:left="360"/>
        <w:rPr>
          <w:b/>
          <w:iCs/>
          <w:color w:val="FF0000"/>
        </w:rPr>
      </w:pPr>
    </w:p>
    <w:p w14:paraId="0197FBCB" w14:textId="20010E61" w:rsidR="000C7DE8" w:rsidRPr="00380451" w:rsidRDefault="000C7DE8" w:rsidP="00A31BBB">
      <w:pPr>
        <w:ind w:left="360"/>
        <w:rPr>
          <w:bCs/>
          <w:iCs/>
          <w:sz w:val="18"/>
          <w:szCs w:val="18"/>
        </w:rPr>
      </w:pPr>
      <w:r w:rsidRPr="00380451">
        <w:rPr>
          <w:bCs/>
          <w:iCs/>
          <w:sz w:val="18"/>
          <w:szCs w:val="18"/>
        </w:rPr>
        <w:t>Štruktúra spoločníkov k 31. decembru 202</w:t>
      </w:r>
      <w:r w:rsidR="00590567">
        <w:rPr>
          <w:bCs/>
          <w:iCs/>
          <w:sz w:val="18"/>
          <w:szCs w:val="18"/>
        </w:rPr>
        <w:t>5</w:t>
      </w:r>
      <w:r w:rsidRPr="00380451">
        <w:rPr>
          <w:bCs/>
          <w:iCs/>
          <w:sz w:val="18"/>
          <w:szCs w:val="18"/>
        </w:rPr>
        <w:t xml:space="preserve"> je takáto:</w:t>
      </w:r>
    </w:p>
    <w:p w14:paraId="6A10EBDC" w14:textId="77777777" w:rsidR="000C7DE8" w:rsidRDefault="000C7DE8" w:rsidP="00A31BBB">
      <w:pPr>
        <w:ind w:left="360"/>
        <w:rPr>
          <w:b/>
          <w:iCs/>
          <w:color w:val="FF0000"/>
        </w:rPr>
      </w:pPr>
    </w:p>
    <w:p w14:paraId="141BC975" w14:textId="14EADF38" w:rsidR="000C7DE8" w:rsidRDefault="000C7DE8" w:rsidP="00A31BBB">
      <w:pPr>
        <w:ind w:left="360"/>
        <w:rPr>
          <w:b/>
          <w:iCs/>
          <w:color w:val="FF0000"/>
        </w:rPr>
      </w:pPr>
      <w:r w:rsidRPr="007042B6">
        <w:rPr>
          <w:szCs w:val="18"/>
        </w:rPr>
        <w:object w:dxaOrig="8388" w:dyaOrig="1518" w14:anchorId="0D7321F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in;height:79.5pt" o:ole="">
            <v:imagedata r:id="rId16" o:title=""/>
          </v:shape>
          <o:OLEObject Type="Embed" ProgID="Excel.Sheet.12" ShapeID="_x0000_i1025" DrawAspect="Content" ObjectID="_1844228452" r:id="rId17"/>
        </w:object>
      </w:r>
    </w:p>
    <w:p w14:paraId="48E6BC5F" w14:textId="77777777" w:rsidR="000C7DE8" w:rsidRDefault="000C7DE8" w:rsidP="000C7DE8"/>
    <w:p w14:paraId="17F00859" w14:textId="77777777" w:rsidR="000C7DE8" w:rsidRPr="00380451" w:rsidRDefault="000C7DE8" w:rsidP="00380451"/>
    <w:p w14:paraId="63BE8733" w14:textId="77777777" w:rsidR="004D3B4A" w:rsidRPr="00FD3474" w:rsidRDefault="004D3B4A" w:rsidP="009E0040">
      <w:pPr>
        <w:pStyle w:val="Nadpis1"/>
        <w:tabs>
          <w:tab w:val="num" w:pos="360"/>
        </w:tabs>
        <w:ind w:left="360"/>
        <w:rPr>
          <w:szCs w:val="18"/>
        </w:rPr>
      </w:pPr>
      <w:bookmarkStart w:id="6" w:name="_Toc530739899"/>
      <w:r w:rsidRPr="00FD3474">
        <w:rPr>
          <w:szCs w:val="18"/>
        </w:rPr>
        <w:t>Informácie o</w:t>
      </w:r>
      <w:r w:rsidR="00C45F77">
        <w:rPr>
          <w:szCs w:val="18"/>
        </w:rPr>
        <w:t xml:space="preserve"> PRIJATÝCH POSTUPOCH </w:t>
      </w:r>
      <w:bookmarkEnd w:id="6"/>
    </w:p>
    <w:p w14:paraId="63BE8734" w14:textId="77777777" w:rsidR="004D3B4A" w:rsidRPr="00891481" w:rsidRDefault="004D3B4A" w:rsidP="00992FAC">
      <w:pPr>
        <w:pStyle w:val="Zkladntext"/>
        <w:ind w:left="786"/>
        <w:rPr>
          <w:szCs w:val="18"/>
        </w:rPr>
      </w:pPr>
    </w:p>
    <w:p w14:paraId="63BE8735" w14:textId="77777777" w:rsidR="004D3B4A" w:rsidRPr="00B50225" w:rsidRDefault="004D3B4A" w:rsidP="001210B4">
      <w:pPr>
        <w:pStyle w:val="Pismenka"/>
        <w:numPr>
          <w:ilvl w:val="0"/>
          <w:numId w:val="32"/>
        </w:numPr>
        <w:rPr>
          <w:szCs w:val="18"/>
        </w:rPr>
      </w:pPr>
      <w:r w:rsidRPr="008C0838">
        <w:rPr>
          <w:szCs w:val="18"/>
        </w:rPr>
        <w:t xml:space="preserve">Východiská pre </w:t>
      </w:r>
      <w:r w:rsidRPr="00B50225">
        <w:rPr>
          <w:szCs w:val="18"/>
        </w:rPr>
        <w:t>zostavenie účtovnej závierky</w:t>
      </w:r>
    </w:p>
    <w:p w14:paraId="63BE8736" w14:textId="77777777" w:rsidR="004D3B4A" w:rsidRDefault="004D3B4A" w:rsidP="005013EA">
      <w:pPr>
        <w:pStyle w:val="Zkladntext"/>
        <w:ind w:left="425"/>
        <w:rPr>
          <w:szCs w:val="18"/>
        </w:rPr>
      </w:pPr>
      <w:r w:rsidRPr="00B50225">
        <w:rPr>
          <w:szCs w:val="18"/>
        </w:rPr>
        <w:t>Účtovná závierka bola zostavená za predpokladu</w:t>
      </w:r>
      <w:r w:rsidR="008D48E9" w:rsidRPr="00B50225">
        <w:rPr>
          <w:szCs w:val="18"/>
        </w:rPr>
        <w:t>, že Spoločnosť bude</w:t>
      </w:r>
      <w:r w:rsidRPr="00B50225">
        <w:rPr>
          <w:szCs w:val="18"/>
        </w:rPr>
        <w:t xml:space="preserve"> nepretržit</w:t>
      </w:r>
      <w:r w:rsidR="008D48E9" w:rsidRPr="00B50225">
        <w:rPr>
          <w:szCs w:val="18"/>
        </w:rPr>
        <w:t>e pokračovať vo svojej činnosti</w:t>
      </w:r>
      <w:r w:rsidRPr="00B50225">
        <w:rPr>
          <w:szCs w:val="18"/>
        </w:rPr>
        <w:t xml:space="preserve"> (going concern).</w:t>
      </w:r>
    </w:p>
    <w:p w14:paraId="0EABC758" w14:textId="77777777" w:rsidR="0026118D" w:rsidRDefault="0026118D" w:rsidP="005013EA">
      <w:pPr>
        <w:pStyle w:val="Zkladntext"/>
        <w:ind w:left="425"/>
        <w:rPr>
          <w:szCs w:val="18"/>
        </w:rPr>
      </w:pPr>
    </w:p>
    <w:p w14:paraId="37F5AF5C" w14:textId="7FCB85B8" w:rsidR="00F71C4F" w:rsidRPr="00F71C4F" w:rsidRDefault="0026118D" w:rsidP="00F71C4F">
      <w:pPr>
        <w:pStyle w:val="Zkladntext"/>
        <w:rPr>
          <w:szCs w:val="18"/>
        </w:rPr>
      </w:pPr>
      <w:r w:rsidRPr="00AB2EEE">
        <w:rPr>
          <w:szCs w:val="18"/>
        </w:rPr>
        <w:t xml:space="preserve">Krátkodobé záväzky spoločnosti prevyšujú jej krátkodobé aktíva o </w:t>
      </w:r>
      <w:r w:rsidR="00153898" w:rsidRPr="00B77FF8">
        <w:rPr>
          <w:szCs w:val="18"/>
        </w:rPr>
        <w:t>918</w:t>
      </w:r>
      <w:r w:rsidRPr="00AB2EEE">
        <w:rPr>
          <w:szCs w:val="18"/>
        </w:rPr>
        <w:t xml:space="preserve"> tis. EUR</w:t>
      </w:r>
      <w:r w:rsidR="00F71C4F" w:rsidRPr="00AB2EEE">
        <w:rPr>
          <w:szCs w:val="18"/>
        </w:rPr>
        <w:t>. Táto situácia</w:t>
      </w:r>
      <w:r w:rsidR="00F71C4F" w:rsidRPr="00F71C4F">
        <w:rPr>
          <w:szCs w:val="18"/>
        </w:rPr>
        <w:t xml:space="preserve"> je ovplyvnená najmä poklesom objemu obchodov s najvýznamnejším odberateľom v priebehu roka. Spoločnosť na túto zmenu reagovala diverzifikáciou zákazníckeho portfólia a aktívnym získavaním nových obchodných príležitostí. Nahrádzanie výpadku pôvodných objemov prebiehalo postupne a nábeh nových zákaziek bol pomalší, než manažment pôvodne predpokladal.</w:t>
      </w:r>
    </w:p>
    <w:p w14:paraId="6755282C" w14:textId="77777777" w:rsidR="00F71C4F" w:rsidRPr="00F71C4F" w:rsidRDefault="00F71C4F" w:rsidP="00F71C4F">
      <w:pPr>
        <w:pStyle w:val="Zkladntext"/>
        <w:rPr>
          <w:szCs w:val="18"/>
        </w:rPr>
      </w:pPr>
      <w:r w:rsidRPr="00F71C4F">
        <w:rPr>
          <w:szCs w:val="18"/>
        </w:rPr>
        <w:t>V záujme zachovania prevádzkovej pripravenosti a schopnosti zabezpečiť budúci rast si Spoločnosť počas tohto prechodného obdobia ponechala kľúčových zamestnancov a odborné kapacity, napriek dočasne nižšiemu využitiu ich pracovnej kapacity. Tento prístup mal krátkodobý negatívny vplyv na hospodársky výsledok a pracovný kapitál, avšak vytvoril predpoklady na efektívne zvládnutie očakávaného rastu obchodnej činnosti.</w:t>
      </w:r>
    </w:p>
    <w:p w14:paraId="48F31253" w14:textId="77777777" w:rsidR="00F71C4F" w:rsidRPr="00F71C4F" w:rsidRDefault="00F71C4F" w:rsidP="00F71C4F">
      <w:pPr>
        <w:pStyle w:val="Zkladntext"/>
        <w:rPr>
          <w:szCs w:val="18"/>
        </w:rPr>
      </w:pPr>
      <w:r w:rsidRPr="00F71C4F">
        <w:rPr>
          <w:szCs w:val="18"/>
        </w:rPr>
        <w:t>Na základe uzatvorených obchodných vzťahov, prebiehajúcich rokovaní s novými zákazníkmi a schváleného podnikateľského plánu manažment predpokladá postupné zvyšovanie objemu obchodov v roku 2026, zlepšenie prevádzkových peňažných tokov a dosiahnutie kladnej EBITDA. Manažment je preto presvedčený, že Spoločnosť bude disponovať dostatočnými zdrojmi na plnenie svojich záväzkov v rámci bežnej podnikateľskej činnosti.</w:t>
      </w:r>
    </w:p>
    <w:p w14:paraId="63BE8739" w14:textId="7BB99C6B" w:rsidR="004D3B4A" w:rsidRDefault="00F71C4F" w:rsidP="00F71C4F">
      <w:pPr>
        <w:pStyle w:val="Zkladntext"/>
        <w:rPr>
          <w:szCs w:val="18"/>
          <w:highlight w:val="lightGray"/>
        </w:rPr>
      </w:pPr>
      <w:r w:rsidRPr="00F71C4F">
        <w:rPr>
          <w:szCs w:val="18"/>
        </w:rPr>
        <w:t>S prihliadnutím na uvedené skutočnosti bola účtovná závierka zostavená za predpokladu nepretržitého pokračovania Spoločnosti v činnosti.</w:t>
      </w:r>
      <w:r w:rsidR="00487CD8" w:rsidRPr="004A2BDD">
        <w:rPr>
          <w:szCs w:val="18"/>
          <w:highlight w:val="lightGray"/>
        </w:rPr>
        <w:t xml:space="preserve"> </w:t>
      </w:r>
    </w:p>
    <w:p w14:paraId="0BDB83D2" w14:textId="77777777" w:rsidR="00F71C4F" w:rsidRPr="004A2BDD" w:rsidRDefault="00F71C4F" w:rsidP="00AE62D9">
      <w:pPr>
        <w:pStyle w:val="Zkladntext"/>
        <w:rPr>
          <w:szCs w:val="18"/>
          <w:highlight w:val="lightGray"/>
        </w:rPr>
      </w:pPr>
    </w:p>
    <w:p w14:paraId="63BE873A" w14:textId="756DFECB" w:rsidR="00C716D5" w:rsidRPr="004A2BDD" w:rsidRDefault="004D3B4A" w:rsidP="00AE62D9">
      <w:pPr>
        <w:pStyle w:val="Zkladntext"/>
        <w:rPr>
          <w:szCs w:val="18"/>
        </w:rPr>
      </w:pPr>
      <w:r w:rsidRPr="004A2BDD">
        <w:rPr>
          <w:szCs w:val="18"/>
        </w:rPr>
        <w:t>Účtovné metódy a všeobecné účtovné zásady boli účtovnou jednotkou konzistentne</w:t>
      </w:r>
      <w:r w:rsidR="00F4619A" w:rsidRPr="004A2BDD">
        <w:rPr>
          <w:szCs w:val="18"/>
        </w:rPr>
        <w:t xml:space="preserve"> aplikované</w:t>
      </w:r>
      <w:r w:rsidR="00CD2EFC" w:rsidRPr="004A2BDD">
        <w:rPr>
          <w:szCs w:val="18"/>
        </w:rPr>
        <w:t>.</w:t>
      </w:r>
      <w:r w:rsidR="00BC7633" w:rsidRPr="00A31BBB">
        <w:rPr>
          <w:szCs w:val="18"/>
        </w:rPr>
        <w:t xml:space="preserve"> </w:t>
      </w:r>
    </w:p>
    <w:p w14:paraId="63BE873D" w14:textId="77777777" w:rsidR="00BC7633" w:rsidRPr="00BC7633" w:rsidRDefault="00BC7633" w:rsidP="00BC7633">
      <w:pPr>
        <w:pStyle w:val="Zkladntext"/>
        <w:ind w:left="450"/>
      </w:pPr>
    </w:p>
    <w:p w14:paraId="63BE8757" w14:textId="77777777" w:rsidR="008261CF" w:rsidRPr="00A31BBB" w:rsidRDefault="008261CF" w:rsidP="001210B4">
      <w:pPr>
        <w:pStyle w:val="Pismenka"/>
        <w:numPr>
          <w:ilvl w:val="0"/>
          <w:numId w:val="32"/>
        </w:numPr>
        <w:rPr>
          <w:szCs w:val="18"/>
        </w:rPr>
      </w:pPr>
      <w:r w:rsidRPr="00A31BBB">
        <w:rPr>
          <w:szCs w:val="18"/>
        </w:rPr>
        <w:t>Použitie odhadov a úsudkov</w:t>
      </w:r>
    </w:p>
    <w:p w14:paraId="63BE8758" w14:textId="77777777" w:rsidR="008261CF" w:rsidRPr="00A31BBB" w:rsidRDefault="008261CF" w:rsidP="005013EA">
      <w:pPr>
        <w:pStyle w:val="Zkladntext"/>
        <w:ind w:left="425"/>
        <w:rPr>
          <w:szCs w:val="18"/>
        </w:rPr>
      </w:pPr>
      <w:r w:rsidRPr="00A31BBB">
        <w:rPr>
          <w:szCs w:val="18"/>
        </w:rPr>
        <w:t xml:space="preserve">Zostavenie účtovnej závierky </w:t>
      </w:r>
      <w:r w:rsidRPr="00953A9B">
        <w:rPr>
          <w:szCs w:val="18"/>
        </w:rPr>
        <w:t xml:space="preserve">si </w:t>
      </w:r>
      <w:r w:rsidRPr="00A31BBB">
        <w:rPr>
          <w:szCs w:val="18"/>
        </w:rPr>
        <w:t xml:space="preserve">vyžaduje, aby </w:t>
      </w:r>
      <w:r w:rsidR="000F1CF9">
        <w:rPr>
          <w:szCs w:val="18"/>
        </w:rPr>
        <w:t>manažment</w:t>
      </w:r>
      <w:r w:rsidRPr="00A31BBB">
        <w:rPr>
          <w:szCs w:val="18"/>
        </w:rPr>
        <w:t xml:space="preserve"> Spoločnosti urobil úsudky, odhady a predpoklady, ktoré ovplyvňujú aplikáciu účtovných </w:t>
      </w:r>
      <w:r w:rsidR="000F1CF9">
        <w:rPr>
          <w:szCs w:val="18"/>
        </w:rPr>
        <w:t>metód a účtovných zásad</w:t>
      </w:r>
      <w:r w:rsidRPr="00A31BBB">
        <w:rPr>
          <w:szCs w:val="18"/>
        </w:rPr>
        <w:t xml:space="preserve"> a hodnotu vykazovaného majetku, záväzkov, výnosov a nákladov. Odhady a súvisiace predpoklady sú založené na minulých skúsenostiach a iných rozličných faktoroch, považovaných za primerané okolnostiam, na základe ktorých sa formuje východisko pre posúdenie účtovných hodnôt majetku a záväzkov, ktoré nie sú zrejmé z iných zdrojov. Skutočné výsledky sa </w:t>
      </w:r>
      <w:r w:rsidR="000F1CF9">
        <w:rPr>
          <w:szCs w:val="18"/>
        </w:rPr>
        <w:t xml:space="preserve">preto </w:t>
      </w:r>
      <w:r w:rsidRPr="00A31BBB">
        <w:rPr>
          <w:szCs w:val="18"/>
        </w:rPr>
        <w:t>môžu líšiť od odhadov.</w:t>
      </w:r>
    </w:p>
    <w:p w14:paraId="63BE8759" w14:textId="77777777" w:rsidR="008261CF" w:rsidRPr="00A31BBB" w:rsidRDefault="008261CF" w:rsidP="005013EA">
      <w:pPr>
        <w:pStyle w:val="Zkladntext"/>
        <w:ind w:left="425"/>
        <w:rPr>
          <w:szCs w:val="18"/>
        </w:rPr>
      </w:pPr>
    </w:p>
    <w:p w14:paraId="734EE16D" w14:textId="76B53CB7" w:rsidR="00CA044C" w:rsidRDefault="008261CF" w:rsidP="000C7DE8">
      <w:pPr>
        <w:pStyle w:val="Zkladntext"/>
        <w:rPr>
          <w:b/>
          <w:i/>
          <w:szCs w:val="18"/>
        </w:rPr>
      </w:pPr>
      <w:r w:rsidRPr="00A31BBB">
        <w:rPr>
          <w:szCs w:val="18"/>
        </w:rPr>
        <w:t xml:space="preserve">Odhady a súvisiace predpoklady sú neustále prehodnocované. Korekcie účtovných odhadov </w:t>
      </w:r>
      <w:r w:rsidR="00813301">
        <w:rPr>
          <w:szCs w:val="18"/>
        </w:rPr>
        <w:t xml:space="preserve">nie sú vykázané </w:t>
      </w:r>
      <w:r w:rsidR="000F1CF9">
        <w:rPr>
          <w:szCs w:val="18"/>
        </w:rPr>
        <w:t xml:space="preserve">retrospektívne, ale </w:t>
      </w:r>
      <w:r w:rsidRPr="00A31BBB">
        <w:rPr>
          <w:szCs w:val="18"/>
        </w:rPr>
        <w:t>sú vykázané  v období, v ktorom je odhad korigovaný, ak korekcia ovplyvňuje iba toto obdobie</w:t>
      </w:r>
      <w:r w:rsidR="008B79CE">
        <w:rPr>
          <w:szCs w:val="18"/>
        </w:rPr>
        <w:t>,</w:t>
      </w:r>
      <w:r w:rsidRPr="00A31BBB">
        <w:rPr>
          <w:szCs w:val="18"/>
        </w:rPr>
        <w:t xml:space="preserve"> alebo v období korekcie a v budúcich obdobiach, ak korekcia ovplyvňuje toto aj budúce obdobia. </w:t>
      </w:r>
    </w:p>
    <w:p w14:paraId="2D1F21A9" w14:textId="77777777" w:rsidR="000C7DE8" w:rsidRPr="00380451" w:rsidRDefault="000C7DE8" w:rsidP="00380451">
      <w:pPr>
        <w:pStyle w:val="Zkladntext"/>
        <w:rPr>
          <w:bCs/>
          <w:iCs/>
          <w:szCs w:val="18"/>
        </w:rPr>
      </w:pPr>
    </w:p>
    <w:p w14:paraId="63BE8760" w14:textId="0B9F24AE" w:rsidR="001A072E" w:rsidRPr="00D06026" w:rsidRDefault="001A072E" w:rsidP="005013EA">
      <w:pPr>
        <w:pStyle w:val="Zkladntext"/>
        <w:ind w:left="425"/>
        <w:rPr>
          <w:b/>
          <w:i/>
          <w:szCs w:val="18"/>
        </w:rPr>
      </w:pPr>
      <w:r w:rsidRPr="00D06026">
        <w:rPr>
          <w:b/>
          <w:i/>
          <w:szCs w:val="18"/>
        </w:rPr>
        <w:t>Úsudky</w:t>
      </w:r>
    </w:p>
    <w:p w14:paraId="35584D05" w14:textId="77777777" w:rsidR="00C260F1" w:rsidRDefault="00576F40" w:rsidP="00380451">
      <w:pPr>
        <w:pStyle w:val="NormalLeft"/>
        <w:spacing w:after="0"/>
        <w:ind w:left="425"/>
        <w:rPr>
          <w:sz w:val="18"/>
          <w:szCs w:val="18"/>
        </w:rPr>
      </w:pPr>
      <w:r>
        <w:rPr>
          <w:sz w:val="18"/>
          <w:szCs w:val="18"/>
        </w:rPr>
        <w:t>V</w:t>
      </w:r>
      <w:r w:rsidR="00C260F1">
        <w:rPr>
          <w:sz w:val="18"/>
          <w:szCs w:val="18"/>
        </w:rPr>
        <w:t> súvislosti s aplikáciou účtovných metód a účtovných zásad Spoločnosti nie sú potrebné také úsudky, ktoré by mali významný dopad na hodnoty vykázané v účtovnej závierke.</w:t>
      </w:r>
    </w:p>
    <w:p w14:paraId="63BE8769" w14:textId="77777777" w:rsidR="00D07F5A" w:rsidRDefault="00D07F5A" w:rsidP="00C260F1">
      <w:pPr>
        <w:pStyle w:val="Zkladntext"/>
        <w:ind w:left="450"/>
        <w:rPr>
          <w:szCs w:val="18"/>
        </w:rPr>
      </w:pPr>
    </w:p>
    <w:p w14:paraId="63BE876A" w14:textId="77777777" w:rsidR="004C09B5" w:rsidRPr="00D06026" w:rsidRDefault="004C09B5" w:rsidP="00C260F1">
      <w:pPr>
        <w:pStyle w:val="Zkladntext"/>
        <w:rPr>
          <w:b/>
          <w:i/>
          <w:szCs w:val="18"/>
        </w:rPr>
      </w:pPr>
      <w:r w:rsidRPr="00D06026">
        <w:rPr>
          <w:b/>
          <w:i/>
          <w:szCs w:val="18"/>
        </w:rPr>
        <w:t>Neistoty v odhadoch a predpokladoch</w:t>
      </w:r>
    </w:p>
    <w:p w14:paraId="6F52E84C" w14:textId="77777777" w:rsidR="00C260F1" w:rsidRDefault="00C260F1" w:rsidP="00C260F1">
      <w:pPr>
        <w:pStyle w:val="AccountingPolicy"/>
        <w:spacing w:line="240" w:lineRule="auto"/>
        <w:ind w:left="426"/>
        <w:jc w:val="both"/>
        <w:rPr>
          <w:rFonts w:ascii="Times New Roman" w:hAnsi="Times New Roman" w:cs="Times New Roman"/>
          <w:color w:val="auto"/>
          <w:sz w:val="18"/>
          <w:szCs w:val="18"/>
          <w:lang w:val="sk-SK" w:eastAsia="en-US"/>
        </w:rPr>
      </w:pPr>
      <w:r w:rsidRPr="007042B6">
        <w:rPr>
          <w:rFonts w:ascii="Times New Roman" w:hAnsi="Times New Roman" w:cs="Times New Roman"/>
          <w:color w:val="auto"/>
          <w:sz w:val="18"/>
          <w:szCs w:val="18"/>
          <w:lang w:val="sk-SK" w:eastAsia="en-US"/>
        </w:rPr>
        <w:t>Spoločnosť neidentifikovala takú neistotu v odhadoch a predpokladoch, pri ktorej by existovalo signifikantné riziko, že by mohla viesť k ich významnej úprave v nasledujúcom účtovnom období.</w:t>
      </w:r>
    </w:p>
    <w:p w14:paraId="37B13E66" w14:textId="77777777" w:rsidR="00C260F1" w:rsidRDefault="00C260F1" w:rsidP="00C260F1">
      <w:pPr>
        <w:pStyle w:val="AccountingPolicy"/>
        <w:spacing w:line="240" w:lineRule="auto"/>
        <w:ind w:left="426"/>
        <w:jc w:val="both"/>
        <w:rPr>
          <w:rFonts w:ascii="Times New Roman" w:hAnsi="Times New Roman" w:cs="Times New Roman"/>
          <w:color w:val="auto"/>
          <w:sz w:val="18"/>
          <w:szCs w:val="18"/>
          <w:lang w:val="sk-SK" w:eastAsia="en-US"/>
        </w:rPr>
      </w:pPr>
    </w:p>
    <w:p w14:paraId="63BE877B" w14:textId="77777777" w:rsidR="004D3B4A" w:rsidRPr="00B50225" w:rsidRDefault="004D3B4A" w:rsidP="001210B4">
      <w:pPr>
        <w:pStyle w:val="Pismenka"/>
        <w:numPr>
          <w:ilvl w:val="0"/>
          <w:numId w:val="32"/>
        </w:numPr>
        <w:rPr>
          <w:szCs w:val="18"/>
        </w:rPr>
      </w:pPr>
      <w:r w:rsidRPr="00B50225">
        <w:rPr>
          <w:szCs w:val="18"/>
        </w:rPr>
        <w:t xml:space="preserve">Dlhodobý </w:t>
      </w:r>
      <w:r w:rsidR="0009657F">
        <w:rPr>
          <w:szCs w:val="18"/>
        </w:rPr>
        <w:t>ne</w:t>
      </w:r>
      <w:r w:rsidRPr="00B50225">
        <w:rPr>
          <w:szCs w:val="18"/>
        </w:rPr>
        <w:t>hmotný majetok</w:t>
      </w:r>
      <w:r w:rsidR="002C2178">
        <w:rPr>
          <w:szCs w:val="18"/>
        </w:rPr>
        <w:t xml:space="preserve"> a dlhodobý hmotný majetok</w:t>
      </w:r>
    </w:p>
    <w:p w14:paraId="63BE877C" w14:textId="77777777" w:rsidR="004D3B4A" w:rsidRPr="00B50225" w:rsidRDefault="004D3B4A" w:rsidP="004D3B4A">
      <w:pPr>
        <w:pStyle w:val="Zkladntext"/>
        <w:rPr>
          <w:szCs w:val="18"/>
        </w:rPr>
      </w:pPr>
      <w:r w:rsidRPr="00B50225">
        <w:rPr>
          <w:szCs w:val="18"/>
        </w:rPr>
        <w:t>Dlhodobý</w:t>
      </w:r>
      <w:r w:rsidR="002C2178">
        <w:rPr>
          <w:szCs w:val="18"/>
        </w:rPr>
        <w:t xml:space="preserve"> </w:t>
      </w:r>
      <w:r w:rsidRPr="00B50225">
        <w:rPr>
          <w:szCs w:val="18"/>
        </w:rPr>
        <w:t>majetok nakupovaný sa oceňuje obstarávacou cenou, ktorá zahŕňa cenu obstarania a náklady súvisiace s obstaraním (clo, prepravu, montáž, poistné a pod.)</w:t>
      </w:r>
      <w:r w:rsidR="0009657F">
        <w:rPr>
          <w:szCs w:val="18"/>
        </w:rPr>
        <w:t>, znížen</w:t>
      </w:r>
      <w:r w:rsidR="00BE7642">
        <w:rPr>
          <w:szCs w:val="18"/>
        </w:rPr>
        <w:t>ú</w:t>
      </w:r>
      <w:r w:rsidR="0009657F">
        <w:rPr>
          <w:szCs w:val="18"/>
        </w:rPr>
        <w:t xml:space="preserve"> o dobropisy, skontá, rabaty, zľavy z ceny, bonusy a pod. </w:t>
      </w:r>
    </w:p>
    <w:p w14:paraId="63BE877D" w14:textId="77777777" w:rsidR="004D3B4A" w:rsidRPr="00B50225" w:rsidRDefault="004D3B4A" w:rsidP="004D3B4A">
      <w:pPr>
        <w:pStyle w:val="Zkladntext"/>
        <w:rPr>
          <w:szCs w:val="18"/>
        </w:rPr>
      </w:pPr>
    </w:p>
    <w:p w14:paraId="63BE877E" w14:textId="6987340A" w:rsidR="00E91E1F" w:rsidRDefault="004D3B4A" w:rsidP="00AE62D9">
      <w:pPr>
        <w:pStyle w:val="Zkladntext"/>
        <w:rPr>
          <w:szCs w:val="18"/>
        </w:rPr>
      </w:pPr>
      <w:r w:rsidRPr="00B50225">
        <w:rPr>
          <w:szCs w:val="18"/>
        </w:rPr>
        <w:t xml:space="preserve">Súčasťou obstarávacej ceny dlhodobého majetku </w:t>
      </w:r>
      <w:r w:rsidR="00572CB8" w:rsidRPr="00380451">
        <w:rPr>
          <w:szCs w:val="18"/>
        </w:rPr>
        <w:t xml:space="preserve">nie sú </w:t>
      </w:r>
      <w:r w:rsidRPr="00B3143B">
        <w:rPr>
          <w:szCs w:val="18"/>
        </w:rPr>
        <w:t>úroky z</w:t>
      </w:r>
      <w:r w:rsidR="006D0A4B" w:rsidRPr="00B3143B">
        <w:rPr>
          <w:szCs w:val="18"/>
        </w:rPr>
        <w:t> </w:t>
      </w:r>
      <w:r w:rsidR="006D0A4B" w:rsidRPr="00AE62D9">
        <w:rPr>
          <w:szCs w:val="18"/>
        </w:rPr>
        <w:t>úverov,</w:t>
      </w:r>
      <w:r w:rsidR="006D0A4B" w:rsidRPr="00B3143B">
        <w:rPr>
          <w:szCs w:val="18"/>
        </w:rPr>
        <w:t xml:space="preserve"> </w:t>
      </w:r>
      <w:r w:rsidR="003C6202" w:rsidRPr="00B3143B">
        <w:rPr>
          <w:szCs w:val="18"/>
        </w:rPr>
        <w:t>ktoré vznikli</w:t>
      </w:r>
      <w:r w:rsidR="003C6202">
        <w:rPr>
          <w:szCs w:val="18"/>
        </w:rPr>
        <w:t xml:space="preserve"> do momentu uvedenia dlhodobého majetku do používania. </w:t>
      </w:r>
    </w:p>
    <w:p w14:paraId="63BE877F" w14:textId="77777777" w:rsidR="00BE7642" w:rsidRDefault="00BE7642" w:rsidP="004D3B4A">
      <w:pPr>
        <w:pStyle w:val="Zkladntext"/>
        <w:rPr>
          <w:szCs w:val="18"/>
        </w:rPr>
      </w:pPr>
    </w:p>
    <w:p w14:paraId="49B96F1D" w14:textId="77777777" w:rsidR="00B340BC" w:rsidRDefault="00BE7642" w:rsidP="004D3B4A">
      <w:pPr>
        <w:pStyle w:val="Zkladntext"/>
        <w:rPr>
          <w:szCs w:val="18"/>
        </w:rPr>
      </w:pPr>
      <w:r w:rsidRPr="00B50225">
        <w:rPr>
          <w:szCs w:val="18"/>
        </w:rPr>
        <w:lastRenderedPageBreak/>
        <w:t>Dlhodobý majetok vytvorený vlastnou činnosťou sa oceňuje vlastnými nákladmi. Vlastnými nákladmi sú všetky priame náklady vynaložené na výrobu alebo inú činnosť a nepriame náklady, ktoré sa vzťahujú na výrobu alebo inú činnosť.</w:t>
      </w:r>
    </w:p>
    <w:p w14:paraId="16BF17A8" w14:textId="77777777" w:rsidR="00B340BC" w:rsidRDefault="00B340BC" w:rsidP="004D3B4A">
      <w:pPr>
        <w:pStyle w:val="Zkladntext"/>
        <w:rPr>
          <w:szCs w:val="18"/>
        </w:rPr>
      </w:pPr>
    </w:p>
    <w:p w14:paraId="3BFB3C8E" w14:textId="77777777" w:rsidR="00B340BC" w:rsidRPr="007042B6" w:rsidRDefault="00B340BC" w:rsidP="00B340BC">
      <w:pPr>
        <w:pStyle w:val="Zkladntext"/>
        <w:rPr>
          <w:szCs w:val="18"/>
        </w:rPr>
      </w:pPr>
      <w:r w:rsidRPr="007042B6">
        <w:rPr>
          <w:szCs w:val="18"/>
        </w:rPr>
        <w:t>Dlhodobý majetok nadobudnutý bezodplatne od spoločníkov (akcionárov) sa účtuje bez vplyvu na výsledok hospodárenia priamo do vlastného imania na účet 413 – Ostatné kapitálové fondy, v ocenení reprodukčnou obstarávacou cenou.</w:t>
      </w:r>
    </w:p>
    <w:p w14:paraId="63BE8781" w14:textId="69E87AE2" w:rsidR="00572CB8" w:rsidRDefault="0009657F" w:rsidP="004D3B4A">
      <w:pPr>
        <w:pStyle w:val="Zkladntext"/>
        <w:rPr>
          <w:szCs w:val="18"/>
        </w:rPr>
      </w:pPr>
      <w:r>
        <w:rPr>
          <w:szCs w:val="18"/>
        </w:rPr>
        <w:tab/>
      </w:r>
    </w:p>
    <w:p w14:paraId="63BE8788" w14:textId="77777777" w:rsidR="00670AF4" w:rsidRDefault="00670AF4" w:rsidP="003C6202">
      <w:pPr>
        <w:pStyle w:val="Zkladntext"/>
        <w:rPr>
          <w:szCs w:val="18"/>
        </w:rPr>
      </w:pPr>
      <w:r>
        <w:rPr>
          <w:szCs w:val="18"/>
        </w:rPr>
        <w:t>Náklady na výskum sa neaktivujú a účtujú sa do nákladov v účtovných obdobiach, v ktorých vznikli. Dlhodobý nehmotný majetok vytvorený vývojom alebo v priebehu jeho vývoja sa aktivuje, ak je možné preukázať:</w:t>
      </w:r>
    </w:p>
    <w:p w14:paraId="63BE8789" w14:textId="77777777" w:rsidR="00FE335D" w:rsidRDefault="00FE335D" w:rsidP="003C6202">
      <w:pPr>
        <w:pStyle w:val="Zkladntext"/>
        <w:rPr>
          <w:szCs w:val="18"/>
        </w:rPr>
      </w:pPr>
    </w:p>
    <w:p w14:paraId="63BE878A" w14:textId="77777777" w:rsidR="00670AF4" w:rsidRDefault="00670AF4" w:rsidP="00D06026">
      <w:pPr>
        <w:pStyle w:val="Zkladntext"/>
        <w:numPr>
          <w:ilvl w:val="0"/>
          <w:numId w:val="50"/>
        </w:numPr>
        <w:rPr>
          <w:szCs w:val="18"/>
        </w:rPr>
      </w:pPr>
      <w:r>
        <w:rPr>
          <w:szCs w:val="18"/>
        </w:rPr>
        <w:t>možnosť jeho technického dokončenia tak, že ho bude možné použiť alebo predať,</w:t>
      </w:r>
    </w:p>
    <w:p w14:paraId="63BE878B" w14:textId="77777777" w:rsidR="00670AF4" w:rsidRDefault="00670AF4" w:rsidP="00D06026">
      <w:pPr>
        <w:pStyle w:val="Zkladntext"/>
        <w:numPr>
          <w:ilvl w:val="0"/>
          <w:numId w:val="50"/>
        </w:numPr>
        <w:rPr>
          <w:szCs w:val="18"/>
        </w:rPr>
      </w:pPr>
      <w:r>
        <w:rPr>
          <w:szCs w:val="18"/>
        </w:rPr>
        <w:t>zámer jeho dokončenia, používania alebo predaja,</w:t>
      </w:r>
    </w:p>
    <w:p w14:paraId="63BE878C" w14:textId="77777777" w:rsidR="00670AF4" w:rsidRDefault="00670AF4" w:rsidP="00D06026">
      <w:pPr>
        <w:pStyle w:val="Zkladntext"/>
        <w:numPr>
          <w:ilvl w:val="0"/>
          <w:numId w:val="50"/>
        </w:numPr>
        <w:rPr>
          <w:szCs w:val="18"/>
        </w:rPr>
      </w:pPr>
      <w:r>
        <w:rPr>
          <w:szCs w:val="18"/>
        </w:rPr>
        <w:t>schopnosť účtovnej jednotky jeho používania a predaja,</w:t>
      </w:r>
    </w:p>
    <w:p w14:paraId="63BE878D" w14:textId="77777777" w:rsidR="00670AF4" w:rsidRDefault="00670AF4" w:rsidP="00D06026">
      <w:pPr>
        <w:pStyle w:val="Zkladntext"/>
        <w:numPr>
          <w:ilvl w:val="0"/>
          <w:numId w:val="50"/>
        </w:numPr>
        <w:rPr>
          <w:szCs w:val="18"/>
        </w:rPr>
      </w:pPr>
      <w:r>
        <w:rPr>
          <w:szCs w:val="18"/>
        </w:rPr>
        <w:t>spôsob vytvárania budúcich ekonomických úžitkov a existenciu trhu pre výstupy dlhodobého nehmotného majetku alebo pre dlhodobý nehmotný majetok sám o sebe, alebo, ak bude používaný vo vnútri účtovnej jednotky jeho použiteľnosť,</w:t>
      </w:r>
    </w:p>
    <w:p w14:paraId="63BE878E" w14:textId="77777777" w:rsidR="00670AF4" w:rsidRDefault="00670AF4" w:rsidP="00D06026">
      <w:pPr>
        <w:pStyle w:val="Zkladntext"/>
        <w:numPr>
          <w:ilvl w:val="0"/>
          <w:numId w:val="50"/>
        </w:numPr>
        <w:rPr>
          <w:szCs w:val="18"/>
        </w:rPr>
      </w:pPr>
      <w:r>
        <w:rPr>
          <w:szCs w:val="18"/>
        </w:rPr>
        <w:t>dostupnosť zodpovedajúcich technických zdrojov, finančných zdrojov a ostatných zdrojov pre dokončenie jeho vývoja, použitie alebo predaj,</w:t>
      </w:r>
    </w:p>
    <w:p w14:paraId="63BE878F" w14:textId="77777777" w:rsidR="00670AF4" w:rsidRDefault="00670AF4" w:rsidP="00D06026">
      <w:pPr>
        <w:pStyle w:val="Zkladntext"/>
        <w:numPr>
          <w:ilvl w:val="0"/>
          <w:numId w:val="50"/>
        </w:numPr>
        <w:rPr>
          <w:szCs w:val="18"/>
        </w:rPr>
      </w:pPr>
      <w:r>
        <w:rPr>
          <w:szCs w:val="18"/>
        </w:rPr>
        <w:t xml:space="preserve">spoľahlivé ocenenie nákladov súvisiacich s jeho obstaraním v priebehu vývoja. </w:t>
      </w:r>
    </w:p>
    <w:p w14:paraId="63BE8790" w14:textId="77777777" w:rsidR="00670AF4" w:rsidRDefault="00670AF4" w:rsidP="00D06026">
      <w:pPr>
        <w:pStyle w:val="Zkladntext"/>
        <w:ind w:left="0"/>
        <w:rPr>
          <w:szCs w:val="18"/>
        </w:rPr>
      </w:pPr>
    </w:p>
    <w:p w14:paraId="63BE8791" w14:textId="77777777" w:rsidR="00737326" w:rsidRDefault="00737326" w:rsidP="009B57D6">
      <w:pPr>
        <w:pStyle w:val="Zkladntext"/>
        <w:rPr>
          <w:szCs w:val="18"/>
        </w:rPr>
      </w:pPr>
      <w:r>
        <w:rPr>
          <w:szCs w:val="18"/>
        </w:rPr>
        <w:t xml:space="preserve">Náklady na vývoj sa aktivujú, ak ich suma neprevýši sumu, u ktorej je pravdepodobné, že sa získa z budúcich ekonomických úžitkov po odpočítaní ďalších nákladov vývoja, predaja a administratívnych nákladov, ktoré sa týkajú priamo marketingu alebo procesov. Aktivované náklady na vývoj sa odpisujú maximálne počas piatich rokov. Ak sa nepreukáže možnosť aktivovania nákladov na vývoj, účtujú sa do nákladov v účtovnom období, v ktorom vznikli. </w:t>
      </w:r>
    </w:p>
    <w:p w14:paraId="63BE8792" w14:textId="77777777" w:rsidR="00BE7642" w:rsidRDefault="00BE7642" w:rsidP="009B57D6">
      <w:pPr>
        <w:pStyle w:val="Zkladntext"/>
        <w:rPr>
          <w:szCs w:val="18"/>
        </w:rPr>
      </w:pPr>
    </w:p>
    <w:p w14:paraId="63BE8793" w14:textId="77777777" w:rsidR="00737326" w:rsidRDefault="00737326" w:rsidP="00737326">
      <w:pPr>
        <w:pStyle w:val="Zkladntext"/>
        <w:rPr>
          <w:szCs w:val="18"/>
        </w:rPr>
      </w:pPr>
      <w:r w:rsidRPr="00B50225">
        <w:rPr>
          <w:szCs w:val="18"/>
        </w:rPr>
        <w:t xml:space="preserve">Odpisy dlhodobého nehmotného majetku sú stanovené vychádzajúc z predpokladanej doby jeho používania a predpokladaného priebehu jeho opotrebenia. </w:t>
      </w:r>
    </w:p>
    <w:p w14:paraId="66F145F6" w14:textId="77777777" w:rsidR="00B340BC" w:rsidRDefault="00B340BC" w:rsidP="00737326">
      <w:pPr>
        <w:pStyle w:val="Zkladntext"/>
        <w:rPr>
          <w:szCs w:val="18"/>
        </w:rPr>
      </w:pPr>
    </w:p>
    <w:p w14:paraId="49C4C702" w14:textId="77777777" w:rsidR="00B340BC" w:rsidRPr="007042B6" w:rsidRDefault="00B340BC" w:rsidP="00B340BC">
      <w:pPr>
        <w:pStyle w:val="Zkladntext"/>
        <w:rPr>
          <w:szCs w:val="18"/>
        </w:rPr>
      </w:pPr>
      <w:r w:rsidRPr="007042B6">
        <w:rPr>
          <w:szCs w:val="18"/>
        </w:rPr>
        <w:t>Odpisovať sa začína mesiacom uvedenia dlhodobého majetku do používania. Drobný dlhodobý nehmotný majetok, ktorého obstarávacia cena (resp. vlastné náklady) je 2 400 EUR a nižšia, sa odpisuje postupne počas predpokladanej doby požívania.</w:t>
      </w:r>
    </w:p>
    <w:p w14:paraId="4D943512" w14:textId="77777777" w:rsidR="00B340BC" w:rsidRDefault="00B340BC" w:rsidP="00737326">
      <w:pPr>
        <w:pStyle w:val="Zkladntext"/>
        <w:rPr>
          <w:szCs w:val="18"/>
        </w:rPr>
      </w:pPr>
    </w:p>
    <w:p w14:paraId="2348D05E" w14:textId="7E03D806" w:rsidR="00DC71F9" w:rsidRPr="00B50225" w:rsidRDefault="00737326">
      <w:pPr>
        <w:pStyle w:val="Zkladntext"/>
        <w:rPr>
          <w:szCs w:val="18"/>
        </w:rPr>
      </w:pPr>
      <w:r w:rsidRPr="00B50225">
        <w:rPr>
          <w:szCs w:val="18"/>
        </w:rPr>
        <w:t>Predpokladaná doba používania, metóda odpisovania a odpisová sadzba sú uvedené v nasledujúcej tabuľke:</w:t>
      </w:r>
    </w:p>
    <w:p w14:paraId="63BE879F" w14:textId="77777777" w:rsidR="003C6202" w:rsidRDefault="003C6202" w:rsidP="00AE62D9">
      <w:pPr>
        <w:pStyle w:val="Zkladntext"/>
        <w:rPr>
          <w:szCs w:val="18"/>
        </w:rPr>
      </w:pPr>
    </w:p>
    <w:bookmarkStart w:id="7" w:name="_MON_1810370183"/>
    <w:bookmarkEnd w:id="7"/>
    <w:p w14:paraId="63BE87A0" w14:textId="60399356" w:rsidR="00737326" w:rsidRDefault="00B340BC" w:rsidP="00AE62D9">
      <w:pPr>
        <w:pStyle w:val="Zkladntext"/>
        <w:rPr>
          <w:szCs w:val="18"/>
        </w:rPr>
      </w:pPr>
      <w:r>
        <w:rPr>
          <w:szCs w:val="18"/>
        </w:rPr>
        <w:object w:dxaOrig="8292" w:dyaOrig="2200" w14:anchorId="63BE8C1B">
          <v:shape id="_x0000_i1026" type="#_x0000_t75" style="width:443.25pt;height:114pt" o:ole="">
            <v:imagedata r:id="rId18" o:title=""/>
          </v:shape>
          <o:OLEObject Type="Embed" ProgID="Excel.Sheet.12" ShapeID="_x0000_i1026" DrawAspect="Content" ObjectID="_1844228453" r:id="rId19"/>
        </w:object>
      </w:r>
    </w:p>
    <w:p w14:paraId="63BE87A1" w14:textId="77777777" w:rsidR="00737326" w:rsidRDefault="00737326" w:rsidP="00737326">
      <w:pPr>
        <w:pStyle w:val="Zkladntext"/>
        <w:rPr>
          <w:szCs w:val="18"/>
        </w:rPr>
      </w:pPr>
      <w:r w:rsidRPr="00A31BBB">
        <w:rPr>
          <w:szCs w:val="18"/>
        </w:rPr>
        <w:t>Metódy odpisovania,</w:t>
      </w:r>
      <w:r w:rsidRPr="00003DEF">
        <w:rPr>
          <w:szCs w:val="18"/>
        </w:rPr>
        <w:t xml:space="preserve"> doby použiteľnosti a zostatkové</w:t>
      </w:r>
      <w:r w:rsidRPr="00A31BBB">
        <w:rPr>
          <w:szCs w:val="18"/>
        </w:rPr>
        <w:t xml:space="preserve"> hodnoty sa prehodnocujú ku dňu, ku ktorému sa zostavuje účtovná závierka, a ak je to potrebné, urobia sa úpravy. </w:t>
      </w:r>
    </w:p>
    <w:p w14:paraId="63BE87A2" w14:textId="77777777" w:rsidR="001B3829" w:rsidRPr="00A31BBB" w:rsidRDefault="001B3829" w:rsidP="00737326">
      <w:pPr>
        <w:pStyle w:val="Zkladntext"/>
        <w:rPr>
          <w:szCs w:val="18"/>
        </w:rPr>
      </w:pPr>
    </w:p>
    <w:p w14:paraId="63BE87A3" w14:textId="77777777" w:rsidR="00572CB8" w:rsidRDefault="003C6202" w:rsidP="003C6202">
      <w:pPr>
        <w:pStyle w:val="Zkladntext"/>
        <w:rPr>
          <w:szCs w:val="18"/>
        </w:rPr>
      </w:pPr>
      <w:r w:rsidRPr="00891481">
        <w:rPr>
          <w:szCs w:val="18"/>
        </w:rPr>
        <w:t>Odpisy dlhodobého hmotného majetku sú stanovené vychádzajúc z predpokladanej doby jeho používania a predpokladaného priebehu jeho opotrebenia.</w:t>
      </w:r>
    </w:p>
    <w:p w14:paraId="6C4AD6A0" w14:textId="77777777" w:rsidR="00B340BC" w:rsidRDefault="00B340BC" w:rsidP="003C6202">
      <w:pPr>
        <w:pStyle w:val="Zkladntext"/>
        <w:rPr>
          <w:szCs w:val="18"/>
        </w:rPr>
      </w:pPr>
    </w:p>
    <w:p w14:paraId="60295305" w14:textId="77777777" w:rsidR="00B340BC" w:rsidRPr="007042B6" w:rsidRDefault="00B340BC" w:rsidP="00B340BC">
      <w:pPr>
        <w:pStyle w:val="Zkladntext"/>
        <w:rPr>
          <w:szCs w:val="18"/>
        </w:rPr>
      </w:pPr>
      <w:r w:rsidRPr="007042B6">
        <w:rPr>
          <w:szCs w:val="18"/>
        </w:rPr>
        <w:t>Odpisovať sa začína mesiacom uvedenia dlhodobého majetku do používania. Drobný dlhodobý hmotný majetok, ktorého obstarávacia cena (resp. vlastné náklady) je 1 700 EUR a nižšia, sa odpisuje postupne  počas predpokladanej doby používania.</w:t>
      </w:r>
    </w:p>
    <w:p w14:paraId="631CBA70" w14:textId="77777777" w:rsidR="00B340BC" w:rsidRDefault="00B340BC" w:rsidP="003C6202">
      <w:pPr>
        <w:pStyle w:val="Zkladntext"/>
        <w:rPr>
          <w:szCs w:val="18"/>
        </w:rPr>
      </w:pPr>
    </w:p>
    <w:p w14:paraId="63BE87B0" w14:textId="77777777" w:rsidR="00572CB8" w:rsidRPr="0028408E" w:rsidRDefault="003C6202" w:rsidP="003C6202">
      <w:pPr>
        <w:pStyle w:val="Zkladntext"/>
        <w:rPr>
          <w:szCs w:val="18"/>
        </w:rPr>
      </w:pPr>
      <w:r w:rsidRPr="0028408E">
        <w:rPr>
          <w:szCs w:val="18"/>
        </w:rPr>
        <w:t xml:space="preserve">Pozemky sa neodpisujú. </w:t>
      </w:r>
    </w:p>
    <w:p w14:paraId="63BE87B1" w14:textId="77777777" w:rsidR="004760A1" w:rsidRDefault="004760A1" w:rsidP="003C6202">
      <w:pPr>
        <w:pStyle w:val="Zkladntext"/>
        <w:rPr>
          <w:szCs w:val="18"/>
        </w:rPr>
      </w:pPr>
    </w:p>
    <w:p w14:paraId="63BE87B2" w14:textId="77777777" w:rsidR="003C6202" w:rsidRDefault="003C6202" w:rsidP="00AE62D9">
      <w:pPr>
        <w:pStyle w:val="Zkladntext"/>
        <w:rPr>
          <w:szCs w:val="18"/>
        </w:rPr>
      </w:pPr>
      <w:r w:rsidRPr="00B50225">
        <w:rPr>
          <w:szCs w:val="18"/>
        </w:rPr>
        <w:t>Predpokladaná doba používania, metóda odpisovania a odpisová sadzba sú uvedené v nasledujúcej tabuľke:</w:t>
      </w:r>
    </w:p>
    <w:p w14:paraId="63BE87B3" w14:textId="77777777" w:rsidR="003C6202" w:rsidRDefault="003C6202" w:rsidP="00AE62D9">
      <w:pPr>
        <w:pStyle w:val="Zkladntext"/>
        <w:rPr>
          <w:szCs w:val="18"/>
        </w:rPr>
      </w:pPr>
    </w:p>
    <w:p w14:paraId="63BE87B4" w14:textId="77777777" w:rsidR="003C6202" w:rsidRPr="00B50225" w:rsidRDefault="003C6202" w:rsidP="00AE62D9">
      <w:pPr>
        <w:pStyle w:val="Zkladntext"/>
        <w:rPr>
          <w:szCs w:val="18"/>
        </w:rPr>
      </w:pPr>
    </w:p>
    <w:bookmarkStart w:id="8" w:name="_MON_1500299770"/>
    <w:bookmarkEnd w:id="8"/>
    <w:p w14:paraId="63BE87B5" w14:textId="724D3DB4" w:rsidR="003C6202" w:rsidRDefault="00681CC0" w:rsidP="00AE62D9">
      <w:pPr>
        <w:pStyle w:val="Zkladntext"/>
        <w:rPr>
          <w:szCs w:val="18"/>
        </w:rPr>
      </w:pPr>
      <w:r>
        <w:rPr>
          <w:szCs w:val="18"/>
        </w:rPr>
        <w:object w:dxaOrig="8518" w:dyaOrig="2462" w14:anchorId="63BE8C1C">
          <v:shape id="_x0000_i1027" type="#_x0000_t75" style="width:439.5pt;height:125.25pt" o:ole="">
            <v:imagedata r:id="rId20" o:title=""/>
          </v:shape>
          <o:OLEObject Type="Embed" ProgID="Excel.Sheet.12" ShapeID="_x0000_i1027" DrawAspect="Content" ObjectID="_1844228454" r:id="rId21"/>
        </w:object>
      </w:r>
    </w:p>
    <w:p w14:paraId="63BE87B6" w14:textId="77777777" w:rsidR="009A399A" w:rsidRPr="00A31BBB" w:rsidRDefault="009A399A" w:rsidP="00A31BBB">
      <w:pPr>
        <w:pStyle w:val="Zkladntext"/>
        <w:rPr>
          <w:szCs w:val="18"/>
        </w:rPr>
      </w:pPr>
      <w:r w:rsidRPr="00A31BBB">
        <w:rPr>
          <w:szCs w:val="18"/>
        </w:rPr>
        <w:t>Metódy odpisovania,</w:t>
      </w:r>
      <w:r w:rsidRPr="009A399A">
        <w:rPr>
          <w:szCs w:val="18"/>
        </w:rPr>
        <w:t xml:space="preserve"> doby použiteľnosti a</w:t>
      </w:r>
      <w:r>
        <w:rPr>
          <w:szCs w:val="18"/>
        </w:rPr>
        <w:t> </w:t>
      </w:r>
      <w:r w:rsidRPr="009A399A">
        <w:rPr>
          <w:szCs w:val="18"/>
        </w:rPr>
        <w:t>z</w:t>
      </w:r>
      <w:r>
        <w:rPr>
          <w:szCs w:val="18"/>
        </w:rPr>
        <w:t>o</w:t>
      </w:r>
      <w:r w:rsidRPr="009A399A">
        <w:rPr>
          <w:szCs w:val="18"/>
        </w:rPr>
        <w:t>st</w:t>
      </w:r>
      <w:r>
        <w:rPr>
          <w:szCs w:val="18"/>
        </w:rPr>
        <w:t xml:space="preserve">atkové </w:t>
      </w:r>
      <w:r w:rsidRPr="00A31BBB">
        <w:rPr>
          <w:szCs w:val="18"/>
        </w:rPr>
        <w:t xml:space="preserve">hodnoty sa prehodnocujú ku dňu, ku ktorému sa zostavuje účtovná závierka, a ak je to potrebné, urobia sa úpravy. </w:t>
      </w:r>
    </w:p>
    <w:p w14:paraId="63BE87B7" w14:textId="77777777" w:rsidR="00F46C6C" w:rsidRDefault="00F46C6C">
      <w:pPr>
        <w:pStyle w:val="Zkladntext"/>
        <w:rPr>
          <w:szCs w:val="18"/>
        </w:rPr>
      </w:pPr>
    </w:p>
    <w:p w14:paraId="7E0B6865" w14:textId="77777777" w:rsidR="005200CF" w:rsidRDefault="005200CF" w:rsidP="00A31BBB">
      <w:pPr>
        <w:pStyle w:val="Zkladntext"/>
        <w:rPr>
          <w:b/>
          <w:i/>
          <w:szCs w:val="18"/>
        </w:rPr>
      </w:pPr>
    </w:p>
    <w:p w14:paraId="63BE87B8" w14:textId="0F6A5A00" w:rsidR="00953A9B" w:rsidRPr="009B57D6" w:rsidRDefault="00953A9B" w:rsidP="00A31BBB">
      <w:pPr>
        <w:pStyle w:val="Zkladntext"/>
        <w:rPr>
          <w:i/>
          <w:szCs w:val="18"/>
        </w:rPr>
      </w:pPr>
      <w:r w:rsidRPr="00D06026">
        <w:rPr>
          <w:b/>
          <w:i/>
          <w:szCs w:val="18"/>
        </w:rPr>
        <w:t>Posúdenie zníženia hodnoty majetku</w:t>
      </w:r>
    </w:p>
    <w:p w14:paraId="63BE87B9" w14:textId="77777777" w:rsidR="000C2046" w:rsidRPr="009B57D6" w:rsidRDefault="000C2046" w:rsidP="00A31BBB">
      <w:pPr>
        <w:pStyle w:val="Zkladntext"/>
        <w:rPr>
          <w:i/>
          <w:szCs w:val="18"/>
        </w:rPr>
      </w:pPr>
    </w:p>
    <w:p w14:paraId="63BE87BA" w14:textId="77777777" w:rsidR="000C2046" w:rsidRPr="00D06026" w:rsidRDefault="000C2046" w:rsidP="00A31BBB">
      <w:pPr>
        <w:pStyle w:val="Zkladntext"/>
        <w:rPr>
          <w:i/>
          <w:szCs w:val="18"/>
        </w:rPr>
      </w:pPr>
      <w:r w:rsidRPr="00D06026">
        <w:t>Opravné položky sa tvoria na základe zásady opatrnosti, ak je opodstatnené predpokladať, že došlo k zníženiu hodnoty majetku oproti jeho oceneniu v účtovníctve. Opravná položka sa účtuje v sume opodstatneného predpokladu zníženia hodnoty majetku oproti jeho oceneniu v účtovníctve.</w:t>
      </w:r>
    </w:p>
    <w:p w14:paraId="63BE87BB" w14:textId="77777777" w:rsidR="00953A9B" w:rsidRPr="009E0040" w:rsidRDefault="00953A9B" w:rsidP="00953A9B">
      <w:pPr>
        <w:pStyle w:val="AccountingPolicy"/>
        <w:jc w:val="both"/>
        <w:rPr>
          <w:rFonts w:ascii="Arial" w:hAnsi="Arial" w:cs="Arial"/>
          <w:lang w:val="sk-SK"/>
        </w:rPr>
      </w:pPr>
    </w:p>
    <w:p w14:paraId="63BE87BC" w14:textId="55A38882" w:rsidR="00953A9B" w:rsidRPr="00D06026" w:rsidRDefault="00953A9B" w:rsidP="00D06026">
      <w:pPr>
        <w:pStyle w:val="Zkladntext"/>
      </w:pPr>
      <w:r w:rsidRPr="00D06026">
        <w:t xml:space="preserve">Faktory, ktoré sú považované za dôležité pri posudzovaní zníženia hodnoty majetku sú: </w:t>
      </w:r>
    </w:p>
    <w:p w14:paraId="63BE87BD" w14:textId="77777777" w:rsidR="00953A9B" w:rsidRPr="00D06026" w:rsidRDefault="00953A9B" w:rsidP="00D06026">
      <w:pPr>
        <w:pStyle w:val="Zkladntext"/>
        <w:numPr>
          <w:ilvl w:val="0"/>
          <w:numId w:val="44"/>
        </w:numPr>
        <w:tabs>
          <w:tab w:val="clear" w:pos="340"/>
          <w:tab w:val="num" w:pos="766"/>
        </w:tabs>
        <w:ind w:left="766"/>
      </w:pPr>
      <w:r w:rsidRPr="00D06026">
        <w:t>technologický pokrok,</w:t>
      </w:r>
    </w:p>
    <w:p w14:paraId="63BE87BE" w14:textId="77777777" w:rsidR="00953A9B" w:rsidRPr="00D06026" w:rsidRDefault="00953A9B" w:rsidP="00D06026">
      <w:pPr>
        <w:pStyle w:val="Zkladntext"/>
        <w:numPr>
          <w:ilvl w:val="0"/>
          <w:numId w:val="44"/>
        </w:numPr>
        <w:tabs>
          <w:tab w:val="clear" w:pos="340"/>
          <w:tab w:val="num" w:pos="766"/>
        </w:tabs>
        <w:ind w:left="766"/>
      </w:pPr>
      <w:r w:rsidRPr="00D06026">
        <w:t>významne nedostatočné prevádzkové výsledky v porovnaní s historickými alebo plánovanými prevádzkovými výsledkami,</w:t>
      </w:r>
    </w:p>
    <w:p w14:paraId="63BE87BF" w14:textId="77777777" w:rsidR="00953A9B" w:rsidRPr="00D06026" w:rsidRDefault="00953A9B" w:rsidP="00D06026">
      <w:pPr>
        <w:pStyle w:val="Zkladntext"/>
        <w:numPr>
          <w:ilvl w:val="0"/>
          <w:numId w:val="44"/>
        </w:numPr>
        <w:tabs>
          <w:tab w:val="clear" w:pos="340"/>
          <w:tab w:val="num" w:pos="766"/>
        </w:tabs>
        <w:ind w:left="766"/>
      </w:pPr>
      <w:r w:rsidRPr="00D06026">
        <w:t>významné zmeny v spôsobe použitia majetku Spoločnosti alebo celkovej zmeny stratégie Spoločnosti,</w:t>
      </w:r>
    </w:p>
    <w:p w14:paraId="63BE87C1" w14:textId="7483541D" w:rsidR="00F74368" w:rsidRDefault="00953A9B" w:rsidP="00F601DA">
      <w:pPr>
        <w:pStyle w:val="Zkladntext"/>
        <w:numPr>
          <w:ilvl w:val="0"/>
          <w:numId w:val="44"/>
        </w:numPr>
        <w:tabs>
          <w:tab w:val="clear" w:pos="340"/>
          <w:tab w:val="num" w:pos="766"/>
        </w:tabs>
        <w:ind w:left="766"/>
      </w:pPr>
      <w:r w:rsidRPr="00D06026">
        <w:t>zastaralosť produktov.</w:t>
      </w:r>
    </w:p>
    <w:p w14:paraId="107C31A5" w14:textId="77777777" w:rsidR="00B340BC" w:rsidRPr="00D06026" w:rsidRDefault="00B340BC" w:rsidP="00B340BC">
      <w:pPr>
        <w:pStyle w:val="Zkladntext"/>
        <w:ind w:left="766"/>
      </w:pPr>
    </w:p>
    <w:p w14:paraId="63BE87C2" w14:textId="07894C07" w:rsidR="00953A9B" w:rsidRPr="009B57D6" w:rsidRDefault="00953A9B" w:rsidP="00D06026">
      <w:pPr>
        <w:pStyle w:val="Zkladntext"/>
      </w:pPr>
      <w:r w:rsidRPr="00D06026">
        <w:t>Ak Spoločnosť zistí, že na základe existencie jedného alebo viacerých indikátorov zníženia hodnoty majetku</w:t>
      </w:r>
      <w:r w:rsidR="000C2046" w:rsidRPr="00D06026">
        <w:t xml:space="preserve"> možno predpokladať, že došlo k zníženiu hodnoty majetku oproti jeho oceneniu v účtovníctve, </w:t>
      </w:r>
      <w:r w:rsidR="0009489C">
        <w:t>vypočíta</w:t>
      </w:r>
      <w:r w:rsidRPr="00D06026">
        <w:t xml:space="preserve"> zníženie hodnoty majetku na základe odhadov projektovaných čistých diskontovaných peňažných tokov, ktoré sa očakávajú z daného majetku, vrátane jeho prípadného predaja. Odhadované zníženie hodnoty by sa mohlo preukázať ako nedostatočné, ak </w:t>
      </w:r>
      <w:r w:rsidR="00B474D5">
        <w:t xml:space="preserve">by </w:t>
      </w:r>
      <w:r w:rsidRPr="00D06026">
        <w:t>analýzy nadhodnotili peňažné toky alebo ak sa zmenia podmienky v budúcnosti.</w:t>
      </w:r>
      <w:r w:rsidR="00CF5274" w:rsidRPr="00D06026">
        <w:t xml:space="preserve"> </w:t>
      </w:r>
    </w:p>
    <w:p w14:paraId="63BE87C3" w14:textId="77777777" w:rsidR="00F46C6C" w:rsidRDefault="00F46C6C">
      <w:pPr>
        <w:pStyle w:val="Zkladntext"/>
        <w:rPr>
          <w:szCs w:val="18"/>
        </w:rPr>
      </w:pPr>
    </w:p>
    <w:p w14:paraId="63BE87D4" w14:textId="77777777" w:rsidR="0071599A" w:rsidRPr="00F3695C" w:rsidRDefault="0071599A" w:rsidP="001210B4">
      <w:pPr>
        <w:pStyle w:val="Pismenka"/>
        <w:numPr>
          <w:ilvl w:val="0"/>
          <w:numId w:val="32"/>
        </w:numPr>
        <w:rPr>
          <w:szCs w:val="18"/>
        </w:rPr>
      </w:pPr>
      <w:r w:rsidRPr="00F3695C">
        <w:rPr>
          <w:szCs w:val="18"/>
        </w:rPr>
        <w:t xml:space="preserve">Zásoby </w:t>
      </w:r>
    </w:p>
    <w:p w14:paraId="63BE87D5" w14:textId="77777777" w:rsidR="0071599A" w:rsidRPr="00B50225" w:rsidRDefault="0071599A" w:rsidP="0071599A">
      <w:pPr>
        <w:pStyle w:val="Zkladntext"/>
        <w:rPr>
          <w:szCs w:val="18"/>
        </w:rPr>
      </w:pPr>
      <w:r w:rsidRPr="00B50225">
        <w:rPr>
          <w:szCs w:val="18"/>
        </w:rPr>
        <w:t>Zásoby sa oceňujú nižšou z nasledujúcich hodnôt: obstarávacou cenou (nakupované zásoby)</w:t>
      </w:r>
      <w:r w:rsidR="00664515">
        <w:rPr>
          <w:szCs w:val="18"/>
        </w:rPr>
        <w:t xml:space="preserve"> alebo </w:t>
      </w:r>
      <w:r w:rsidRPr="00B50225">
        <w:rPr>
          <w:szCs w:val="18"/>
        </w:rPr>
        <w:t>vlastnými nákladmi (zásoby vytvorené vlastnou činnosťou)</w:t>
      </w:r>
      <w:r w:rsidR="00664515">
        <w:rPr>
          <w:szCs w:val="18"/>
        </w:rPr>
        <w:t xml:space="preserve">, </w:t>
      </w:r>
      <w:r w:rsidR="0009489C">
        <w:rPr>
          <w:szCs w:val="18"/>
        </w:rPr>
        <w:t xml:space="preserve">alebo </w:t>
      </w:r>
      <w:r w:rsidRPr="00B50225">
        <w:rPr>
          <w:szCs w:val="18"/>
        </w:rPr>
        <w:t>čistou realizačnou hodnotou.</w:t>
      </w:r>
    </w:p>
    <w:p w14:paraId="63BE87D6" w14:textId="77777777" w:rsidR="0071599A" w:rsidRPr="00B50225" w:rsidRDefault="0071599A" w:rsidP="0071599A">
      <w:pPr>
        <w:pStyle w:val="Zkladntext"/>
        <w:rPr>
          <w:szCs w:val="18"/>
        </w:rPr>
      </w:pPr>
    </w:p>
    <w:p w14:paraId="63BE87D7" w14:textId="77777777" w:rsidR="00C612AB" w:rsidRDefault="0071599A" w:rsidP="00032D7F">
      <w:pPr>
        <w:pStyle w:val="odstavec"/>
      </w:pPr>
      <w:r w:rsidRPr="00032D7F">
        <w:t>Obstarávacia cena zahŕňa cenu</w:t>
      </w:r>
      <w:r w:rsidR="00664515" w:rsidRPr="00032D7F">
        <w:t>, za ktorú sa zásoby obstarali</w:t>
      </w:r>
      <w:r w:rsidRPr="00032D7F">
        <w:t xml:space="preserve"> a náklady súvisiace s obstaraním (clo, prepravu, poistné, provízie, a pod.)</w:t>
      </w:r>
      <w:r w:rsidR="00664515" w:rsidRPr="00D82CB9">
        <w:t>, znížen</w:t>
      </w:r>
      <w:r w:rsidR="0009489C" w:rsidRPr="00D82CB9">
        <w:t>ú</w:t>
      </w:r>
      <w:r w:rsidR="00664515" w:rsidRPr="00D82CB9">
        <w:t xml:space="preserve"> o dobropisy, skontá, rabaty, zľavy z ceny, bonusy a pod. </w:t>
      </w:r>
      <w:r w:rsidRPr="00D82CB9">
        <w:t xml:space="preserve"> Úroky </w:t>
      </w:r>
      <w:r w:rsidRPr="000A3FE4">
        <w:t xml:space="preserve">z </w:t>
      </w:r>
      <w:r w:rsidR="00782B97" w:rsidRPr="00AE62D9">
        <w:t>úverov</w:t>
      </w:r>
      <w:r w:rsidRPr="000A3FE4">
        <w:t xml:space="preserve"> nie sú</w:t>
      </w:r>
      <w:r w:rsidRPr="00D82CB9">
        <w:t xml:space="preserve"> súčasťou obstarávacej ceny</w:t>
      </w:r>
      <w:r w:rsidRPr="00C612AB">
        <w:t>.</w:t>
      </w:r>
      <w:r w:rsidR="003E7CCC" w:rsidRPr="00C612AB">
        <w:t xml:space="preserve"> </w:t>
      </w:r>
    </w:p>
    <w:p w14:paraId="1B16DDBF" w14:textId="77777777" w:rsidR="00681CC0" w:rsidRDefault="00681CC0" w:rsidP="00032D7F">
      <w:pPr>
        <w:pStyle w:val="odstavec"/>
      </w:pPr>
    </w:p>
    <w:p w14:paraId="5FE7885F" w14:textId="77777777" w:rsidR="00681CC0" w:rsidRDefault="00681CC0" w:rsidP="00681CC0">
      <w:pPr>
        <w:pStyle w:val="odstavec"/>
      </w:pPr>
      <w:r w:rsidRPr="007042B6">
        <w:t xml:space="preserve">Úbytok zásob sa účtuje v skutočnej obstarávacej cene spôsobom, keď prvá cena na ocenenie prírastku príslušného druhu majetku sa použije ako prvá cena na ocenenie úbytku tohto majetku (tzv. FIFO metóda). </w:t>
      </w:r>
    </w:p>
    <w:p w14:paraId="057D494C" w14:textId="77777777" w:rsidR="00681CC0" w:rsidRDefault="00681CC0" w:rsidP="00681CC0">
      <w:pPr>
        <w:pStyle w:val="odstavec"/>
      </w:pPr>
    </w:p>
    <w:p w14:paraId="1408F40F" w14:textId="77777777" w:rsidR="00681CC0" w:rsidRPr="007042B6" w:rsidRDefault="00681CC0" w:rsidP="00681CC0">
      <w:pPr>
        <w:pStyle w:val="odstavec"/>
      </w:pPr>
      <w:r w:rsidRPr="007042B6">
        <w:t xml:space="preserve">Vlastné náklady zahŕňajú priame náklady (priamy materiál, priame mzdy a ostatné priame náklady) a časť nepriamych nákladov bezprostredne súvisiacich s vytvorením zásob vlastnou činnosťou (výrobná réžia). Správna réžia a odbytové náklady nie sú súčasťou vlastných nákladov. Súčasťou vlastných nákladov nie sú úroky z úverov. </w:t>
      </w:r>
    </w:p>
    <w:p w14:paraId="4C528018" w14:textId="77777777" w:rsidR="00681CC0" w:rsidRPr="007042B6" w:rsidRDefault="00681CC0" w:rsidP="00681CC0">
      <w:pPr>
        <w:pStyle w:val="odstavec"/>
      </w:pPr>
    </w:p>
    <w:p w14:paraId="63BE87E3" w14:textId="77777777" w:rsidR="0071599A" w:rsidRPr="0071599A" w:rsidRDefault="0071599A" w:rsidP="0071599A">
      <w:pPr>
        <w:pStyle w:val="Zkladntext"/>
        <w:rPr>
          <w:szCs w:val="18"/>
        </w:rPr>
      </w:pPr>
      <w:r w:rsidRPr="0071599A">
        <w:rPr>
          <w:szCs w:val="18"/>
        </w:rPr>
        <w:t xml:space="preserve">Čistá realizačná hodnota je predpokladaná predajná cena </w:t>
      </w:r>
      <w:r w:rsidR="000876F9">
        <w:rPr>
          <w:szCs w:val="18"/>
        </w:rPr>
        <w:t xml:space="preserve">zásob </w:t>
      </w:r>
      <w:r w:rsidRPr="0071599A">
        <w:rPr>
          <w:szCs w:val="18"/>
        </w:rPr>
        <w:t xml:space="preserve">znížená o predpokladané náklady na ich dokončenie a o predpokladané náklady súvisiace s ich predajom.  </w:t>
      </w:r>
    </w:p>
    <w:p w14:paraId="63BE87E4" w14:textId="77777777" w:rsidR="0071599A" w:rsidRPr="0071599A" w:rsidRDefault="0071599A" w:rsidP="0071599A">
      <w:pPr>
        <w:pStyle w:val="Zkladntext"/>
        <w:rPr>
          <w:szCs w:val="18"/>
        </w:rPr>
      </w:pPr>
    </w:p>
    <w:p w14:paraId="63BE87E5" w14:textId="77777777" w:rsidR="0071599A" w:rsidRDefault="0071599A" w:rsidP="0071599A">
      <w:pPr>
        <w:pStyle w:val="Zkladntext"/>
        <w:rPr>
          <w:szCs w:val="18"/>
        </w:rPr>
      </w:pPr>
      <w:r w:rsidRPr="0071599A">
        <w:rPr>
          <w:szCs w:val="18"/>
        </w:rPr>
        <w:t>Zníženie hodnoty zásob sa zohľadňuje vytvorením opravnej položky.</w:t>
      </w:r>
    </w:p>
    <w:p w14:paraId="63BE87E6" w14:textId="77777777" w:rsidR="0071599A" w:rsidRPr="00B50225" w:rsidRDefault="0071599A" w:rsidP="0071599A">
      <w:pPr>
        <w:pStyle w:val="Zkladntext"/>
        <w:rPr>
          <w:szCs w:val="18"/>
        </w:rPr>
      </w:pPr>
    </w:p>
    <w:p w14:paraId="63BE8819" w14:textId="77777777" w:rsidR="007224BE" w:rsidRPr="00B50225" w:rsidRDefault="007224BE" w:rsidP="001210B4">
      <w:pPr>
        <w:pStyle w:val="Pismenka"/>
        <w:numPr>
          <w:ilvl w:val="0"/>
          <w:numId w:val="32"/>
        </w:numPr>
        <w:rPr>
          <w:szCs w:val="18"/>
        </w:rPr>
      </w:pPr>
      <w:r w:rsidRPr="00B50225">
        <w:rPr>
          <w:szCs w:val="18"/>
        </w:rPr>
        <w:t>Pohľadávky</w:t>
      </w:r>
    </w:p>
    <w:p w14:paraId="63BE881A" w14:textId="77777777" w:rsidR="007224BE" w:rsidRDefault="007224BE" w:rsidP="007224BE">
      <w:pPr>
        <w:pStyle w:val="Zkladntext"/>
        <w:rPr>
          <w:szCs w:val="18"/>
        </w:rPr>
      </w:pPr>
      <w:r w:rsidRPr="00B50225">
        <w:rPr>
          <w:szCs w:val="18"/>
        </w:rPr>
        <w:t>Pohľadávky pri ich vzniku sa oceňujú ich menovitou hodnotou; postúpené pohľadávky a pohľadávky nadobudnuté vkladom do základného imania sa oceňujú obstarávacou cenou vrátane nákladov súvisiacich s obstaraním. Toto ocenenie sa znižuje o pochybné a nevymožiteľné pohľadávky.</w:t>
      </w:r>
    </w:p>
    <w:p w14:paraId="63BE881B" w14:textId="77777777" w:rsidR="00BD0E9A" w:rsidRDefault="00BD0E9A" w:rsidP="007224BE">
      <w:pPr>
        <w:pStyle w:val="Zkladntext"/>
        <w:rPr>
          <w:szCs w:val="18"/>
        </w:rPr>
      </w:pPr>
    </w:p>
    <w:p w14:paraId="49B38D07" w14:textId="77777777" w:rsidR="00AB2EEE" w:rsidRDefault="00AB2EEE" w:rsidP="007224BE">
      <w:pPr>
        <w:pStyle w:val="Zkladntext"/>
        <w:rPr>
          <w:szCs w:val="18"/>
        </w:rPr>
      </w:pPr>
    </w:p>
    <w:p w14:paraId="63BE882C" w14:textId="77777777" w:rsidR="004D3B4A" w:rsidRDefault="00F06652" w:rsidP="001210B4">
      <w:pPr>
        <w:pStyle w:val="Pismenka"/>
        <w:numPr>
          <w:ilvl w:val="0"/>
          <w:numId w:val="32"/>
        </w:numPr>
        <w:rPr>
          <w:szCs w:val="18"/>
        </w:rPr>
      </w:pPr>
      <w:r>
        <w:rPr>
          <w:szCs w:val="18"/>
        </w:rPr>
        <w:lastRenderedPageBreak/>
        <w:t>Finančné účty</w:t>
      </w:r>
    </w:p>
    <w:p w14:paraId="63BE882D" w14:textId="77777777" w:rsidR="00703E75" w:rsidRPr="0028408E" w:rsidRDefault="00703E75" w:rsidP="00F500B6">
      <w:pPr>
        <w:pStyle w:val="Pismenka"/>
        <w:numPr>
          <w:ilvl w:val="0"/>
          <w:numId w:val="0"/>
        </w:numPr>
        <w:ind w:left="426"/>
        <w:rPr>
          <w:b w:val="0"/>
          <w:szCs w:val="18"/>
        </w:rPr>
      </w:pPr>
      <w:r w:rsidRPr="0028408E">
        <w:rPr>
          <w:b w:val="0"/>
          <w:szCs w:val="18"/>
        </w:rPr>
        <w:t xml:space="preserve">Finančné účty tvorí </w:t>
      </w:r>
      <w:r w:rsidRPr="00681CC0">
        <w:rPr>
          <w:b w:val="0"/>
          <w:szCs w:val="18"/>
        </w:rPr>
        <w:t xml:space="preserve">peňažná hotovosť, ceniny, zostatky na bankových účtoch a oceňujú </w:t>
      </w:r>
      <w:r w:rsidRPr="0028408E">
        <w:rPr>
          <w:b w:val="0"/>
          <w:szCs w:val="18"/>
        </w:rPr>
        <w:t xml:space="preserve">sa menovitou hodnotou. Zníženie ich hodnoty sa vyjadruje opravnou položkou. </w:t>
      </w:r>
    </w:p>
    <w:p w14:paraId="63BE882E" w14:textId="77777777" w:rsidR="00A46A96" w:rsidRDefault="00A46A96" w:rsidP="00032D7F">
      <w:pPr>
        <w:pStyle w:val="odstavec"/>
      </w:pPr>
    </w:p>
    <w:p w14:paraId="63BE8838" w14:textId="77777777" w:rsidR="004D3B4A" w:rsidRPr="00B50225" w:rsidRDefault="004D3B4A" w:rsidP="001210B4">
      <w:pPr>
        <w:pStyle w:val="Pismenka"/>
        <w:numPr>
          <w:ilvl w:val="0"/>
          <w:numId w:val="32"/>
        </w:numPr>
        <w:rPr>
          <w:szCs w:val="18"/>
        </w:rPr>
      </w:pPr>
      <w:r w:rsidRPr="00B50225">
        <w:rPr>
          <w:szCs w:val="18"/>
        </w:rPr>
        <w:t>Náklady budúcich období a príjmy budúcich období</w:t>
      </w:r>
    </w:p>
    <w:p w14:paraId="63BE8839" w14:textId="77777777" w:rsidR="004D3B4A" w:rsidRDefault="004D3B4A" w:rsidP="004D3B4A">
      <w:pPr>
        <w:pStyle w:val="Zkladntext"/>
        <w:rPr>
          <w:szCs w:val="18"/>
        </w:rPr>
      </w:pPr>
      <w:r w:rsidRPr="00B50225">
        <w:rPr>
          <w:szCs w:val="18"/>
        </w:rPr>
        <w:t>Náklady budúcich období a príjmy budúcich období sa vykazujú vo výške, ktorá je potrebná na dodržanie zásady vecnej a časovej súvislosti s účtovným obdobím.</w:t>
      </w:r>
    </w:p>
    <w:p w14:paraId="63BE883A" w14:textId="77777777" w:rsidR="00471807" w:rsidRDefault="00471807" w:rsidP="004D3B4A">
      <w:pPr>
        <w:pStyle w:val="Zkladntext"/>
        <w:rPr>
          <w:szCs w:val="18"/>
        </w:rPr>
      </w:pPr>
    </w:p>
    <w:p w14:paraId="63BE883B" w14:textId="77777777" w:rsidR="00471807" w:rsidRPr="00992FAC" w:rsidRDefault="00CF5274" w:rsidP="001210B4">
      <w:pPr>
        <w:pStyle w:val="Pismenka"/>
        <w:numPr>
          <w:ilvl w:val="0"/>
          <w:numId w:val="32"/>
        </w:numPr>
        <w:rPr>
          <w:szCs w:val="18"/>
        </w:rPr>
      </w:pPr>
      <w:r w:rsidRPr="00992FAC">
        <w:rPr>
          <w:szCs w:val="18"/>
        </w:rPr>
        <w:t>Zníženie hodnoty majetku a o</w:t>
      </w:r>
      <w:r w:rsidR="00471807" w:rsidRPr="00992FAC">
        <w:rPr>
          <w:szCs w:val="18"/>
        </w:rPr>
        <w:t>pravné položky</w:t>
      </w:r>
    </w:p>
    <w:p w14:paraId="63BE883C" w14:textId="591BD615" w:rsidR="00471807" w:rsidRPr="00D06026" w:rsidRDefault="00471807" w:rsidP="00D07F5A">
      <w:pPr>
        <w:pStyle w:val="Pismenka"/>
        <w:numPr>
          <w:ilvl w:val="0"/>
          <w:numId w:val="0"/>
        </w:numPr>
        <w:ind w:left="426"/>
        <w:rPr>
          <w:b w:val="0"/>
        </w:rPr>
      </w:pPr>
      <w:r w:rsidRPr="00D06026">
        <w:rPr>
          <w:b w:val="0"/>
        </w:rPr>
        <w:t>Opravné položky sa tvoria na základe zásady opatrnosti, ak je opodstatnené predpokladať, že došlo k zníženiu hodnoty majetku oproti jeho oceneniu v účtovníctve. Opravná položka sa účtuje v sume opodstatneného predpokladu zníženia hodnoty majetku oproti jeho oceneniu v účtovníctve.</w:t>
      </w:r>
      <w:r w:rsidR="004E3A41" w:rsidRPr="00D06026">
        <w:rPr>
          <w:b w:val="0"/>
        </w:rPr>
        <w:t xml:space="preserve"> </w:t>
      </w:r>
      <w:r w:rsidR="003F788D" w:rsidRPr="00D06026">
        <w:rPr>
          <w:b w:val="0"/>
        </w:rPr>
        <w:t>Opravné položky sa zrušia alebo</w:t>
      </w:r>
      <w:r w:rsidR="000E2C42">
        <w:rPr>
          <w:b w:val="0"/>
        </w:rPr>
        <w:t xml:space="preserve"> sa</w:t>
      </w:r>
      <w:r w:rsidR="003F788D" w:rsidRPr="00D06026">
        <w:rPr>
          <w:b w:val="0"/>
        </w:rPr>
        <w:t xml:space="preserve"> zmení ich výška, ak nastane zmena</w:t>
      </w:r>
      <w:r w:rsidR="00C46D68" w:rsidRPr="00D06026">
        <w:rPr>
          <w:b w:val="0"/>
        </w:rPr>
        <w:t xml:space="preserve"> predpokladu zníženia hodnoty.</w:t>
      </w:r>
    </w:p>
    <w:p w14:paraId="63BE883D" w14:textId="77777777" w:rsidR="00F50A27" w:rsidRDefault="00F50A27" w:rsidP="00D07F5A">
      <w:pPr>
        <w:pStyle w:val="Pismenka"/>
        <w:numPr>
          <w:ilvl w:val="0"/>
          <w:numId w:val="0"/>
        </w:numPr>
        <w:ind w:left="426"/>
        <w:rPr>
          <w:b w:val="0"/>
        </w:rPr>
      </w:pPr>
    </w:p>
    <w:p w14:paraId="63BE883E" w14:textId="6A7D7694" w:rsidR="00F50A27" w:rsidRDefault="00F50A27" w:rsidP="00D07F5A">
      <w:pPr>
        <w:pStyle w:val="Pismenka"/>
        <w:numPr>
          <w:ilvl w:val="0"/>
          <w:numId w:val="0"/>
        </w:numPr>
        <w:ind w:left="426"/>
        <w:rPr>
          <w:i/>
        </w:rPr>
      </w:pPr>
      <w:r w:rsidRPr="00D06026">
        <w:rPr>
          <w:i/>
        </w:rPr>
        <w:t>Zníženie hodnoty dlhodobého majetku a</w:t>
      </w:r>
      <w:r w:rsidR="005200CF">
        <w:rPr>
          <w:i/>
        </w:rPr>
        <w:t> </w:t>
      </w:r>
      <w:r w:rsidRPr="00D06026">
        <w:rPr>
          <w:i/>
        </w:rPr>
        <w:t>zásob</w:t>
      </w:r>
    </w:p>
    <w:p w14:paraId="1B726D7A" w14:textId="77777777" w:rsidR="005200CF" w:rsidRPr="00D06026" w:rsidRDefault="005200CF" w:rsidP="00D07F5A">
      <w:pPr>
        <w:pStyle w:val="Pismenka"/>
        <w:numPr>
          <w:ilvl w:val="0"/>
          <w:numId w:val="0"/>
        </w:numPr>
        <w:ind w:left="426"/>
        <w:rPr>
          <w:i/>
        </w:rPr>
      </w:pPr>
    </w:p>
    <w:p w14:paraId="63BE883F" w14:textId="6C0DDF63" w:rsidR="00C46D68" w:rsidRPr="00D06026" w:rsidRDefault="00C46D68" w:rsidP="00D07F5A">
      <w:pPr>
        <w:pStyle w:val="Pismenka"/>
        <w:numPr>
          <w:ilvl w:val="0"/>
          <w:numId w:val="0"/>
        </w:numPr>
        <w:ind w:left="426"/>
        <w:rPr>
          <w:b w:val="0"/>
        </w:rPr>
      </w:pPr>
      <w:r w:rsidRPr="00D06026">
        <w:rPr>
          <w:b w:val="0"/>
        </w:rPr>
        <w:t xml:space="preserve">Ku každému dňu, ku ktorému sa zostavuje účtovná závierka, je účtovná hodnota majetku Spoločnosti, iného ako odloženej daňovej pohľadávky (pozri </w:t>
      </w:r>
      <w:r w:rsidR="00155499" w:rsidRPr="006031E3">
        <w:rPr>
          <w:b w:val="0"/>
        </w:rPr>
        <w:t xml:space="preserve">bod </w:t>
      </w:r>
      <w:r w:rsidR="00841F55" w:rsidRPr="006031E3">
        <w:rPr>
          <w:b w:val="0"/>
        </w:rPr>
        <w:t>D</w:t>
      </w:r>
      <w:r w:rsidR="00155499" w:rsidRPr="006031E3">
        <w:rPr>
          <w:b w:val="0"/>
        </w:rPr>
        <w:t>.</w:t>
      </w:r>
      <w:r w:rsidR="006031E3" w:rsidRPr="006031E3">
        <w:rPr>
          <w:b w:val="0"/>
        </w:rPr>
        <w:t>6</w:t>
      </w:r>
      <w:r w:rsidR="00155499" w:rsidRPr="006031E3">
        <w:rPr>
          <w:b w:val="0"/>
        </w:rPr>
        <w:t>.</w:t>
      </w:r>
      <w:r w:rsidRPr="00D06026">
        <w:rPr>
          <w:b w:val="0"/>
        </w:rPr>
        <w:t xml:space="preserve"> </w:t>
      </w:r>
      <w:r w:rsidR="00F80889">
        <w:rPr>
          <w:b w:val="0"/>
        </w:rPr>
        <w:t>Odložené dane</w:t>
      </w:r>
      <w:r w:rsidRPr="00D06026">
        <w:rPr>
          <w:b w:val="0"/>
        </w:rPr>
        <w:t xml:space="preserve">) posudzovaná s cieľom zistiť, či existujú </w:t>
      </w:r>
      <w:r w:rsidR="007E5F38">
        <w:rPr>
          <w:b w:val="0"/>
        </w:rPr>
        <w:t xml:space="preserve">indikátory, </w:t>
      </w:r>
      <w:r w:rsidRPr="00D06026">
        <w:rPr>
          <w:b w:val="0"/>
        </w:rPr>
        <w:t xml:space="preserve">že by mohlo dôjsť k zníženiu hodnoty majetku. Ak takéto indikátory existujú, potom sa odhadnú predpokladané budúce ekonomické úžitky z daného majetku. </w:t>
      </w:r>
    </w:p>
    <w:p w14:paraId="63BE8840" w14:textId="77777777" w:rsidR="00C46D68" w:rsidRPr="00D06026" w:rsidRDefault="00C46D68" w:rsidP="00D07F5A">
      <w:pPr>
        <w:pStyle w:val="Pismenka"/>
        <w:numPr>
          <w:ilvl w:val="0"/>
          <w:numId w:val="0"/>
        </w:numPr>
        <w:ind w:left="426"/>
        <w:rPr>
          <w:b w:val="0"/>
        </w:rPr>
      </w:pPr>
    </w:p>
    <w:p w14:paraId="63BE8841" w14:textId="77777777" w:rsidR="00C46D68" w:rsidRPr="00AB3D9A" w:rsidRDefault="00C46D68" w:rsidP="009B57D6">
      <w:pPr>
        <w:pStyle w:val="Pismenka"/>
        <w:numPr>
          <w:ilvl w:val="0"/>
          <w:numId w:val="0"/>
        </w:numPr>
        <w:ind w:left="426"/>
        <w:rPr>
          <w:b w:val="0"/>
        </w:rPr>
      </w:pPr>
      <w:r w:rsidRPr="0028408E">
        <w:rPr>
          <w:b w:val="0"/>
        </w:rPr>
        <w:t>Opravné položky</w:t>
      </w:r>
      <w:r w:rsidR="007E5F38" w:rsidRPr="002101C8">
        <w:rPr>
          <w:b w:val="0"/>
        </w:rPr>
        <w:t xml:space="preserve"> </w:t>
      </w:r>
      <w:r w:rsidRPr="0028408E">
        <w:rPr>
          <w:b w:val="0"/>
        </w:rPr>
        <w:t xml:space="preserve">vykázané v predchádzajúcich obdobiach sa </w:t>
      </w:r>
      <w:r w:rsidR="007E5F38" w:rsidRPr="002101C8">
        <w:rPr>
          <w:b w:val="0"/>
        </w:rPr>
        <w:t>pre</w:t>
      </w:r>
      <w:r w:rsidRPr="0028408E">
        <w:rPr>
          <w:b w:val="0"/>
        </w:rPr>
        <w:t xml:space="preserve">hodnocujú ku každému dňu, ku ktorému sa zostavuje účtovná závierka s cieľom zistiť, či existujú </w:t>
      </w:r>
      <w:r w:rsidR="007E5F38" w:rsidRPr="002101C8">
        <w:rPr>
          <w:b w:val="0"/>
        </w:rPr>
        <w:t>indikátory</w:t>
      </w:r>
      <w:r w:rsidRPr="0028408E">
        <w:rPr>
          <w:b w:val="0"/>
        </w:rPr>
        <w:t xml:space="preserve">, ktoré by naznačovali, že došlo k zmene v predpoklade zníženia hodnoty majetku alebo tento predpoklad prestal existovať. Opravná položka sa zruší, ak došlo k zmene predpokladov použitých na určenie predpokladaných ekonomických úžitkov z daného majetku. </w:t>
      </w:r>
      <w:r w:rsidRPr="002101C8">
        <w:rPr>
          <w:b w:val="0"/>
        </w:rPr>
        <w:t xml:space="preserve">Opravná položka sa zruší len v rozsahu, v akom účtovná hodnota majetku neprevýši </w:t>
      </w:r>
      <w:r w:rsidR="00BC47A4">
        <w:rPr>
          <w:b w:val="0"/>
        </w:rPr>
        <w:t xml:space="preserve">tú </w:t>
      </w:r>
      <w:r w:rsidRPr="002101C8">
        <w:rPr>
          <w:b w:val="0"/>
        </w:rPr>
        <w:t xml:space="preserve">účtovnú hodnotu, ktorá by bola stanovená po zohľadnení odpisov, ak by </w:t>
      </w:r>
      <w:r w:rsidRPr="00AB3D9A">
        <w:rPr>
          <w:b w:val="0"/>
        </w:rPr>
        <w:t>opravná položka</w:t>
      </w:r>
      <w:r w:rsidR="00BC47A4">
        <w:rPr>
          <w:b w:val="0"/>
        </w:rPr>
        <w:t xml:space="preserve"> nebola vykázaná. </w:t>
      </w:r>
    </w:p>
    <w:p w14:paraId="63BE8842" w14:textId="77777777" w:rsidR="001578E7" w:rsidRPr="00D06026" w:rsidRDefault="001578E7" w:rsidP="009B57D6">
      <w:pPr>
        <w:pStyle w:val="Pismenka"/>
        <w:numPr>
          <w:ilvl w:val="0"/>
          <w:numId w:val="0"/>
        </w:numPr>
        <w:ind w:left="426"/>
        <w:rPr>
          <w:b w:val="0"/>
        </w:rPr>
      </w:pPr>
    </w:p>
    <w:p w14:paraId="63BE8843" w14:textId="3735D797" w:rsidR="00C46D68" w:rsidRPr="00D06026" w:rsidRDefault="00C46D68" w:rsidP="00D06026">
      <w:pPr>
        <w:pStyle w:val="Pismenka"/>
        <w:numPr>
          <w:ilvl w:val="0"/>
          <w:numId w:val="0"/>
        </w:numPr>
        <w:ind w:left="426"/>
        <w:rPr>
          <w:b w:val="0"/>
        </w:rPr>
      </w:pPr>
      <w:r w:rsidRPr="00D06026">
        <w:rPr>
          <w:b w:val="0"/>
        </w:rPr>
        <w:t>Zásady posúdenia zníženia hodnoty dlhodobého majetku sú opísané aj v bod</w:t>
      </w:r>
      <w:r w:rsidR="00155499">
        <w:rPr>
          <w:b w:val="0"/>
        </w:rPr>
        <w:t>e</w:t>
      </w:r>
      <w:r w:rsidRPr="00D06026">
        <w:rPr>
          <w:b w:val="0"/>
        </w:rPr>
        <w:t xml:space="preserve"> </w:t>
      </w:r>
      <w:r w:rsidR="00E92100">
        <w:rPr>
          <w:b w:val="0"/>
        </w:rPr>
        <w:t>D.3.</w:t>
      </w:r>
    </w:p>
    <w:p w14:paraId="63BE8844" w14:textId="77777777" w:rsidR="00C46D68" w:rsidRPr="00CC23EC" w:rsidRDefault="00C46D68" w:rsidP="00D07F5A">
      <w:pPr>
        <w:pStyle w:val="Pismenka"/>
        <w:numPr>
          <w:ilvl w:val="0"/>
          <w:numId w:val="0"/>
        </w:numPr>
        <w:ind w:left="426"/>
        <w:rPr>
          <w:b w:val="0"/>
        </w:rPr>
      </w:pPr>
    </w:p>
    <w:p w14:paraId="63BE8845" w14:textId="77777777" w:rsidR="00F50A27" w:rsidRDefault="00F50A27" w:rsidP="00D07F5A">
      <w:pPr>
        <w:pStyle w:val="Pismenka"/>
        <w:numPr>
          <w:ilvl w:val="0"/>
          <w:numId w:val="0"/>
        </w:numPr>
        <w:ind w:left="426"/>
        <w:rPr>
          <w:i/>
        </w:rPr>
      </w:pPr>
      <w:r w:rsidRPr="00D06026">
        <w:rPr>
          <w:i/>
        </w:rPr>
        <w:t>Zníženie hodnoty finančného majetku a pohľadávok</w:t>
      </w:r>
      <w:r w:rsidRPr="00CC23EC">
        <w:rPr>
          <w:i/>
        </w:rPr>
        <w:t xml:space="preserve"> </w:t>
      </w:r>
    </w:p>
    <w:p w14:paraId="211B5784" w14:textId="77777777" w:rsidR="005200CF" w:rsidRPr="00CC23EC" w:rsidRDefault="005200CF" w:rsidP="00D07F5A">
      <w:pPr>
        <w:pStyle w:val="Pismenka"/>
        <w:numPr>
          <w:ilvl w:val="0"/>
          <w:numId w:val="0"/>
        </w:numPr>
        <w:ind w:left="426"/>
        <w:rPr>
          <w:i/>
        </w:rPr>
      </w:pPr>
    </w:p>
    <w:p w14:paraId="63BE8846" w14:textId="77777777" w:rsidR="008211DA" w:rsidRPr="00D06026" w:rsidRDefault="008211DA" w:rsidP="00D07F5A">
      <w:pPr>
        <w:pStyle w:val="Pismenka"/>
        <w:numPr>
          <w:ilvl w:val="0"/>
          <w:numId w:val="0"/>
        </w:numPr>
        <w:ind w:left="426"/>
        <w:rPr>
          <w:b w:val="0"/>
        </w:rPr>
      </w:pPr>
      <w:r w:rsidRPr="00D06026">
        <w:rPr>
          <w:b w:val="0"/>
        </w:rPr>
        <w:t>Ku každému dňu, ku ktorému sa zostavuje účtovná závierka sa finančný majetok, ktorý nie je ocenený reálnou hodnotou posudzuje s cieľom zistiť, či existujú objektívne dôkazy zníženia jeho hodnoty.</w:t>
      </w:r>
    </w:p>
    <w:p w14:paraId="63BE8847" w14:textId="77777777" w:rsidR="008211DA" w:rsidRPr="00D06026" w:rsidRDefault="008211DA" w:rsidP="00D07F5A">
      <w:pPr>
        <w:pStyle w:val="Pismenka"/>
        <w:numPr>
          <w:ilvl w:val="0"/>
          <w:numId w:val="0"/>
        </w:numPr>
        <w:ind w:left="426"/>
        <w:rPr>
          <w:b w:val="0"/>
        </w:rPr>
      </w:pPr>
    </w:p>
    <w:p w14:paraId="63BE8848" w14:textId="77777777" w:rsidR="008211DA" w:rsidRPr="00D06026" w:rsidRDefault="008211DA" w:rsidP="00D07F5A">
      <w:pPr>
        <w:pStyle w:val="Pismenka"/>
        <w:numPr>
          <w:ilvl w:val="0"/>
          <w:numId w:val="0"/>
        </w:numPr>
        <w:ind w:left="426"/>
        <w:rPr>
          <w:b w:val="0"/>
          <w:szCs w:val="18"/>
        </w:rPr>
      </w:pPr>
      <w:r w:rsidRPr="00D06026">
        <w:rPr>
          <w:b w:val="0"/>
        </w:rPr>
        <w:t xml:space="preserve">Medzi objektívne dôkazy o znížení hodnoty finančného majetku </w:t>
      </w:r>
      <w:r w:rsidR="005E0DF4">
        <w:rPr>
          <w:b w:val="0"/>
        </w:rPr>
        <w:t xml:space="preserve">patrí </w:t>
      </w:r>
      <w:r w:rsidRPr="00D06026">
        <w:rPr>
          <w:b w:val="0"/>
        </w:rPr>
        <w:t xml:space="preserve">nesplácanie dlhu alebo </w:t>
      </w:r>
      <w:r w:rsidR="005E0DF4">
        <w:rPr>
          <w:b w:val="0"/>
        </w:rPr>
        <w:t>protiprávne</w:t>
      </w:r>
      <w:r w:rsidRPr="00D06026">
        <w:rPr>
          <w:b w:val="0"/>
        </w:rPr>
        <w:t xml:space="preserve"> </w:t>
      </w:r>
      <w:r w:rsidR="005E0DF4">
        <w:rPr>
          <w:b w:val="0"/>
        </w:rPr>
        <w:t>konanie</w:t>
      </w:r>
      <w:r w:rsidRPr="00D06026">
        <w:rPr>
          <w:b w:val="0"/>
        </w:rPr>
        <w:t xml:space="preserve"> dlžníka, reštrukturalizáci</w:t>
      </w:r>
      <w:r w:rsidR="00021C95">
        <w:rPr>
          <w:b w:val="0"/>
        </w:rPr>
        <w:t>a</w:t>
      </w:r>
      <w:r w:rsidRPr="00D06026">
        <w:rPr>
          <w:b w:val="0"/>
        </w:rPr>
        <w:t xml:space="preserve"> pohľadávok Spoločnosti za podmienok, o ktorých by Spoločnosť za normálnej situácie</w:t>
      </w:r>
      <w:r w:rsidRPr="00D06026">
        <w:rPr>
          <w:szCs w:val="18"/>
        </w:rPr>
        <w:t xml:space="preserve"> </w:t>
      </w:r>
      <w:r w:rsidRPr="00D06026">
        <w:rPr>
          <w:b w:val="0"/>
          <w:szCs w:val="18"/>
        </w:rPr>
        <w:t>neuvažovala, indikácie, že na majetok dlžníka alebo emitenta bude vyhlásený konkurz, alebo skutočnosť, že pre cenný papier prestal existovať aktívny trh. Objektívnym dôkazom zníženia hodnoty investícií do majetkových cenných papierov je aj významné alebo dlhodobé zníženie ich reálnej hodnoty pod úroveň ich obstaráva</w:t>
      </w:r>
      <w:r w:rsidR="003F788D" w:rsidRPr="00D06026">
        <w:rPr>
          <w:b w:val="0"/>
          <w:szCs w:val="18"/>
        </w:rPr>
        <w:t xml:space="preserve">cej ceny. </w:t>
      </w:r>
    </w:p>
    <w:p w14:paraId="63BE8849" w14:textId="77777777" w:rsidR="00F50A27" w:rsidRPr="00D06026" w:rsidRDefault="00F50A27" w:rsidP="00D07F5A">
      <w:pPr>
        <w:pStyle w:val="Pismenka"/>
        <w:numPr>
          <w:ilvl w:val="0"/>
          <w:numId w:val="0"/>
        </w:numPr>
        <w:ind w:left="426"/>
        <w:rPr>
          <w:b w:val="0"/>
          <w:i/>
          <w:szCs w:val="18"/>
        </w:rPr>
      </w:pPr>
    </w:p>
    <w:p w14:paraId="63BE884A" w14:textId="77777777" w:rsidR="008809FB" w:rsidRPr="00D06026" w:rsidRDefault="008809FB" w:rsidP="00D07F5A">
      <w:pPr>
        <w:pStyle w:val="Pismenka"/>
        <w:numPr>
          <w:ilvl w:val="0"/>
          <w:numId w:val="0"/>
        </w:numPr>
        <w:ind w:left="426"/>
        <w:rPr>
          <w:b w:val="0"/>
        </w:rPr>
      </w:pPr>
      <w:r w:rsidRPr="00D06026">
        <w:rPr>
          <w:b w:val="0"/>
        </w:rPr>
        <w:t>Predpokladané budúce ekonomické úžitky z investícií Spoločnosti v podielových cenných papieroch a v podieloch a</w:t>
      </w:r>
      <w:r w:rsidR="00155499">
        <w:rPr>
          <w:b w:val="0"/>
        </w:rPr>
        <w:t> z </w:t>
      </w:r>
      <w:r w:rsidRPr="00D06026">
        <w:rPr>
          <w:b w:val="0"/>
        </w:rPr>
        <w:t>pohľadávok sa vypočíta</w:t>
      </w:r>
      <w:r w:rsidR="00E706D6">
        <w:rPr>
          <w:b w:val="0"/>
        </w:rPr>
        <w:t>jú</w:t>
      </w:r>
      <w:r w:rsidRPr="00D06026">
        <w:rPr>
          <w:b w:val="0"/>
        </w:rPr>
        <w:t xml:space="preserve"> ako súčasná hodnota odhadovaných </w:t>
      </w:r>
      <w:r w:rsidR="004F5D96" w:rsidRPr="00D06026">
        <w:rPr>
          <w:b w:val="0"/>
        </w:rPr>
        <w:t xml:space="preserve">diskontovaných </w:t>
      </w:r>
      <w:r w:rsidRPr="00D06026">
        <w:rPr>
          <w:b w:val="0"/>
        </w:rPr>
        <w:t>budúcich peňažných tokov</w:t>
      </w:r>
      <w:r w:rsidR="00CC23EC">
        <w:rPr>
          <w:b w:val="0"/>
        </w:rPr>
        <w:t>.</w:t>
      </w:r>
      <w:r w:rsidRPr="00D06026">
        <w:rPr>
          <w:b w:val="0"/>
        </w:rPr>
        <w:t xml:space="preserve"> Pri určení návratnej hodnoty úverov a pohľadávok sa tiež berie do úvahy schopnosť a výkonnosť dlžníka a hodnota kolaterálov a záruk od tretích strán.</w:t>
      </w:r>
    </w:p>
    <w:p w14:paraId="63BE884B" w14:textId="77777777" w:rsidR="00C35DA5" w:rsidRPr="00D06026" w:rsidRDefault="00C35DA5" w:rsidP="00D07F5A">
      <w:pPr>
        <w:pStyle w:val="Pismenka"/>
        <w:numPr>
          <w:ilvl w:val="0"/>
          <w:numId w:val="0"/>
        </w:numPr>
        <w:ind w:left="426"/>
        <w:rPr>
          <w:b w:val="0"/>
        </w:rPr>
      </w:pPr>
    </w:p>
    <w:p w14:paraId="63BE884C" w14:textId="77777777" w:rsidR="00C35DA5" w:rsidRDefault="00C35DA5" w:rsidP="00D07F5A">
      <w:pPr>
        <w:pStyle w:val="Pismenka"/>
        <w:numPr>
          <w:ilvl w:val="0"/>
          <w:numId w:val="0"/>
        </w:numPr>
        <w:ind w:left="426"/>
        <w:rPr>
          <w:b w:val="0"/>
        </w:rPr>
      </w:pPr>
      <w:r w:rsidRPr="00D06026">
        <w:rPr>
          <w:b w:val="0"/>
        </w:rPr>
        <w:t>Opravná položka sa zruší, ak následné zvýšenie predpokladaných budúcich ekonomických úžitkov možno objektívne spájať s udalosťou, ktorá nastala po vykázaní opravnej položky.</w:t>
      </w:r>
    </w:p>
    <w:p w14:paraId="1F791F22" w14:textId="77777777" w:rsidR="00EE606A" w:rsidRDefault="00EE606A" w:rsidP="00D07F5A">
      <w:pPr>
        <w:pStyle w:val="Pismenka"/>
        <w:numPr>
          <w:ilvl w:val="0"/>
          <w:numId w:val="0"/>
        </w:numPr>
        <w:ind w:left="426"/>
        <w:rPr>
          <w:b w:val="0"/>
        </w:rPr>
      </w:pPr>
    </w:p>
    <w:p w14:paraId="63BE884E" w14:textId="77777777" w:rsidR="004E3A41" w:rsidRPr="00B50225" w:rsidRDefault="004E3A41" w:rsidP="001210B4">
      <w:pPr>
        <w:pStyle w:val="Pismenka"/>
        <w:numPr>
          <w:ilvl w:val="0"/>
          <w:numId w:val="32"/>
        </w:numPr>
        <w:rPr>
          <w:szCs w:val="18"/>
        </w:rPr>
      </w:pPr>
      <w:r w:rsidRPr="00B50225">
        <w:rPr>
          <w:szCs w:val="18"/>
        </w:rPr>
        <w:t>Záväzky</w:t>
      </w:r>
    </w:p>
    <w:p w14:paraId="63BE884F" w14:textId="77777777" w:rsidR="004E3A41" w:rsidRPr="00B50225" w:rsidRDefault="004E3A41" w:rsidP="004E3A41">
      <w:pPr>
        <w:pStyle w:val="Zkladntext"/>
        <w:rPr>
          <w:szCs w:val="18"/>
        </w:rPr>
      </w:pPr>
      <w:r w:rsidRPr="00B50225">
        <w:rPr>
          <w:szCs w:val="18"/>
        </w:rPr>
        <w:t xml:space="preserve">Záväzky pri ich vzniku sa oceňujú menovitou hodnotou. Záväzky pri ich prevzatí sa oceňujú obstarávacou cenou. Ak sa pri inventarizácii zistí, že suma záväzkov je iná ako ich výška v účtovníctve, uvedú sa záväzky v účtovníctve a v účtovnej závierke v tomto zistenom ocenení. </w:t>
      </w:r>
    </w:p>
    <w:p w14:paraId="63BE8850" w14:textId="77777777" w:rsidR="004E3A41" w:rsidRPr="00B50225" w:rsidRDefault="004E3A41" w:rsidP="004D3B4A">
      <w:pPr>
        <w:pStyle w:val="Zkladntext"/>
        <w:rPr>
          <w:szCs w:val="18"/>
        </w:rPr>
      </w:pPr>
    </w:p>
    <w:p w14:paraId="63BE8851" w14:textId="77777777" w:rsidR="004D3B4A" w:rsidRPr="0028408E" w:rsidRDefault="004D3B4A" w:rsidP="001210B4">
      <w:pPr>
        <w:pStyle w:val="Pismenka"/>
        <w:numPr>
          <w:ilvl w:val="0"/>
          <w:numId w:val="32"/>
        </w:numPr>
        <w:rPr>
          <w:szCs w:val="18"/>
        </w:rPr>
      </w:pPr>
      <w:r w:rsidRPr="00032D7F">
        <w:rPr>
          <w:szCs w:val="18"/>
        </w:rPr>
        <w:t>Rezervy</w:t>
      </w:r>
    </w:p>
    <w:p w14:paraId="63BE8852" w14:textId="77777777" w:rsidR="00852D4F" w:rsidRPr="00736771" w:rsidRDefault="00852D4F" w:rsidP="00F53D2F">
      <w:pPr>
        <w:pStyle w:val="Zkladntext"/>
        <w:rPr>
          <w:b/>
          <w:szCs w:val="18"/>
        </w:rPr>
      </w:pPr>
      <w:r w:rsidRPr="00736771">
        <w:rPr>
          <w:szCs w:val="18"/>
        </w:rPr>
        <w:t>Rezerva je záväzok predstavujúci existujúcu povinnosť Spoločnosti, ktorá vznikla z minulých udalostí a je pravdepodobné, že v budúcnosti zníži jej ekonomické úžitky. Rezervy sú záväzky s neurčitým časovým vymedzením alebo výškou a oceňujú sa odhadom v sume potrebnej na splnenie existujúcej povinnosti ku dňu, ku ktorému sa zostavuje účtovná závierka.</w:t>
      </w:r>
    </w:p>
    <w:p w14:paraId="63BE8853" w14:textId="77777777" w:rsidR="00852D4F" w:rsidRPr="00736771" w:rsidRDefault="00852D4F" w:rsidP="00F53D2F">
      <w:pPr>
        <w:pStyle w:val="Zkladntext"/>
        <w:rPr>
          <w:b/>
          <w:szCs w:val="18"/>
        </w:rPr>
      </w:pPr>
    </w:p>
    <w:p w14:paraId="63BE8854" w14:textId="77777777" w:rsidR="00852D4F" w:rsidRPr="00736771" w:rsidRDefault="00852D4F" w:rsidP="00F53D2F">
      <w:pPr>
        <w:pStyle w:val="Zkladntext"/>
        <w:rPr>
          <w:b/>
          <w:szCs w:val="18"/>
        </w:rPr>
      </w:pPr>
      <w:r w:rsidRPr="00736771">
        <w:rPr>
          <w:szCs w:val="18"/>
        </w:rPr>
        <w:t xml:space="preserve">Tvorba rezervy sa účtuje na vecne príslušný nákladový alebo majetkový účet, ku ktorému záväzok prislúcha. Použitie rezervy sa účtuje na ťarchu vecne príslušného účtu rezerv so súvzťažným zápisom v prospech vecne príslušného účtu </w:t>
      </w:r>
      <w:r w:rsidRPr="00736771">
        <w:rPr>
          <w:szCs w:val="18"/>
        </w:rPr>
        <w:lastRenderedPageBreak/>
        <w:t xml:space="preserve">záväzkov. Rozpustenie nepotrebnej rezervy alebo jej časti sa účtuje opačným účtovným zápisom ako sa účtovala tvorba rezervy. </w:t>
      </w:r>
    </w:p>
    <w:p w14:paraId="63BE8855" w14:textId="77777777" w:rsidR="00852D4F" w:rsidRPr="00736771" w:rsidRDefault="00852D4F" w:rsidP="00F53D2F">
      <w:pPr>
        <w:pStyle w:val="Zkladntext"/>
        <w:rPr>
          <w:b/>
          <w:szCs w:val="18"/>
        </w:rPr>
      </w:pPr>
    </w:p>
    <w:p w14:paraId="63BE8856" w14:textId="77777777" w:rsidR="00852D4F" w:rsidRPr="00736771" w:rsidRDefault="00852D4F" w:rsidP="00F53D2F">
      <w:pPr>
        <w:pStyle w:val="Zkladntext"/>
        <w:rPr>
          <w:b/>
          <w:szCs w:val="18"/>
        </w:rPr>
      </w:pPr>
      <w:r w:rsidRPr="00736771">
        <w:rPr>
          <w:szCs w:val="18"/>
        </w:rPr>
        <w:t xml:space="preserve">Tvorba rezervy na bonusy, rabaty, skontá a vrátenie kúpnej ceny pri reklamácii sa účtuje ako zníženie pôvodne dosiahnutých výnosov so súvzťažným zápisom v prospech účtu rezerv. </w:t>
      </w:r>
    </w:p>
    <w:p w14:paraId="63BE8857" w14:textId="77777777" w:rsidR="00852D4F" w:rsidRPr="009E0040" w:rsidRDefault="00852D4F" w:rsidP="009E0040">
      <w:pPr>
        <w:pStyle w:val="Pismenka"/>
        <w:numPr>
          <w:ilvl w:val="0"/>
          <w:numId w:val="0"/>
        </w:numPr>
        <w:ind w:left="360"/>
        <w:rPr>
          <w:b w:val="0"/>
          <w:szCs w:val="18"/>
        </w:rPr>
      </w:pPr>
    </w:p>
    <w:p w14:paraId="63BE8865" w14:textId="77777777" w:rsidR="00960872" w:rsidRPr="00032D7F" w:rsidRDefault="00960872" w:rsidP="00960872">
      <w:pPr>
        <w:pStyle w:val="Pismenka"/>
        <w:numPr>
          <w:ilvl w:val="0"/>
          <w:numId w:val="32"/>
        </w:numPr>
        <w:rPr>
          <w:szCs w:val="18"/>
        </w:rPr>
      </w:pPr>
      <w:r w:rsidRPr="00032D7F">
        <w:rPr>
          <w:szCs w:val="18"/>
        </w:rPr>
        <w:t>Zamestnanecké požitky</w:t>
      </w:r>
    </w:p>
    <w:p w14:paraId="63BE8866" w14:textId="04BF869B" w:rsidR="00960872" w:rsidRDefault="00960872">
      <w:pPr>
        <w:pStyle w:val="Pismenka"/>
        <w:numPr>
          <w:ilvl w:val="0"/>
          <w:numId w:val="0"/>
        </w:numPr>
        <w:ind w:left="425"/>
        <w:rPr>
          <w:b w:val="0"/>
        </w:rPr>
      </w:pPr>
      <w:r w:rsidRPr="00A31BBB">
        <w:rPr>
          <w:b w:val="0"/>
        </w:rPr>
        <w:t>Platy, mzdy, príspevky do dôchodkových a poistných fondov, platená ročná dovolenka a platená zdravotná</w:t>
      </w:r>
      <w:r w:rsidRPr="00CE19D0">
        <w:t xml:space="preserve"> </w:t>
      </w:r>
      <w:r w:rsidRPr="00A31BBB">
        <w:rPr>
          <w:b w:val="0"/>
        </w:rPr>
        <w:t>dovolenka, bonusy a ostatné nepeňažné požitky (napr. zdravotná starostlivosť) sa účtujú v účtovnom období, s ktorým vecne a časovo súvisia.</w:t>
      </w:r>
      <w:r w:rsidR="00E92100">
        <w:rPr>
          <w:b w:val="0"/>
        </w:rPr>
        <w:br/>
      </w:r>
    </w:p>
    <w:p w14:paraId="7A9D487D" w14:textId="77777777" w:rsidR="00E92100" w:rsidRPr="007042B6" w:rsidRDefault="00E92100" w:rsidP="00E92100">
      <w:pPr>
        <w:pStyle w:val="Zkladntext"/>
        <w:rPr>
          <w:b/>
        </w:rPr>
      </w:pPr>
      <w:r w:rsidRPr="007042B6">
        <w:rPr>
          <w:b/>
        </w:rPr>
        <w:t>Dlhodobé zamestnanecké požitky</w:t>
      </w:r>
    </w:p>
    <w:p w14:paraId="7EF2CDBB" w14:textId="77777777" w:rsidR="00E92100" w:rsidRPr="00A31BBB" w:rsidRDefault="00E92100" w:rsidP="00E92100">
      <w:pPr>
        <w:pStyle w:val="Pismenka"/>
        <w:numPr>
          <w:ilvl w:val="0"/>
          <w:numId w:val="0"/>
        </w:numPr>
        <w:ind w:left="425"/>
        <w:rPr>
          <w:b w:val="0"/>
        </w:rPr>
      </w:pPr>
      <w:r w:rsidRPr="007042B6">
        <w:rPr>
          <w:b w:val="0"/>
        </w:rPr>
        <w:t>Zamestnanec má na základe Zákonníka práce pri odchode do starobného dôchodku nárok na odmenu vo výške jednej priemernej mesačnej mzdy. Vzhľadom na vek zamestnancov Spoločnosť odhadla, že výška takého záväzku nie je významná. Účtovné výkazy neobsahujú žiadnu úpravu z tohto titulu.</w:t>
      </w:r>
    </w:p>
    <w:p w14:paraId="678BD5FD" w14:textId="77777777" w:rsidR="00E92100" w:rsidRPr="00A31BBB" w:rsidRDefault="00E92100">
      <w:pPr>
        <w:pStyle w:val="Pismenka"/>
        <w:numPr>
          <w:ilvl w:val="0"/>
          <w:numId w:val="0"/>
        </w:numPr>
        <w:ind w:left="425"/>
        <w:rPr>
          <w:b w:val="0"/>
        </w:rPr>
      </w:pPr>
    </w:p>
    <w:p w14:paraId="63BE8889" w14:textId="77777777" w:rsidR="004D3B4A" w:rsidRPr="00891481" w:rsidRDefault="004D3B4A" w:rsidP="001210B4">
      <w:pPr>
        <w:pStyle w:val="Pismenka"/>
        <w:numPr>
          <w:ilvl w:val="0"/>
          <w:numId w:val="32"/>
        </w:numPr>
        <w:rPr>
          <w:szCs w:val="18"/>
        </w:rPr>
      </w:pPr>
      <w:r w:rsidRPr="00FD3474">
        <w:rPr>
          <w:szCs w:val="18"/>
        </w:rPr>
        <w:t>Odložené dane</w:t>
      </w:r>
    </w:p>
    <w:p w14:paraId="63BE888A" w14:textId="77777777" w:rsidR="004D3B4A" w:rsidRPr="00B50225" w:rsidRDefault="004D3B4A" w:rsidP="004D3B4A">
      <w:pPr>
        <w:pStyle w:val="Zkladntext"/>
        <w:rPr>
          <w:szCs w:val="18"/>
        </w:rPr>
      </w:pPr>
      <w:r w:rsidRPr="008C0838">
        <w:rPr>
          <w:szCs w:val="18"/>
        </w:rPr>
        <w:t xml:space="preserve">Odložené dane (odložená daňová pohľadávka a odložený daňový záväzok) sa vzťahujú na: </w:t>
      </w:r>
    </w:p>
    <w:p w14:paraId="63BE888B" w14:textId="77777777" w:rsidR="004D3B4A" w:rsidRPr="00B50225" w:rsidRDefault="004D3B4A" w:rsidP="001210B4">
      <w:pPr>
        <w:pStyle w:val="Zkladntext"/>
        <w:numPr>
          <w:ilvl w:val="0"/>
          <w:numId w:val="6"/>
        </w:numPr>
        <w:rPr>
          <w:szCs w:val="18"/>
        </w:rPr>
      </w:pPr>
      <w:r w:rsidRPr="00B50225">
        <w:rPr>
          <w:szCs w:val="18"/>
        </w:rPr>
        <w:t>dočasné rozdiely medzi účtovnou hodnotou majetku a účtovnou hodnotou záväzkov vykázanou v súvahe a ich daňovou základňou,</w:t>
      </w:r>
    </w:p>
    <w:p w14:paraId="63BE888C" w14:textId="77777777" w:rsidR="004D3B4A" w:rsidRPr="00B50225" w:rsidRDefault="004D3B4A" w:rsidP="001210B4">
      <w:pPr>
        <w:pStyle w:val="Zkladntext"/>
        <w:numPr>
          <w:ilvl w:val="0"/>
          <w:numId w:val="6"/>
        </w:numPr>
        <w:rPr>
          <w:szCs w:val="18"/>
        </w:rPr>
      </w:pPr>
      <w:r w:rsidRPr="00B50225">
        <w:rPr>
          <w:szCs w:val="18"/>
        </w:rPr>
        <w:t>možnosť umorovať daňovú stratu v budúcnosti, ktorou sa rozumie možnosť odpočítať daňovú stratu od základu dane v budúcnosti,</w:t>
      </w:r>
    </w:p>
    <w:p w14:paraId="63BE888D" w14:textId="77777777" w:rsidR="004D3B4A" w:rsidRDefault="004D3B4A" w:rsidP="001210B4">
      <w:pPr>
        <w:pStyle w:val="Zkladntext"/>
        <w:numPr>
          <w:ilvl w:val="0"/>
          <w:numId w:val="6"/>
        </w:numPr>
        <w:rPr>
          <w:szCs w:val="18"/>
        </w:rPr>
      </w:pPr>
      <w:r w:rsidRPr="00B50225">
        <w:rPr>
          <w:szCs w:val="18"/>
        </w:rPr>
        <w:t>možnosť previesť nevyužité daňové odpočty a iné daňové nároky do budúcich období.</w:t>
      </w:r>
    </w:p>
    <w:p w14:paraId="63BE888E" w14:textId="77777777" w:rsidR="00162383" w:rsidRDefault="00162383" w:rsidP="00A31BBB">
      <w:pPr>
        <w:pStyle w:val="Zkladntext"/>
        <w:rPr>
          <w:szCs w:val="18"/>
        </w:rPr>
      </w:pPr>
    </w:p>
    <w:p w14:paraId="63BE888F" w14:textId="77777777" w:rsidR="00162383" w:rsidRDefault="00162383" w:rsidP="00A31BBB">
      <w:pPr>
        <w:pStyle w:val="Zkladntext"/>
        <w:rPr>
          <w:szCs w:val="18"/>
        </w:rPr>
      </w:pPr>
      <w:r>
        <w:rPr>
          <w:szCs w:val="18"/>
        </w:rPr>
        <w:t>Odložená daňová pohľadávka ani odložený daňový záväzok sa neúčtuje pri</w:t>
      </w:r>
      <w:r w:rsidR="009B57D6">
        <w:rPr>
          <w:szCs w:val="18"/>
        </w:rPr>
        <w:t xml:space="preserve">: </w:t>
      </w:r>
    </w:p>
    <w:p w14:paraId="63BE8890" w14:textId="77777777" w:rsidR="00162383" w:rsidRDefault="00162383" w:rsidP="001210B4">
      <w:pPr>
        <w:pStyle w:val="Zkladntext"/>
        <w:numPr>
          <w:ilvl w:val="0"/>
          <w:numId w:val="21"/>
        </w:numPr>
        <w:tabs>
          <w:tab w:val="clear" w:pos="340"/>
          <w:tab w:val="num" w:pos="766"/>
        </w:tabs>
        <w:ind w:left="766"/>
        <w:rPr>
          <w:szCs w:val="18"/>
        </w:rPr>
      </w:pPr>
      <w:r>
        <w:rPr>
          <w:szCs w:val="18"/>
        </w:rPr>
        <w:t xml:space="preserve">dočasných rozdieloch pri prvotnom zaúčtovaní </w:t>
      </w:r>
      <w:r w:rsidR="000B6D83">
        <w:rPr>
          <w:szCs w:val="18"/>
        </w:rPr>
        <w:t xml:space="preserve">(angl. initial recognition) </w:t>
      </w:r>
      <w:r>
        <w:rPr>
          <w:szCs w:val="18"/>
        </w:rPr>
        <w:t>majetku alebo záväzku v účtovníctve, ak v čase prvotného zaúčtovania nemá tento účtovný prípad vplyv ani na výsledok hospodárenia ani na základ dane a</w:t>
      </w:r>
      <w:r w:rsidR="009B57D6">
        <w:rPr>
          <w:szCs w:val="18"/>
        </w:rPr>
        <w:t> </w:t>
      </w:r>
      <w:r>
        <w:rPr>
          <w:szCs w:val="18"/>
        </w:rPr>
        <w:t>zároveň</w:t>
      </w:r>
      <w:r w:rsidR="009B57D6">
        <w:rPr>
          <w:szCs w:val="18"/>
        </w:rPr>
        <w:t xml:space="preserve"> nejde o</w:t>
      </w:r>
      <w:r w:rsidR="009C1F30">
        <w:rPr>
          <w:szCs w:val="18"/>
        </w:rPr>
        <w:t> </w:t>
      </w:r>
      <w:r w:rsidR="009B57D6">
        <w:rPr>
          <w:szCs w:val="18"/>
        </w:rPr>
        <w:t>kombináciu</w:t>
      </w:r>
      <w:r w:rsidR="009C1F30">
        <w:rPr>
          <w:szCs w:val="18"/>
        </w:rPr>
        <w:t xml:space="preserve"> podnikov</w:t>
      </w:r>
      <w:r w:rsidR="009B57D6">
        <w:rPr>
          <w:szCs w:val="18"/>
        </w:rPr>
        <w:t xml:space="preserve"> (t. j.</w:t>
      </w:r>
      <w:r>
        <w:rPr>
          <w:szCs w:val="18"/>
        </w:rPr>
        <w:t xml:space="preserve"> </w:t>
      </w:r>
      <w:r w:rsidRPr="00162383">
        <w:rPr>
          <w:szCs w:val="18"/>
        </w:rPr>
        <w:t>nejde o účtovný prípad vznikajúci u kupujúceho pri kúpe podniku alebo časti podniku, prijímateľa vkladu podniku alebo časti podniku alebo u nástupníckej účtovnej jednotke pri zlúčení, splynutí alebo rozdelení</w:t>
      </w:r>
      <w:r w:rsidR="009B57D6">
        <w:rPr>
          <w:szCs w:val="18"/>
        </w:rPr>
        <w:t>)</w:t>
      </w:r>
      <w:r>
        <w:rPr>
          <w:szCs w:val="18"/>
        </w:rPr>
        <w:t>,</w:t>
      </w:r>
    </w:p>
    <w:p w14:paraId="63BE8891" w14:textId="77777777" w:rsidR="00162383" w:rsidRDefault="00162383" w:rsidP="001210B4">
      <w:pPr>
        <w:pStyle w:val="Zkladntext"/>
        <w:numPr>
          <w:ilvl w:val="0"/>
          <w:numId w:val="21"/>
        </w:numPr>
        <w:tabs>
          <w:tab w:val="clear" w:pos="340"/>
          <w:tab w:val="num" w:pos="766"/>
        </w:tabs>
        <w:ind w:left="766"/>
        <w:rPr>
          <w:szCs w:val="18"/>
        </w:rPr>
      </w:pPr>
      <w:r>
        <w:rPr>
          <w:szCs w:val="18"/>
        </w:rPr>
        <w:t>dočasných rozdieloch súvisiacich s podielmi v</w:t>
      </w:r>
      <w:r w:rsidR="006878D4">
        <w:rPr>
          <w:szCs w:val="18"/>
        </w:rPr>
        <w:t> </w:t>
      </w:r>
      <w:r>
        <w:rPr>
          <w:szCs w:val="18"/>
        </w:rPr>
        <w:t>dcérskych</w:t>
      </w:r>
      <w:r w:rsidR="006878D4">
        <w:rPr>
          <w:szCs w:val="18"/>
        </w:rPr>
        <w:t xml:space="preserve">, </w:t>
      </w:r>
      <w:r w:rsidR="009B57D6">
        <w:rPr>
          <w:szCs w:val="18"/>
        </w:rPr>
        <w:t xml:space="preserve">spoločných a pridružených </w:t>
      </w:r>
      <w:r>
        <w:rPr>
          <w:szCs w:val="18"/>
        </w:rPr>
        <w:t>účtovných jednotkách,</w:t>
      </w:r>
      <w:r w:rsidR="009B57D6">
        <w:rPr>
          <w:szCs w:val="18"/>
        </w:rPr>
        <w:t xml:space="preserve"> </w:t>
      </w:r>
      <w:r>
        <w:rPr>
          <w:szCs w:val="18"/>
        </w:rPr>
        <w:t>ak Spoločnosť je schopná ovplyvniť vyrovnanie týchto dočasných rozdielov a je pravdepodobné, že tieto dočasné rozdiely nebudú vyrovnané v blízkej budúcnosti,</w:t>
      </w:r>
    </w:p>
    <w:p w14:paraId="63BE8892" w14:textId="77777777" w:rsidR="00162383" w:rsidRDefault="00162383" w:rsidP="001210B4">
      <w:pPr>
        <w:pStyle w:val="Zkladntext"/>
        <w:numPr>
          <w:ilvl w:val="0"/>
          <w:numId w:val="21"/>
        </w:numPr>
        <w:tabs>
          <w:tab w:val="clear" w:pos="340"/>
          <w:tab w:val="num" w:pos="766"/>
        </w:tabs>
        <w:ind w:left="766"/>
        <w:rPr>
          <w:szCs w:val="18"/>
        </w:rPr>
      </w:pPr>
      <w:r>
        <w:rPr>
          <w:szCs w:val="18"/>
        </w:rPr>
        <w:t xml:space="preserve">dočasných rozdieloch </w:t>
      </w:r>
      <w:r w:rsidR="00DA1E3B">
        <w:rPr>
          <w:szCs w:val="18"/>
        </w:rPr>
        <w:t>pri prvotnom zaúčtovaní goodwillu alebo záporného goodwillu.</w:t>
      </w:r>
    </w:p>
    <w:p w14:paraId="63BE8893" w14:textId="77777777" w:rsidR="00DA1E3B" w:rsidRDefault="00DA1E3B" w:rsidP="00A31BBB">
      <w:pPr>
        <w:pStyle w:val="Zkladntext"/>
        <w:ind w:left="766"/>
        <w:rPr>
          <w:szCs w:val="18"/>
        </w:rPr>
      </w:pPr>
    </w:p>
    <w:p w14:paraId="63BE8894" w14:textId="77777777" w:rsidR="00DA1E3B" w:rsidRPr="00A31BBB" w:rsidRDefault="00DA1E3B" w:rsidP="00A31BBB">
      <w:pPr>
        <w:pStyle w:val="Zkladntext"/>
        <w:rPr>
          <w:szCs w:val="18"/>
        </w:rPr>
      </w:pPr>
      <w:r w:rsidRPr="00A31BBB">
        <w:rPr>
          <w:szCs w:val="18"/>
        </w:rPr>
        <w:t xml:space="preserve">O odloženej daňovej pohľadávke </w:t>
      </w:r>
      <w:r w:rsidR="000D3FB1">
        <w:rPr>
          <w:szCs w:val="18"/>
        </w:rPr>
        <w:t xml:space="preserve">z </w:t>
      </w:r>
      <w:r w:rsidRPr="00D06026">
        <w:rPr>
          <w:szCs w:val="18"/>
        </w:rPr>
        <w:t>odpočítateľnýc</w:t>
      </w:r>
      <w:r w:rsidRPr="00E963F8">
        <w:rPr>
          <w:szCs w:val="18"/>
        </w:rPr>
        <w:t>h</w:t>
      </w:r>
      <w:r w:rsidRPr="00A31BBB">
        <w:rPr>
          <w:szCs w:val="18"/>
        </w:rPr>
        <w:t xml:space="preserve"> dočasných rozdielov</w:t>
      </w:r>
      <w:r w:rsidR="000D3FB1">
        <w:rPr>
          <w:szCs w:val="18"/>
        </w:rPr>
        <w:t>, z nevyužitých daňových strát a nevyužitých daňových odpočtov a iných daňových nárokov</w:t>
      </w:r>
      <w:r w:rsidRPr="00A31BBB">
        <w:rPr>
          <w:szCs w:val="18"/>
        </w:rPr>
        <w:t xml:space="preserve"> sa účtuje len vtedy, ak je pravdepodobné, že budúci základ dane, voči ktorému </w:t>
      </w:r>
      <w:r w:rsidR="000D3FB1">
        <w:rPr>
          <w:szCs w:val="18"/>
        </w:rPr>
        <w:t xml:space="preserve">ich bude možné využiť, </w:t>
      </w:r>
      <w:r w:rsidRPr="00A31BBB">
        <w:rPr>
          <w:szCs w:val="18"/>
        </w:rPr>
        <w:t xml:space="preserve"> je dosiahnuteľný. Odložená daňová pohľadávka sa preveruje ku každému dňu, ku ktorému sa zostavuje účtovná závierka a znižuje sa vo výške, v akej je nepravdepodobné, že </w:t>
      </w:r>
      <w:r w:rsidR="00457013">
        <w:rPr>
          <w:szCs w:val="18"/>
        </w:rPr>
        <w:t xml:space="preserve">základ dane z príjmov </w:t>
      </w:r>
      <w:r w:rsidRPr="00A31BBB">
        <w:rPr>
          <w:szCs w:val="18"/>
        </w:rPr>
        <w:t>bude d</w:t>
      </w:r>
      <w:r w:rsidR="00457013">
        <w:rPr>
          <w:szCs w:val="18"/>
        </w:rPr>
        <w:t>osiahnutý.</w:t>
      </w:r>
    </w:p>
    <w:p w14:paraId="63BE8895" w14:textId="77777777" w:rsidR="00471807" w:rsidRDefault="00471807" w:rsidP="004D3B4A">
      <w:pPr>
        <w:pStyle w:val="Zkladntext"/>
      </w:pPr>
      <w:r w:rsidRPr="00CE19D0">
        <w:t>Pri výpočte odloženej dane sa použije sadzba dane z príjmov, o ktorej sa predpokladá, že bude platiť v čase vyrovnania odloženej dane</w:t>
      </w:r>
      <w:r w:rsidR="00922BD5">
        <w:t>.</w:t>
      </w:r>
    </w:p>
    <w:p w14:paraId="63BE8896" w14:textId="77777777" w:rsidR="000D3FB1" w:rsidRDefault="000D3FB1" w:rsidP="004D3B4A">
      <w:pPr>
        <w:pStyle w:val="Zkladntext"/>
      </w:pPr>
    </w:p>
    <w:p w14:paraId="63BE8897" w14:textId="77777777" w:rsidR="000D3FB1" w:rsidRDefault="000D3FB1" w:rsidP="004D3B4A">
      <w:pPr>
        <w:pStyle w:val="Zkladntext"/>
        <w:rPr>
          <w:szCs w:val="18"/>
        </w:rPr>
      </w:pPr>
      <w:r>
        <w:t xml:space="preserve">V súvahe sa odložená daňová pohľadávka a odložený daňový záväzok vykazujú samostatne. Ak sa vzťahujú na odloženú </w:t>
      </w:r>
      <w:r w:rsidR="0057747A" w:rsidRPr="00B50225">
        <w:rPr>
          <w:szCs w:val="18"/>
        </w:rPr>
        <w:t xml:space="preserve"> </w:t>
      </w:r>
      <w:r>
        <w:t xml:space="preserve">daň z príjmov toho istého daňovníka a ide o ten istý daňový úrad, môže sa vykázať len výsledný zostatok účtu 481 – Odložený daňový záväzok a odložená daňová pohľadávka. </w:t>
      </w:r>
    </w:p>
    <w:p w14:paraId="63BE8898" w14:textId="77777777" w:rsidR="00DF202B" w:rsidRPr="00B50225" w:rsidRDefault="00DF202B" w:rsidP="004D3B4A">
      <w:pPr>
        <w:pStyle w:val="Zkladntext"/>
        <w:rPr>
          <w:szCs w:val="18"/>
        </w:rPr>
      </w:pPr>
    </w:p>
    <w:p w14:paraId="63BE8899" w14:textId="77777777" w:rsidR="004D3B4A" w:rsidRPr="00B50225" w:rsidRDefault="004D3B4A" w:rsidP="001210B4">
      <w:pPr>
        <w:pStyle w:val="Pismenka"/>
        <w:numPr>
          <w:ilvl w:val="0"/>
          <w:numId w:val="32"/>
        </w:numPr>
        <w:rPr>
          <w:szCs w:val="18"/>
        </w:rPr>
      </w:pPr>
      <w:r w:rsidRPr="00B50225">
        <w:rPr>
          <w:szCs w:val="18"/>
        </w:rPr>
        <w:t>Výdavky budúcich období a výnosy budúcich období</w:t>
      </w:r>
    </w:p>
    <w:p w14:paraId="63BE889A" w14:textId="77777777" w:rsidR="004D3B4A" w:rsidRPr="00B50225" w:rsidRDefault="004D3B4A" w:rsidP="004D3B4A">
      <w:pPr>
        <w:pStyle w:val="Zkladntext"/>
        <w:rPr>
          <w:szCs w:val="18"/>
        </w:rPr>
      </w:pPr>
      <w:r w:rsidRPr="00B50225">
        <w:rPr>
          <w:szCs w:val="18"/>
        </w:rPr>
        <w:t>Výdavky budúcich období a výnosy budúcich období sa vykazujú vo výške, ktorá je potrebná na dodržanie zásady vecnej a časovej súvislosti s účtovným obdobím.</w:t>
      </w:r>
    </w:p>
    <w:p w14:paraId="63BE889B" w14:textId="77777777" w:rsidR="004007CA" w:rsidRPr="00B50225" w:rsidRDefault="004007CA" w:rsidP="004D3B4A">
      <w:pPr>
        <w:pStyle w:val="Zkladntext"/>
        <w:rPr>
          <w:szCs w:val="18"/>
        </w:rPr>
      </w:pPr>
    </w:p>
    <w:p w14:paraId="63BE889C" w14:textId="77777777" w:rsidR="004D3B4A" w:rsidRPr="00891481" w:rsidRDefault="004D3B4A" w:rsidP="001210B4">
      <w:pPr>
        <w:pStyle w:val="Pismenka"/>
        <w:numPr>
          <w:ilvl w:val="0"/>
          <w:numId w:val="32"/>
        </w:numPr>
        <w:rPr>
          <w:szCs w:val="18"/>
        </w:rPr>
      </w:pPr>
      <w:r w:rsidRPr="00FD3474">
        <w:rPr>
          <w:szCs w:val="18"/>
        </w:rPr>
        <w:t>Dotácie zo štátneho rozpočtu</w:t>
      </w:r>
    </w:p>
    <w:p w14:paraId="63BE889D" w14:textId="77777777" w:rsidR="004D3B4A" w:rsidRPr="00B50225" w:rsidRDefault="00F4619A" w:rsidP="005013EA">
      <w:pPr>
        <w:ind w:left="425"/>
        <w:jc w:val="both"/>
        <w:rPr>
          <w:sz w:val="18"/>
          <w:szCs w:val="18"/>
        </w:rPr>
      </w:pPr>
      <w:r w:rsidRPr="008C0838">
        <w:rPr>
          <w:sz w:val="18"/>
          <w:szCs w:val="18"/>
        </w:rPr>
        <w:t>O nároku na dotácie zo štátneho rozpočtu</w:t>
      </w:r>
      <w:r w:rsidR="00922BD5">
        <w:rPr>
          <w:sz w:val="18"/>
          <w:szCs w:val="18"/>
        </w:rPr>
        <w:t>, podporu alebo príspevok</w:t>
      </w:r>
      <w:r w:rsidRPr="008C0838">
        <w:rPr>
          <w:sz w:val="18"/>
          <w:szCs w:val="18"/>
        </w:rPr>
        <w:t xml:space="preserve"> sa účtuje, ak je takmer isté, že sa splnia všetky podmienky súvisiace s dotáciou a</w:t>
      </w:r>
      <w:r w:rsidR="000C17C3" w:rsidRPr="00B50225">
        <w:rPr>
          <w:sz w:val="18"/>
          <w:szCs w:val="18"/>
        </w:rPr>
        <w:t> </w:t>
      </w:r>
      <w:r w:rsidR="00AE4AC7" w:rsidRPr="00B50225">
        <w:rPr>
          <w:sz w:val="18"/>
          <w:szCs w:val="18"/>
        </w:rPr>
        <w:t>súčasne</w:t>
      </w:r>
      <w:r w:rsidR="000C17C3" w:rsidRPr="00B50225">
        <w:rPr>
          <w:sz w:val="18"/>
          <w:szCs w:val="18"/>
        </w:rPr>
        <w:t>,</w:t>
      </w:r>
      <w:r w:rsidR="00AE4AC7" w:rsidRPr="00B50225">
        <w:rPr>
          <w:sz w:val="18"/>
          <w:szCs w:val="18"/>
        </w:rPr>
        <w:t xml:space="preserve"> že sa dotácia poskytne. </w:t>
      </w:r>
    </w:p>
    <w:p w14:paraId="63BE889E" w14:textId="77777777" w:rsidR="004D3B4A" w:rsidRDefault="004D3B4A" w:rsidP="005013EA">
      <w:pPr>
        <w:ind w:left="425"/>
        <w:jc w:val="both"/>
        <w:rPr>
          <w:sz w:val="18"/>
          <w:szCs w:val="18"/>
        </w:rPr>
      </w:pPr>
    </w:p>
    <w:p w14:paraId="63BE889F" w14:textId="77777777" w:rsidR="0082667F" w:rsidRDefault="0082667F" w:rsidP="005013EA">
      <w:pPr>
        <w:ind w:left="425"/>
        <w:jc w:val="both"/>
        <w:rPr>
          <w:sz w:val="18"/>
          <w:szCs w:val="18"/>
        </w:rPr>
      </w:pPr>
      <w:r w:rsidRPr="00B50225">
        <w:rPr>
          <w:sz w:val="18"/>
          <w:szCs w:val="18"/>
        </w:rPr>
        <w:t>Dotácie na obstaranie dlhodobého</w:t>
      </w:r>
      <w:r>
        <w:rPr>
          <w:sz w:val="18"/>
          <w:szCs w:val="18"/>
        </w:rPr>
        <w:t xml:space="preserve"> neh</w:t>
      </w:r>
      <w:r w:rsidRPr="00B50225">
        <w:rPr>
          <w:sz w:val="18"/>
          <w:szCs w:val="18"/>
        </w:rPr>
        <w:t xml:space="preserve">motného majetku a dlhodobého hmotného majetku sa najskôr vykazujú ako výnosy budúcich období a do výkazu ziskov a strát sa rozpúšťajú </w:t>
      </w:r>
      <w:r w:rsidR="00782BB3">
        <w:rPr>
          <w:sz w:val="18"/>
          <w:szCs w:val="18"/>
        </w:rPr>
        <w:t xml:space="preserve">ako výnosy z hospodárskej činnosti </w:t>
      </w:r>
      <w:r w:rsidRPr="00B50225">
        <w:rPr>
          <w:sz w:val="18"/>
          <w:szCs w:val="18"/>
        </w:rPr>
        <w:t xml:space="preserve">v časovej a vecnej súvislosti so zaúčtovaním odpisov z tohto dlhodobého majetku. </w:t>
      </w:r>
    </w:p>
    <w:p w14:paraId="63BE88A0" w14:textId="77777777" w:rsidR="0082667F" w:rsidRPr="00B50225" w:rsidRDefault="0082667F" w:rsidP="005013EA">
      <w:pPr>
        <w:ind w:left="425"/>
        <w:jc w:val="both"/>
        <w:rPr>
          <w:sz w:val="18"/>
          <w:szCs w:val="18"/>
        </w:rPr>
      </w:pPr>
    </w:p>
    <w:p w14:paraId="63BE88A1" w14:textId="77777777" w:rsidR="004D3B4A" w:rsidRPr="00B50225" w:rsidRDefault="00F4619A" w:rsidP="005013EA">
      <w:pPr>
        <w:ind w:left="425"/>
        <w:jc w:val="both"/>
        <w:rPr>
          <w:sz w:val="18"/>
          <w:szCs w:val="18"/>
        </w:rPr>
      </w:pPr>
      <w:r w:rsidRPr="00B50225">
        <w:rPr>
          <w:sz w:val="18"/>
          <w:szCs w:val="18"/>
        </w:rPr>
        <w:t xml:space="preserve">Dotácie na </w:t>
      </w:r>
      <w:r w:rsidR="0043488E">
        <w:rPr>
          <w:sz w:val="18"/>
          <w:szCs w:val="18"/>
        </w:rPr>
        <w:t>úhradu nákladov, ktoré kompenzujú konkrétne náklady spojené s činnosťou</w:t>
      </w:r>
      <w:r w:rsidRPr="00B50225">
        <w:rPr>
          <w:sz w:val="18"/>
          <w:szCs w:val="18"/>
        </w:rPr>
        <w:t xml:space="preserve"> Spoločnosti sa najskôr vykazujú ako výnosy budúcich období a do výkazu ziskov a strát sa rozpúšťajú ako výnosy z hospodárskej činnosti v časovej a</w:t>
      </w:r>
      <w:r w:rsidR="00841F55">
        <w:rPr>
          <w:sz w:val="18"/>
          <w:szCs w:val="18"/>
        </w:rPr>
        <w:t> </w:t>
      </w:r>
      <w:r w:rsidRPr="00B50225">
        <w:rPr>
          <w:sz w:val="18"/>
          <w:szCs w:val="18"/>
        </w:rPr>
        <w:t>vecnej</w:t>
      </w:r>
      <w:r w:rsidR="00841F55">
        <w:rPr>
          <w:sz w:val="18"/>
          <w:szCs w:val="18"/>
        </w:rPr>
        <w:t xml:space="preserve"> súvislosti s</w:t>
      </w:r>
      <w:r w:rsidRPr="00B50225">
        <w:rPr>
          <w:sz w:val="18"/>
          <w:szCs w:val="18"/>
        </w:rPr>
        <w:t xml:space="preserve"> vynaložením nákladov na príslušný účel.</w:t>
      </w:r>
    </w:p>
    <w:p w14:paraId="63BE88A2" w14:textId="77777777" w:rsidR="004D3B4A" w:rsidRDefault="004D3B4A" w:rsidP="005013EA">
      <w:pPr>
        <w:ind w:left="425"/>
        <w:jc w:val="both"/>
        <w:rPr>
          <w:sz w:val="18"/>
          <w:szCs w:val="18"/>
        </w:rPr>
      </w:pPr>
    </w:p>
    <w:p w14:paraId="3F0B7FCD" w14:textId="3894DA5E" w:rsidR="00426918" w:rsidRDefault="00426918" w:rsidP="005013EA">
      <w:pPr>
        <w:ind w:left="425"/>
        <w:jc w:val="both"/>
        <w:rPr>
          <w:sz w:val="18"/>
          <w:szCs w:val="18"/>
        </w:rPr>
      </w:pPr>
      <w:bookmarkStart w:id="9" w:name="_Hlk199761932"/>
      <w:r w:rsidRPr="00426918">
        <w:rPr>
          <w:sz w:val="18"/>
          <w:szCs w:val="18"/>
        </w:rPr>
        <w:lastRenderedPageBreak/>
        <w:t>Spoločnosť uzavrela s Ministerstvom školstva, vedy, výskumu a športu Slovenskej republiky Zmluvu o poskytnuti NFP dňa 6.5.2019. Predmetom projektu je: Inovácia výroby v spoločnosti CMF Slovakia s objemom nenávratného finančného príspevku vo výške 565 042,50 EUR. Zostatková hodnota dotácie</w:t>
      </w:r>
      <w:r w:rsidR="00236952">
        <w:rPr>
          <w:sz w:val="18"/>
          <w:szCs w:val="18"/>
        </w:rPr>
        <w:t xml:space="preserve"> k 31.12.202</w:t>
      </w:r>
      <w:r w:rsidR="00EE4B85">
        <w:rPr>
          <w:sz w:val="18"/>
          <w:szCs w:val="18"/>
        </w:rPr>
        <w:t>5</w:t>
      </w:r>
      <w:r w:rsidR="00236952">
        <w:rPr>
          <w:sz w:val="18"/>
          <w:szCs w:val="18"/>
        </w:rPr>
        <w:t xml:space="preserve"> bola </w:t>
      </w:r>
      <w:r w:rsidR="00BD5CE6">
        <w:rPr>
          <w:sz w:val="18"/>
          <w:szCs w:val="18"/>
        </w:rPr>
        <w:t>39 044,35</w:t>
      </w:r>
      <w:r w:rsidR="00236952">
        <w:rPr>
          <w:sz w:val="18"/>
          <w:szCs w:val="18"/>
        </w:rPr>
        <w:t xml:space="preserve"> EUR (</w:t>
      </w:r>
      <w:r w:rsidRPr="00426918">
        <w:rPr>
          <w:sz w:val="18"/>
          <w:szCs w:val="18"/>
        </w:rPr>
        <w:t>k 31.12.202</w:t>
      </w:r>
      <w:r w:rsidR="00EE4B85">
        <w:rPr>
          <w:sz w:val="18"/>
          <w:szCs w:val="18"/>
        </w:rPr>
        <w:t>4</w:t>
      </w:r>
      <w:r w:rsidRPr="00426918">
        <w:rPr>
          <w:sz w:val="18"/>
          <w:szCs w:val="18"/>
        </w:rPr>
        <w:t xml:space="preserve"> bola </w:t>
      </w:r>
      <w:r w:rsidR="00EE4B85">
        <w:rPr>
          <w:sz w:val="18"/>
          <w:szCs w:val="18"/>
        </w:rPr>
        <w:t xml:space="preserve">132 918,25 </w:t>
      </w:r>
      <w:r w:rsidRPr="00426918">
        <w:rPr>
          <w:sz w:val="18"/>
          <w:szCs w:val="18"/>
        </w:rPr>
        <w:t>EUR</w:t>
      </w:r>
      <w:r w:rsidR="00236952">
        <w:rPr>
          <w:sz w:val="18"/>
          <w:szCs w:val="18"/>
        </w:rPr>
        <w:t>)</w:t>
      </w:r>
      <w:r w:rsidRPr="00426918">
        <w:rPr>
          <w:sz w:val="18"/>
          <w:szCs w:val="18"/>
        </w:rPr>
        <w:t>.</w:t>
      </w:r>
    </w:p>
    <w:p w14:paraId="788E6C55" w14:textId="77777777" w:rsidR="00426918" w:rsidRDefault="00426918" w:rsidP="005013EA">
      <w:pPr>
        <w:ind w:left="425"/>
        <w:jc w:val="both"/>
        <w:rPr>
          <w:sz w:val="18"/>
          <w:szCs w:val="18"/>
        </w:rPr>
      </w:pPr>
    </w:p>
    <w:p w14:paraId="2693718D" w14:textId="2BBD34E6" w:rsidR="00426918" w:rsidRDefault="00426918" w:rsidP="005013EA">
      <w:pPr>
        <w:ind w:left="425"/>
        <w:jc w:val="both"/>
        <w:rPr>
          <w:sz w:val="18"/>
          <w:szCs w:val="18"/>
        </w:rPr>
      </w:pPr>
      <w:r w:rsidRPr="00426918">
        <w:rPr>
          <w:sz w:val="18"/>
          <w:szCs w:val="18"/>
        </w:rPr>
        <w:t xml:space="preserve">Spoločnosť uzavrela s Ministerstvom dopravy Slovenskej republiky Zmluvu o poskytnuti NFP dňa 3.10.2023. Predmetom projektu je: Inovácia výroby v spoločnosti CMF Slovakia s objemom nenávratného finančného príspevku vo výške 971 793 EUR. Zostatková hodnota dotácie </w:t>
      </w:r>
      <w:r w:rsidR="00236952">
        <w:rPr>
          <w:sz w:val="18"/>
          <w:szCs w:val="18"/>
        </w:rPr>
        <w:t>k 31.12.202</w:t>
      </w:r>
      <w:r w:rsidR="00EE4B85">
        <w:rPr>
          <w:sz w:val="18"/>
          <w:szCs w:val="18"/>
        </w:rPr>
        <w:t>5</w:t>
      </w:r>
      <w:r w:rsidR="00236952">
        <w:rPr>
          <w:sz w:val="18"/>
          <w:szCs w:val="18"/>
        </w:rPr>
        <w:t xml:space="preserve"> bola </w:t>
      </w:r>
      <w:r w:rsidR="00BD5CE6">
        <w:rPr>
          <w:sz w:val="18"/>
          <w:szCs w:val="18"/>
        </w:rPr>
        <w:t>712 082,19 E</w:t>
      </w:r>
      <w:r w:rsidR="00236952">
        <w:rPr>
          <w:sz w:val="18"/>
          <w:szCs w:val="18"/>
        </w:rPr>
        <w:t>UR (</w:t>
      </w:r>
      <w:r w:rsidRPr="00426918">
        <w:rPr>
          <w:sz w:val="18"/>
          <w:szCs w:val="18"/>
        </w:rPr>
        <w:t>k 31.12.202</w:t>
      </w:r>
      <w:r w:rsidR="00EE4B85">
        <w:rPr>
          <w:sz w:val="18"/>
          <w:szCs w:val="18"/>
        </w:rPr>
        <w:t>4</w:t>
      </w:r>
      <w:r w:rsidRPr="00426918">
        <w:rPr>
          <w:sz w:val="18"/>
          <w:szCs w:val="18"/>
        </w:rPr>
        <w:t xml:space="preserve"> bola </w:t>
      </w:r>
      <w:r w:rsidR="00EE4B85">
        <w:rPr>
          <w:sz w:val="18"/>
          <w:szCs w:val="18"/>
        </w:rPr>
        <w:t xml:space="preserve">874 060,23 </w:t>
      </w:r>
      <w:r w:rsidRPr="00426918">
        <w:rPr>
          <w:sz w:val="18"/>
          <w:szCs w:val="18"/>
        </w:rPr>
        <w:t>EUR</w:t>
      </w:r>
      <w:r w:rsidR="00236952">
        <w:rPr>
          <w:sz w:val="18"/>
          <w:szCs w:val="18"/>
        </w:rPr>
        <w:t>)</w:t>
      </w:r>
      <w:r w:rsidRPr="00426918">
        <w:rPr>
          <w:sz w:val="18"/>
          <w:szCs w:val="18"/>
        </w:rPr>
        <w:t>.</w:t>
      </w:r>
    </w:p>
    <w:p w14:paraId="40678C60" w14:textId="77777777" w:rsidR="006B003D" w:rsidRDefault="006B003D" w:rsidP="005013EA">
      <w:pPr>
        <w:ind w:left="425"/>
        <w:jc w:val="both"/>
        <w:rPr>
          <w:sz w:val="18"/>
          <w:szCs w:val="18"/>
        </w:rPr>
      </w:pPr>
    </w:p>
    <w:p w14:paraId="771F8217" w14:textId="3AA4D8E8" w:rsidR="006B003D" w:rsidRDefault="006B003D" w:rsidP="006B003D">
      <w:pPr>
        <w:ind w:left="425"/>
        <w:jc w:val="both"/>
        <w:rPr>
          <w:sz w:val="18"/>
          <w:szCs w:val="18"/>
        </w:rPr>
      </w:pPr>
      <w:r w:rsidRPr="006B003D">
        <w:rPr>
          <w:sz w:val="18"/>
          <w:szCs w:val="18"/>
        </w:rPr>
        <w:t>Spoločnosť uzavrela s Úradom práce, sociálnych vecí a rodiny Rožňava Dohodu o poskytnutí finančného príspevku na podporu vytvorenia pracovného miesta pre uchádzača o zamestnanie u zamestnávateľa v rámci projektu  „Právo na prvé zamestnanie" na vytvorenie 1 pracovného miesta. V roku 2024 jej bola poskytnutá dotácia v celkovej výške 7</w:t>
      </w:r>
      <w:r w:rsidR="00BD5CE6">
        <w:rPr>
          <w:sz w:val="18"/>
          <w:szCs w:val="18"/>
        </w:rPr>
        <w:t xml:space="preserve"> </w:t>
      </w:r>
      <w:r w:rsidRPr="006B003D">
        <w:rPr>
          <w:sz w:val="18"/>
          <w:szCs w:val="18"/>
        </w:rPr>
        <w:t>911,18 EUR. Poskytnutie dotácie bolo podmienené udržaním pracovného miesta po dobu minimálne 18 mesiacov. Dotácia sa zúčtovala do výnosov z hospodárskej činnosti alikvotne v roku 2024 v sume 2</w:t>
      </w:r>
      <w:r w:rsidR="00BD5CE6">
        <w:rPr>
          <w:sz w:val="18"/>
          <w:szCs w:val="18"/>
        </w:rPr>
        <w:t xml:space="preserve"> </w:t>
      </w:r>
      <w:r w:rsidRPr="006B003D">
        <w:rPr>
          <w:sz w:val="18"/>
          <w:szCs w:val="18"/>
        </w:rPr>
        <w:t>637,06 €</w:t>
      </w:r>
      <w:r w:rsidR="00BD5CE6">
        <w:rPr>
          <w:sz w:val="18"/>
          <w:szCs w:val="18"/>
        </w:rPr>
        <w:t xml:space="preserve"> </w:t>
      </w:r>
      <w:r w:rsidRPr="006B003D">
        <w:rPr>
          <w:sz w:val="18"/>
          <w:szCs w:val="18"/>
        </w:rPr>
        <w:t>a</w:t>
      </w:r>
      <w:r w:rsidR="00BD5CE6">
        <w:rPr>
          <w:sz w:val="18"/>
          <w:szCs w:val="18"/>
        </w:rPr>
        <w:t xml:space="preserve"> v roku 2025 </w:t>
      </w:r>
      <w:r w:rsidRPr="006B003D">
        <w:rPr>
          <w:sz w:val="18"/>
          <w:szCs w:val="18"/>
        </w:rPr>
        <w:t>vo výške 5</w:t>
      </w:r>
      <w:r w:rsidR="00BD5CE6">
        <w:rPr>
          <w:sz w:val="18"/>
          <w:szCs w:val="18"/>
        </w:rPr>
        <w:t xml:space="preserve"> </w:t>
      </w:r>
      <w:r w:rsidRPr="006B003D">
        <w:rPr>
          <w:sz w:val="18"/>
          <w:szCs w:val="18"/>
        </w:rPr>
        <w:t>274,12 €</w:t>
      </w:r>
      <w:r w:rsidR="00BD5CE6">
        <w:rPr>
          <w:sz w:val="18"/>
          <w:szCs w:val="18"/>
        </w:rPr>
        <w:t>.</w:t>
      </w:r>
    </w:p>
    <w:p w14:paraId="472FA90C" w14:textId="77777777" w:rsidR="00BD5CE6" w:rsidRPr="006B003D" w:rsidRDefault="00BD5CE6" w:rsidP="006B003D">
      <w:pPr>
        <w:ind w:left="425"/>
        <w:jc w:val="both"/>
        <w:rPr>
          <w:sz w:val="18"/>
          <w:szCs w:val="18"/>
        </w:rPr>
      </w:pPr>
    </w:p>
    <w:bookmarkEnd w:id="9"/>
    <w:p w14:paraId="63BE88A9" w14:textId="77777777" w:rsidR="004D3B4A" w:rsidRDefault="004D3B4A" w:rsidP="00F53D2F">
      <w:pPr>
        <w:pStyle w:val="Pismenka"/>
        <w:numPr>
          <w:ilvl w:val="0"/>
          <w:numId w:val="32"/>
        </w:numPr>
        <w:rPr>
          <w:szCs w:val="18"/>
        </w:rPr>
      </w:pPr>
      <w:r w:rsidRPr="00CB406D">
        <w:rPr>
          <w:szCs w:val="18"/>
        </w:rPr>
        <w:t>Prenájom (lízing)</w:t>
      </w:r>
      <w:r w:rsidR="00AF48F5" w:rsidRPr="00CB406D">
        <w:rPr>
          <w:szCs w:val="18"/>
        </w:rPr>
        <w:t xml:space="preserve"> (</w:t>
      </w:r>
      <w:r w:rsidR="00412482" w:rsidRPr="00CB406D">
        <w:rPr>
          <w:szCs w:val="18"/>
        </w:rPr>
        <w:t xml:space="preserve">Spoločnosť ako </w:t>
      </w:r>
      <w:r w:rsidR="00AF48F5" w:rsidRPr="00CB406D">
        <w:rPr>
          <w:szCs w:val="18"/>
        </w:rPr>
        <w:t>nájomca)</w:t>
      </w:r>
    </w:p>
    <w:p w14:paraId="71C35377" w14:textId="77777777" w:rsidR="00CB406D" w:rsidRPr="00CB406D" w:rsidRDefault="00CB406D" w:rsidP="00CB406D">
      <w:pPr>
        <w:pStyle w:val="Pismenka"/>
        <w:numPr>
          <w:ilvl w:val="0"/>
          <w:numId w:val="0"/>
        </w:numPr>
        <w:ind w:left="720"/>
        <w:rPr>
          <w:szCs w:val="18"/>
        </w:rPr>
      </w:pPr>
    </w:p>
    <w:p w14:paraId="63BE88AA" w14:textId="0960279F" w:rsidR="00781875" w:rsidRDefault="00140343" w:rsidP="004D3B4A">
      <w:pPr>
        <w:pStyle w:val="Zkladntext"/>
        <w:rPr>
          <w:szCs w:val="18"/>
        </w:rPr>
      </w:pPr>
      <w:r w:rsidRPr="00A31BBB">
        <w:rPr>
          <w:b/>
          <w:szCs w:val="18"/>
        </w:rPr>
        <w:t>Finančný prenájom.</w:t>
      </w:r>
      <w:r>
        <w:rPr>
          <w:szCs w:val="18"/>
        </w:rPr>
        <w:t xml:space="preserve"> </w:t>
      </w:r>
      <w:r w:rsidR="004D3B4A" w:rsidRPr="00B50225">
        <w:rPr>
          <w:szCs w:val="18"/>
        </w:rPr>
        <w:t xml:space="preserve">Finančný prenájom </w:t>
      </w:r>
      <w:r w:rsidR="00A61FB3" w:rsidRPr="00B50225">
        <w:rPr>
          <w:szCs w:val="18"/>
        </w:rPr>
        <w:t>je obstaranie dlhodobého hmotného majetku na základe nájomnej zmluvy s dojednaným právom kúpy prenajatej veci za dohodnuté platby počas dohodnutej doby nájmu.</w:t>
      </w:r>
      <w:r w:rsidR="006957CC" w:rsidRPr="00B50225">
        <w:rPr>
          <w:szCs w:val="18"/>
        </w:rPr>
        <w:t xml:space="preserve"> </w:t>
      </w:r>
      <w:r w:rsidR="00172D44" w:rsidRPr="00B50225">
        <w:rPr>
          <w:szCs w:val="18"/>
        </w:rPr>
        <w:t>Majetok prenajatý formou finančného prenájmu vykazuje ako svoj majetok a odpisuje ho jeho nájomca, nie vlastník.</w:t>
      </w:r>
      <w:r w:rsidR="00781875" w:rsidRPr="00B50225">
        <w:rPr>
          <w:szCs w:val="18"/>
        </w:rPr>
        <w:t xml:space="preserve"> </w:t>
      </w:r>
    </w:p>
    <w:p w14:paraId="63BE88AB" w14:textId="77777777" w:rsidR="005D27E2" w:rsidRDefault="005D27E2" w:rsidP="004D3B4A">
      <w:pPr>
        <w:pStyle w:val="Zkladntext"/>
        <w:rPr>
          <w:szCs w:val="18"/>
        </w:rPr>
      </w:pPr>
    </w:p>
    <w:p w14:paraId="63BE88AC" w14:textId="77777777" w:rsidR="005D27E2" w:rsidRDefault="005D27E2" w:rsidP="005D27E2">
      <w:pPr>
        <w:pStyle w:val="Zkladntext"/>
        <w:rPr>
          <w:szCs w:val="18"/>
        </w:rPr>
      </w:pPr>
      <w:r w:rsidRPr="00FD3474">
        <w:rPr>
          <w:szCs w:val="18"/>
        </w:rPr>
        <w:t>Súčasťou dohodnutých platieb je aj kúpna cena, za ktorú na konci dohodnutej doby finančného prenájmu prechádza</w:t>
      </w:r>
      <w:r w:rsidRPr="00891481">
        <w:rPr>
          <w:szCs w:val="18"/>
        </w:rPr>
        <w:t xml:space="preserve"> vlastnícke právo k prenajatému majetku z prenajímateľa na nájomcu</w:t>
      </w:r>
      <w:r w:rsidRPr="00FE0F76">
        <w:rPr>
          <w:szCs w:val="18"/>
        </w:rPr>
        <w:t xml:space="preserve">. </w:t>
      </w:r>
    </w:p>
    <w:p w14:paraId="63BE88AD" w14:textId="77777777" w:rsidR="005D27E2" w:rsidRDefault="005D27E2" w:rsidP="005D27E2">
      <w:pPr>
        <w:pStyle w:val="Zkladntext"/>
        <w:rPr>
          <w:szCs w:val="18"/>
        </w:rPr>
      </w:pPr>
    </w:p>
    <w:p w14:paraId="63BE88AE" w14:textId="77777777" w:rsidR="005D27E2" w:rsidRDefault="005D27E2" w:rsidP="005D27E2">
      <w:pPr>
        <w:pStyle w:val="Zkladntext"/>
      </w:pPr>
      <w:r w:rsidRPr="00140343">
        <w:rPr>
          <w:szCs w:val="18"/>
        </w:rPr>
        <w:t>Dohodnutá doba nájmu je najmenej 60 % doby</w:t>
      </w:r>
      <w:r w:rsidRPr="00B50225">
        <w:rPr>
          <w:szCs w:val="18"/>
        </w:rPr>
        <w:t xml:space="preserve"> odpisovania podľa daňových predpisov</w:t>
      </w:r>
      <w:r>
        <w:rPr>
          <w:szCs w:val="18"/>
        </w:rPr>
        <w:t xml:space="preserve">. </w:t>
      </w:r>
      <w:r w:rsidRPr="00CE19D0">
        <w:t>V prípade nájmu pozemku je doba nájmu najmenej 60</w:t>
      </w:r>
      <w:r w:rsidR="00841F55">
        <w:t xml:space="preserve"> </w:t>
      </w:r>
      <w:r w:rsidRPr="00CE19D0">
        <w:t>% doby odpisovania hmotného majetku za</w:t>
      </w:r>
      <w:r>
        <w:t xml:space="preserve">radeného do daňovej odpisovej skupiny 5 resp. 6 (budovy a stavby, doba odpisovania pre daňové účely 20 resp. 40 rokov). </w:t>
      </w:r>
    </w:p>
    <w:p w14:paraId="33AE5965" w14:textId="77777777" w:rsidR="00EB35F7" w:rsidRDefault="00EB35F7" w:rsidP="005D27E2">
      <w:pPr>
        <w:pStyle w:val="Zkladntext"/>
        <w:rPr>
          <w:szCs w:val="18"/>
        </w:rPr>
      </w:pPr>
    </w:p>
    <w:p w14:paraId="63BE88B0" w14:textId="77777777" w:rsidR="00781875" w:rsidRPr="00B50225" w:rsidRDefault="00781875" w:rsidP="00781875">
      <w:pPr>
        <w:pStyle w:val="Zkladntext"/>
        <w:rPr>
          <w:szCs w:val="18"/>
        </w:rPr>
      </w:pPr>
      <w:r w:rsidRPr="00B50225">
        <w:rPr>
          <w:szCs w:val="18"/>
        </w:rPr>
        <w:t>Prijatie majetku nájomcom sa v účtovníctve nájomcu účtuje v deň prijatia majetku na ťarchu príslušného účtu majetku so súvzťažným zápisom v prospech účtu 474 – Záväzky z nájmu vo výške dohodnutých plati</w:t>
      </w:r>
      <w:r w:rsidR="00D15838">
        <w:rPr>
          <w:szCs w:val="18"/>
        </w:rPr>
        <w:t>eb znížený</w:t>
      </w:r>
      <w:r w:rsidR="00504CD2">
        <w:rPr>
          <w:szCs w:val="18"/>
        </w:rPr>
        <w:t>ch</w:t>
      </w:r>
      <w:r w:rsidRPr="00B50225">
        <w:rPr>
          <w:szCs w:val="18"/>
        </w:rPr>
        <w:t xml:space="preserve"> o nerealizované finančné náklady.</w:t>
      </w:r>
    </w:p>
    <w:p w14:paraId="63BE88B1" w14:textId="77777777" w:rsidR="00922BD5" w:rsidRDefault="00922BD5" w:rsidP="004D3B4A">
      <w:pPr>
        <w:pStyle w:val="Zkladntext"/>
        <w:rPr>
          <w:szCs w:val="18"/>
        </w:rPr>
      </w:pPr>
    </w:p>
    <w:p w14:paraId="63BE88B2" w14:textId="77777777" w:rsidR="00A61FB3" w:rsidRDefault="00172D44" w:rsidP="004D3B4A">
      <w:pPr>
        <w:pStyle w:val="Zkladntext"/>
        <w:rPr>
          <w:szCs w:val="18"/>
        </w:rPr>
      </w:pPr>
      <w:r w:rsidRPr="00B50225">
        <w:rPr>
          <w:szCs w:val="18"/>
        </w:rPr>
        <w:t>Platba nájomného je alokovaná medzi splátku istiny a finančné náklady, vypočítané metódou efektívnej úrokovej miery. Finančné náklady sa účtujú na ťarchu účtu 562 – Úroky.</w:t>
      </w:r>
    </w:p>
    <w:p w14:paraId="63BE88B3" w14:textId="77777777" w:rsidR="00F46C6C" w:rsidRDefault="00F46C6C" w:rsidP="004D3B4A">
      <w:pPr>
        <w:pStyle w:val="Zkladntext"/>
        <w:rPr>
          <w:szCs w:val="18"/>
        </w:rPr>
      </w:pPr>
    </w:p>
    <w:p w14:paraId="63BE88B4" w14:textId="77777777" w:rsidR="0040522D" w:rsidRDefault="00140343" w:rsidP="00A31BBB">
      <w:pPr>
        <w:pStyle w:val="Zkladntext"/>
      </w:pPr>
      <w:r>
        <w:rPr>
          <w:b/>
        </w:rPr>
        <w:t>Operatívny prenájom</w:t>
      </w:r>
      <w:r w:rsidR="0040522D" w:rsidRPr="00CE19D0">
        <w:rPr>
          <w:b/>
        </w:rPr>
        <w:t xml:space="preserve">. </w:t>
      </w:r>
      <w:r w:rsidR="00922BD5" w:rsidRPr="008C0838">
        <w:rPr>
          <w:szCs w:val="18"/>
        </w:rPr>
        <w:t>Majetok prenajatý na základe operatívneho prenájmu vykazuje ako svoj majetok jeho vlastník, nie nájomca.</w:t>
      </w:r>
      <w:r>
        <w:rPr>
          <w:szCs w:val="18"/>
        </w:rPr>
        <w:t xml:space="preserve"> </w:t>
      </w:r>
      <w:r w:rsidR="0040522D" w:rsidRPr="00CE19D0">
        <w:t>Prenájom majetku formou operatívneho leasingu sa účtuje do nákladov priebežne počas doby trvania leasingovej zmluvy.</w:t>
      </w:r>
    </w:p>
    <w:p w14:paraId="63BE88B6" w14:textId="77777777" w:rsidR="00782BB3" w:rsidRDefault="00782BB3" w:rsidP="00A31BBB">
      <w:pPr>
        <w:pStyle w:val="Zkladntext"/>
      </w:pPr>
    </w:p>
    <w:p w14:paraId="63BE88C4" w14:textId="77777777" w:rsidR="004D3B4A" w:rsidRDefault="004D3B4A" w:rsidP="001210B4">
      <w:pPr>
        <w:pStyle w:val="Pismenka"/>
        <w:numPr>
          <w:ilvl w:val="0"/>
          <w:numId w:val="32"/>
        </w:numPr>
        <w:rPr>
          <w:szCs w:val="18"/>
        </w:rPr>
      </w:pPr>
      <w:r w:rsidRPr="00992FAC">
        <w:rPr>
          <w:szCs w:val="18"/>
        </w:rPr>
        <w:t>Deriváty</w:t>
      </w:r>
    </w:p>
    <w:p w14:paraId="63BE88C5" w14:textId="77777777" w:rsidR="00504CD2" w:rsidRPr="0028408E" w:rsidRDefault="00504CD2" w:rsidP="0028408E">
      <w:pPr>
        <w:pStyle w:val="Pismenka"/>
        <w:numPr>
          <w:ilvl w:val="0"/>
          <w:numId w:val="0"/>
        </w:numPr>
        <w:ind w:left="426"/>
        <w:rPr>
          <w:b w:val="0"/>
          <w:szCs w:val="18"/>
        </w:rPr>
      </w:pPr>
      <w:r w:rsidRPr="00486070">
        <w:rPr>
          <w:b w:val="0"/>
          <w:szCs w:val="18"/>
        </w:rPr>
        <w:t>Deriváty sa pri nadobudnutí oceňujú obstarávacou cenou</w:t>
      </w:r>
      <w:r w:rsidRPr="0028408E">
        <w:rPr>
          <w:b w:val="0"/>
          <w:szCs w:val="18"/>
        </w:rPr>
        <w:t xml:space="preserve"> a ku dňu, ku ktorému sa zostavuje účtovná závierka, reálnou hodnotou.</w:t>
      </w:r>
    </w:p>
    <w:p w14:paraId="63BE88C6" w14:textId="77777777" w:rsidR="004D3B4A" w:rsidRPr="00D06026" w:rsidRDefault="004D3B4A" w:rsidP="004D3B4A">
      <w:pPr>
        <w:pStyle w:val="Zkladntext"/>
        <w:rPr>
          <w:szCs w:val="18"/>
        </w:rPr>
      </w:pPr>
    </w:p>
    <w:p w14:paraId="63BE88C7" w14:textId="77777777" w:rsidR="004D3B4A" w:rsidRPr="00D06026" w:rsidRDefault="004D3B4A" w:rsidP="004D3B4A">
      <w:pPr>
        <w:pStyle w:val="Zkladntext"/>
        <w:rPr>
          <w:szCs w:val="18"/>
        </w:rPr>
      </w:pPr>
      <w:r w:rsidRPr="00D06026">
        <w:rPr>
          <w:szCs w:val="18"/>
        </w:rPr>
        <w:t>Zmeny reálnych hodnôt zabezpečovacích derivátov sa účtujú bez vplyvu na výsledok hospodárenia, priamo do vlastného imania</w:t>
      </w:r>
      <w:r w:rsidR="00140343" w:rsidRPr="00D06026">
        <w:rPr>
          <w:szCs w:val="18"/>
        </w:rPr>
        <w:t xml:space="preserve"> ako oceňovacie rozdiely z precenenia majetku a záväzkov. </w:t>
      </w:r>
      <w:r w:rsidR="00140343" w:rsidRPr="00D06026">
        <w:t>Výsledok realizácie zabezpečovacích derivátov sa účtuje ako náklady na derivátové operácie a výnosy z derivátových operácií.</w:t>
      </w:r>
    </w:p>
    <w:p w14:paraId="63BE88C8" w14:textId="77777777" w:rsidR="003226A5" w:rsidRPr="00D06026" w:rsidRDefault="003226A5" w:rsidP="00B50225">
      <w:pPr>
        <w:pStyle w:val="Zkladntext"/>
        <w:ind w:left="0"/>
        <w:rPr>
          <w:szCs w:val="18"/>
        </w:rPr>
      </w:pPr>
    </w:p>
    <w:p w14:paraId="63BE88C9" w14:textId="77777777" w:rsidR="004D3B4A" w:rsidRPr="00D06026" w:rsidRDefault="004D3B4A" w:rsidP="004D3B4A">
      <w:pPr>
        <w:pStyle w:val="Zkladntext"/>
        <w:rPr>
          <w:szCs w:val="18"/>
        </w:rPr>
      </w:pPr>
      <w:r w:rsidRPr="00D06026">
        <w:rPr>
          <w:szCs w:val="18"/>
        </w:rPr>
        <w:t>Zmeny reálnych hodnôt derivátov určených na obchodovanie na tuzemskej burze, zahraničnej burze alebo</w:t>
      </w:r>
      <w:r w:rsidR="00CF2FC7" w:rsidRPr="00D06026">
        <w:rPr>
          <w:szCs w:val="18"/>
        </w:rPr>
        <w:t xml:space="preserve"> na</w:t>
      </w:r>
      <w:r w:rsidRPr="00D06026">
        <w:rPr>
          <w:szCs w:val="18"/>
        </w:rPr>
        <w:t xml:space="preserve"> inom verejnom trhu sa účtujú s vplyvom na výsledok hospodárenia</w:t>
      </w:r>
      <w:r w:rsidR="00140343" w:rsidRPr="00D06026">
        <w:rPr>
          <w:szCs w:val="18"/>
        </w:rPr>
        <w:t xml:space="preserve"> ako náklady na derivátové operácie a výnosy z derivátových operácií. </w:t>
      </w:r>
    </w:p>
    <w:p w14:paraId="63BE88CA" w14:textId="77777777" w:rsidR="00AA14FA" w:rsidRPr="00D06026" w:rsidRDefault="00AA14FA" w:rsidP="004D3B4A">
      <w:pPr>
        <w:pStyle w:val="Zkladntext"/>
        <w:rPr>
          <w:szCs w:val="18"/>
        </w:rPr>
      </w:pPr>
    </w:p>
    <w:p w14:paraId="63BE88CB" w14:textId="77777777" w:rsidR="00140343" w:rsidRPr="000E08F9" w:rsidRDefault="004D3B4A" w:rsidP="00A31BBB">
      <w:pPr>
        <w:pStyle w:val="Zkladntext"/>
        <w:rPr>
          <w:szCs w:val="18"/>
        </w:rPr>
      </w:pPr>
      <w:r w:rsidRPr="00D06026">
        <w:rPr>
          <w:szCs w:val="18"/>
        </w:rPr>
        <w:t>Zmeny reálnych hodnôt derivátov určených na obchodovanie na neverejnom trhu sa účtujú bez vplyvu na výsledok hospodárenia, priamo do vlastného imania</w:t>
      </w:r>
      <w:r w:rsidR="00140343" w:rsidRPr="00D06026">
        <w:rPr>
          <w:szCs w:val="18"/>
        </w:rPr>
        <w:t xml:space="preserve"> ako oceňovacie rozdiely z precenenia majetku a záväzkov. Výsledok realizácie týchto obchodov sa účtuje ako náklady na derivátové operácie a výnosy z derivátových operácií.</w:t>
      </w:r>
    </w:p>
    <w:p w14:paraId="63BE88CC" w14:textId="77777777" w:rsidR="000E08F9" w:rsidRDefault="000E08F9">
      <w:pPr>
        <w:pStyle w:val="Zkladntext"/>
        <w:rPr>
          <w:szCs w:val="18"/>
        </w:rPr>
      </w:pPr>
    </w:p>
    <w:p w14:paraId="63BE88CD" w14:textId="77777777" w:rsidR="00D97021" w:rsidRPr="00D06026" w:rsidRDefault="00D97021">
      <w:pPr>
        <w:pStyle w:val="Zkladntext"/>
        <w:rPr>
          <w:szCs w:val="18"/>
        </w:rPr>
      </w:pPr>
      <w:r w:rsidRPr="00D06026">
        <w:rPr>
          <w:szCs w:val="18"/>
        </w:rPr>
        <w:t xml:space="preserve">Reálna hodnota menových futurít je stanovená na základe kótovaných cien na burze. </w:t>
      </w:r>
    </w:p>
    <w:p w14:paraId="63BE88CE" w14:textId="77777777" w:rsidR="00D97021" w:rsidRPr="00D06026" w:rsidRDefault="00D97021">
      <w:pPr>
        <w:pStyle w:val="Zkladntext"/>
        <w:rPr>
          <w:szCs w:val="18"/>
        </w:rPr>
      </w:pPr>
    </w:p>
    <w:p w14:paraId="63BE88CF" w14:textId="77777777" w:rsidR="000E2958" w:rsidRPr="00D06026" w:rsidRDefault="000E2958" w:rsidP="00A31BBB">
      <w:pPr>
        <w:pStyle w:val="Zkladntext"/>
        <w:rPr>
          <w:szCs w:val="18"/>
        </w:rPr>
      </w:pPr>
      <w:r w:rsidRPr="00D06026">
        <w:rPr>
          <w:szCs w:val="18"/>
        </w:rPr>
        <w:t>Reálna hodnota úrokových swapov vychádza z maklérskych odhadov. Primeranosť týchto odhadov sa testuje diskontovaním odhadovaných budúcich peňažných tokov podľa podmienok a splatnosti každého kontraktu a s použitím trhových úrokových sadzieb pre podobné nástroje ku dňu ocenenia.</w:t>
      </w:r>
    </w:p>
    <w:p w14:paraId="63BE88D0" w14:textId="77777777" w:rsidR="0057149D" w:rsidRPr="00D06026" w:rsidRDefault="0057149D" w:rsidP="00A31BBB">
      <w:pPr>
        <w:pStyle w:val="Zkladntext"/>
        <w:rPr>
          <w:szCs w:val="18"/>
        </w:rPr>
      </w:pPr>
    </w:p>
    <w:p w14:paraId="63BE88D1" w14:textId="77777777" w:rsidR="0057149D" w:rsidRDefault="0057149D" w:rsidP="00A31BBB">
      <w:pPr>
        <w:pStyle w:val="Zkladntext"/>
        <w:rPr>
          <w:szCs w:val="18"/>
        </w:rPr>
      </w:pPr>
      <w:r w:rsidRPr="00D06026">
        <w:rPr>
          <w:szCs w:val="18"/>
        </w:rPr>
        <w:t>Reálne hodnoty odrážajú úrokové riziko nástroja a zahŕňajú úpravy s prihliadnutím na úverové riziká Spoločnosti a protistrany, tam kde je to vhodné.</w:t>
      </w:r>
      <w:r w:rsidRPr="00A31BBB">
        <w:rPr>
          <w:szCs w:val="18"/>
        </w:rPr>
        <w:t xml:space="preserve"> </w:t>
      </w:r>
    </w:p>
    <w:p w14:paraId="3478982D" w14:textId="77777777" w:rsidR="00497A08" w:rsidRPr="00B50225" w:rsidRDefault="00497A08" w:rsidP="004D3B4A">
      <w:pPr>
        <w:pStyle w:val="Zkladntext"/>
        <w:rPr>
          <w:szCs w:val="18"/>
        </w:rPr>
      </w:pPr>
    </w:p>
    <w:p w14:paraId="63BE88D3" w14:textId="77777777" w:rsidR="004D3B4A" w:rsidRPr="00992FAC" w:rsidRDefault="004D3B4A" w:rsidP="001210B4">
      <w:pPr>
        <w:pStyle w:val="Pismenka"/>
        <w:numPr>
          <w:ilvl w:val="0"/>
          <w:numId w:val="32"/>
        </w:numPr>
        <w:rPr>
          <w:szCs w:val="18"/>
        </w:rPr>
      </w:pPr>
      <w:r w:rsidRPr="00992FAC">
        <w:rPr>
          <w:szCs w:val="18"/>
        </w:rPr>
        <w:t>Majetok a záväzky zabezpečené derivátmi</w:t>
      </w:r>
    </w:p>
    <w:p w14:paraId="63BE88D4" w14:textId="77777777" w:rsidR="00203C71" w:rsidRPr="000E08F9" w:rsidRDefault="004D3B4A" w:rsidP="004D3B4A">
      <w:pPr>
        <w:pStyle w:val="Zkladntext"/>
        <w:rPr>
          <w:szCs w:val="18"/>
        </w:rPr>
      </w:pPr>
      <w:r w:rsidRPr="00D06026">
        <w:rPr>
          <w:szCs w:val="18"/>
        </w:rPr>
        <w:t>Majetok a záväzky zabezpečené derivátmi sa oceňujú reálnou hodnotou. Zmeny reálnych hodnôt majetku a záväzkov zabezpečených derivátmi sa účtujú bez vplyvu na výsledok hospodárenia, priamo do vlastného imania</w:t>
      </w:r>
      <w:r w:rsidR="00203C71" w:rsidRPr="00D06026">
        <w:rPr>
          <w:szCs w:val="18"/>
        </w:rPr>
        <w:t xml:space="preserve"> ako oceňovacie rozdiely z precenenia majetku a záväzkov.</w:t>
      </w:r>
    </w:p>
    <w:p w14:paraId="63BE88D5" w14:textId="77777777" w:rsidR="0057149D" w:rsidRPr="000E08F9" w:rsidRDefault="0057149D" w:rsidP="004D3B4A">
      <w:pPr>
        <w:pStyle w:val="Zkladntext"/>
        <w:rPr>
          <w:szCs w:val="18"/>
        </w:rPr>
      </w:pPr>
    </w:p>
    <w:p w14:paraId="63BE88D6" w14:textId="77777777" w:rsidR="00D97021" w:rsidRDefault="00C449C5" w:rsidP="00A31BBB">
      <w:pPr>
        <w:pStyle w:val="Zkladntext"/>
        <w:rPr>
          <w:szCs w:val="18"/>
        </w:rPr>
      </w:pPr>
      <w:r w:rsidRPr="00D06026">
        <w:rPr>
          <w:szCs w:val="18"/>
        </w:rPr>
        <w:t xml:space="preserve">Reálna hodnota </w:t>
      </w:r>
      <w:r w:rsidR="00D97021" w:rsidRPr="00D06026">
        <w:rPr>
          <w:szCs w:val="18"/>
        </w:rPr>
        <w:t>majetku a záväzkov zabezpečených derivátmi</w:t>
      </w:r>
      <w:r w:rsidR="0057149D" w:rsidRPr="00D06026">
        <w:rPr>
          <w:szCs w:val="18"/>
        </w:rPr>
        <w:t xml:space="preserve"> je založená na ich kótovanej trhovej cene, ak je táto cena k dispozícii. Ak kótovaná trhová cena nie je k dispozícii, potom sa reálna hodnota odhadne na základe</w:t>
      </w:r>
      <w:r w:rsidR="00D97021" w:rsidRPr="00D06026">
        <w:rPr>
          <w:szCs w:val="18"/>
        </w:rPr>
        <w:t xml:space="preserve"> odhadovaných diskontovaných budúcich peňažných tokov.</w:t>
      </w:r>
    </w:p>
    <w:p w14:paraId="63BE88DC" w14:textId="77777777" w:rsidR="00F500B6" w:rsidRPr="00FC603B" w:rsidRDefault="00F500B6" w:rsidP="004D3B4A">
      <w:pPr>
        <w:pStyle w:val="Zkladntext"/>
        <w:rPr>
          <w:szCs w:val="18"/>
        </w:rPr>
      </w:pPr>
    </w:p>
    <w:p w14:paraId="63BE88DD" w14:textId="77777777" w:rsidR="004D3B4A" w:rsidRPr="00891481" w:rsidRDefault="004D3B4A" w:rsidP="001210B4">
      <w:pPr>
        <w:pStyle w:val="Pismenka"/>
        <w:numPr>
          <w:ilvl w:val="0"/>
          <w:numId w:val="32"/>
        </w:numPr>
        <w:rPr>
          <w:szCs w:val="18"/>
        </w:rPr>
      </w:pPr>
      <w:r w:rsidRPr="00FD3474">
        <w:rPr>
          <w:szCs w:val="18"/>
        </w:rPr>
        <w:t>Cudzia mena</w:t>
      </w:r>
    </w:p>
    <w:p w14:paraId="63BE88DE" w14:textId="77777777" w:rsidR="004D3B4A" w:rsidRDefault="004D3B4A" w:rsidP="004D3B4A">
      <w:pPr>
        <w:pStyle w:val="Zkladntext"/>
        <w:rPr>
          <w:szCs w:val="18"/>
        </w:rPr>
      </w:pPr>
      <w:r w:rsidRPr="008C0838">
        <w:rPr>
          <w:szCs w:val="18"/>
        </w:rPr>
        <w:t>Majetok a záväzky vyjadrené v cudzej mene sa ku dňu uskutočnenia účtovného prípadu prepočítavajú na menu euro referenčným výmenným kurzom určeným a vyhl</w:t>
      </w:r>
      <w:r w:rsidRPr="00B50225">
        <w:rPr>
          <w:szCs w:val="18"/>
        </w:rPr>
        <w:t>áseným Európskou centrálnou bankou alebo Národnou bankou Slovenska v deň predchádzajúci dňu uskutočnenia účtovného prípadu</w:t>
      </w:r>
      <w:r w:rsidR="000E08F9">
        <w:rPr>
          <w:szCs w:val="18"/>
        </w:rPr>
        <w:t xml:space="preserve"> (ďalej ako referenčný kurz).</w:t>
      </w:r>
    </w:p>
    <w:p w14:paraId="63BE88DF" w14:textId="77777777" w:rsidR="00994CF3" w:rsidRDefault="00994CF3" w:rsidP="004D3B4A">
      <w:pPr>
        <w:pStyle w:val="Zkladntext"/>
        <w:rPr>
          <w:szCs w:val="18"/>
        </w:rPr>
      </w:pPr>
    </w:p>
    <w:p w14:paraId="63BE88E0" w14:textId="74906A67" w:rsidR="001E27A6" w:rsidRPr="00B50225" w:rsidRDefault="001E27A6" w:rsidP="00AE62D9">
      <w:pPr>
        <w:pStyle w:val="Zkladntext"/>
        <w:rPr>
          <w:szCs w:val="18"/>
        </w:rPr>
      </w:pPr>
      <w:r w:rsidRPr="00B50225">
        <w:rPr>
          <w:szCs w:val="18"/>
        </w:rPr>
        <w:t>Na ocenenie prírastku cudzej meny</w:t>
      </w:r>
      <w:r w:rsidR="000E08F9" w:rsidRPr="0028408E">
        <w:rPr>
          <w:color w:val="0070C0"/>
          <w:szCs w:val="18"/>
        </w:rPr>
        <w:t xml:space="preserve"> </w:t>
      </w:r>
      <w:r w:rsidRPr="00B50225">
        <w:rPr>
          <w:szCs w:val="18"/>
        </w:rPr>
        <w:t>nakúpenej za euro sa použije kurz, za ktorý bola táto cudzia mena nakúpená.</w:t>
      </w:r>
    </w:p>
    <w:p w14:paraId="63BE88E1" w14:textId="77777777" w:rsidR="001E27A6" w:rsidRDefault="001E27A6" w:rsidP="00AE62D9">
      <w:pPr>
        <w:pStyle w:val="Zkladntext"/>
        <w:rPr>
          <w:szCs w:val="18"/>
        </w:rPr>
      </w:pPr>
    </w:p>
    <w:p w14:paraId="63BE88E2" w14:textId="67EA6FAC" w:rsidR="000E08F9" w:rsidRDefault="000E08F9" w:rsidP="00AE62D9">
      <w:pPr>
        <w:pStyle w:val="Zkladntext"/>
        <w:rPr>
          <w:szCs w:val="18"/>
        </w:rPr>
      </w:pPr>
      <w:r w:rsidRPr="00B50225">
        <w:rPr>
          <w:szCs w:val="18"/>
        </w:rPr>
        <w:t xml:space="preserve">Na ocenenie prírastku cudzej meny </w:t>
      </w:r>
      <w:r>
        <w:rPr>
          <w:szCs w:val="18"/>
        </w:rPr>
        <w:t>nakúpenej za inú cudziu menu</w:t>
      </w:r>
      <w:r w:rsidRPr="00B50225">
        <w:rPr>
          <w:szCs w:val="18"/>
        </w:rPr>
        <w:t xml:space="preserve"> sa </w:t>
      </w:r>
      <w:r>
        <w:rPr>
          <w:szCs w:val="18"/>
        </w:rPr>
        <w:t xml:space="preserve">použije hodnota inej cudzej meny v eurách alebo na ocenenie prírastku cudzej meny v eurách </w:t>
      </w:r>
      <w:r w:rsidR="00933102">
        <w:rPr>
          <w:szCs w:val="18"/>
        </w:rPr>
        <w:t xml:space="preserve">sa </w:t>
      </w:r>
      <w:r>
        <w:rPr>
          <w:szCs w:val="18"/>
        </w:rPr>
        <w:t xml:space="preserve">použije referenčný kurz v deň uzavretia obchodu. </w:t>
      </w:r>
    </w:p>
    <w:p w14:paraId="63BE88E3" w14:textId="77777777" w:rsidR="000E08F9" w:rsidRDefault="000E08F9" w:rsidP="000E08F9">
      <w:pPr>
        <w:pStyle w:val="Zkladntext"/>
        <w:rPr>
          <w:szCs w:val="18"/>
        </w:rPr>
      </w:pPr>
    </w:p>
    <w:p w14:paraId="63BE88E4" w14:textId="77777777" w:rsidR="000E08F9" w:rsidRDefault="000E08F9" w:rsidP="000E08F9">
      <w:pPr>
        <w:pStyle w:val="Zkladntext"/>
        <w:rPr>
          <w:szCs w:val="18"/>
        </w:rPr>
      </w:pPr>
      <w:r>
        <w:rPr>
          <w:szCs w:val="18"/>
        </w:rPr>
        <w:t xml:space="preserve">Na ocenenie cudzej meny obstarávanej v rámci menového derivátu </w:t>
      </w:r>
    </w:p>
    <w:p w14:paraId="63BE88E5" w14:textId="77777777" w:rsidR="000E08F9" w:rsidRDefault="000E08F9" w:rsidP="00D06026">
      <w:pPr>
        <w:pStyle w:val="Zkladntext"/>
        <w:numPr>
          <w:ilvl w:val="0"/>
          <w:numId w:val="37"/>
        </w:numPr>
        <w:tabs>
          <w:tab w:val="clear" w:pos="340"/>
          <w:tab w:val="num" w:pos="766"/>
        </w:tabs>
        <w:ind w:left="766"/>
        <w:rPr>
          <w:szCs w:val="18"/>
        </w:rPr>
      </w:pPr>
      <w:r>
        <w:rPr>
          <w:szCs w:val="18"/>
        </w:rPr>
        <w:t xml:space="preserve">ak je zmluvnou stranou banka alebo pobočka zahraničnej banky, použije sa ku dňu ocenenia kurz banky alebo pobočky zahraničnej banky, ktorá je zmluvnou stranou tohto menového derivátu alebo sa použije referenčný kurz </w:t>
      </w:r>
      <w:r w:rsidR="00F830A8">
        <w:rPr>
          <w:szCs w:val="18"/>
        </w:rPr>
        <w:t>ku dňu ocenenia,</w:t>
      </w:r>
    </w:p>
    <w:p w14:paraId="63BE88E6" w14:textId="77777777" w:rsidR="00F830A8" w:rsidRDefault="00F830A8" w:rsidP="00D06026">
      <w:pPr>
        <w:pStyle w:val="Zkladntext"/>
        <w:numPr>
          <w:ilvl w:val="0"/>
          <w:numId w:val="37"/>
        </w:numPr>
        <w:tabs>
          <w:tab w:val="clear" w:pos="340"/>
          <w:tab w:val="num" w:pos="766"/>
        </w:tabs>
        <w:ind w:left="766"/>
        <w:rPr>
          <w:szCs w:val="18"/>
        </w:rPr>
      </w:pPr>
      <w:r>
        <w:rPr>
          <w:szCs w:val="18"/>
        </w:rPr>
        <w:t>ak zmluvnou stranou nie je banka alebo pobočka zahraničnej banky, použije sa na ocenenie referenčný kurz ku dňu ocenenia.</w:t>
      </w:r>
    </w:p>
    <w:p w14:paraId="7D1F7BD7" w14:textId="77777777" w:rsidR="006F57C5" w:rsidRDefault="006F57C5" w:rsidP="006F57C5">
      <w:pPr>
        <w:pStyle w:val="Zkladntext"/>
        <w:rPr>
          <w:szCs w:val="18"/>
        </w:rPr>
      </w:pPr>
    </w:p>
    <w:p w14:paraId="63BE88F7" w14:textId="385D626A" w:rsidR="009E6876" w:rsidRDefault="006F57C5" w:rsidP="006F57C5">
      <w:pPr>
        <w:pStyle w:val="Zkladntext"/>
        <w:rPr>
          <w:szCs w:val="18"/>
        </w:rPr>
      </w:pPr>
      <w:r w:rsidRPr="007042B6">
        <w:rPr>
          <w:szCs w:val="18"/>
        </w:rPr>
        <w:t xml:space="preserve">Na úbytok rovnakej cudzej meny v hotovosti alebo z devízového účtu sa na prepočet cudzej meny na eurá použije referenčný výmenný kurz určený a vyhlásený Európskou centrálnou bankou alebo Národnou bankou Slovenska v deň predchádzajúci dňu uskutočnenia účtovného prípadu. </w:t>
      </w:r>
    </w:p>
    <w:p w14:paraId="083E3018" w14:textId="77777777" w:rsidR="006F57C5" w:rsidRPr="006F57C5" w:rsidRDefault="006F57C5" w:rsidP="006F57C5">
      <w:pPr>
        <w:pStyle w:val="Zkladntext"/>
        <w:rPr>
          <w:szCs w:val="18"/>
        </w:rPr>
      </w:pPr>
    </w:p>
    <w:p w14:paraId="63BE88F8" w14:textId="77777777" w:rsidR="00F830A8" w:rsidRPr="00092E6F" w:rsidRDefault="00F830A8" w:rsidP="005013EA">
      <w:pPr>
        <w:pStyle w:val="Pismenka"/>
        <w:numPr>
          <w:ilvl w:val="0"/>
          <w:numId w:val="0"/>
        </w:numPr>
        <w:ind w:left="425"/>
      </w:pPr>
      <w:r w:rsidRPr="00F53D2F">
        <w:rPr>
          <w:b w:val="0"/>
        </w:rPr>
        <w:t xml:space="preserve">Prijaté a poskytnuté preddavky v cudzej mene prostredníctvom účtu vedeného v tejto cudzej mene sa prepočítavajú na menu euro referenčným výmenným kurzom určeným a vyhláseným Európskou centrálnou bankou alebo Národnou bankou Slovenska v deň predchádzajúci dňu uskutočnenia účtovného prípadu. </w:t>
      </w:r>
    </w:p>
    <w:p w14:paraId="63BE88F9" w14:textId="77777777" w:rsidR="00F830A8" w:rsidRPr="000106BA" w:rsidRDefault="00F830A8" w:rsidP="005013EA">
      <w:pPr>
        <w:pStyle w:val="Pismenka"/>
        <w:numPr>
          <w:ilvl w:val="0"/>
          <w:numId w:val="0"/>
        </w:numPr>
        <w:ind w:left="425"/>
      </w:pPr>
    </w:p>
    <w:p w14:paraId="63BE88FA" w14:textId="77777777" w:rsidR="00F830A8" w:rsidRPr="00092E6F" w:rsidRDefault="00F830A8" w:rsidP="005013EA">
      <w:pPr>
        <w:pStyle w:val="Pismenka"/>
        <w:numPr>
          <w:ilvl w:val="0"/>
          <w:numId w:val="0"/>
        </w:numPr>
        <w:ind w:left="425"/>
      </w:pPr>
      <w:r w:rsidRPr="00F53D2F">
        <w:rPr>
          <w:b w:val="0"/>
        </w:rPr>
        <w:t>Prijaté a poskytnuté preddavky v cudzej mene na účet zriadený v eurách a z účtu zriadeného v eurách sa prepočítavajú na menu euro kurzom, za ktorý boli tieto hodnoty nakúpené alebo predané.</w:t>
      </w:r>
    </w:p>
    <w:p w14:paraId="63BE88FB" w14:textId="77777777" w:rsidR="008D38F3" w:rsidRPr="000106BA" w:rsidRDefault="008D38F3" w:rsidP="005013EA">
      <w:pPr>
        <w:pStyle w:val="Pismenka"/>
        <w:numPr>
          <w:ilvl w:val="0"/>
          <w:numId w:val="0"/>
        </w:numPr>
        <w:ind w:left="425"/>
      </w:pPr>
    </w:p>
    <w:p w14:paraId="63BE88FC" w14:textId="77777777" w:rsidR="008D38F3" w:rsidRPr="00092E6F" w:rsidRDefault="008D38F3" w:rsidP="005013EA">
      <w:pPr>
        <w:pStyle w:val="Pismenka"/>
        <w:numPr>
          <w:ilvl w:val="0"/>
          <w:numId w:val="0"/>
        </w:numPr>
        <w:ind w:left="425"/>
      </w:pPr>
      <w:r w:rsidRPr="00F53D2F">
        <w:rPr>
          <w:b w:val="0"/>
        </w:rPr>
        <w:t xml:space="preserve">Ku dňu, ku ktorému sa zostavuje účtovná závierka, sa už neprepočítavajú. </w:t>
      </w:r>
    </w:p>
    <w:p w14:paraId="63BE88FD" w14:textId="77777777" w:rsidR="00F830A8" w:rsidRPr="000106BA" w:rsidRDefault="00F830A8" w:rsidP="005013EA">
      <w:pPr>
        <w:pStyle w:val="Pismenka"/>
        <w:numPr>
          <w:ilvl w:val="0"/>
          <w:numId w:val="0"/>
        </w:numPr>
        <w:ind w:left="425"/>
      </w:pPr>
    </w:p>
    <w:p w14:paraId="63BE88FE" w14:textId="77777777" w:rsidR="004D3B4A" w:rsidRDefault="004D3B4A" w:rsidP="005013EA">
      <w:pPr>
        <w:pStyle w:val="Pismenka"/>
        <w:numPr>
          <w:ilvl w:val="0"/>
          <w:numId w:val="0"/>
        </w:numPr>
        <w:ind w:left="425"/>
        <w:rPr>
          <w:b w:val="0"/>
        </w:rPr>
      </w:pPr>
      <w:r w:rsidRPr="00F53D2F">
        <w:rPr>
          <w:b w:val="0"/>
        </w:rPr>
        <w:t xml:space="preserve">Majetok a záväzky vyjadrené v cudzej mene (okrem prijatých a poskytnutých preddavkov) sa ku dňu, ku ktorému sa zostavuje účtovná závierka, prepočítavajú na menu euro referenčným výmenným kurzom určeným a vyhláseným Európskou centrálnou bankou alebo Národnou bankou Slovenska v deň, ku ktorému sa zostavuje účtovná závierka, a účtujú sa s vplyvom na výsledok hospodárenia. </w:t>
      </w:r>
    </w:p>
    <w:p w14:paraId="53002EE4" w14:textId="77777777" w:rsidR="00C509B0" w:rsidRDefault="00C509B0" w:rsidP="005013EA">
      <w:pPr>
        <w:pStyle w:val="Pismenka"/>
        <w:numPr>
          <w:ilvl w:val="0"/>
          <w:numId w:val="0"/>
        </w:numPr>
        <w:ind w:left="425"/>
        <w:rPr>
          <w:b w:val="0"/>
        </w:rPr>
      </w:pPr>
    </w:p>
    <w:p w14:paraId="59B87363" w14:textId="55BDF280" w:rsidR="00C509B0" w:rsidRDefault="00C509B0" w:rsidP="00BD4D63">
      <w:pPr>
        <w:pStyle w:val="Pismenka"/>
        <w:numPr>
          <w:ilvl w:val="0"/>
          <w:numId w:val="32"/>
        </w:numPr>
        <w:ind w:left="714" w:hanging="357"/>
        <w:rPr>
          <w:szCs w:val="18"/>
        </w:rPr>
      </w:pPr>
      <w:r>
        <w:rPr>
          <w:szCs w:val="18"/>
        </w:rPr>
        <w:t>Príspevok do kapitálového fondu z príspevkov (Spoločnosť ako príjemca príspevku)</w:t>
      </w:r>
    </w:p>
    <w:p w14:paraId="1CFDF573" w14:textId="54C7CA48" w:rsidR="00C509B0" w:rsidRDefault="00C509B0" w:rsidP="00BD4D63">
      <w:pPr>
        <w:pStyle w:val="Pismenka"/>
        <w:numPr>
          <w:ilvl w:val="0"/>
          <w:numId w:val="0"/>
        </w:numPr>
        <w:ind w:left="426"/>
        <w:rPr>
          <w:b w:val="0"/>
          <w:szCs w:val="18"/>
        </w:rPr>
      </w:pPr>
      <w:r w:rsidRPr="00BD4D63">
        <w:rPr>
          <w:b w:val="0"/>
          <w:szCs w:val="18"/>
        </w:rPr>
        <w:t>Príspevok</w:t>
      </w:r>
      <w:r>
        <w:rPr>
          <w:b w:val="0"/>
          <w:szCs w:val="18"/>
        </w:rPr>
        <w:t xml:space="preserve"> do kapitálového fondu z príspevkov sa vykáže vo vlastnom imaní na účte 413 – Ostatné kapitá</w:t>
      </w:r>
      <w:r w:rsidR="000D5BEE">
        <w:rPr>
          <w:b w:val="0"/>
          <w:szCs w:val="18"/>
        </w:rPr>
        <w:t>l</w:t>
      </w:r>
      <w:r>
        <w:rPr>
          <w:b w:val="0"/>
          <w:szCs w:val="18"/>
        </w:rPr>
        <w:t xml:space="preserve">ové fondy v deň splatenia peňažného príspevku, pri nepeňažnom príspevku v deň prevzatia príspevku </w:t>
      </w:r>
      <w:r w:rsidRPr="006F57C5">
        <w:rPr>
          <w:b w:val="0"/>
          <w:szCs w:val="18"/>
        </w:rPr>
        <w:t xml:space="preserve">Spoločnosťou od </w:t>
      </w:r>
      <w:r w:rsidRPr="006F57C5">
        <w:rPr>
          <w:b w:val="0"/>
        </w:rPr>
        <w:t>spoločníka</w:t>
      </w:r>
      <w:r w:rsidRPr="006F57C5">
        <w:rPr>
          <w:b w:val="0"/>
          <w:szCs w:val="18"/>
        </w:rPr>
        <w:t xml:space="preserve">. </w:t>
      </w:r>
    </w:p>
    <w:p w14:paraId="5A50C3B0" w14:textId="67702408" w:rsidR="00C57F6A" w:rsidRDefault="00C57F6A" w:rsidP="00BD4D63">
      <w:pPr>
        <w:pStyle w:val="Pismenka"/>
        <w:numPr>
          <w:ilvl w:val="0"/>
          <w:numId w:val="0"/>
        </w:numPr>
        <w:ind w:left="426"/>
        <w:rPr>
          <w:b w:val="0"/>
          <w:szCs w:val="18"/>
        </w:rPr>
      </w:pPr>
    </w:p>
    <w:p w14:paraId="63BE8900" w14:textId="77777777" w:rsidR="004D3B4A" w:rsidRDefault="004D3B4A" w:rsidP="005013EA">
      <w:pPr>
        <w:pStyle w:val="Pismenka"/>
        <w:numPr>
          <w:ilvl w:val="0"/>
          <w:numId w:val="32"/>
        </w:numPr>
        <w:ind w:left="714" w:hanging="357"/>
        <w:rPr>
          <w:szCs w:val="18"/>
        </w:rPr>
      </w:pPr>
      <w:r w:rsidRPr="00A31BBB">
        <w:rPr>
          <w:szCs w:val="18"/>
        </w:rPr>
        <w:t>Výnosy</w:t>
      </w:r>
    </w:p>
    <w:p w14:paraId="63BE8901" w14:textId="77777777" w:rsidR="00B33494" w:rsidRDefault="00B33494" w:rsidP="00C509B0">
      <w:pPr>
        <w:pStyle w:val="Pismenka"/>
        <w:numPr>
          <w:ilvl w:val="0"/>
          <w:numId w:val="0"/>
        </w:numPr>
        <w:ind w:left="426"/>
        <w:rPr>
          <w:b w:val="0"/>
        </w:rPr>
      </w:pPr>
      <w:r w:rsidRPr="00A31BBB">
        <w:rPr>
          <w:b w:val="0"/>
        </w:rPr>
        <w:t>Tržby za vlastné výkony a tovar neobsahujú daň z pridanej hodnoty. Sú tiež znížené o zľavy a zrážky (rabaty, bonusy, skontá, dobropisy a pod.), bez ohľadu na to, či zákazník mal vopred na zľavu nárok, alebo či ide o dodatočne uznanú zľavu.</w:t>
      </w:r>
    </w:p>
    <w:p w14:paraId="63BE8902" w14:textId="77777777" w:rsidR="008A1BA8" w:rsidRDefault="008A1BA8" w:rsidP="005013EA">
      <w:pPr>
        <w:pStyle w:val="Pismenka"/>
        <w:numPr>
          <w:ilvl w:val="0"/>
          <w:numId w:val="0"/>
        </w:numPr>
        <w:ind w:left="425"/>
        <w:rPr>
          <w:b w:val="0"/>
        </w:rPr>
      </w:pPr>
    </w:p>
    <w:p w14:paraId="63BE8903" w14:textId="3B9BFD94" w:rsidR="008A1BA8" w:rsidRPr="006F57C5" w:rsidRDefault="008A1BA8" w:rsidP="005013EA">
      <w:pPr>
        <w:pStyle w:val="Pismenka"/>
        <w:numPr>
          <w:ilvl w:val="0"/>
          <w:numId w:val="0"/>
        </w:numPr>
        <w:ind w:left="425"/>
        <w:rPr>
          <w:b w:val="0"/>
        </w:rPr>
      </w:pPr>
      <w:r w:rsidRPr="00E963F8">
        <w:rPr>
          <w:b w:val="0"/>
        </w:rPr>
        <w:t xml:space="preserve">Tržby z predaja výrobkov a tovaru </w:t>
      </w:r>
      <w:r w:rsidRPr="008D38F3">
        <w:rPr>
          <w:b w:val="0"/>
        </w:rPr>
        <w:t>sa vyka</w:t>
      </w:r>
      <w:r w:rsidR="008D38F3" w:rsidRPr="00D06026">
        <w:rPr>
          <w:b w:val="0"/>
        </w:rPr>
        <w:t xml:space="preserve">zujú v deň </w:t>
      </w:r>
      <w:r w:rsidR="008D38F3" w:rsidRPr="00E963F8">
        <w:rPr>
          <w:b w:val="0"/>
        </w:rPr>
        <w:t>splnenia</w:t>
      </w:r>
      <w:r w:rsidR="008D38F3">
        <w:rPr>
          <w:b w:val="0"/>
        </w:rPr>
        <w:t xml:space="preserve"> dodávky </w:t>
      </w:r>
      <w:r w:rsidR="008D38F3" w:rsidRPr="006F57C5">
        <w:rPr>
          <w:b w:val="0"/>
        </w:rPr>
        <w:t>podľa Obchodného zákonníka, podľa Incoterms alebo iných podmienok dohodnutých v</w:t>
      </w:r>
      <w:r w:rsidR="00EB35F7" w:rsidRPr="006F57C5">
        <w:rPr>
          <w:b w:val="0"/>
        </w:rPr>
        <w:t> </w:t>
      </w:r>
      <w:r w:rsidR="008D38F3" w:rsidRPr="006F57C5">
        <w:rPr>
          <w:b w:val="0"/>
        </w:rPr>
        <w:t>zmluve</w:t>
      </w:r>
      <w:r w:rsidR="008D38F3" w:rsidRPr="006F57C5">
        <w:rPr>
          <w:b w:val="0"/>
          <w:i/>
        </w:rPr>
        <w:t>.</w:t>
      </w:r>
      <w:r w:rsidR="008D38F3" w:rsidRPr="006F57C5">
        <w:rPr>
          <w:b w:val="0"/>
        </w:rPr>
        <w:t xml:space="preserve"> </w:t>
      </w:r>
    </w:p>
    <w:p w14:paraId="63BE8904" w14:textId="77777777" w:rsidR="00DF202B" w:rsidRDefault="00DF202B" w:rsidP="005013EA">
      <w:pPr>
        <w:pStyle w:val="Pismenka"/>
        <w:numPr>
          <w:ilvl w:val="0"/>
          <w:numId w:val="0"/>
        </w:numPr>
        <w:ind w:left="425"/>
        <w:rPr>
          <w:b w:val="0"/>
        </w:rPr>
      </w:pPr>
    </w:p>
    <w:p w14:paraId="63BE8905" w14:textId="77777777" w:rsidR="00DF202B" w:rsidRDefault="00DF202B" w:rsidP="005013EA">
      <w:pPr>
        <w:pStyle w:val="Pismenka"/>
        <w:numPr>
          <w:ilvl w:val="0"/>
          <w:numId w:val="0"/>
        </w:numPr>
        <w:ind w:left="425"/>
        <w:rPr>
          <w:b w:val="0"/>
        </w:rPr>
      </w:pPr>
      <w:r>
        <w:rPr>
          <w:b w:val="0"/>
        </w:rPr>
        <w:t>Tržby z predaja služieb sa vykazujú v účtovnom období, v ktorom boli služby poskytnuté.</w:t>
      </w:r>
    </w:p>
    <w:p w14:paraId="0B0058C7" w14:textId="77777777" w:rsidR="001E2891" w:rsidRPr="006F57C5" w:rsidRDefault="001E2891" w:rsidP="005013EA">
      <w:pPr>
        <w:pStyle w:val="Pismenka"/>
        <w:numPr>
          <w:ilvl w:val="0"/>
          <w:numId w:val="0"/>
        </w:numPr>
        <w:ind w:left="425"/>
        <w:rPr>
          <w:b w:val="0"/>
        </w:rPr>
      </w:pPr>
    </w:p>
    <w:p w14:paraId="63BE8906" w14:textId="7E3DCBBD" w:rsidR="00DF202B" w:rsidRPr="006F57C5" w:rsidRDefault="00DF202B" w:rsidP="005013EA">
      <w:pPr>
        <w:pStyle w:val="Pismenka"/>
        <w:numPr>
          <w:ilvl w:val="0"/>
          <w:numId w:val="0"/>
        </w:numPr>
        <w:ind w:left="425"/>
        <w:rPr>
          <w:b w:val="0"/>
        </w:rPr>
      </w:pPr>
      <w:r w:rsidRPr="006F57C5">
        <w:rPr>
          <w:b w:val="0"/>
        </w:rPr>
        <w:t>Výnosové úroky sa účtujú rovnomerne v účtovných obdobiach, ktorých sa vecne a časovo týkajú</w:t>
      </w:r>
      <w:r w:rsidR="006F57C5" w:rsidRPr="006F57C5">
        <w:rPr>
          <w:b w:val="0"/>
        </w:rPr>
        <w:t>.</w:t>
      </w:r>
    </w:p>
    <w:p w14:paraId="63BE8907" w14:textId="77777777" w:rsidR="00DF202B" w:rsidRDefault="00DF202B" w:rsidP="005013EA">
      <w:pPr>
        <w:pStyle w:val="Pismenka"/>
        <w:numPr>
          <w:ilvl w:val="0"/>
          <w:numId w:val="0"/>
        </w:numPr>
        <w:ind w:left="425"/>
        <w:rPr>
          <w:b w:val="0"/>
        </w:rPr>
      </w:pPr>
    </w:p>
    <w:p w14:paraId="1F2546DD" w14:textId="77777777" w:rsidR="00AB2EEE" w:rsidRDefault="00AB2EEE" w:rsidP="005013EA">
      <w:pPr>
        <w:pStyle w:val="Pismenka"/>
        <w:numPr>
          <w:ilvl w:val="0"/>
          <w:numId w:val="0"/>
        </w:numPr>
        <w:ind w:left="425"/>
        <w:rPr>
          <w:b w:val="0"/>
        </w:rPr>
      </w:pPr>
    </w:p>
    <w:p w14:paraId="7B902475" w14:textId="77777777" w:rsidR="00AB2EEE" w:rsidRDefault="00AB2EEE" w:rsidP="005013EA">
      <w:pPr>
        <w:pStyle w:val="Pismenka"/>
        <w:numPr>
          <w:ilvl w:val="0"/>
          <w:numId w:val="0"/>
        </w:numPr>
        <w:ind w:left="425"/>
        <w:rPr>
          <w:b w:val="0"/>
        </w:rPr>
      </w:pPr>
    </w:p>
    <w:p w14:paraId="63BE890A" w14:textId="77777777" w:rsidR="0040522D" w:rsidRDefault="0040522D" w:rsidP="001210B4">
      <w:pPr>
        <w:pStyle w:val="Pismenka"/>
        <w:numPr>
          <w:ilvl w:val="0"/>
          <w:numId w:val="32"/>
        </w:numPr>
        <w:rPr>
          <w:szCs w:val="18"/>
        </w:rPr>
      </w:pPr>
      <w:bookmarkStart w:id="10" w:name="_Toc530739900"/>
      <w:r w:rsidRPr="00A31BBB">
        <w:rPr>
          <w:szCs w:val="18"/>
        </w:rPr>
        <w:lastRenderedPageBreak/>
        <w:t>Porovnateľné údaje</w:t>
      </w:r>
    </w:p>
    <w:p w14:paraId="63BE890B" w14:textId="77777777" w:rsidR="00596FF7" w:rsidRPr="00AB1CF7" w:rsidRDefault="00596FF7" w:rsidP="00F53D2F">
      <w:pPr>
        <w:pStyle w:val="Zkladntext"/>
        <w:rPr>
          <w:b/>
          <w:szCs w:val="18"/>
        </w:rPr>
      </w:pPr>
      <w:r w:rsidRPr="00AB1CF7">
        <w:rPr>
          <w:szCs w:val="18"/>
        </w:rPr>
        <w:t xml:space="preserve">Ak v dôsledku zmeny účtovných metód a účtovných zásad nie sú hodnoty za bezprostredne predchádzajúce účtovné obdobie v jednotlivých súčastiach účtovnej závierky porovnateľné, uvádza sa vysvetlenie o neporovnateľných hodnotách v poznámkach. </w:t>
      </w:r>
    </w:p>
    <w:p w14:paraId="63BE890E" w14:textId="77777777" w:rsidR="00434E61" w:rsidRDefault="00434E61">
      <w:pPr>
        <w:pStyle w:val="odstavec"/>
      </w:pPr>
    </w:p>
    <w:p w14:paraId="63BE890F" w14:textId="77777777" w:rsidR="00003DEF" w:rsidRPr="00032D7F" w:rsidRDefault="00003DEF" w:rsidP="001210B4">
      <w:pPr>
        <w:pStyle w:val="Pismenka"/>
        <w:numPr>
          <w:ilvl w:val="0"/>
          <w:numId w:val="32"/>
        </w:numPr>
        <w:rPr>
          <w:szCs w:val="18"/>
        </w:rPr>
      </w:pPr>
      <w:r w:rsidRPr="00032D7F">
        <w:rPr>
          <w:szCs w:val="18"/>
        </w:rPr>
        <w:t>Oprava chýb minulých období</w:t>
      </w:r>
    </w:p>
    <w:p w14:paraId="63BE8910" w14:textId="77777777" w:rsidR="00003DEF" w:rsidRDefault="00003DEF" w:rsidP="00A31BBB">
      <w:pPr>
        <w:pStyle w:val="Zkladntext"/>
        <w:rPr>
          <w:szCs w:val="18"/>
        </w:rPr>
      </w:pPr>
      <w:r w:rsidRPr="00BF511F">
        <w:rPr>
          <w:szCs w:val="18"/>
        </w:rPr>
        <w:t xml:space="preserve">Ak Spoločnosť zistí v bežnom účtovnom období významnú chybu týkajúcu sa minulých účtovných období, opraví túto chybu na účtoch </w:t>
      </w:r>
      <w:r w:rsidR="00D6732C" w:rsidRPr="00BF511F">
        <w:rPr>
          <w:szCs w:val="18"/>
        </w:rPr>
        <w:t xml:space="preserve">428 - </w:t>
      </w:r>
      <w:r w:rsidRPr="00BF511F">
        <w:rPr>
          <w:szCs w:val="18"/>
        </w:rPr>
        <w:t>Nerozdelený zisk minulých rokov a</w:t>
      </w:r>
      <w:r w:rsidR="00D6732C" w:rsidRPr="006F693B">
        <w:rPr>
          <w:szCs w:val="18"/>
        </w:rPr>
        <w:t xml:space="preserve"> 429 - </w:t>
      </w:r>
      <w:r w:rsidRPr="006F693B">
        <w:rPr>
          <w:szCs w:val="18"/>
        </w:rPr>
        <w:t xml:space="preserve">Neuhradená strata minulých rokov, t. j. bez vplyvu na výsledok hospodárenia v bežnom účtovnom období. Opravy nevýznamných chýb minulých účtovných období sa účtujú </w:t>
      </w:r>
      <w:r w:rsidR="00411EDB" w:rsidRPr="006F693B">
        <w:rPr>
          <w:szCs w:val="18"/>
        </w:rPr>
        <w:t>v</w:t>
      </w:r>
      <w:r w:rsidR="00411EDB">
        <w:rPr>
          <w:szCs w:val="18"/>
        </w:rPr>
        <w:t> </w:t>
      </w:r>
      <w:r w:rsidRPr="006F693B">
        <w:rPr>
          <w:szCs w:val="18"/>
        </w:rPr>
        <w:t xml:space="preserve">bežnom účtovnom období na príslušný nákladový alebo výnosový účet. </w:t>
      </w:r>
    </w:p>
    <w:p w14:paraId="63BE8911" w14:textId="77777777" w:rsidR="00896A20" w:rsidRDefault="00896A20" w:rsidP="00A31BBB">
      <w:pPr>
        <w:pStyle w:val="Zkladntext"/>
        <w:rPr>
          <w:szCs w:val="18"/>
        </w:rPr>
      </w:pPr>
    </w:p>
    <w:p w14:paraId="63BE8912" w14:textId="474E61CC" w:rsidR="00D910F6" w:rsidRPr="00F15ED0" w:rsidRDefault="00896A20" w:rsidP="00AB1CF7">
      <w:pPr>
        <w:pStyle w:val="Zkladntext"/>
        <w:rPr>
          <w:szCs w:val="18"/>
        </w:rPr>
      </w:pPr>
      <w:r w:rsidRPr="00F15ED0">
        <w:rPr>
          <w:szCs w:val="18"/>
        </w:rPr>
        <w:t xml:space="preserve">V roku </w:t>
      </w:r>
      <w:r w:rsidR="008579A7" w:rsidRPr="00F15ED0">
        <w:rPr>
          <w:szCs w:val="18"/>
        </w:rPr>
        <w:t>20</w:t>
      </w:r>
      <w:r w:rsidR="00F15ED0" w:rsidRPr="00F15ED0">
        <w:rPr>
          <w:szCs w:val="18"/>
        </w:rPr>
        <w:t>2</w:t>
      </w:r>
      <w:r w:rsidR="00BF2D80">
        <w:rPr>
          <w:szCs w:val="18"/>
        </w:rPr>
        <w:t>5</w:t>
      </w:r>
      <w:r w:rsidRPr="00F15ED0">
        <w:rPr>
          <w:szCs w:val="18"/>
        </w:rPr>
        <w:t xml:space="preserve"> Spoločnosť neúčtovala o oprave významných chýb minulých období. </w:t>
      </w:r>
    </w:p>
    <w:p w14:paraId="63593808" w14:textId="77777777" w:rsidR="005200CF" w:rsidRDefault="005200CF">
      <w:pPr>
        <w:spacing w:after="200" w:line="276" w:lineRule="auto"/>
        <w:rPr>
          <w:color w:val="0070C0"/>
          <w:sz w:val="18"/>
          <w:szCs w:val="18"/>
        </w:rPr>
      </w:pPr>
    </w:p>
    <w:p w14:paraId="63BE8923" w14:textId="77777777" w:rsidR="004D3B4A" w:rsidRPr="00B50225" w:rsidRDefault="004D3B4A" w:rsidP="00B50225">
      <w:pPr>
        <w:pStyle w:val="Nadpis1"/>
        <w:tabs>
          <w:tab w:val="num" w:pos="360"/>
        </w:tabs>
        <w:ind w:left="360"/>
        <w:rPr>
          <w:szCs w:val="18"/>
        </w:rPr>
      </w:pPr>
      <w:r w:rsidRPr="00891481">
        <w:rPr>
          <w:szCs w:val="18"/>
        </w:rPr>
        <w:t>infor</w:t>
      </w:r>
      <w:r w:rsidR="003226A5" w:rsidRPr="00891481">
        <w:rPr>
          <w:szCs w:val="18"/>
        </w:rPr>
        <w:t>má</w:t>
      </w:r>
      <w:r w:rsidRPr="008C0838">
        <w:rPr>
          <w:szCs w:val="18"/>
        </w:rPr>
        <w:t>ci</w:t>
      </w:r>
      <w:r w:rsidR="00F671E6">
        <w:rPr>
          <w:szCs w:val="18"/>
        </w:rPr>
        <w:t xml:space="preserve">E K POLOŽKÁM </w:t>
      </w:r>
      <w:r w:rsidRPr="008C0838">
        <w:rPr>
          <w:szCs w:val="18"/>
        </w:rPr>
        <w:t>súvahy</w:t>
      </w:r>
      <w:bookmarkEnd w:id="10"/>
    </w:p>
    <w:p w14:paraId="63BE8924" w14:textId="77777777" w:rsidR="004D3B4A" w:rsidRPr="00FC603B" w:rsidRDefault="004D3B4A" w:rsidP="004D3B4A">
      <w:pPr>
        <w:pStyle w:val="Hlavika"/>
        <w:numPr>
          <w:ilvl w:val="12"/>
          <w:numId w:val="0"/>
        </w:numPr>
        <w:jc w:val="both"/>
        <w:rPr>
          <w:sz w:val="18"/>
          <w:szCs w:val="18"/>
        </w:rPr>
      </w:pPr>
    </w:p>
    <w:p w14:paraId="63BE8925" w14:textId="77777777" w:rsidR="004D3B4A" w:rsidRPr="00891481" w:rsidRDefault="004D3B4A" w:rsidP="001210B4">
      <w:pPr>
        <w:pStyle w:val="Nadpis2"/>
        <w:numPr>
          <w:ilvl w:val="0"/>
          <w:numId w:val="11"/>
        </w:numPr>
        <w:tabs>
          <w:tab w:val="num" w:pos="426"/>
        </w:tabs>
        <w:rPr>
          <w:szCs w:val="18"/>
        </w:rPr>
      </w:pPr>
      <w:bookmarkStart w:id="11" w:name="_Toc530739901"/>
      <w:r w:rsidRPr="00FD3474">
        <w:rPr>
          <w:szCs w:val="18"/>
        </w:rPr>
        <w:t>Dlhodobý hmotný majetok</w:t>
      </w:r>
      <w:bookmarkEnd w:id="11"/>
    </w:p>
    <w:p w14:paraId="63BE8926" w14:textId="77777777" w:rsidR="004D3B4A" w:rsidRPr="00FC603B" w:rsidRDefault="004D3B4A" w:rsidP="004D3B4A">
      <w:pPr>
        <w:pStyle w:val="Zkladntext"/>
        <w:rPr>
          <w:szCs w:val="18"/>
        </w:rPr>
      </w:pPr>
    </w:p>
    <w:p w14:paraId="63BE8927" w14:textId="64213653" w:rsidR="004D3B4A" w:rsidRPr="008C0838" w:rsidRDefault="004D3B4A" w:rsidP="004D3B4A">
      <w:pPr>
        <w:pStyle w:val="Zkladntext"/>
        <w:rPr>
          <w:szCs w:val="18"/>
        </w:rPr>
      </w:pPr>
      <w:r w:rsidRPr="00FD3474">
        <w:rPr>
          <w:szCs w:val="18"/>
        </w:rPr>
        <w:t>Prehľad o pohybe dlhodobého hmotného majetku</w:t>
      </w:r>
      <w:r w:rsidR="007A7B97">
        <w:rPr>
          <w:szCs w:val="18"/>
        </w:rPr>
        <w:t xml:space="preserve"> </w:t>
      </w:r>
      <w:r w:rsidRPr="00FD3474">
        <w:rPr>
          <w:szCs w:val="18"/>
        </w:rPr>
        <w:t xml:space="preserve">od 1. januára </w:t>
      </w:r>
      <w:r w:rsidR="008579A7">
        <w:rPr>
          <w:szCs w:val="18"/>
        </w:rPr>
        <w:t>20</w:t>
      </w:r>
      <w:r w:rsidR="0076418B">
        <w:rPr>
          <w:szCs w:val="18"/>
        </w:rPr>
        <w:t>2</w:t>
      </w:r>
      <w:r w:rsidR="0037081F">
        <w:rPr>
          <w:szCs w:val="18"/>
        </w:rPr>
        <w:t>5</w:t>
      </w:r>
      <w:r w:rsidRPr="008C0838">
        <w:rPr>
          <w:szCs w:val="18"/>
        </w:rPr>
        <w:t xml:space="preserve"> do</w:t>
      </w:r>
      <w:r w:rsidR="00BE679A">
        <w:rPr>
          <w:szCs w:val="18"/>
        </w:rPr>
        <w:t> </w:t>
      </w:r>
      <w:r w:rsidRPr="00B50225">
        <w:rPr>
          <w:szCs w:val="18"/>
        </w:rPr>
        <w:t>31.</w:t>
      </w:r>
      <w:r w:rsidR="00BE679A">
        <w:rPr>
          <w:szCs w:val="18"/>
        </w:rPr>
        <w:t> </w:t>
      </w:r>
      <w:r w:rsidRPr="00B50225">
        <w:rPr>
          <w:szCs w:val="18"/>
        </w:rPr>
        <w:t>decembra</w:t>
      </w:r>
      <w:r w:rsidR="00BE679A">
        <w:rPr>
          <w:szCs w:val="18"/>
        </w:rPr>
        <w:t> </w:t>
      </w:r>
      <w:r w:rsidR="008579A7">
        <w:rPr>
          <w:szCs w:val="18"/>
        </w:rPr>
        <w:t>20</w:t>
      </w:r>
      <w:r w:rsidR="0076418B">
        <w:rPr>
          <w:szCs w:val="18"/>
        </w:rPr>
        <w:t>2</w:t>
      </w:r>
      <w:r w:rsidR="0037081F">
        <w:rPr>
          <w:szCs w:val="18"/>
        </w:rPr>
        <w:t>5</w:t>
      </w:r>
      <w:r w:rsidRPr="00B50225">
        <w:rPr>
          <w:szCs w:val="18"/>
        </w:rPr>
        <w:t xml:space="preserve"> a za porovnateľné obdobie od 1. januára </w:t>
      </w:r>
      <w:r w:rsidR="008579A7">
        <w:rPr>
          <w:szCs w:val="18"/>
        </w:rPr>
        <w:t>20</w:t>
      </w:r>
      <w:r w:rsidR="0076418B">
        <w:rPr>
          <w:szCs w:val="18"/>
        </w:rPr>
        <w:t>2</w:t>
      </w:r>
      <w:r w:rsidR="0037081F">
        <w:rPr>
          <w:szCs w:val="18"/>
        </w:rPr>
        <w:t>4</w:t>
      </w:r>
      <w:r w:rsidRPr="00B50225">
        <w:rPr>
          <w:szCs w:val="18"/>
        </w:rPr>
        <w:t xml:space="preserve"> do 31. decembra </w:t>
      </w:r>
      <w:r w:rsidR="008579A7">
        <w:rPr>
          <w:szCs w:val="18"/>
        </w:rPr>
        <w:t>20</w:t>
      </w:r>
      <w:r w:rsidR="0076418B">
        <w:rPr>
          <w:szCs w:val="18"/>
        </w:rPr>
        <w:t>2</w:t>
      </w:r>
      <w:r w:rsidR="0037081F">
        <w:rPr>
          <w:szCs w:val="18"/>
        </w:rPr>
        <w:t>4</w:t>
      </w:r>
      <w:r w:rsidRPr="00B50225">
        <w:rPr>
          <w:szCs w:val="18"/>
        </w:rPr>
        <w:t xml:space="preserve"> je uvedený v tabuľk</w:t>
      </w:r>
      <w:r w:rsidR="00887683" w:rsidRPr="00B50225">
        <w:rPr>
          <w:szCs w:val="18"/>
        </w:rPr>
        <w:t>ách</w:t>
      </w:r>
      <w:r w:rsidRPr="00B50225">
        <w:rPr>
          <w:szCs w:val="18"/>
        </w:rPr>
        <w:t xml:space="preserve"> </w:t>
      </w:r>
      <w:r w:rsidR="00C22B63" w:rsidRPr="00B50225">
        <w:rPr>
          <w:szCs w:val="18"/>
        </w:rPr>
        <w:t xml:space="preserve">na </w:t>
      </w:r>
      <w:r w:rsidR="00E03B57" w:rsidRPr="00FB3ECB">
        <w:rPr>
          <w:szCs w:val="18"/>
        </w:rPr>
        <w:t xml:space="preserve">stranách </w:t>
      </w:r>
      <w:r w:rsidR="00FB3ECB" w:rsidRPr="00FB3ECB">
        <w:rPr>
          <w:szCs w:val="18"/>
        </w:rPr>
        <w:t>11</w:t>
      </w:r>
      <w:r w:rsidR="00AF24DA" w:rsidRPr="00FB3ECB">
        <w:rPr>
          <w:szCs w:val="18"/>
        </w:rPr>
        <w:t xml:space="preserve"> </w:t>
      </w:r>
      <w:r w:rsidR="006E575D" w:rsidRPr="00FB3ECB">
        <w:rPr>
          <w:szCs w:val="18"/>
        </w:rPr>
        <w:t xml:space="preserve">a </w:t>
      </w:r>
      <w:r w:rsidR="00FB3ECB" w:rsidRPr="00FB3ECB">
        <w:rPr>
          <w:szCs w:val="18"/>
        </w:rPr>
        <w:t>1</w:t>
      </w:r>
      <w:r w:rsidR="00AF24DA" w:rsidRPr="00FB3ECB">
        <w:rPr>
          <w:szCs w:val="18"/>
        </w:rPr>
        <w:t>2</w:t>
      </w:r>
      <w:r w:rsidR="000F0431" w:rsidRPr="00FB3ECB">
        <w:rPr>
          <w:szCs w:val="18"/>
        </w:rPr>
        <w:t>.</w:t>
      </w:r>
    </w:p>
    <w:p w14:paraId="63BE8928" w14:textId="77777777" w:rsidR="00D566E2" w:rsidRPr="00FC603B" w:rsidRDefault="00D566E2" w:rsidP="00D566E2">
      <w:pPr>
        <w:pStyle w:val="Zkladntext"/>
        <w:rPr>
          <w:i/>
          <w:szCs w:val="18"/>
          <w:u w:val="single"/>
        </w:rPr>
      </w:pPr>
    </w:p>
    <w:p w14:paraId="54436DBB" w14:textId="1E867D26" w:rsidR="001A177D" w:rsidRPr="00A21B0D" w:rsidRDefault="001A177D" w:rsidP="001A177D">
      <w:pPr>
        <w:pStyle w:val="Zkladntext"/>
        <w:rPr>
          <w:szCs w:val="18"/>
        </w:rPr>
      </w:pPr>
      <w:r w:rsidRPr="00A21B0D">
        <w:rPr>
          <w:szCs w:val="18"/>
        </w:rPr>
        <w:t>Spoločnosť má v nájme formou finančného prenájmu výrobné zariadenia – kompresor a VZV v obstarávacej cene 73 600 EUR (zostatková cena k 31. decembru 202</w:t>
      </w:r>
      <w:r w:rsidR="00A21B0D" w:rsidRPr="00A21B0D">
        <w:rPr>
          <w:szCs w:val="18"/>
        </w:rPr>
        <w:t>4</w:t>
      </w:r>
      <w:r w:rsidRPr="00A21B0D">
        <w:rPr>
          <w:szCs w:val="18"/>
        </w:rPr>
        <w:t xml:space="preserve">: </w:t>
      </w:r>
      <w:r w:rsidR="00A21B0D" w:rsidRPr="00A21B0D">
        <w:rPr>
          <w:szCs w:val="18"/>
        </w:rPr>
        <w:t xml:space="preserve">44 860 </w:t>
      </w:r>
      <w:r w:rsidRPr="00A21B0D">
        <w:rPr>
          <w:szCs w:val="18"/>
        </w:rPr>
        <w:t>EUR, k 31. decembru 202</w:t>
      </w:r>
      <w:r w:rsidR="00A21B0D" w:rsidRPr="00A21B0D">
        <w:rPr>
          <w:szCs w:val="18"/>
        </w:rPr>
        <w:t>5</w:t>
      </w:r>
      <w:r w:rsidRPr="00A21B0D">
        <w:rPr>
          <w:szCs w:val="18"/>
        </w:rPr>
        <w:t xml:space="preserve">: </w:t>
      </w:r>
      <w:r w:rsidR="00A21B0D" w:rsidRPr="00A21B0D">
        <w:rPr>
          <w:szCs w:val="18"/>
        </w:rPr>
        <w:t xml:space="preserve">32 584 </w:t>
      </w:r>
      <w:r w:rsidR="00B57BA3" w:rsidRPr="00A21B0D">
        <w:rPr>
          <w:szCs w:val="18"/>
        </w:rPr>
        <w:t>EUR)</w:t>
      </w:r>
      <w:r w:rsidRPr="00A21B0D">
        <w:rPr>
          <w:szCs w:val="18"/>
        </w:rPr>
        <w:t>, ktoré vykazuje ako svoj majetok. Ďalšie informácie k finančnému prenájmu sú uvedené v časti F.1.</w:t>
      </w:r>
    </w:p>
    <w:p w14:paraId="51E289EC" w14:textId="77777777" w:rsidR="001D1DEE" w:rsidRPr="0037081F" w:rsidRDefault="001D1DEE" w:rsidP="004D3B4A">
      <w:pPr>
        <w:pStyle w:val="Zkladntext"/>
        <w:rPr>
          <w:szCs w:val="18"/>
          <w:highlight w:val="yellow"/>
        </w:rPr>
      </w:pPr>
    </w:p>
    <w:p w14:paraId="01B07B2B" w14:textId="6DCD58AB" w:rsidR="006A05A3" w:rsidRPr="00EF5E71" w:rsidRDefault="006A05A3" w:rsidP="004D3B4A">
      <w:pPr>
        <w:pStyle w:val="Zkladntext"/>
        <w:rPr>
          <w:szCs w:val="18"/>
        </w:rPr>
      </w:pPr>
      <w:r w:rsidRPr="00EF5E71">
        <w:rPr>
          <w:szCs w:val="18"/>
        </w:rPr>
        <w:t>Investičný úver k 31.12.202</w:t>
      </w:r>
      <w:r w:rsidR="00EF5E71" w:rsidRPr="00EF5E71">
        <w:rPr>
          <w:szCs w:val="18"/>
        </w:rPr>
        <w:t>5</w:t>
      </w:r>
      <w:r w:rsidRPr="00EF5E71">
        <w:rPr>
          <w:szCs w:val="18"/>
        </w:rPr>
        <w:t xml:space="preserve"> vo výške </w:t>
      </w:r>
      <w:r w:rsidR="00EF5E71" w:rsidRPr="00EF5E71">
        <w:rPr>
          <w:szCs w:val="18"/>
        </w:rPr>
        <w:t>175 966</w:t>
      </w:r>
      <w:r w:rsidRPr="00EF5E71">
        <w:rPr>
          <w:szCs w:val="18"/>
        </w:rPr>
        <w:t xml:space="preserve"> EUR je krytý záložným právom k pohľadávkam uzavretím záložnej zmluvy číslo 463/CC/17 – ZZ1, je krytý záložným právom k nehnuteľnostiam uzavretím záložnej zmluvy číslo 463/CC/17 – ZZ2, je krytý záložným právom k hnuteľným veciam a pohľadávkam uzavretím záložnej zmluvy číslo 463/CC/17/ZZ3 a ďalej vinkuláciou poistného plnenia.</w:t>
      </w:r>
    </w:p>
    <w:p w14:paraId="1DE4F115" w14:textId="77777777" w:rsidR="006A05A3" w:rsidRPr="0037081F" w:rsidRDefault="006A05A3" w:rsidP="004D3B4A">
      <w:pPr>
        <w:pStyle w:val="Zkladntext"/>
        <w:rPr>
          <w:szCs w:val="18"/>
          <w:highlight w:val="yellow"/>
        </w:rPr>
      </w:pPr>
    </w:p>
    <w:p w14:paraId="1A3ACE84" w14:textId="02180AA1" w:rsidR="006A05A3" w:rsidRPr="00EF5E71" w:rsidRDefault="006A05A3" w:rsidP="004D3B4A">
      <w:pPr>
        <w:pStyle w:val="Zkladntext"/>
        <w:rPr>
          <w:szCs w:val="18"/>
        </w:rPr>
      </w:pPr>
      <w:r w:rsidRPr="00EF5E71">
        <w:rPr>
          <w:szCs w:val="18"/>
        </w:rPr>
        <w:t>Investičný úver k 31.12.202</w:t>
      </w:r>
      <w:r w:rsidR="00EF5E71" w:rsidRPr="00EF5E71">
        <w:rPr>
          <w:szCs w:val="18"/>
        </w:rPr>
        <w:t>5</w:t>
      </w:r>
      <w:r w:rsidRPr="00EF5E71">
        <w:rPr>
          <w:szCs w:val="18"/>
        </w:rPr>
        <w:t xml:space="preserve"> vo výške </w:t>
      </w:r>
      <w:r w:rsidR="00EF5E71" w:rsidRPr="00EF5E71">
        <w:rPr>
          <w:szCs w:val="18"/>
        </w:rPr>
        <w:t>115 088</w:t>
      </w:r>
      <w:r w:rsidRPr="00EF5E71">
        <w:rPr>
          <w:szCs w:val="18"/>
        </w:rPr>
        <w:t xml:space="preserve"> EUR je krytý záložným právom k pohľadávkam a zásobám uzavretím záložnej zmluvy číslo 821/CC/19-ZZ1.</w:t>
      </w:r>
    </w:p>
    <w:p w14:paraId="595FA217" w14:textId="77777777" w:rsidR="006A05A3" w:rsidRPr="0037081F" w:rsidRDefault="006A05A3" w:rsidP="004D3B4A">
      <w:pPr>
        <w:pStyle w:val="Zkladntext"/>
        <w:rPr>
          <w:szCs w:val="18"/>
          <w:highlight w:val="yellow"/>
        </w:rPr>
      </w:pPr>
    </w:p>
    <w:p w14:paraId="7F34A6A0" w14:textId="72942009" w:rsidR="006A05A3" w:rsidRPr="00EF5E71" w:rsidRDefault="006A05A3" w:rsidP="004D3B4A">
      <w:pPr>
        <w:pStyle w:val="Zkladntext"/>
        <w:rPr>
          <w:szCs w:val="18"/>
        </w:rPr>
      </w:pPr>
      <w:r w:rsidRPr="00EF5E71">
        <w:rPr>
          <w:szCs w:val="18"/>
        </w:rPr>
        <w:t>Investičný úver k 31.12.202</w:t>
      </w:r>
      <w:r w:rsidR="00EF5E71">
        <w:rPr>
          <w:szCs w:val="18"/>
        </w:rPr>
        <w:t>5</w:t>
      </w:r>
      <w:r w:rsidRPr="00EF5E71">
        <w:rPr>
          <w:szCs w:val="18"/>
        </w:rPr>
        <w:t xml:space="preserve"> vo výške </w:t>
      </w:r>
      <w:r w:rsidR="00EF5E71" w:rsidRPr="00EF5E71">
        <w:rPr>
          <w:szCs w:val="18"/>
        </w:rPr>
        <w:t>669 402</w:t>
      </w:r>
      <w:r w:rsidRPr="00EF5E71">
        <w:rPr>
          <w:szCs w:val="18"/>
        </w:rPr>
        <w:t xml:space="preserve"> EUR je krytý záložným právom k pohľadávkam, zásobám a k hnuteľným veciam uzavretím záložnej zmluvy číslo 409/CC/16-ZZ6.</w:t>
      </w:r>
    </w:p>
    <w:p w14:paraId="25ECA8D4" w14:textId="77777777" w:rsidR="006A05A3" w:rsidRPr="0037081F" w:rsidRDefault="006A05A3" w:rsidP="004D3B4A">
      <w:pPr>
        <w:pStyle w:val="Zkladntext"/>
        <w:rPr>
          <w:szCs w:val="18"/>
          <w:highlight w:val="yellow"/>
        </w:rPr>
      </w:pPr>
    </w:p>
    <w:p w14:paraId="49920416" w14:textId="0B931BE9" w:rsidR="001D1DEE" w:rsidRDefault="001D1DEE" w:rsidP="001D1DEE">
      <w:pPr>
        <w:pStyle w:val="Zkladntext"/>
        <w:rPr>
          <w:szCs w:val="18"/>
        </w:rPr>
      </w:pPr>
      <w:r w:rsidRPr="00EF5E71">
        <w:rPr>
          <w:szCs w:val="18"/>
        </w:rPr>
        <w:t>Investičný úver k 31.12.202</w:t>
      </w:r>
      <w:r w:rsidR="00EF5E71" w:rsidRPr="00EF5E71">
        <w:rPr>
          <w:szCs w:val="18"/>
        </w:rPr>
        <w:t>5</w:t>
      </w:r>
      <w:r w:rsidRPr="00EF5E71">
        <w:rPr>
          <w:szCs w:val="18"/>
        </w:rPr>
        <w:t xml:space="preserve"> vo výške </w:t>
      </w:r>
      <w:r w:rsidR="00EF5E71" w:rsidRPr="00EF5E71">
        <w:rPr>
          <w:szCs w:val="18"/>
        </w:rPr>
        <w:t>528 627</w:t>
      </w:r>
      <w:r w:rsidRPr="00EF5E71">
        <w:rPr>
          <w:szCs w:val="18"/>
        </w:rPr>
        <w:t xml:space="preserve"> EUR je krytý záložným právom k hnuteľným veciam uzavretím záložnej zmluvy číslo 835/CC/23-ZZ1.</w:t>
      </w:r>
    </w:p>
    <w:p w14:paraId="435B7E90" w14:textId="77777777" w:rsidR="00EF5E71" w:rsidRDefault="00EF5E71" w:rsidP="001D1DEE">
      <w:pPr>
        <w:pStyle w:val="Zkladntext"/>
        <w:rPr>
          <w:szCs w:val="18"/>
        </w:rPr>
      </w:pPr>
    </w:p>
    <w:p w14:paraId="7F0F8A4D" w14:textId="287EFA36" w:rsidR="00421895" w:rsidRPr="00EF5E71" w:rsidRDefault="00421895" w:rsidP="00421895">
      <w:pPr>
        <w:pStyle w:val="Zkladntext"/>
        <w:rPr>
          <w:szCs w:val="18"/>
        </w:rPr>
      </w:pPr>
      <w:r w:rsidRPr="00EF5E71">
        <w:rPr>
          <w:szCs w:val="18"/>
        </w:rPr>
        <w:t xml:space="preserve">Investičný </w:t>
      </w:r>
      <w:r w:rsidRPr="00702B56">
        <w:rPr>
          <w:szCs w:val="18"/>
        </w:rPr>
        <w:t>úver k 31.12.2025 vo výške 45 118 EUR je krytý</w:t>
      </w:r>
      <w:r w:rsidR="00702B56" w:rsidRPr="00702B56">
        <w:rPr>
          <w:szCs w:val="18"/>
        </w:rPr>
        <w:t xml:space="preserve"> </w:t>
      </w:r>
      <w:r w:rsidR="00321BF2" w:rsidRPr="00702B56">
        <w:rPr>
          <w:szCs w:val="18"/>
        </w:rPr>
        <w:t xml:space="preserve">zabezpečovacim prevodom vlastníckeho práva </w:t>
      </w:r>
      <w:r w:rsidR="00702B56" w:rsidRPr="00702B56">
        <w:rPr>
          <w:szCs w:val="18"/>
        </w:rPr>
        <w:t xml:space="preserve">k hnuteľným veciam </w:t>
      </w:r>
      <w:r w:rsidRPr="00702B56">
        <w:rPr>
          <w:szCs w:val="18"/>
        </w:rPr>
        <w:t xml:space="preserve">uzavretím </w:t>
      </w:r>
      <w:r w:rsidR="00321BF2" w:rsidRPr="00702B56">
        <w:rPr>
          <w:szCs w:val="18"/>
        </w:rPr>
        <w:t>zmluvy o zabezpečovacom prevode vlastníckeho práva č.ZPS/25/61748.</w:t>
      </w:r>
    </w:p>
    <w:p w14:paraId="0BDF1A60" w14:textId="77777777" w:rsidR="00EF5E71" w:rsidRDefault="00EF5E71" w:rsidP="001D1DEE">
      <w:pPr>
        <w:pStyle w:val="Zkladntext"/>
        <w:rPr>
          <w:szCs w:val="18"/>
        </w:rPr>
      </w:pPr>
    </w:p>
    <w:p w14:paraId="225CC456" w14:textId="259CCA91" w:rsidR="00421895" w:rsidRDefault="00421895" w:rsidP="00421895">
      <w:pPr>
        <w:pStyle w:val="Zkladntext"/>
        <w:rPr>
          <w:szCs w:val="18"/>
        </w:rPr>
      </w:pPr>
      <w:r w:rsidRPr="00EF5E71">
        <w:rPr>
          <w:szCs w:val="18"/>
        </w:rPr>
        <w:t xml:space="preserve">Investičný úver k 31.12.2025 vo výške </w:t>
      </w:r>
      <w:r>
        <w:rPr>
          <w:szCs w:val="18"/>
        </w:rPr>
        <w:t>262 500</w:t>
      </w:r>
      <w:r w:rsidRPr="00EF5E71">
        <w:rPr>
          <w:szCs w:val="18"/>
        </w:rPr>
        <w:t xml:space="preserve"> EUR je krytý </w:t>
      </w:r>
      <w:r w:rsidRPr="00702B56">
        <w:rPr>
          <w:szCs w:val="18"/>
        </w:rPr>
        <w:t xml:space="preserve">záložným právom k hnuteľným veciam uzavretím záložnej zmluvy číslo </w:t>
      </w:r>
      <w:r w:rsidR="00702B56" w:rsidRPr="00702B56">
        <w:rPr>
          <w:szCs w:val="18"/>
        </w:rPr>
        <w:t>1315/CC/25/-</w:t>
      </w:r>
      <w:r w:rsidRPr="00702B56">
        <w:rPr>
          <w:szCs w:val="18"/>
        </w:rPr>
        <w:t>ZZ1.</w:t>
      </w:r>
    </w:p>
    <w:p w14:paraId="73CE32EE" w14:textId="77777777" w:rsidR="00A837A9" w:rsidRPr="00EF5E71" w:rsidRDefault="00A837A9" w:rsidP="004D3B4A">
      <w:pPr>
        <w:pStyle w:val="Zkladntext"/>
        <w:rPr>
          <w:szCs w:val="18"/>
        </w:rPr>
      </w:pPr>
    </w:p>
    <w:p w14:paraId="70923285" w14:textId="6D2DB318" w:rsidR="006A05A3" w:rsidRPr="00EF5E71" w:rsidRDefault="006A05A3" w:rsidP="004D3B4A">
      <w:pPr>
        <w:pStyle w:val="Zkladntext"/>
        <w:rPr>
          <w:szCs w:val="18"/>
        </w:rPr>
      </w:pPr>
      <w:r w:rsidRPr="00EF5E71">
        <w:rPr>
          <w:szCs w:val="18"/>
        </w:rPr>
        <w:t>Kontokorentný úverový rámec vo výške 1 250 000 EUR je krytý záložným právom k nehnuteľnostiam - číslo vkladu V-2679/08 a V-2680/08, záložným právom k hnuteľným veciam, k zásobám a k pohľadávkam – spisová značka 17219/2013 a 4345/2015.</w:t>
      </w:r>
    </w:p>
    <w:p w14:paraId="7BEF0C54" w14:textId="77777777" w:rsidR="00124A2D" w:rsidRPr="000A1E06" w:rsidRDefault="00124A2D" w:rsidP="004D3B4A">
      <w:pPr>
        <w:pStyle w:val="Zkladntext"/>
        <w:rPr>
          <w:szCs w:val="18"/>
          <w:highlight w:val="yellow"/>
        </w:rPr>
      </w:pPr>
    </w:p>
    <w:p w14:paraId="63BE893C" w14:textId="77777777" w:rsidR="007A7B97" w:rsidRDefault="007A7B97" w:rsidP="001210B4">
      <w:pPr>
        <w:pStyle w:val="Nadpis2"/>
        <w:numPr>
          <w:ilvl w:val="0"/>
          <w:numId w:val="11"/>
        </w:numPr>
        <w:tabs>
          <w:tab w:val="num" w:pos="426"/>
        </w:tabs>
        <w:rPr>
          <w:szCs w:val="18"/>
        </w:rPr>
      </w:pPr>
      <w:r w:rsidRPr="00FD3474">
        <w:rPr>
          <w:szCs w:val="18"/>
        </w:rPr>
        <w:t>Dlhodobý nehmotný m</w:t>
      </w:r>
      <w:r>
        <w:rPr>
          <w:szCs w:val="18"/>
        </w:rPr>
        <w:t xml:space="preserve">ajetok </w:t>
      </w:r>
    </w:p>
    <w:p w14:paraId="63BE893D" w14:textId="77777777" w:rsidR="00BC0905" w:rsidRPr="00927709" w:rsidRDefault="00BC0905" w:rsidP="009E0040"/>
    <w:p w14:paraId="63BE893E" w14:textId="66018594" w:rsidR="007A7B97" w:rsidRDefault="007A7B97" w:rsidP="005013EA">
      <w:pPr>
        <w:pStyle w:val="Zkladntext"/>
        <w:ind w:left="425"/>
        <w:rPr>
          <w:szCs w:val="18"/>
        </w:rPr>
      </w:pPr>
      <w:r w:rsidRPr="00FD3474">
        <w:rPr>
          <w:szCs w:val="18"/>
        </w:rPr>
        <w:t>Prehľad o pohybe dlhodobého nehmotného majet</w:t>
      </w:r>
      <w:r>
        <w:rPr>
          <w:szCs w:val="18"/>
        </w:rPr>
        <w:t>ku</w:t>
      </w:r>
      <w:r w:rsidRPr="00FD3474">
        <w:rPr>
          <w:szCs w:val="18"/>
        </w:rPr>
        <w:t xml:space="preserve"> od 1. januára </w:t>
      </w:r>
      <w:r w:rsidR="00300B21">
        <w:rPr>
          <w:szCs w:val="18"/>
        </w:rPr>
        <w:t>20</w:t>
      </w:r>
      <w:r w:rsidR="0076418B">
        <w:rPr>
          <w:szCs w:val="18"/>
        </w:rPr>
        <w:t>2</w:t>
      </w:r>
      <w:r w:rsidR="0037081F">
        <w:rPr>
          <w:szCs w:val="18"/>
        </w:rPr>
        <w:t>5</w:t>
      </w:r>
      <w:r w:rsidRPr="008C0838">
        <w:rPr>
          <w:szCs w:val="18"/>
        </w:rPr>
        <w:t xml:space="preserve"> do</w:t>
      </w:r>
      <w:r>
        <w:rPr>
          <w:szCs w:val="18"/>
        </w:rPr>
        <w:t> </w:t>
      </w:r>
      <w:r w:rsidRPr="00B50225">
        <w:rPr>
          <w:szCs w:val="18"/>
        </w:rPr>
        <w:t>31.</w:t>
      </w:r>
      <w:r>
        <w:rPr>
          <w:szCs w:val="18"/>
        </w:rPr>
        <w:t> </w:t>
      </w:r>
      <w:r w:rsidRPr="00B50225">
        <w:rPr>
          <w:szCs w:val="18"/>
        </w:rPr>
        <w:t>decembra</w:t>
      </w:r>
      <w:r>
        <w:rPr>
          <w:szCs w:val="18"/>
        </w:rPr>
        <w:t> </w:t>
      </w:r>
      <w:r w:rsidR="00300B21">
        <w:rPr>
          <w:szCs w:val="18"/>
        </w:rPr>
        <w:t>20</w:t>
      </w:r>
      <w:r w:rsidR="0076418B">
        <w:rPr>
          <w:szCs w:val="18"/>
        </w:rPr>
        <w:t>2</w:t>
      </w:r>
      <w:r w:rsidR="0037081F">
        <w:rPr>
          <w:szCs w:val="18"/>
        </w:rPr>
        <w:t>5</w:t>
      </w:r>
      <w:r w:rsidRPr="00B50225">
        <w:rPr>
          <w:szCs w:val="18"/>
        </w:rPr>
        <w:t xml:space="preserve"> a za porovnateľné obdobie od 1. januára </w:t>
      </w:r>
      <w:r w:rsidR="00300B21">
        <w:rPr>
          <w:szCs w:val="18"/>
        </w:rPr>
        <w:t>20</w:t>
      </w:r>
      <w:r w:rsidR="0076418B">
        <w:rPr>
          <w:szCs w:val="18"/>
        </w:rPr>
        <w:t>2</w:t>
      </w:r>
      <w:r w:rsidR="0037081F">
        <w:rPr>
          <w:szCs w:val="18"/>
        </w:rPr>
        <w:t>4</w:t>
      </w:r>
      <w:r w:rsidRPr="00B50225">
        <w:rPr>
          <w:szCs w:val="18"/>
        </w:rPr>
        <w:t xml:space="preserve"> do 31. decembra </w:t>
      </w:r>
      <w:r w:rsidR="00300B21">
        <w:rPr>
          <w:szCs w:val="18"/>
        </w:rPr>
        <w:t>20</w:t>
      </w:r>
      <w:r w:rsidR="0076418B">
        <w:rPr>
          <w:szCs w:val="18"/>
        </w:rPr>
        <w:t>2</w:t>
      </w:r>
      <w:r w:rsidR="0037081F">
        <w:rPr>
          <w:szCs w:val="18"/>
        </w:rPr>
        <w:t>4</w:t>
      </w:r>
      <w:r w:rsidRPr="00B50225">
        <w:rPr>
          <w:szCs w:val="18"/>
        </w:rPr>
        <w:t xml:space="preserve"> je uvedený v tabuľkách na </w:t>
      </w:r>
      <w:r w:rsidRPr="008C3F06">
        <w:rPr>
          <w:szCs w:val="18"/>
        </w:rPr>
        <w:t>stranác</w:t>
      </w:r>
      <w:r w:rsidRPr="00BE242F">
        <w:rPr>
          <w:szCs w:val="18"/>
        </w:rPr>
        <w:t xml:space="preserve">h </w:t>
      </w:r>
      <w:r w:rsidR="00FB3ECB" w:rsidRPr="00FB3ECB">
        <w:rPr>
          <w:szCs w:val="18"/>
        </w:rPr>
        <w:t>1</w:t>
      </w:r>
      <w:r w:rsidR="00AB2EEE">
        <w:rPr>
          <w:szCs w:val="18"/>
        </w:rPr>
        <w:t>2</w:t>
      </w:r>
      <w:r w:rsidR="00F671E6" w:rsidRPr="00FB3ECB">
        <w:rPr>
          <w:szCs w:val="18"/>
        </w:rPr>
        <w:t xml:space="preserve"> a </w:t>
      </w:r>
      <w:r w:rsidR="00FB3ECB" w:rsidRPr="00FB3ECB">
        <w:rPr>
          <w:szCs w:val="18"/>
        </w:rPr>
        <w:t>1</w:t>
      </w:r>
      <w:r w:rsidR="00AB2EEE">
        <w:rPr>
          <w:szCs w:val="18"/>
        </w:rPr>
        <w:t>3</w:t>
      </w:r>
      <w:r w:rsidRPr="00FB3ECB">
        <w:rPr>
          <w:szCs w:val="18"/>
        </w:rPr>
        <w:t>.</w:t>
      </w:r>
    </w:p>
    <w:p w14:paraId="63BE893F" w14:textId="77777777" w:rsidR="003452C2" w:rsidRDefault="003452C2" w:rsidP="005013EA">
      <w:pPr>
        <w:pStyle w:val="Zkladntext"/>
        <w:ind w:left="425"/>
        <w:rPr>
          <w:szCs w:val="18"/>
        </w:rPr>
      </w:pPr>
    </w:p>
    <w:p w14:paraId="63BE8940" w14:textId="21C0E1B0" w:rsidR="003452C2" w:rsidRDefault="003452C2" w:rsidP="005013EA">
      <w:pPr>
        <w:pStyle w:val="Zkladntext"/>
        <w:ind w:left="425"/>
        <w:rPr>
          <w:szCs w:val="18"/>
        </w:rPr>
      </w:pPr>
      <w:r>
        <w:rPr>
          <w:szCs w:val="18"/>
        </w:rPr>
        <w:t xml:space="preserve">Spoločnosť neeviduje v roku </w:t>
      </w:r>
      <w:r w:rsidR="00300B21">
        <w:rPr>
          <w:szCs w:val="18"/>
        </w:rPr>
        <w:t>20</w:t>
      </w:r>
      <w:r w:rsidR="0076418B">
        <w:rPr>
          <w:szCs w:val="18"/>
        </w:rPr>
        <w:t>2</w:t>
      </w:r>
      <w:r w:rsidR="0037081F">
        <w:rPr>
          <w:szCs w:val="18"/>
        </w:rPr>
        <w:t>5</w:t>
      </w:r>
      <w:r>
        <w:rPr>
          <w:szCs w:val="18"/>
        </w:rPr>
        <w:t xml:space="preserve"> dlhodobý nehmotný majetok, na ktorý je zriadené záložné právo alebo s ktorým má obmedzené právo nakladať (v roku </w:t>
      </w:r>
      <w:r w:rsidR="00300B21">
        <w:rPr>
          <w:szCs w:val="18"/>
        </w:rPr>
        <w:t>20</w:t>
      </w:r>
      <w:r w:rsidR="0076418B">
        <w:rPr>
          <w:szCs w:val="18"/>
        </w:rPr>
        <w:t>2</w:t>
      </w:r>
      <w:r w:rsidR="0037081F">
        <w:rPr>
          <w:szCs w:val="18"/>
        </w:rPr>
        <w:t>4</w:t>
      </w:r>
      <w:r>
        <w:rPr>
          <w:szCs w:val="18"/>
        </w:rPr>
        <w:t>: žiadny).</w:t>
      </w:r>
    </w:p>
    <w:p w14:paraId="2F9910D1" w14:textId="77777777" w:rsidR="0076418B" w:rsidRDefault="0076418B" w:rsidP="005013EA">
      <w:pPr>
        <w:pStyle w:val="Zkladntext"/>
        <w:ind w:left="425"/>
        <w:rPr>
          <w:szCs w:val="18"/>
        </w:rPr>
      </w:pPr>
    </w:p>
    <w:p w14:paraId="371472AD" w14:textId="210B1635" w:rsidR="0076418B" w:rsidRPr="0076418B" w:rsidRDefault="0076418B" w:rsidP="0076418B">
      <w:pPr>
        <w:pStyle w:val="Zkladntext"/>
        <w:ind w:left="425"/>
        <w:rPr>
          <w:szCs w:val="18"/>
        </w:rPr>
      </w:pPr>
      <w:r w:rsidRPr="0076418B">
        <w:rPr>
          <w:szCs w:val="18"/>
        </w:rPr>
        <w:t>Spoločnosť eviduje goodwill so zostatkovou hodnotou k 31.12.202</w:t>
      </w:r>
      <w:r w:rsidR="00B6640C">
        <w:rPr>
          <w:szCs w:val="18"/>
        </w:rPr>
        <w:t>5</w:t>
      </w:r>
      <w:r w:rsidRPr="0076418B">
        <w:rPr>
          <w:szCs w:val="18"/>
        </w:rPr>
        <w:t xml:space="preserve"> vo výške </w:t>
      </w:r>
      <w:r w:rsidR="00F27376">
        <w:rPr>
          <w:szCs w:val="18"/>
        </w:rPr>
        <w:t>0</w:t>
      </w:r>
      <w:r w:rsidRPr="0076418B">
        <w:rPr>
          <w:szCs w:val="18"/>
        </w:rPr>
        <w:t>,</w:t>
      </w:r>
      <w:r w:rsidR="00F27376">
        <w:rPr>
          <w:szCs w:val="18"/>
        </w:rPr>
        <w:t>00</w:t>
      </w:r>
      <w:r w:rsidRPr="0076418B">
        <w:rPr>
          <w:szCs w:val="18"/>
        </w:rPr>
        <w:t xml:space="preserve"> EUR (v roku 202</w:t>
      </w:r>
      <w:r w:rsidR="00B6640C">
        <w:rPr>
          <w:szCs w:val="18"/>
        </w:rPr>
        <w:t>4</w:t>
      </w:r>
      <w:r w:rsidRPr="0076418B">
        <w:rPr>
          <w:szCs w:val="18"/>
        </w:rPr>
        <w:t xml:space="preserve">: </w:t>
      </w:r>
      <w:r w:rsidR="00B6640C">
        <w:rPr>
          <w:szCs w:val="18"/>
        </w:rPr>
        <w:t>0,00</w:t>
      </w:r>
      <w:r w:rsidRPr="0076418B">
        <w:rPr>
          <w:szCs w:val="18"/>
        </w:rPr>
        <w:t xml:space="preserve"> EUR). </w:t>
      </w:r>
    </w:p>
    <w:p w14:paraId="2680273F" w14:textId="77777777" w:rsidR="0076418B" w:rsidRPr="0076418B" w:rsidRDefault="0076418B" w:rsidP="0076418B">
      <w:pPr>
        <w:pStyle w:val="Zkladntext"/>
        <w:ind w:left="425"/>
        <w:rPr>
          <w:szCs w:val="18"/>
        </w:rPr>
      </w:pPr>
    </w:p>
    <w:p w14:paraId="5567E479" w14:textId="6655D99A" w:rsidR="0076418B" w:rsidRDefault="0076418B" w:rsidP="0076418B">
      <w:pPr>
        <w:pStyle w:val="Zkladntext"/>
        <w:ind w:left="425"/>
        <w:rPr>
          <w:szCs w:val="18"/>
        </w:rPr>
      </w:pPr>
      <w:r w:rsidRPr="0076418B">
        <w:rPr>
          <w:szCs w:val="18"/>
        </w:rPr>
        <w:t>Goodwill, vznikol k 1.1.2018 zlúčením spoločnosti CMF Slovakia s.r.o. so spoločnosťou CMF Holding s.r.o. z precenenia spoločností na reálne hodnoty. Spoločnosť predpoklad</w:t>
      </w:r>
      <w:r w:rsidR="00F27376">
        <w:rPr>
          <w:szCs w:val="18"/>
        </w:rPr>
        <w:t>ala</w:t>
      </w:r>
      <w:r w:rsidRPr="0076418B">
        <w:rPr>
          <w:szCs w:val="18"/>
        </w:rPr>
        <w:t xml:space="preserve"> plynutie zvýšených ekonomických úžitkov počas obdobia 5-7 rokov, počas ktorých sa pravidelne odpisova</w:t>
      </w:r>
      <w:r w:rsidR="00F27376">
        <w:rPr>
          <w:szCs w:val="18"/>
        </w:rPr>
        <w:t>l</w:t>
      </w:r>
      <w:r w:rsidRPr="0076418B">
        <w:rPr>
          <w:szCs w:val="18"/>
        </w:rPr>
        <w:t xml:space="preserve">. </w:t>
      </w:r>
    </w:p>
    <w:p w14:paraId="63BE8941" w14:textId="77777777" w:rsidR="003452C2" w:rsidRPr="008C0838" w:rsidRDefault="003452C2" w:rsidP="005013EA">
      <w:pPr>
        <w:pStyle w:val="Zkladntext"/>
        <w:ind w:left="425"/>
        <w:rPr>
          <w:szCs w:val="18"/>
        </w:rPr>
      </w:pPr>
    </w:p>
    <w:p w14:paraId="63BE8945" w14:textId="4C6FC9A0" w:rsidR="00A6527B" w:rsidRPr="00FC603B" w:rsidRDefault="004D3B4A" w:rsidP="00697574">
      <w:pPr>
        <w:pStyle w:val="Zkladntext"/>
        <w:ind w:left="425"/>
        <w:rPr>
          <w:i/>
          <w:szCs w:val="18"/>
          <w:u w:val="single"/>
        </w:rPr>
      </w:pPr>
      <w:r w:rsidRPr="00B50225">
        <w:rPr>
          <w:szCs w:val="18"/>
        </w:rPr>
        <w:t>Prehľad o nákladoch na výskum a vývoj:</w:t>
      </w:r>
      <w:r w:rsidR="00F671E6">
        <w:rPr>
          <w:szCs w:val="18"/>
        </w:rPr>
        <w:tab/>
      </w:r>
    </w:p>
    <w:bookmarkStart w:id="12" w:name="_MON_1537351110"/>
    <w:bookmarkEnd w:id="12"/>
    <w:p w14:paraId="63BE8946" w14:textId="088D7769" w:rsidR="00160AAA" w:rsidRDefault="00B6640C" w:rsidP="00B55A09">
      <w:pPr>
        <w:spacing w:after="200" w:line="276" w:lineRule="auto"/>
        <w:ind w:left="426"/>
        <w:rPr>
          <w:sz w:val="18"/>
          <w:szCs w:val="18"/>
        </w:rPr>
      </w:pPr>
      <w:r>
        <w:rPr>
          <w:sz w:val="18"/>
          <w:szCs w:val="18"/>
        </w:rPr>
        <w:object w:dxaOrig="8616" w:dyaOrig="1765" w14:anchorId="63BE8C1D">
          <v:shape id="_x0000_i1028" type="#_x0000_t75" style="width:439.5pt;height:90.75pt" o:ole="">
            <v:imagedata r:id="rId22" o:title=""/>
          </v:shape>
          <o:OLEObject Type="Embed" ProgID="Excel.Sheet.12" ShapeID="_x0000_i1028" DrawAspect="Content" ObjectID="_1844228455" r:id="rId23"/>
        </w:object>
      </w:r>
    </w:p>
    <w:p w14:paraId="63BE8947" w14:textId="77777777" w:rsidR="004D3B4A" w:rsidRPr="00D07F5A" w:rsidRDefault="004D3B4A" w:rsidP="009E0040">
      <w:pPr>
        <w:pStyle w:val="Nadpis2"/>
        <w:numPr>
          <w:ilvl w:val="0"/>
          <w:numId w:val="11"/>
        </w:numPr>
        <w:rPr>
          <w:szCs w:val="18"/>
        </w:rPr>
      </w:pPr>
      <w:r w:rsidRPr="00D07F5A">
        <w:rPr>
          <w:szCs w:val="18"/>
        </w:rPr>
        <w:t>Dlhodobý finančný majetok</w:t>
      </w:r>
    </w:p>
    <w:p w14:paraId="63BE8948" w14:textId="77777777" w:rsidR="004D3B4A" w:rsidRPr="008C0838" w:rsidRDefault="004D3B4A" w:rsidP="004D3B4A">
      <w:pPr>
        <w:pStyle w:val="Zkladntext"/>
        <w:rPr>
          <w:szCs w:val="18"/>
        </w:rPr>
      </w:pPr>
    </w:p>
    <w:p w14:paraId="63BE895F" w14:textId="1E1704FB" w:rsidR="002641E1" w:rsidRDefault="000A1E06" w:rsidP="000A1E06">
      <w:pPr>
        <w:pStyle w:val="Zkladntext"/>
        <w:rPr>
          <w:szCs w:val="18"/>
        </w:rPr>
      </w:pPr>
      <w:r w:rsidRPr="000A1E06">
        <w:rPr>
          <w:szCs w:val="18"/>
        </w:rPr>
        <w:t>K 31 decembru 202</w:t>
      </w:r>
      <w:r w:rsidR="00B6640C">
        <w:rPr>
          <w:szCs w:val="18"/>
        </w:rPr>
        <w:t>5</w:t>
      </w:r>
      <w:r w:rsidRPr="000A1E06">
        <w:rPr>
          <w:szCs w:val="18"/>
        </w:rPr>
        <w:t xml:space="preserve"> spoločnosť neeviduje žiaden dlhodobý finančný majetok vo forme majetkových alebo dlhových cenných papierov.</w:t>
      </w:r>
    </w:p>
    <w:p w14:paraId="4DE770AA" w14:textId="77777777" w:rsidR="002641E1" w:rsidRDefault="002641E1">
      <w:pPr>
        <w:spacing w:after="200" w:line="276" w:lineRule="auto"/>
        <w:rPr>
          <w:sz w:val="18"/>
          <w:szCs w:val="18"/>
        </w:rPr>
      </w:pPr>
      <w:r>
        <w:rPr>
          <w:szCs w:val="18"/>
        </w:rPr>
        <w:br w:type="page"/>
      </w:r>
    </w:p>
    <w:p w14:paraId="028CF26A" w14:textId="54692B20" w:rsidR="002641E1" w:rsidRDefault="002641E1" w:rsidP="000A1E06">
      <w:pPr>
        <w:pStyle w:val="Zkladntext"/>
        <w:rPr>
          <w:szCs w:val="18"/>
        </w:rPr>
      </w:pPr>
    </w:p>
    <w:p w14:paraId="20B94564" w14:textId="77777777" w:rsidR="00AB2EEE" w:rsidRDefault="00AB2EEE">
      <w:pPr>
        <w:spacing w:after="200" w:line="276" w:lineRule="auto"/>
        <w:rPr>
          <w:szCs w:val="18"/>
        </w:rPr>
      </w:pPr>
    </w:p>
    <w:p w14:paraId="0496B0C5" w14:textId="77777777" w:rsidR="00AB2EEE" w:rsidRDefault="00AB2EEE">
      <w:pPr>
        <w:spacing w:after="200" w:line="276" w:lineRule="auto"/>
        <w:rPr>
          <w:szCs w:val="18"/>
        </w:rPr>
      </w:pPr>
    </w:p>
    <w:p w14:paraId="69464F37" w14:textId="77777777" w:rsidR="00AB2EEE" w:rsidRDefault="00AB2EEE">
      <w:pPr>
        <w:spacing w:after="200" w:line="276" w:lineRule="auto"/>
        <w:rPr>
          <w:szCs w:val="18"/>
        </w:rPr>
      </w:pPr>
    </w:p>
    <w:p w14:paraId="197835E8" w14:textId="77777777" w:rsidR="00AB2EEE" w:rsidRDefault="00AB2EEE">
      <w:pPr>
        <w:spacing w:after="200" w:line="276" w:lineRule="auto"/>
        <w:rPr>
          <w:szCs w:val="18"/>
        </w:rPr>
      </w:pPr>
    </w:p>
    <w:p w14:paraId="51133675" w14:textId="77777777" w:rsidR="00AB2EEE" w:rsidRDefault="00AB2EEE">
      <w:pPr>
        <w:spacing w:after="200" w:line="276" w:lineRule="auto"/>
        <w:rPr>
          <w:szCs w:val="18"/>
        </w:rPr>
      </w:pPr>
    </w:p>
    <w:p w14:paraId="1A243050" w14:textId="77777777" w:rsidR="00AB2EEE" w:rsidRDefault="00AB2EEE">
      <w:pPr>
        <w:spacing w:after="200" w:line="276" w:lineRule="auto"/>
        <w:rPr>
          <w:szCs w:val="18"/>
        </w:rPr>
      </w:pPr>
    </w:p>
    <w:p w14:paraId="2E7CF87E" w14:textId="77777777" w:rsidR="00AB2EEE" w:rsidRDefault="00AB2EEE">
      <w:pPr>
        <w:spacing w:after="200" w:line="276" w:lineRule="auto"/>
        <w:rPr>
          <w:szCs w:val="18"/>
        </w:rPr>
      </w:pPr>
    </w:p>
    <w:p w14:paraId="72D2ABAD" w14:textId="77777777" w:rsidR="00AB2EEE" w:rsidRDefault="00AB2EEE">
      <w:pPr>
        <w:spacing w:after="200" w:line="276" w:lineRule="auto"/>
        <w:rPr>
          <w:szCs w:val="18"/>
        </w:rPr>
      </w:pPr>
    </w:p>
    <w:p w14:paraId="013980CE" w14:textId="77777777" w:rsidR="00AB2EEE" w:rsidRDefault="00AB2EEE">
      <w:pPr>
        <w:spacing w:after="200" w:line="276" w:lineRule="auto"/>
        <w:rPr>
          <w:szCs w:val="18"/>
        </w:rPr>
      </w:pPr>
    </w:p>
    <w:p w14:paraId="5B63B70E" w14:textId="77777777" w:rsidR="00AB2EEE" w:rsidRDefault="00AB2EEE">
      <w:pPr>
        <w:spacing w:after="200" w:line="276" w:lineRule="auto"/>
        <w:rPr>
          <w:szCs w:val="18"/>
        </w:rPr>
      </w:pPr>
    </w:p>
    <w:p w14:paraId="0F5065EA" w14:textId="77777777" w:rsidR="00AB2EEE" w:rsidRDefault="00AB2EEE">
      <w:pPr>
        <w:spacing w:after="200" w:line="276" w:lineRule="auto"/>
        <w:rPr>
          <w:szCs w:val="18"/>
        </w:rPr>
      </w:pPr>
    </w:p>
    <w:p w14:paraId="4D72F108" w14:textId="77777777" w:rsidR="00AB2EEE" w:rsidRDefault="00AB2EEE">
      <w:pPr>
        <w:spacing w:after="200" w:line="276" w:lineRule="auto"/>
        <w:rPr>
          <w:szCs w:val="18"/>
        </w:rPr>
      </w:pPr>
    </w:p>
    <w:p w14:paraId="7D9FD86B" w14:textId="77777777" w:rsidR="00AB2EEE" w:rsidRDefault="00AB2EEE">
      <w:pPr>
        <w:spacing w:after="200" w:line="276" w:lineRule="auto"/>
        <w:rPr>
          <w:szCs w:val="18"/>
        </w:rPr>
      </w:pPr>
    </w:p>
    <w:p w14:paraId="124EF79E" w14:textId="77777777" w:rsidR="00AB2EEE" w:rsidRDefault="00AB2EEE">
      <w:pPr>
        <w:spacing w:after="200" w:line="276" w:lineRule="auto"/>
        <w:rPr>
          <w:szCs w:val="18"/>
        </w:rPr>
      </w:pPr>
    </w:p>
    <w:p w14:paraId="5225BBE0" w14:textId="77777777" w:rsidR="00AB2EEE" w:rsidRDefault="00AB2EEE">
      <w:pPr>
        <w:spacing w:after="200" w:line="276" w:lineRule="auto"/>
        <w:rPr>
          <w:szCs w:val="18"/>
        </w:rPr>
      </w:pPr>
    </w:p>
    <w:p w14:paraId="3F68B74E" w14:textId="77777777" w:rsidR="00AB2EEE" w:rsidRDefault="00AB2EEE">
      <w:pPr>
        <w:spacing w:after="200" w:line="276" w:lineRule="auto"/>
        <w:rPr>
          <w:szCs w:val="18"/>
        </w:rPr>
      </w:pPr>
    </w:p>
    <w:p w14:paraId="3B1106E5" w14:textId="77777777" w:rsidR="00AB2EEE" w:rsidRDefault="00AB2EEE">
      <w:pPr>
        <w:spacing w:after="200" w:line="276" w:lineRule="auto"/>
        <w:rPr>
          <w:szCs w:val="18"/>
        </w:rPr>
      </w:pPr>
    </w:p>
    <w:p w14:paraId="6907C670" w14:textId="77777777" w:rsidR="00AB2EEE" w:rsidRDefault="00AB2EEE">
      <w:pPr>
        <w:spacing w:after="200" w:line="276" w:lineRule="auto"/>
        <w:rPr>
          <w:szCs w:val="18"/>
        </w:rPr>
      </w:pPr>
    </w:p>
    <w:p w14:paraId="49BD96C4" w14:textId="77777777" w:rsidR="00AB2EEE" w:rsidRDefault="00AB2EEE">
      <w:pPr>
        <w:spacing w:after="200" w:line="276" w:lineRule="auto"/>
        <w:rPr>
          <w:szCs w:val="18"/>
        </w:rPr>
      </w:pPr>
    </w:p>
    <w:p w14:paraId="05B8EF91" w14:textId="77777777" w:rsidR="00AB2EEE" w:rsidRDefault="00AB2EEE">
      <w:pPr>
        <w:spacing w:after="200" w:line="276" w:lineRule="auto"/>
        <w:rPr>
          <w:szCs w:val="18"/>
        </w:rPr>
      </w:pPr>
    </w:p>
    <w:p w14:paraId="6CEAEBAE" w14:textId="77777777" w:rsidR="00AB2EEE" w:rsidRDefault="00AB2EEE">
      <w:pPr>
        <w:spacing w:after="200" w:line="276" w:lineRule="auto"/>
        <w:rPr>
          <w:szCs w:val="18"/>
        </w:rPr>
      </w:pPr>
    </w:p>
    <w:p w14:paraId="0ACAC405" w14:textId="77777777" w:rsidR="00AB2EEE" w:rsidRDefault="00AB2EEE">
      <w:pPr>
        <w:spacing w:after="200" w:line="276" w:lineRule="auto"/>
        <w:rPr>
          <w:szCs w:val="18"/>
        </w:rPr>
      </w:pPr>
    </w:p>
    <w:p w14:paraId="590B365A" w14:textId="77777777" w:rsidR="00AB2EEE" w:rsidRDefault="00AB2EEE">
      <w:pPr>
        <w:spacing w:after="200" w:line="276" w:lineRule="auto"/>
        <w:rPr>
          <w:szCs w:val="18"/>
        </w:rPr>
      </w:pPr>
    </w:p>
    <w:p w14:paraId="59B43FD3" w14:textId="77777777" w:rsidR="00AB2EEE" w:rsidRDefault="00AB2EEE">
      <w:pPr>
        <w:spacing w:after="200" w:line="276" w:lineRule="auto"/>
        <w:rPr>
          <w:szCs w:val="18"/>
        </w:rPr>
      </w:pPr>
    </w:p>
    <w:p w14:paraId="185BC8B6" w14:textId="77777777" w:rsidR="00AB2EEE" w:rsidRDefault="00AB2EEE">
      <w:pPr>
        <w:spacing w:after="200" w:line="276" w:lineRule="auto"/>
        <w:rPr>
          <w:szCs w:val="18"/>
        </w:rPr>
      </w:pPr>
    </w:p>
    <w:p w14:paraId="05DDAD49" w14:textId="77777777" w:rsidR="00AB2EEE" w:rsidRDefault="00AB2EEE">
      <w:pPr>
        <w:spacing w:after="200" w:line="276" w:lineRule="auto"/>
        <w:rPr>
          <w:szCs w:val="18"/>
        </w:rPr>
      </w:pPr>
    </w:p>
    <w:p w14:paraId="4D3C833D" w14:textId="77777777" w:rsidR="00AB2EEE" w:rsidRDefault="00AB2EEE">
      <w:pPr>
        <w:spacing w:after="200" w:line="276" w:lineRule="auto"/>
        <w:rPr>
          <w:szCs w:val="18"/>
        </w:rPr>
      </w:pPr>
    </w:p>
    <w:p w14:paraId="42DE3F59" w14:textId="77777777" w:rsidR="00AB2EEE" w:rsidRDefault="00AB2EEE">
      <w:pPr>
        <w:spacing w:after="200" w:line="276" w:lineRule="auto"/>
        <w:rPr>
          <w:szCs w:val="18"/>
        </w:rPr>
      </w:pPr>
    </w:p>
    <w:p w14:paraId="69F070BA" w14:textId="77777777" w:rsidR="00AB2EEE" w:rsidRDefault="00AB2EEE">
      <w:pPr>
        <w:spacing w:after="200" w:line="276" w:lineRule="auto"/>
        <w:rPr>
          <w:szCs w:val="18"/>
        </w:rPr>
      </w:pPr>
    </w:p>
    <w:p w14:paraId="4873492C" w14:textId="77777777" w:rsidR="00AB2EEE" w:rsidRDefault="00AB2EEE">
      <w:pPr>
        <w:spacing w:after="200" w:line="276" w:lineRule="auto"/>
        <w:rPr>
          <w:szCs w:val="18"/>
        </w:rPr>
      </w:pPr>
    </w:p>
    <w:p w14:paraId="4CB633F1" w14:textId="77777777" w:rsidR="00AB2EEE" w:rsidRDefault="00AB2EEE">
      <w:pPr>
        <w:spacing w:after="200" w:line="276" w:lineRule="auto"/>
        <w:rPr>
          <w:szCs w:val="18"/>
        </w:rPr>
      </w:pPr>
    </w:p>
    <w:p w14:paraId="0CB1CF17" w14:textId="77777777" w:rsidR="00AB2EEE" w:rsidRDefault="00AB2EEE">
      <w:pPr>
        <w:spacing w:after="200" w:line="276" w:lineRule="auto"/>
        <w:rPr>
          <w:szCs w:val="18"/>
        </w:rPr>
      </w:pPr>
    </w:p>
    <w:p w14:paraId="61A84A3B" w14:textId="04F3813E" w:rsidR="002641E1" w:rsidRDefault="002641E1">
      <w:pPr>
        <w:spacing w:after="200" w:line="276" w:lineRule="auto"/>
        <w:rPr>
          <w:sz w:val="18"/>
          <w:szCs w:val="18"/>
        </w:rPr>
      </w:pPr>
      <w:r>
        <w:rPr>
          <w:szCs w:val="18"/>
        </w:rPr>
        <w:br w:type="page"/>
      </w:r>
    </w:p>
    <w:p w14:paraId="63BE8961" w14:textId="77777777" w:rsidR="00EC5C0B" w:rsidRPr="00B50225" w:rsidRDefault="00EC5C0B" w:rsidP="0028408E">
      <w:pPr>
        <w:pStyle w:val="Nadpis2"/>
        <w:numPr>
          <w:ilvl w:val="0"/>
          <w:numId w:val="19"/>
        </w:numPr>
        <w:rPr>
          <w:szCs w:val="18"/>
        </w:rPr>
      </w:pPr>
      <w:r w:rsidRPr="00B50225">
        <w:rPr>
          <w:szCs w:val="18"/>
        </w:rPr>
        <w:lastRenderedPageBreak/>
        <w:t>Zásoby</w:t>
      </w:r>
    </w:p>
    <w:p w14:paraId="63BE8962" w14:textId="77777777" w:rsidR="004D3B4A" w:rsidRPr="00B50225" w:rsidRDefault="004D3B4A" w:rsidP="004D3B4A">
      <w:pPr>
        <w:pStyle w:val="Zkladntext"/>
        <w:rPr>
          <w:szCs w:val="18"/>
        </w:rPr>
      </w:pPr>
    </w:p>
    <w:p w14:paraId="63BE8964" w14:textId="7796E480" w:rsidR="002C228B" w:rsidRDefault="00750629" w:rsidP="00697574">
      <w:pPr>
        <w:pStyle w:val="Zkladntext"/>
        <w:rPr>
          <w:szCs w:val="18"/>
        </w:rPr>
      </w:pPr>
      <w:r w:rsidRPr="00B50225">
        <w:rPr>
          <w:szCs w:val="18"/>
        </w:rPr>
        <w:t>Vývoj opravnej položky v priebehu účtovného obdobia je uvedený v nasledujúcom prehľade:</w:t>
      </w:r>
    </w:p>
    <w:p w14:paraId="60615844" w14:textId="77777777" w:rsidR="00FB3ECB" w:rsidRDefault="00FB3ECB" w:rsidP="00697574">
      <w:pPr>
        <w:pStyle w:val="Zkladntext"/>
        <w:rPr>
          <w:szCs w:val="18"/>
        </w:rPr>
      </w:pPr>
    </w:p>
    <w:bookmarkStart w:id="13" w:name="_MON_1500360978"/>
    <w:bookmarkEnd w:id="13"/>
    <w:p w14:paraId="63BE8965" w14:textId="36189CDF" w:rsidR="004D3B4A" w:rsidRPr="00891481" w:rsidRDefault="00C505D1" w:rsidP="004D3B4A">
      <w:pPr>
        <w:pStyle w:val="Zkladntext"/>
        <w:rPr>
          <w:szCs w:val="18"/>
        </w:rPr>
      </w:pPr>
      <w:r>
        <w:rPr>
          <w:szCs w:val="18"/>
        </w:rPr>
        <w:object w:dxaOrig="8871" w:dyaOrig="2930" w14:anchorId="63BE8C1F">
          <v:shape id="_x0000_i1029" type="#_x0000_t75" style="width:439.5pt;height:2in" o:ole="">
            <v:imagedata r:id="rId24" o:title=""/>
          </v:shape>
          <o:OLEObject Type="Embed" ProgID="Excel.Sheet.12" ShapeID="_x0000_i1029" DrawAspect="Content" ObjectID="_1844228456" r:id="rId25"/>
        </w:object>
      </w:r>
      <w:r w:rsidR="0034638A" w:rsidRPr="00B50225" w:rsidDel="0034638A">
        <w:rPr>
          <w:szCs w:val="18"/>
        </w:rPr>
        <w:t xml:space="preserve"> </w:t>
      </w:r>
    </w:p>
    <w:p w14:paraId="63BE8966" w14:textId="77777777" w:rsidR="00086A82" w:rsidRPr="00891481" w:rsidRDefault="00086A82" w:rsidP="004D3B4A">
      <w:pPr>
        <w:pStyle w:val="Zkladntext"/>
        <w:rPr>
          <w:szCs w:val="18"/>
        </w:rPr>
      </w:pPr>
    </w:p>
    <w:p w14:paraId="776814E8" w14:textId="77777777" w:rsidR="00B26484" w:rsidRDefault="00B26484" w:rsidP="004D3B4A">
      <w:pPr>
        <w:pStyle w:val="Zkladntext"/>
        <w:rPr>
          <w:szCs w:val="18"/>
        </w:rPr>
      </w:pPr>
      <w:r w:rsidRPr="00B26484">
        <w:rPr>
          <w:szCs w:val="18"/>
        </w:rPr>
        <w:t>Ocenenie nadbytočných, zastaraných a nízkoobrátkových zásob sa znižuje na nižšiu úžitkovú hodnotu prostredníctvom opravných položiek. Opravnú položku stanovilo vedenie spoločnosti na základe vekovej štruktury zásob nasledovne:</w:t>
      </w:r>
    </w:p>
    <w:p w14:paraId="144CE2F9" w14:textId="492762AE" w:rsidR="00B26484" w:rsidRDefault="00B26484" w:rsidP="00B26484">
      <w:pPr>
        <w:pStyle w:val="Zkladntext"/>
        <w:numPr>
          <w:ilvl w:val="0"/>
          <w:numId w:val="93"/>
        </w:numPr>
        <w:rPr>
          <w:szCs w:val="18"/>
        </w:rPr>
      </w:pPr>
      <w:r w:rsidRPr="00B26484">
        <w:rPr>
          <w:szCs w:val="18"/>
        </w:rPr>
        <w:t>Materiál - opravná položka vo výške 50% hodoty pre položky bez pohybu 180 a viac dní,</w:t>
      </w:r>
    </w:p>
    <w:p w14:paraId="3FA59E89" w14:textId="214870A3" w:rsidR="00B26484" w:rsidRDefault="00B26484" w:rsidP="00B26484">
      <w:pPr>
        <w:pStyle w:val="Zkladntext"/>
        <w:numPr>
          <w:ilvl w:val="0"/>
          <w:numId w:val="93"/>
        </w:numPr>
        <w:rPr>
          <w:szCs w:val="18"/>
        </w:rPr>
      </w:pPr>
      <w:r w:rsidRPr="00B26484">
        <w:rPr>
          <w:szCs w:val="18"/>
        </w:rPr>
        <w:t>Nedokončená výroba - opravná položka vo výške 75% hodoty pre položky bez pohybu 90 a viac dní,</w:t>
      </w:r>
    </w:p>
    <w:p w14:paraId="708B1942" w14:textId="0418DCB2" w:rsidR="00B26484" w:rsidRDefault="00B26484" w:rsidP="00B26484">
      <w:pPr>
        <w:pStyle w:val="Zkladntext"/>
        <w:numPr>
          <w:ilvl w:val="0"/>
          <w:numId w:val="93"/>
        </w:numPr>
        <w:rPr>
          <w:szCs w:val="18"/>
        </w:rPr>
      </w:pPr>
      <w:r w:rsidRPr="00B26484">
        <w:rPr>
          <w:szCs w:val="18"/>
        </w:rPr>
        <w:t>Výrobky - opravná položka vo výške 100% hodoty pre položky bez pohybu 30 a viac dní</w:t>
      </w:r>
      <w:r>
        <w:rPr>
          <w:szCs w:val="18"/>
        </w:rPr>
        <w:t>.</w:t>
      </w:r>
    </w:p>
    <w:p w14:paraId="63BE8968" w14:textId="77777777" w:rsidR="00995608" w:rsidRDefault="00995608" w:rsidP="00995608">
      <w:pPr>
        <w:pStyle w:val="Zkladntext"/>
      </w:pPr>
    </w:p>
    <w:p w14:paraId="63BE8969" w14:textId="25FEE0E2" w:rsidR="00995608" w:rsidRDefault="00995608" w:rsidP="00995608">
      <w:pPr>
        <w:pStyle w:val="Zkladntext"/>
      </w:pPr>
      <w:r w:rsidRPr="00957EF3">
        <w:t xml:space="preserve">Na zásoby vo výške </w:t>
      </w:r>
      <w:r w:rsidR="00957EF3" w:rsidRPr="00957EF3">
        <w:t>1</w:t>
      </w:r>
      <w:r w:rsidR="00FC1802">
        <w:t> </w:t>
      </w:r>
      <w:r w:rsidR="00957EF3" w:rsidRPr="00957EF3">
        <w:t>4</w:t>
      </w:r>
      <w:r w:rsidR="00FC1802">
        <w:t>12 61</w:t>
      </w:r>
      <w:r w:rsidR="00E6014F">
        <w:t>9</w:t>
      </w:r>
      <w:r w:rsidR="00957EF3" w:rsidRPr="00957EF3">
        <w:t xml:space="preserve"> </w:t>
      </w:r>
      <w:r w:rsidRPr="00957EF3">
        <w:t>EUR je zriadené v prospech banky záložné právo.</w:t>
      </w:r>
    </w:p>
    <w:p w14:paraId="63BE896A" w14:textId="77777777" w:rsidR="008D5C0A" w:rsidRPr="00FC603B" w:rsidRDefault="008D5C0A" w:rsidP="00A31BBB">
      <w:pPr>
        <w:pStyle w:val="Zkladntext"/>
        <w:rPr>
          <w:i/>
          <w:szCs w:val="18"/>
        </w:rPr>
      </w:pPr>
    </w:p>
    <w:p w14:paraId="63BE8977" w14:textId="77777777" w:rsidR="005D2A89" w:rsidRPr="008C0838" w:rsidRDefault="00CA441D">
      <w:pPr>
        <w:pStyle w:val="Nadpis2"/>
        <w:numPr>
          <w:ilvl w:val="0"/>
          <w:numId w:val="2"/>
        </w:numPr>
        <w:rPr>
          <w:szCs w:val="18"/>
        </w:rPr>
      </w:pPr>
      <w:bookmarkStart w:id="14" w:name="_Toc530739904"/>
      <w:r w:rsidRPr="00891481">
        <w:rPr>
          <w:szCs w:val="18"/>
        </w:rPr>
        <w:t>Pohľadávky</w:t>
      </w:r>
      <w:bookmarkEnd w:id="14"/>
    </w:p>
    <w:p w14:paraId="63BE8978" w14:textId="77777777" w:rsidR="00CA441D" w:rsidRPr="00B50225" w:rsidRDefault="00CA441D" w:rsidP="00CA441D">
      <w:pPr>
        <w:pStyle w:val="Zkladntext"/>
        <w:rPr>
          <w:szCs w:val="18"/>
        </w:rPr>
      </w:pPr>
    </w:p>
    <w:p w14:paraId="63BE897A" w14:textId="0ACCE033" w:rsidR="000C02C8" w:rsidRPr="00697574" w:rsidRDefault="00697574" w:rsidP="00CA441D">
      <w:pPr>
        <w:pStyle w:val="Zkladntext"/>
        <w:rPr>
          <w:szCs w:val="18"/>
        </w:rPr>
      </w:pPr>
      <w:r w:rsidRPr="00697574">
        <w:rPr>
          <w:szCs w:val="18"/>
        </w:rPr>
        <w:t>Spoločnosť neeviduje pochybné pohľadávky, preto v rokoch 202</w:t>
      </w:r>
      <w:r w:rsidR="00EC2A55">
        <w:rPr>
          <w:szCs w:val="18"/>
        </w:rPr>
        <w:t>4</w:t>
      </w:r>
      <w:r w:rsidRPr="00697574">
        <w:rPr>
          <w:szCs w:val="18"/>
        </w:rPr>
        <w:t xml:space="preserve"> a 202</w:t>
      </w:r>
      <w:r w:rsidR="00EC2A55">
        <w:rPr>
          <w:szCs w:val="18"/>
        </w:rPr>
        <w:t>5</w:t>
      </w:r>
      <w:r w:rsidRPr="00697574">
        <w:rPr>
          <w:szCs w:val="18"/>
        </w:rPr>
        <w:t xml:space="preserve"> neboli vytvorené žiadne OP a ani žiadné pohľadávky neboli odpísané do nákladov.</w:t>
      </w:r>
    </w:p>
    <w:p w14:paraId="0DC2E509" w14:textId="77777777" w:rsidR="00FB3ECB" w:rsidRDefault="00FB3ECB" w:rsidP="00CA441D">
      <w:pPr>
        <w:pStyle w:val="Zkladntext"/>
        <w:rPr>
          <w:szCs w:val="18"/>
        </w:rPr>
      </w:pPr>
    </w:p>
    <w:p w14:paraId="63BE897B" w14:textId="2EEB23A3" w:rsidR="00CA441D" w:rsidRDefault="00750629" w:rsidP="00CA441D">
      <w:pPr>
        <w:pStyle w:val="Zkladntext"/>
        <w:rPr>
          <w:szCs w:val="18"/>
        </w:rPr>
      </w:pPr>
      <w:r w:rsidRPr="00B50225">
        <w:rPr>
          <w:szCs w:val="18"/>
        </w:rPr>
        <w:t xml:space="preserve">Vývoj opravnej položky v priebehu účtovného obdobia je zobrazený </w:t>
      </w:r>
      <w:r w:rsidR="004A4C7A" w:rsidRPr="00B50225">
        <w:rPr>
          <w:szCs w:val="18"/>
        </w:rPr>
        <w:t>v</w:t>
      </w:r>
      <w:r w:rsidR="004A4C7A">
        <w:rPr>
          <w:szCs w:val="18"/>
        </w:rPr>
        <w:t> </w:t>
      </w:r>
      <w:r w:rsidRPr="00B50225">
        <w:rPr>
          <w:szCs w:val="18"/>
        </w:rPr>
        <w:t>nasledujúcom prehľade:</w:t>
      </w:r>
    </w:p>
    <w:p w14:paraId="52A08F67" w14:textId="77777777" w:rsidR="00FB3ECB" w:rsidRDefault="00FB3ECB" w:rsidP="00CA441D">
      <w:pPr>
        <w:pStyle w:val="Zkladntext"/>
        <w:rPr>
          <w:szCs w:val="18"/>
        </w:rPr>
      </w:pPr>
    </w:p>
    <w:bookmarkStart w:id="15" w:name="_MON_1500362016"/>
    <w:bookmarkEnd w:id="15"/>
    <w:p w14:paraId="63BE897D" w14:textId="146081C1" w:rsidR="00CA441D" w:rsidRPr="00A91281" w:rsidRDefault="00EC2A55" w:rsidP="00CA441D">
      <w:pPr>
        <w:pStyle w:val="Zkladntext"/>
        <w:rPr>
          <w:szCs w:val="18"/>
        </w:rPr>
      </w:pPr>
      <w:r>
        <w:rPr>
          <w:szCs w:val="18"/>
        </w:rPr>
        <w:object w:dxaOrig="8739" w:dyaOrig="2657" w14:anchorId="63BE8C21">
          <v:shape id="_x0000_i1030" type="#_x0000_t75" style="width:443pt;height:132.75pt" o:ole="">
            <v:imagedata r:id="rId26" o:title=""/>
          </v:shape>
          <o:OLEObject Type="Embed" ProgID="Excel.Sheet.12" ShapeID="_x0000_i1030" DrawAspect="Content" ObjectID="_1844228457" r:id="rId27"/>
        </w:object>
      </w:r>
    </w:p>
    <w:p w14:paraId="6D3A76FC" w14:textId="77777777" w:rsidR="00FB3ECB" w:rsidRDefault="00FB3ECB" w:rsidP="00A91281">
      <w:pPr>
        <w:pStyle w:val="Zkladntext"/>
        <w:rPr>
          <w:szCs w:val="18"/>
        </w:rPr>
      </w:pPr>
    </w:p>
    <w:p w14:paraId="7BA253B8" w14:textId="77777777" w:rsidR="00FB3ECB" w:rsidRDefault="00FB3ECB" w:rsidP="00A91281">
      <w:pPr>
        <w:pStyle w:val="Zkladntext"/>
        <w:rPr>
          <w:szCs w:val="18"/>
        </w:rPr>
      </w:pPr>
    </w:p>
    <w:p w14:paraId="63BE8980" w14:textId="76F3A232" w:rsidR="00A91281" w:rsidRPr="00A91281" w:rsidRDefault="00A91281" w:rsidP="00A91281">
      <w:pPr>
        <w:pStyle w:val="Zkladntext"/>
        <w:rPr>
          <w:szCs w:val="18"/>
        </w:rPr>
      </w:pPr>
      <w:r w:rsidRPr="00A91281">
        <w:rPr>
          <w:szCs w:val="18"/>
        </w:rPr>
        <w:t>Opravné položky k pohľadávkam zohľadňujú bonitu klienta a jeho schopnosť splácať svoje záväzky.</w:t>
      </w:r>
    </w:p>
    <w:p w14:paraId="63BE8981" w14:textId="77777777" w:rsidR="00A91281" w:rsidRPr="00A91281" w:rsidRDefault="00A91281" w:rsidP="00A91281">
      <w:pPr>
        <w:pStyle w:val="Zkladntext"/>
        <w:rPr>
          <w:szCs w:val="18"/>
        </w:rPr>
      </w:pPr>
    </w:p>
    <w:p w14:paraId="63BE8982" w14:textId="364B7206" w:rsidR="00A91281" w:rsidRDefault="00A91281" w:rsidP="00A91281">
      <w:pPr>
        <w:pStyle w:val="Zkladntext"/>
        <w:rPr>
          <w:szCs w:val="18"/>
        </w:rPr>
      </w:pPr>
      <w:r w:rsidRPr="00A91281">
        <w:rPr>
          <w:szCs w:val="18"/>
        </w:rPr>
        <w:t xml:space="preserve">K použitiu opravnej položky </w:t>
      </w:r>
      <w:r w:rsidRPr="00C304C6">
        <w:rPr>
          <w:szCs w:val="18"/>
        </w:rPr>
        <w:t xml:space="preserve">dochádza pri </w:t>
      </w:r>
      <w:r w:rsidR="003F06F9" w:rsidRPr="00C304C6">
        <w:rPr>
          <w:szCs w:val="18"/>
        </w:rPr>
        <w:t xml:space="preserve">čiastočnej </w:t>
      </w:r>
      <w:r w:rsidRPr="00C304C6">
        <w:rPr>
          <w:szCs w:val="18"/>
        </w:rPr>
        <w:t>úhrade</w:t>
      </w:r>
      <w:r w:rsidRPr="00A91281">
        <w:rPr>
          <w:szCs w:val="18"/>
        </w:rPr>
        <w:t xml:space="preserve"> alebo odpísaní pohľadávky po splatnosti, ku ktorej bola v minulosti vytvorená opravná polo</w:t>
      </w:r>
      <w:r>
        <w:rPr>
          <w:szCs w:val="18"/>
        </w:rPr>
        <w:t xml:space="preserve">žka. </w:t>
      </w:r>
    </w:p>
    <w:p w14:paraId="63BE8983" w14:textId="77777777" w:rsidR="00B80208" w:rsidRDefault="00B80208" w:rsidP="00A91281">
      <w:pPr>
        <w:pStyle w:val="Zkladntext"/>
        <w:rPr>
          <w:szCs w:val="18"/>
        </w:rPr>
      </w:pPr>
    </w:p>
    <w:p w14:paraId="63BE8984" w14:textId="77777777" w:rsidR="00B80208" w:rsidRDefault="00B80208" w:rsidP="00A91281">
      <w:pPr>
        <w:pStyle w:val="Zkladntext"/>
        <w:rPr>
          <w:szCs w:val="18"/>
        </w:rPr>
      </w:pPr>
      <w:r>
        <w:rPr>
          <w:szCs w:val="18"/>
        </w:rPr>
        <w:t>K</w:t>
      </w:r>
      <w:r w:rsidR="001B3087">
        <w:rPr>
          <w:szCs w:val="18"/>
        </w:rPr>
        <w:t xml:space="preserve"> zrušeniu opravnej položky </w:t>
      </w:r>
      <w:r>
        <w:rPr>
          <w:szCs w:val="18"/>
        </w:rPr>
        <w:t xml:space="preserve">dochádza v prípadoch, kedy pominulo resp. znížilo </w:t>
      </w:r>
      <w:r w:rsidR="00FF2C04">
        <w:rPr>
          <w:szCs w:val="18"/>
        </w:rPr>
        <w:t xml:space="preserve">sa </w:t>
      </w:r>
      <w:r>
        <w:rPr>
          <w:szCs w:val="18"/>
        </w:rPr>
        <w:t xml:space="preserve">riziko, že dlžník pohľadávku úplne alebo čiastočne nesplatí. </w:t>
      </w:r>
    </w:p>
    <w:p w14:paraId="42CAD6A8" w14:textId="77777777" w:rsidR="00FB3ECB" w:rsidRDefault="00FB3ECB" w:rsidP="00A91281">
      <w:pPr>
        <w:pStyle w:val="Zkladntext"/>
        <w:rPr>
          <w:szCs w:val="18"/>
        </w:rPr>
      </w:pPr>
    </w:p>
    <w:p w14:paraId="775379FE" w14:textId="77777777" w:rsidR="00FB3ECB" w:rsidRDefault="00FB3ECB" w:rsidP="00A91281">
      <w:pPr>
        <w:pStyle w:val="Zkladntext"/>
        <w:rPr>
          <w:szCs w:val="18"/>
        </w:rPr>
      </w:pPr>
    </w:p>
    <w:p w14:paraId="27587D2D" w14:textId="77777777" w:rsidR="00FB3ECB" w:rsidRDefault="00FB3ECB" w:rsidP="00A91281">
      <w:pPr>
        <w:pStyle w:val="Zkladntext"/>
        <w:rPr>
          <w:szCs w:val="18"/>
        </w:rPr>
      </w:pPr>
    </w:p>
    <w:p w14:paraId="50F9347C" w14:textId="77777777" w:rsidR="00FB3ECB" w:rsidRDefault="00FB3ECB" w:rsidP="00A91281">
      <w:pPr>
        <w:pStyle w:val="Zkladntext"/>
        <w:rPr>
          <w:szCs w:val="18"/>
        </w:rPr>
      </w:pPr>
    </w:p>
    <w:p w14:paraId="7DD2DF6A" w14:textId="77777777" w:rsidR="00FB3ECB" w:rsidRDefault="00FB3ECB" w:rsidP="00A91281">
      <w:pPr>
        <w:pStyle w:val="Zkladntext"/>
        <w:rPr>
          <w:szCs w:val="18"/>
        </w:rPr>
      </w:pPr>
    </w:p>
    <w:p w14:paraId="174F757C" w14:textId="77777777" w:rsidR="00FB3ECB" w:rsidRPr="00A91281" w:rsidRDefault="00FB3ECB" w:rsidP="00A91281">
      <w:pPr>
        <w:pStyle w:val="Zkladntext"/>
        <w:rPr>
          <w:szCs w:val="18"/>
        </w:rPr>
      </w:pPr>
    </w:p>
    <w:p w14:paraId="63BE8985" w14:textId="77777777" w:rsidR="00653F5B" w:rsidRPr="009E0040" w:rsidRDefault="00653F5B" w:rsidP="009D0700">
      <w:pPr>
        <w:pStyle w:val="Zkladntext"/>
        <w:rPr>
          <w:szCs w:val="18"/>
        </w:rPr>
      </w:pPr>
    </w:p>
    <w:p w14:paraId="63BE8986" w14:textId="77777777" w:rsidR="00CA441D" w:rsidRPr="0028408E" w:rsidRDefault="00B80208" w:rsidP="00D06026">
      <w:pPr>
        <w:spacing w:line="276" w:lineRule="auto"/>
        <w:ind w:left="426"/>
        <w:rPr>
          <w:sz w:val="18"/>
          <w:szCs w:val="18"/>
        </w:rPr>
      </w:pPr>
      <w:r w:rsidRPr="0028408E">
        <w:rPr>
          <w:sz w:val="18"/>
          <w:szCs w:val="18"/>
        </w:rPr>
        <w:lastRenderedPageBreak/>
        <w:t>V</w:t>
      </w:r>
      <w:r w:rsidR="00CA441D" w:rsidRPr="0028408E">
        <w:rPr>
          <w:sz w:val="18"/>
          <w:szCs w:val="18"/>
        </w:rPr>
        <w:t>eková štruktúra pohľadávok je uvedená v nasledujúcom prehľade:</w:t>
      </w:r>
    </w:p>
    <w:p w14:paraId="63BE8987" w14:textId="77777777" w:rsidR="0034119B" w:rsidRPr="00891481" w:rsidRDefault="0034119B" w:rsidP="00CA441D">
      <w:pPr>
        <w:pStyle w:val="Zkladntext"/>
        <w:rPr>
          <w:szCs w:val="18"/>
        </w:rPr>
      </w:pPr>
    </w:p>
    <w:bookmarkStart w:id="16" w:name="_MON_1500362160"/>
    <w:bookmarkEnd w:id="16"/>
    <w:p w14:paraId="63BE8988" w14:textId="3793D36D" w:rsidR="00B56CBE" w:rsidRPr="008C0838" w:rsidRDefault="00891EC7" w:rsidP="004E21C9">
      <w:pPr>
        <w:pStyle w:val="Zkladntext"/>
        <w:rPr>
          <w:szCs w:val="18"/>
        </w:rPr>
      </w:pPr>
      <w:r>
        <w:rPr>
          <w:szCs w:val="18"/>
        </w:rPr>
        <w:object w:dxaOrig="8801" w:dyaOrig="1518" w14:anchorId="63BE8C22">
          <v:shape id="_x0000_i1031" type="#_x0000_t75" style="width:447pt;height:79.5pt" o:ole="">
            <v:imagedata r:id="rId28" o:title=""/>
          </v:shape>
          <o:OLEObject Type="Embed" ProgID="Excel.Sheet.12" ShapeID="_x0000_i1031" DrawAspect="Content" ObjectID="_1844228458" r:id="rId29"/>
        </w:object>
      </w:r>
    </w:p>
    <w:p w14:paraId="63BE898C" w14:textId="77777777" w:rsidR="00FA0B55" w:rsidRDefault="00FA0B55" w:rsidP="004E21C9">
      <w:pPr>
        <w:pStyle w:val="Zkladntext"/>
      </w:pPr>
    </w:p>
    <w:p w14:paraId="63BE898D" w14:textId="1A63B00E" w:rsidR="00FA0B55" w:rsidRDefault="00FA0B55" w:rsidP="004E21C9">
      <w:pPr>
        <w:pStyle w:val="Zkladntext"/>
      </w:pPr>
      <w:r>
        <w:t xml:space="preserve">Na pohľadávky vo výške </w:t>
      </w:r>
      <w:r w:rsidR="005859AC">
        <w:t>1</w:t>
      </w:r>
      <w:r w:rsidR="005711E1">
        <w:t> 104 561</w:t>
      </w:r>
      <w:r>
        <w:t xml:space="preserve"> EUR bolo v prospech banky zriadené záložné právo. </w:t>
      </w:r>
    </w:p>
    <w:p w14:paraId="447450F9" w14:textId="77777777" w:rsidR="00C25F94" w:rsidRDefault="00C25F94" w:rsidP="004E21C9">
      <w:pPr>
        <w:pStyle w:val="Zkladntext"/>
      </w:pPr>
    </w:p>
    <w:bookmarkStart w:id="17" w:name="_MON_1811502560"/>
    <w:bookmarkEnd w:id="17"/>
    <w:p w14:paraId="4AB12DAE" w14:textId="7485DD27" w:rsidR="00C25F94" w:rsidRDefault="000912D7" w:rsidP="004E21C9">
      <w:pPr>
        <w:pStyle w:val="Zkladntext"/>
      </w:pPr>
      <w:r>
        <w:object w:dxaOrig="10167" w:dyaOrig="4472" w14:anchorId="18EC651A">
          <v:shape id="_x0000_i1032" type="#_x0000_t75" style="width:492.5pt;height:3in" o:ole="">
            <v:imagedata r:id="rId30" o:title=""/>
          </v:shape>
          <o:OLEObject Type="Embed" ProgID="Excel.Sheet.12" ShapeID="_x0000_i1032" DrawAspect="Content" ObjectID="_1844228459" r:id="rId31"/>
        </w:object>
      </w:r>
    </w:p>
    <w:p w14:paraId="63BE898E" w14:textId="77777777" w:rsidR="00653F5B" w:rsidRDefault="00653F5B" w:rsidP="004E21C9">
      <w:pPr>
        <w:pStyle w:val="Zkladntext"/>
      </w:pPr>
    </w:p>
    <w:p w14:paraId="741097FB" w14:textId="77777777" w:rsidR="00904049" w:rsidRDefault="00904049" w:rsidP="004E21C9">
      <w:pPr>
        <w:pStyle w:val="Zkladntext"/>
      </w:pPr>
    </w:p>
    <w:bookmarkStart w:id="18" w:name="_MON_1811503118"/>
    <w:bookmarkEnd w:id="18"/>
    <w:p w14:paraId="09D615EC" w14:textId="6A6D5462" w:rsidR="00904049" w:rsidRDefault="000912D7" w:rsidP="004E21C9">
      <w:pPr>
        <w:pStyle w:val="Zkladntext"/>
      </w:pPr>
      <w:r>
        <w:object w:dxaOrig="9735" w:dyaOrig="4472" w14:anchorId="4958B242">
          <v:shape id="_x0000_i1033" type="#_x0000_t75" style="width:492.5pt;height:223.5pt" o:ole="">
            <v:imagedata r:id="rId32" o:title=""/>
          </v:shape>
          <o:OLEObject Type="Embed" ProgID="Excel.Sheet.12" ShapeID="_x0000_i1033" DrawAspect="Content" ObjectID="_1844228460" r:id="rId33"/>
        </w:object>
      </w:r>
    </w:p>
    <w:p w14:paraId="2854D45A" w14:textId="77777777" w:rsidR="00904049" w:rsidRDefault="00904049" w:rsidP="004E21C9">
      <w:pPr>
        <w:pStyle w:val="Zkladntext"/>
      </w:pPr>
    </w:p>
    <w:p w14:paraId="280FC92A" w14:textId="77777777" w:rsidR="00904049" w:rsidRDefault="00904049" w:rsidP="004E21C9">
      <w:pPr>
        <w:pStyle w:val="Zkladntext"/>
      </w:pPr>
    </w:p>
    <w:p w14:paraId="119FD0B8" w14:textId="77777777" w:rsidR="005200CF" w:rsidRDefault="005200CF" w:rsidP="004E21C9">
      <w:pPr>
        <w:pStyle w:val="Zkladntext"/>
      </w:pPr>
    </w:p>
    <w:p w14:paraId="1B862BCB" w14:textId="77777777" w:rsidR="00904049" w:rsidRDefault="00904049" w:rsidP="004E21C9">
      <w:pPr>
        <w:pStyle w:val="Zkladntext"/>
      </w:pPr>
    </w:p>
    <w:p w14:paraId="63BE8994" w14:textId="77777777" w:rsidR="002177BC" w:rsidRPr="005859AC" w:rsidRDefault="002177BC" w:rsidP="005013EA">
      <w:pPr>
        <w:pStyle w:val="Nadpis2"/>
        <w:numPr>
          <w:ilvl w:val="0"/>
          <w:numId w:val="2"/>
        </w:numPr>
        <w:ind w:left="714" w:hanging="357"/>
        <w:rPr>
          <w:szCs w:val="18"/>
        </w:rPr>
      </w:pPr>
      <w:r w:rsidRPr="005859AC">
        <w:rPr>
          <w:szCs w:val="18"/>
        </w:rPr>
        <w:lastRenderedPageBreak/>
        <w:t>Odložená daňová pohľadávka</w:t>
      </w:r>
    </w:p>
    <w:p w14:paraId="63BE8995" w14:textId="77777777" w:rsidR="002177BC" w:rsidRPr="0028408E" w:rsidRDefault="002177BC" w:rsidP="009E0040">
      <w:pPr>
        <w:ind w:left="426"/>
        <w:rPr>
          <w:color w:val="0070C0"/>
        </w:rPr>
      </w:pPr>
    </w:p>
    <w:p w14:paraId="63BE8998" w14:textId="77777777" w:rsidR="00A111BE" w:rsidRDefault="00A111BE" w:rsidP="00A111BE">
      <w:pPr>
        <w:pStyle w:val="Zkladntext"/>
        <w:rPr>
          <w:szCs w:val="18"/>
        </w:rPr>
      </w:pPr>
      <w:r>
        <w:rPr>
          <w:szCs w:val="18"/>
        </w:rPr>
        <w:t>Výpočet odloženej</w:t>
      </w:r>
      <w:r w:rsidRPr="00891481">
        <w:rPr>
          <w:szCs w:val="18"/>
        </w:rPr>
        <w:t xml:space="preserve"> </w:t>
      </w:r>
      <w:r>
        <w:rPr>
          <w:szCs w:val="18"/>
        </w:rPr>
        <w:t>daňovej pohľadávky</w:t>
      </w:r>
      <w:r w:rsidRPr="008C0838">
        <w:rPr>
          <w:szCs w:val="18"/>
        </w:rPr>
        <w:t xml:space="preserve"> je uvedený v nasledujúcom prehľade:</w:t>
      </w:r>
    </w:p>
    <w:p w14:paraId="63BE8999" w14:textId="77777777" w:rsidR="00A111BE" w:rsidRDefault="00A111BE" w:rsidP="00A111BE">
      <w:pPr>
        <w:pStyle w:val="Zkladntext"/>
        <w:rPr>
          <w:szCs w:val="18"/>
        </w:rPr>
      </w:pPr>
    </w:p>
    <w:bookmarkStart w:id="19" w:name="_MON_1501060846"/>
    <w:bookmarkEnd w:id="19"/>
    <w:p w14:paraId="7B604C4E" w14:textId="3E3B3B8C" w:rsidR="00F81F44" w:rsidRDefault="002653B8" w:rsidP="00A111BE">
      <w:pPr>
        <w:pStyle w:val="Zkladntext"/>
        <w:rPr>
          <w:szCs w:val="18"/>
        </w:rPr>
      </w:pPr>
      <w:r>
        <w:rPr>
          <w:szCs w:val="18"/>
        </w:rPr>
        <w:object w:dxaOrig="8844" w:dyaOrig="3190" w14:anchorId="63BE8C23">
          <v:shape id="_x0000_i1034" type="#_x0000_t75" style="width:443pt;height:155.25pt" o:ole="">
            <v:imagedata r:id="rId34" o:title=""/>
          </v:shape>
          <o:OLEObject Type="Embed" ProgID="Excel.Sheet.12" ShapeID="_x0000_i1034" DrawAspect="Content" ObjectID="_1844228461" r:id="rId35"/>
        </w:object>
      </w:r>
    </w:p>
    <w:p w14:paraId="385C5994" w14:textId="77777777" w:rsidR="00F81F44" w:rsidRDefault="00F81F44" w:rsidP="00A111BE">
      <w:pPr>
        <w:pStyle w:val="Zkladntext"/>
        <w:rPr>
          <w:szCs w:val="18"/>
        </w:rPr>
      </w:pPr>
    </w:p>
    <w:p w14:paraId="63BE899B" w14:textId="77777777" w:rsidR="00A111BE" w:rsidRDefault="004D6075" w:rsidP="00A111BE">
      <w:pPr>
        <w:pStyle w:val="Zkladntext"/>
        <w:rPr>
          <w:szCs w:val="18"/>
        </w:rPr>
      </w:pPr>
      <w:r>
        <w:rPr>
          <w:szCs w:val="18"/>
        </w:rPr>
        <w:t xml:space="preserve">Odložená daňová pohľadávka sa vykázala vo výške, v ktorej je pravdepodobné, že sa v budúcnosti využije. </w:t>
      </w:r>
    </w:p>
    <w:p w14:paraId="63BE899C" w14:textId="77777777" w:rsidR="00A111BE" w:rsidRDefault="00A111BE" w:rsidP="004E21C9">
      <w:pPr>
        <w:ind w:left="426"/>
        <w:rPr>
          <w:color w:val="00B0F0"/>
          <w:sz w:val="18"/>
          <w:szCs w:val="18"/>
        </w:rPr>
      </w:pPr>
    </w:p>
    <w:bookmarkStart w:id="20" w:name="_MON_1501061656"/>
    <w:bookmarkEnd w:id="20"/>
    <w:p w14:paraId="63BE899D" w14:textId="11A39DDB" w:rsidR="003A2AE6" w:rsidRDefault="002653B8">
      <w:pPr>
        <w:ind w:left="426"/>
        <w:jc w:val="both"/>
        <w:rPr>
          <w:szCs w:val="18"/>
        </w:rPr>
      </w:pPr>
      <w:r>
        <w:rPr>
          <w:szCs w:val="18"/>
        </w:rPr>
        <w:object w:dxaOrig="8734" w:dyaOrig="1998" w14:anchorId="63BE8C24">
          <v:shape id="_x0000_i1035" type="#_x0000_t75" style="width:443.25pt;height:102pt" o:ole="">
            <v:imagedata r:id="rId36" o:title=""/>
          </v:shape>
          <o:OLEObject Type="Embed" ProgID="Excel.Sheet.12" ShapeID="_x0000_i1035" DrawAspect="Content" ObjectID="_1844228462" r:id="rId37"/>
        </w:object>
      </w:r>
    </w:p>
    <w:p w14:paraId="63BE89A0" w14:textId="77777777" w:rsidR="0034638A" w:rsidRDefault="0034638A" w:rsidP="0034638A">
      <w:pPr>
        <w:pStyle w:val="Nadpis2"/>
        <w:numPr>
          <w:ilvl w:val="0"/>
          <w:numId w:val="2"/>
        </w:numPr>
        <w:rPr>
          <w:szCs w:val="18"/>
        </w:rPr>
      </w:pPr>
      <w:r>
        <w:rPr>
          <w:szCs w:val="18"/>
        </w:rPr>
        <w:t>Krátkodobý finančný majetok</w:t>
      </w:r>
    </w:p>
    <w:p w14:paraId="63BE89A1" w14:textId="77777777" w:rsidR="00DC56A6" w:rsidRDefault="00DC56A6" w:rsidP="00DC56A6">
      <w:pPr>
        <w:pStyle w:val="Zkladntext"/>
        <w:ind w:left="0"/>
        <w:rPr>
          <w:sz w:val="20"/>
        </w:rPr>
      </w:pPr>
    </w:p>
    <w:p w14:paraId="63BE89A3" w14:textId="062D247E" w:rsidR="0034638A" w:rsidRDefault="00355EDF" w:rsidP="00355EDF">
      <w:pPr>
        <w:pStyle w:val="Zkladntext"/>
      </w:pPr>
      <w:r w:rsidRPr="00355EDF">
        <w:t>K 31 decembru 202</w:t>
      </w:r>
      <w:r w:rsidR="002653B8">
        <w:t>5</w:t>
      </w:r>
      <w:r w:rsidRPr="00355EDF">
        <w:t xml:space="preserve"> spoločnosť neeviduje žiaden krátkodobý finančný majetok vo forme majetkových alebo dlhových cenných papierov.</w:t>
      </w:r>
    </w:p>
    <w:p w14:paraId="63BE89A5" w14:textId="77777777" w:rsidR="004E21C9" w:rsidRDefault="004E21C9" w:rsidP="00B50225">
      <w:pPr>
        <w:pStyle w:val="Zkladntext"/>
        <w:ind w:left="0"/>
        <w:rPr>
          <w:szCs w:val="18"/>
          <w:highlight w:val="green"/>
        </w:rPr>
      </w:pPr>
      <w:bookmarkStart w:id="21" w:name="_MON_1500362338"/>
      <w:bookmarkEnd w:id="21"/>
    </w:p>
    <w:p w14:paraId="63BE89C2" w14:textId="77777777" w:rsidR="00FE0F76" w:rsidRDefault="00FE0F76" w:rsidP="005013EA">
      <w:pPr>
        <w:pStyle w:val="Nadpis2"/>
        <w:numPr>
          <w:ilvl w:val="0"/>
          <w:numId w:val="2"/>
        </w:numPr>
        <w:ind w:left="714" w:hanging="357"/>
        <w:rPr>
          <w:szCs w:val="18"/>
        </w:rPr>
      </w:pPr>
      <w:r w:rsidRPr="00DC56A6">
        <w:rPr>
          <w:szCs w:val="18"/>
        </w:rPr>
        <w:t>Finančné účty</w:t>
      </w:r>
    </w:p>
    <w:p w14:paraId="63BE89C3" w14:textId="77777777" w:rsidR="00BD10C3" w:rsidRPr="00ED45D2" w:rsidRDefault="00BD10C3" w:rsidP="005013EA">
      <w:pPr>
        <w:ind w:left="284"/>
      </w:pPr>
    </w:p>
    <w:p w14:paraId="63BE89C4" w14:textId="2179CAA7" w:rsidR="00FE0F76" w:rsidRDefault="00346D45" w:rsidP="005013EA">
      <w:pPr>
        <w:pStyle w:val="Zkladntext"/>
        <w:ind w:left="425"/>
        <w:rPr>
          <w:szCs w:val="18"/>
        </w:rPr>
      </w:pPr>
      <w:r w:rsidRPr="00346D45">
        <w:rPr>
          <w:szCs w:val="18"/>
        </w:rPr>
        <w:t>Spoločnosť má otvorený kontokorentný účet v Slovenskej sporiteľni, a.s., ktorý jej umožňuje čerpať úver do výšky 1 250 000 EUR. K 31. decembru 202</w:t>
      </w:r>
      <w:r w:rsidR="002653B8">
        <w:rPr>
          <w:szCs w:val="18"/>
        </w:rPr>
        <w:t>5</w:t>
      </w:r>
      <w:r w:rsidRPr="00346D45">
        <w:rPr>
          <w:szCs w:val="18"/>
        </w:rPr>
        <w:t xml:space="preserve"> a 31. decembru 202</w:t>
      </w:r>
      <w:r w:rsidR="002653B8">
        <w:rPr>
          <w:szCs w:val="18"/>
        </w:rPr>
        <w:t>4</w:t>
      </w:r>
      <w:r w:rsidRPr="00346D45">
        <w:rPr>
          <w:szCs w:val="18"/>
        </w:rPr>
        <w:t xml:space="preserve"> bol debetný  zostatok (v súlade s dohodnutým úverovým rámcom) </w:t>
      </w:r>
      <w:r w:rsidR="002653B8">
        <w:rPr>
          <w:szCs w:val="18"/>
        </w:rPr>
        <w:t xml:space="preserve">1 015 525 </w:t>
      </w:r>
      <w:r>
        <w:rPr>
          <w:szCs w:val="18"/>
        </w:rPr>
        <w:t>EUR a</w:t>
      </w:r>
      <w:r w:rsidR="002653B8">
        <w:rPr>
          <w:szCs w:val="18"/>
        </w:rPr>
        <w:t> 744 743</w:t>
      </w:r>
      <w:r w:rsidRPr="00346D45">
        <w:rPr>
          <w:szCs w:val="18"/>
        </w:rPr>
        <w:t xml:space="preserve"> EUR</w:t>
      </w:r>
      <w:r>
        <w:rPr>
          <w:szCs w:val="18"/>
        </w:rPr>
        <w:t xml:space="preserve"> a</w:t>
      </w:r>
      <w:r w:rsidRPr="00346D45">
        <w:rPr>
          <w:szCs w:val="18"/>
        </w:rPr>
        <w:t xml:space="preserve"> v súvahe je vykázaný ako krátkodobý bankový úver.</w:t>
      </w:r>
    </w:p>
    <w:p w14:paraId="63BE89C6" w14:textId="77777777" w:rsidR="00FE0F76" w:rsidRDefault="00FE0F76" w:rsidP="00346D45">
      <w:pPr>
        <w:pStyle w:val="Zkladntext"/>
        <w:ind w:left="0"/>
        <w:rPr>
          <w:szCs w:val="18"/>
        </w:rPr>
      </w:pPr>
    </w:p>
    <w:p w14:paraId="13959B50" w14:textId="77777777" w:rsidR="00FB3ECB" w:rsidRDefault="00FB3ECB" w:rsidP="00346D45">
      <w:pPr>
        <w:pStyle w:val="Zkladntext"/>
        <w:ind w:left="0"/>
        <w:rPr>
          <w:szCs w:val="18"/>
        </w:rPr>
      </w:pPr>
    </w:p>
    <w:p w14:paraId="22CD1B19" w14:textId="77777777" w:rsidR="00FB3ECB" w:rsidRDefault="00FB3ECB" w:rsidP="00346D45">
      <w:pPr>
        <w:pStyle w:val="Zkladntext"/>
        <w:ind w:left="0"/>
        <w:rPr>
          <w:szCs w:val="18"/>
        </w:rPr>
      </w:pPr>
    </w:p>
    <w:p w14:paraId="5B7A79CD" w14:textId="77777777" w:rsidR="005200CF" w:rsidRDefault="005200CF" w:rsidP="00346D45">
      <w:pPr>
        <w:pStyle w:val="Zkladntext"/>
        <w:ind w:left="0"/>
        <w:rPr>
          <w:szCs w:val="18"/>
        </w:rPr>
      </w:pPr>
    </w:p>
    <w:p w14:paraId="7A0DB797" w14:textId="77777777" w:rsidR="005200CF" w:rsidRDefault="005200CF" w:rsidP="00346D45">
      <w:pPr>
        <w:pStyle w:val="Zkladntext"/>
        <w:ind w:left="0"/>
        <w:rPr>
          <w:szCs w:val="18"/>
        </w:rPr>
      </w:pPr>
    </w:p>
    <w:p w14:paraId="3CA415C5" w14:textId="77777777" w:rsidR="005200CF" w:rsidRDefault="005200CF" w:rsidP="00346D45">
      <w:pPr>
        <w:pStyle w:val="Zkladntext"/>
        <w:ind w:left="0"/>
        <w:rPr>
          <w:szCs w:val="18"/>
        </w:rPr>
      </w:pPr>
    </w:p>
    <w:p w14:paraId="2C894321" w14:textId="77777777" w:rsidR="005200CF" w:rsidRDefault="005200CF" w:rsidP="00346D45">
      <w:pPr>
        <w:pStyle w:val="Zkladntext"/>
        <w:ind w:left="0"/>
        <w:rPr>
          <w:szCs w:val="18"/>
        </w:rPr>
      </w:pPr>
    </w:p>
    <w:p w14:paraId="5FDF723D" w14:textId="77777777" w:rsidR="005200CF" w:rsidRDefault="005200CF" w:rsidP="00346D45">
      <w:pPr>
        <w:pStyle w:val="Zkladntext"/>
        <w:ind w:left="0"/>
        <w:rPr>
          <w:szCs w:val="18"/>
        </w:rPr>
      </w:pPr>
    </w:p>
    <w:p w14:paraId="02F0C750" w14:textId="77777777" w:rsidR="005200CF" w:rsidRDefault="005200CF" w:rsidP="00346D45">
      <w:pPr>
        <w:pStyle w:val="Zkladntext"/>
        <w:ind w:left="0"/>
        <w:rPr>
          <w:szCs w:val="18"/>
        </w:rPr>
      </w:pPr>
    </w:p>
    <w:p w14:paraId="26A9C066" w14:textId="77777777" w:rsidR="005200CF" w:rsidRDefault="005200CF" w:rsidP="00346D45">
      <w:pPr>
        <w:pStyle w:val="Zkladntext"/>
        <w:ind w:left="0"/>
        <w:rPr>
          <w:szCs w:val="18"/>
        </w:rPr>
      </w:pPr>
    </w:p>
    <w:p w14:paraId="0ADDD205" w14:textId="77777777" w:rsidR="005200CF" w:rsidRDefault="005200CF" w:rsidP="00346D45">
      <w:pPr>
        <w:pStyle w:val="Zkladntext"/>
        <w:ind w:left="0"/>
        <w:rPr>
          <w:szCs w:val="18"/>
        </w:rPr>
      </w:pPr>
    </w:p>
    <w:p w14:paraId="690CCEBC" w14:textId="77777777" w:rsidR="005200CF" w:rsidRDefault="005200CF" w:rsidP="00346D45">
      <w:pPr>
        <w:pStyle w:val="Zkladntext"/>
        <w:ind w:left="0"/>
        <w:rPr>
          <w:szCs w:val="18"/>
        </w:rPr>
      </w:pPr>
    </w:p>
    <w:p w14:paraId="3317A455" w14:textId="77777777" w:rsidR="005200CF" w:rsidRDefault="005200CF" w:rsidP="00346D45">
      <w:pPr>
        <w:pStyle w:val="Zkladntext"/>
        <w:ind w:left="0"/>
        <w:rPr>
          <w:szCs w:val="18"/>
        </w:rPr>
      </w:pPr>
    </w:p>
    <w:p w14:paraId="2D672600" w14:textId="77777777" w:rsidR="005200CF" w:rsidRDefault="005200CF" w:rsidP="00346D45">
      <w:pPr>
        <w:pStyle w:val="Zkladntext"/>
        <w:ind w:left="0"/>
        <w:rPr>
          <w:szCs w:val="18"/>
        </w:rPr>
      </w:pPr>
    </w:p>
    <w:p w14:paraId="7B8F1200" w14:textId="77777777" w:rsidR="005200CF" w:rsidRDefault="005200CF" w:rsidP="00346D45">
      <w:pPr>
        <w:pStyle w:val="Zkladntext"/>
        <w:ind w:left="0"/>
        <w:rPr>
          <w:szCs w:val="18"/>
        </w:rPr>
      </w:pPr>
    </w:p>
    <w:p w14:paraId="6FF3AD0C" w14:textId="77777777" w:rsidR="005200CF" w:rsidRDefault="005200CF" w:rsidP="00346D45">
      <w:pPr>
        <w:pStyle w:val="Zkladntext"/>
        <w:ind w:left="0"/>
        <w:rPr>
          <w:szCs w:val="18"/>
        </w:rPr>
      </w:pPr>
    </w:p>
    <w:p w14:paraId="7F4F943B" w14:textId="77777777" w:rsidR="005200CF" w:rsidRDefault="005200CF" w:rsidP="00346D45">
      <w:pPr>
        <w:pStyle w:val="Zkladntext"/>
        <w:ind w:left="0"/>
        <w:rPr>
          <w:szCs w:val="18"/>
        </w:rPr>
      </w:pPr>
    </w:p>
    <w:p w14:paraId="4F002D84" w14:textId="77777777" w:rsidR="005200CF" w:rsidRDefault="005200CF" w:rsidP="00346D45">
      <w:pPr>
        <w:pStyle w:val="Zkladntext"/>
        <w:ind w:left="0"/>
        <w:rPr>
          <w:szCs w:val="18"/>
        </w:rPr>
      </w:pPr>
    </w:p>
    <w:p w14:paraId="0B789634" w14:textId="77777777" w:rsidR="005200CF" w:rsidRDefault="005200CF" w:rsidP="00346D45">
      <w:pPr>
        <w:pStyle w:val="Zkladntext"/>
        <w:ind w:left="0"/>
        <w:rPr>
          <w:szCs w:val="18"/>
        </w:rPr>
      </w:pPr>
    </w:p>
    <w:p w14:paraId="6EE8D11A" w14:textId="77777777" w:rsidR="005200CF" w:rsidRDefault="005200CF" w:rsidP="00346D45">
      <w:pPr>
        <w:pStyle w:val="Zkladntext"/>
        <w:ind w:left="0"/>
        <w:rPr>
          <w:szCs w:val="18"/>
        </w:rPr>
      </w:pPr>
    </w:p>
    <w:p w14:paraId="56D62DD8" w14:textId="77777777" w:rsidR="005200CF" w:rsidRDefault="005200CF" w:rsidP="00346D45">
      <w:pPr>
        <w:pStyle w:val="Zkladntext"/>
        <w:ind w:left="0"/>
        <w:rPr>
          <w:szCs w:val="18"/>
        </w:rPr>
      </w:pPr>
    </w:p>
    <w:p w14:paraId="486800F2" w14:textId="77777777" w:rsidR="00FB3ECB" w:rsidRPr="00B50225" w:rsidRDefault="00FB3ECB" w:rsidP="00346D45">
      <w:pPr>
        <w:pStyle w:val="Zkladntext"/>
        <w:ind w:left="0"/>
        <w:rPr>
          <w:szCs w:val="18"/>
        </w:rPr>
      </w:pPr>
    </w:p>
    <w:p w14:paraId="63BE89C7" w14:textId="77777777" w:rsidR="00FE0F76" w:rsidRPr="008C0838" w:rsidRDefault="00FE0F76" w:rsidP="005013EA">
      <w:pPr>
        <w:pStyle w:val="Nadpis2"/>
        <w:numPr>
          <w:ilvl w:val="0"/>
          <w:numId w:val="2"/>
        </w:numPr>
        <w:ind w:left="714" w:hanging="357"/>
        <w:rPr>
          <w:szCs w:val="18"/>
        </w:rPr>
      </w:pPr>
      <w:r w:rsidRPr="00891481">
        <w:rPr>
          <w:szCs w:val="18"/>
        </w:rPr>
        <w:t>Časové rozlíšenie</w:t>
      </w:r>
    </w:p>
    <w:p w14:paraId="63BE89C8" w14:textId="77777777" w:rsidR="00FE0F76" w:rsidRPr="00B50225" w:rsidRDefault="00FE0F76" w:rsidP="00FE0F76">
      <w:pPr>
        <w:pStyle w:val="Zkladntext"/>
        <w:rPr>
          <w:szCs w:val="18"/>
        </w:rPr>
      </w:pPr>
    </w:p>
    <w:p w14:paraId="63BE89C9" w14:textId="77777777" w:rsidR="00FE0F76" w:rsidRDefault="00FE0F76" w:rsidP="00FE0F76">
      <w:pPr>
        <w:pStyle w:val="Zkladntext"/>
        <w:rPr>
          <w:szCs w:val="18"/>
        </w:rPr>
      </w:pPr>
      <w:r w:rsidRPr="00B50225">
        <w:rPr>
          <w:szCs w:val="18"/>
        </w:rPr>
        <w:t>Ide o tieto položky:</w:t>
      </w:r>
    </w:p>
    <w:p w14:paraId="63BE89CA" w14:textId="09CD4AB2" w:rsidR="0034638A" w:rsidRPr="00E5531E" w:rsidRDefault="00E5531E" w:rsidP="004E21C9">
      <w:pPr>
        <w:pStyle w:val="Zkladntext"/>
        <w:rPr>
          <w:szCs w:val="18"/>
        </w:rPr>
      </w:pPr>
      <w:r>
        <w:rPr>
          <w:i/>
          <w:szCs w:val="18"/>
        </w:rPr>
        <w:tab/>
      </w:r>
      <w:bookmarkStart w:id="22" w:name="_MON_1500367186"/>
      <w:bookmarkEnd w:id="22"/>
      <w:r w:rsidR="004754E7">
        <w:rPr>
          <w:i/>
          <w:szCs w:val="18"/>
        </w:rPr>
        <w:object w:dxaOrig="8745" w:dyaOrig="5970" w14:anchorId="63BE8C27">
          <v:shape id="_x0000_i1036" type="#_x0000_t75" style="width:439.5pt;height:299.5pt" o:ole="">
            <v:imagedata r:id="rId38" o:title=""/>
          </v:shape>
          <o:OLEObject Type="Embed" ProgID="Excel.Sheet.12" ShapeID="_x0000_i1036" DrawAspect="Content" ObjectID="_1844228463" r:id="rId39"/>
        </w:object>
      </w:r>
    </w:p>
    <w:p w14:paraId="63BE89CB" w14:textId="77777777" w:rsidR="0007523E" w:rsidRPr="00FC603B" w:rsidRDefault="0007523E">
      <w:pPr>
        <w:ind w:left="426"/>
        <w:jc w:val="both"/>
        <w:rPr>
          <w:i/>
          <w:sz w:val="18"/>
          <w:szCs w:val="18"/>
        </w:rPr>
      </w:pPr>
    </w:p>
    <w:p w14:paraId="63BE89CC" w14:textId="77777777" w:rsidR="00491AF0" w:rsidRPr="00B50225" w:rsidRDefault="0034638A" w:rsidP="005013EA">
      <w:pPr>
        <w:pStyle w:val="Nadpis2"/>
        <w:numPr>
          <w:ilvl w:val="0"/>
          <w:numId w:val="2"/>
        </w:numPr>
        <w:ind w:left="714" w:hanging="357"/>
        <w:rPr>
          <w:szCs w:val="18"/>
        </w:rPr>
      </w:pPr>
      <w:r w:rsidRPr="00FC603B" w:rsidDel="0034638A">
        <w:rPr>
          <w:szCs w:val="18"/>
        </w:rPr>
        <w:t xml:space="preserve"> </w:t>
      </w:r>
      <w:bookmarkStart w:id="23" w:name="_Toc530739908"/>
      <w:r w:rsidR="00491AF0" w:rsidRPr="00B50225">
        <w:rPr>
          <w:szCs w:val="18"/>
        </w:rPr>
        <w:t>Vlastné imanie</w:t>
      </w:r>
    </w:p>
    <w:p w14:paraId="63BE89CD" w14:textId="77777777" w:rsidR="00491AF0" w:rsidRDefault="00491AF0" w:rsidP="00491AF0">
      <w:pPr>
        <w:rPr>
          <w:sz w:val="18"/>
          <w:szCs w:val="18"/>
        </w:rPr>
      </w:pPr>
    </w:p>
    <w:p w14:paraId="63BE89CE" w14:textId="09B5003E" w:rsidR="00E5531E" w:rsidRPr="0006126C" w:rsidRDefault="000B01A7" w:rsidP="005013EA">
      <w:pPr>
        <w:pStyle w:val="AccountingPolicy"/>
        <w:ind w:left="425"/>
        <w:jc w:val="both"/>
        <w:rPr>
          <w:rFonts w:ascii="Times New Roman" w:hAnsi="Times New Roman" w:cs="Times New Roman"/>
          <w:color w:val="auto"/>
          <w:sz w:val="18"/>
          <w:szCs w:val="18"/>
          <w:lang w:val="sk-SK" w:eastAsia="en-US"/>
        </w:rPr>
      </w:pPr>
      <w:r>
        <w:rPr>
          <w:rFonts w:ascii="Times New Roman" w:hAnsi="Times New Roman" w:cs="Times New Roman"/>
          <w:color w:val="auto"/>
          <w:sz w:val="18"/>
          <w:szCs w:val="18"/>
          <w:lang w:val="sk-SK" w:eastAsia="en-US"/>
        </w:rPr>
        <w:t>Z</w:t>
      </w:r>
      <w:r w:rsidR="00E5531E" w:rsidRPr="00E5531E">
        <w:rPr>
          <w:rFonts w:ascii="Times New Roman" w:hAnsi="Times New Roman" w:cs="Times New Roman"/>
          <w:color w:val="auto"/>
          <w:sz w:val="18"/>
          <w:szCs w:val="18"/>
          <w:lang w:val="sk-SK" w:eastAsia="en-US"/>
        </w:rPr>
        <w:t>ákladné imanie</w:t>
      </w:r>
      <w:r w:rsidR="009F04A6">
        <w:rPr>
          <w:rFonts w:ascii="Times New Roman" w:hAnsi="Times New Roman" w:cs="Times New Roman"/>
          <w:color w:val="auto"/>
          <w:sz w:val="18"/>
          <w:szCs w:val="18"/>
          <w:lang w:val="sk-SK" w:eastAsia="en-US"/>
        </w:rPr>
        <w:t xml:space="preserve"> Spoločnosti k 31. decembru </w:t>
      </w:r>
      <w:r w:rsidR="00200D12">
        <w:rPr>
          <w:rFonts w:ascii="Times New Roman" w:hAnsi="Times New Roman" w:cs="Times New Roman"/>
          <w:color w:val="auto"/>
          <w:sz w:val="18"/>
          <w:szCs w:val="18"/>
          <w:lang w:val="sk-SK" w:eastAsia="en-US"/>
        </w:rPr>
        <w:t>20</w:t>
      </w:r>
      <w:r w:rsidR="002909C2">
        <w:rPr>
          <w:rFonts w:ascii="Times New Roman" w:hAnsi="Times New Roman" w:cs="Times New Roman"/>
          <w:color w:val="auto"/>
          <w:sz w:val="18"/>
          <w:szCs w:val="18"/>
          <w:lang w:val="sk-SK" w:eastAsia="en-US"/>
        </w:rPr>
        <w:t>2</w:t>
      </w:r>
      <w:r w:rsidR="004754E7">
        <w:rPr>
          <w:rFonts w:ascii="Times New Roman" w:hAnsi="Times New Roman" w:cs="Times New Roman"/>
          <w:color w:val="auto"/>
          <w:sz w:val="18"/>
          <w:szCs w:val="18"/>
          <w:lang w:val="sk-SK" w:eastAsia="en-US"/>
        </w:rPr>
        <w:t>5</w:t>
      </w:r>
      <w:r w:rsidR="00E5531E" w:rsidRPr="00E5531E">
        <w:rPr>
          <w:rFonts w:ascii="Times New Roman" w:hAnsi="Times New Roman" w:cs="Times New Roman"/>
          <w:color w:val="auto"/>
          <w:sz w:val="18"/>
          <w:szCs w:val="18"/>
          <w:lang w:val="sk-SK" w:eastAsia="en-US"/>
        </w:rPr>
        <w:t xml:space="preserve"> je </w:t>
      </w:r>
      <w:r w:rsidR="002909C2">
        <w:rPr>
          <w:rFonts w:ascii="Times New Roman" w:hAnsi="Times New Roman" w:cs="Times New Roman"/>
          <w:color w:val="auto"/>
          <w:sz w:val="18"/>
          <w:szCs w:val="18"/>
          <w:lang w:val="sk-SK" w:eastAsia="en-US"/>
        </w:rPr>
        <w:t>6 639</w:t>
      </w:r>
      <w:r w:rsidR="009F04A6">
        <w:rPr>
          <w:rFonts w:ascii="Times New Roman" w:hAnsi="Times New Roman" w:cs="Times New Roman"/>
          <w:color w:val="auto"/>
          <w:sz w:val="18"/>
          <w:szCs w:val="18"/>
          <w:lang w:val="sk-SK" w:eastAsia="en-US"/>
        </w:rPr>
        <w:t xml:space="preserve"> EUR (</w:t>
      </w:r>
      <w:r w:rsidR="009F04A6" w:rsidRPr="0006126C">
        <w:rPr>
          <w:rFonts w:ascii="Times New Roman" w:hAnsi="Times New Roman" w:cs="Times New Roman"/>
          <w:color w:val="auto"/>
          <w:sz w:val="18"/>
          <w:szCs w:val="18"/>
          <w:lang w:val="sk-SK" w:eastAsia="en-US"/>
        </w:rPr>
        <w:t>k 31.</w:t>
      </w:r>
      <w:r w:rsidR="00B01B3A" w:rsidRPr="0006126C">
        <w:rPr>
          <w:rFonts w:ascii="Times New Roman" w:hAnsi="Times New Roman" w:cs="Times New Roman"/>
          <w:color w:val="auto"/>
          <w:sz w:val="18"/>
          <w:szCs w:val="18"/>
          <w:lang w:val="sk-SK" w:eastAsia="en-US"/>
        </w:rPr>
        <w:t xml:space="preserve"> </w:t>
      </w:r>
      <w:r w:rsidR="009F04A6" w:rsidRPr="0006126C">
        <w:rPr>
          <w:rFonts w:ascii="Times New Roman" w:hAnsi="Times New Roman" w:cs="Times New Roman"/>
          <w:color w:val="auto"/>
          <w:sz w:val="18"/>
          <w:szCs w:val="18"/>
          <w:lang w:val="sk-SK" w:eastAsia="en-US"/>
        </w:rPr>
        <w:t>decembru </w:t>
      </w:r>
      <w:r w:rsidR="004A54F9" w:rsidRPr="0006126C">
        <w:rPr>
          <w:rFonts w:ascii="Times New Roman" w:hAnsi="Times New Roman" w:cs="Times New Roman"/>
          <w:color w:val="auto"/>
          <w:sz w:val="18"/>
          <w:szCs w:val="18"/>
          <w:lang w:val="sk-SK" w:eastAsia="en-US"/>
        </w:rPr>
        <w:t>20</w:t>
      </w:r>
      <w:r w:rsidR="002909C2">
        <w:rPr>
          <w:rFonts w:ascii="Times New Roman" w:hAnsi="Times New Roman" w:cs="Times New Roman"/>
          <w:color w:val="auto"/>
          <w:sz w:val="18"/>
          <w:szCs w:val="18"/>
          <w:lang w:val="sk-SK" w:eastAsia="en-US"/>
        </w:rPr>
        <w:t>2</w:t>
      </w:r>
      <w:r w:rsidR="004754E7">
        <w:rPr>
          <w:rFonts w:ascii="Times New Roman" w:hAnsi="Times New Roman" w:cs="Times New Roman"/>
          <w:color w:val="auto"/>
          <w:sz w:val="18"/>
          <w:szCs w:val="18"/>
          <w:lang w:val="sk-SK" w:eastAsia="en-US"/>
        </w:rPr>
        <w:t>4</w:t>
      </w:r>
      <w:r w:rsidR="009F04A6" w:rsidRPr="0006126C">
        <w:rPr>
          <w:rFonts w:ascii="Times New Roman" w:hAnsi="Times New Roman" w:cs="Times New Roman"/>
          <w:color w:val="auto"/>
          <w:sz w:val="18"/>
          <w:szCs w:val="18"/>
          <w:lang w:val="sk-SK" w:eastAsia="en-US"/>
        </w:rPr>
        <w:t xml:space="preserve">: </w:t>
      </w:r>
      <w:r w:rsidR="002909C2">
        <w:rPr>
          <w:rFonts w:ascii="Times New Roman" w:hAnsi="Times New Roman" w:cs="Times New Roman"/>
          <w:color w:val="auto"/>
          <w:sz w:val="18"/>
          <w:szCs w:val="18"/>
          <w:lang w:val="sk-SK" w:eastAsia="en-US"/>
        </w:rPr>
        <w:t>6 639</w:t>
      </w:r>
      <w:r w:rsidR="009F04A6" w:rsidRPr="0006126C">
        <w:rPr>
          <w:rFonts w:ascii="Times New Roman" w:hAnsi="Times New Roman" w:cs="Times New Roman"/>
          <w:color w:val="auto"/>
          <w:sz w:val="18"/>
          <w:szCs w:val="18"/>
          <w:lang w:val="sk-SK" w:eastAsia="en-US"/>
        </w:rPr>
        <w:t xml:space="preserve"> EUR). </w:t>
      </w:r>
    </w:p>
    <w:p w14:paraId="63BE89CF" w14:textId="77777777" w:rsidR="00E5531E" w:rsidRPr="0006126C" w:rsidRDefault="00E5531E" w:rsidP="005013EA">
      <w:pPr>
        <w:ind w:left="425"/>
        <w:rPr>
          <w:sz w:val="18"/>
          <w:szCs w:val="18"/>
        </w:rPr>
      </w:pPr>
    </w:p>
    <w:p w14:paraId="63BE89D2" w14:textId="77777777" w:rsidR="00E5531E" w:rsidRDefault="00E5531E" w:rsidP="005013EA">
      <w:pPr>
        <w:autoSpaceDE w:val="0"/>
        <w:autoSpaceDN w:val="0"/>
        <w:adjustRightInd w:val="0"/>
        <w:ind w:left="425"/>
        <w:jc w:val="both"/>
        <w:rPr>
          <w:sz w:val="18"/>
          <w:szCs w:val="18"/>
        </w:rPr>
      </w:pPr>
      <w:r w:rsidRPr="00FC603B">
        <w:rPr>
          <w:sz w:val="18"/>
          <w:szCs w:val="18"/>
        </w:rPr>
        <w:t>Základné imanie bolo splatené v plnom rozsahu.</w:t>
      </w:r>
    </w:p>
    <w:p w14:paraId="2F4E4044" w14:textId="77777777" w:rsidR="00FB3ECB" w:rsidRDefault="00FB3ECB" w:rsidP="005013EA">
      <w:pPr>
        <w:autoSpaceDE w:val="0"/>
        <w:autoSpaceDN w:val="0"/>
        <w:adjustRightInd w:val="0"/>
        <w:ind w:left="425"/>
        <w:jc w:val="both"/>
        <w:rPr>
          <w:sz w:val="18"/>
          <w:szCs w:val="18"/>
        </w:rPr>
      </w:pPr>
    </w:p>
    <w:p w14:paraId="0598C019" w14:textId="5297B59F" w:rsidR="00FB3ECB" w:rsidRDefault="00FB3ECB" w:rsidP="005013EA">
      <w:pPr>
        <w:autoSpaceDE w:val="0"/>
        <w:autoSpaceDN w:val="0"/>
        <w:adjustRightInd w:val="0"/>
        <w:ind w:left="425"/>
        <w:jc w:val="both"/>
        <w:rPr>
          <w:sz w:val="18"/>
          <w:szCs w:val="18"/>
        </w:rPr>
      </w:pPr>
      <w:r>
        <w:rPr>
          <w:sz w:val="18"/>
          <w:szCs w:val="18"/>
        </w:rPr>
        <w:t>Sumy, ktoré neboli účtované ako náklad alebo výnos, ale priamo na účty vlastného imania, sú uvedené v časti N. Prehľad o pohybe vlastného imania.</w:t>
      </w:r>
    </w:p>
    <w:p w14:paraId="63BE89D9" w14:textId="77777777" w:rsidR="000B01A7" w:rsidRDefault="000B01A7" w:rsidP="00F0271F">
      <w:pPr>
        <w:pStyle w:val="Zkladntext"/>
        <w:ind w:left="0"/>
        <w:rPr>
          <w:i/>
          <w:color w:val="00B0F0"/>
          <w:szCs w:val="18"/>
        </w:rPr>
      </w:pPr>
    </w:p>
    <w:p w14:paraId="63BE89DC" w14:textId="7727A963" w:rsidR="00ED599D" w:rsidRDefault="00ED599D" w:rsidP="00ED599D">
      <w:pPr>
        <w:pStyle w:val="Zkladntext"/>
      </w:pPr>
      <w:r>
        <w:t xml:space="preserve">Účtovný zisk za rok </w:t>
      </w:r>
      <w:r w:rsidR="00200D12">
        <w:t>20</w:t>
      </w:r>
      <w:r w:rsidR="00C96AEB">
        <w:t>2</w:t>
      </w:r>
      <w:r w:rsidR="004754E7">
        <w:t>4</w:t>
      </w:r>
      <w:r>
        <w:t xml:space="preserve"> vo výške </w:t>
      </w:r>
      <w:r w:rsidR="004754E7">
        <w:t>249 506</w:t>
      </w:r>
      <w:r>
        <w:t xml:space="preserve"> EUR bol rozdelený takto:</w:t>
      </w:r>
    </w:p>
    <w:p w14:paraId="63BE89DD" w14:textId="77777777" w:rsidR="00ED599D" w:rsidRDefault="00ED599D" w:rsidP="00ED599D">
      <w:pPr>
        <w:pStyle w:val="Zkladntext"/>
      </w:pPr>
    </w:p>
    <w:bookmarkStart w:id="24" w:name="_MON_1500367501"/>
    <w:bookmarkEnd w:id="24"/>
    <w:p w14:paraId="63BE89E4" w14:textId="63122140" w:rsidR="00251025" w:rsidRPr="00B62092" w:rsidRDefault="004754E7" w:rsidP="00B62092">
      <w:pPr>
        <w:pStyle w:val="Zkladntext"/>
      </w:pPr>
      <w:r>
        <w:object w:dxaOrig="8858" w:dyaOrig="2013" w14:anchorId="63BE8C28">
          <v:shape id="_x0000_i1037" type="#_x0000_t75" style="width:443.25pt;height:102pt" o:ole="">
            <v:imagedata r:id="rId40" o:title=""/>
          </v:shape>
          <o:OLEObject Type="Embed" ProgID="Excel.Sheet.12" ShapeID="_x0000_i1037" DrawAspect="Content" ObjectID="_1844228464" r:id="rId41"/>
        </w:object>
      </w:r>
    </w:p>
    <w:p w14:paraId="63BE89E5" w14:textId="14E6EFBC" w:rsidR="00251025" w:rsidRDefault="00251025" w:rsidP="00251025">
      <w:pPr>
        <w:pStyle w:val="Zkladntext"/>
      </w:pPr>
      <w:r>
        <w:t xml:space="preserve">O rozdelení výsledku hospodárenia za účtovné obdobie </w:t>
      </w:r>
      <w:r w:rsidR="00200D12">
        <w:t>20</w:t>
      </w:r>
      <w:r w:rsidR="00B62092">
        <w:t>2</w:t>
      </w:r>
      <w:r w:rsidR="004754E7">
        <w:t>5</w:t>
      </w:r>
      <w:r w:rsidR="00F350C3">
        <w:t>, strata</w:t>
      </w:r>
      <w:r>
        <w:t xml:space="preserve"> vo výške </w:t>
      </w:r>
      <w:r w:rsidR="004754E7">
        <w:t>353 287</w:t>
      </w:r>
      <w:r>
        <w:t xml:space="preserve"> EUR rozhodne valné zhromaždenie. Návrh štatutárneho orgánu valnému zhromaždeniu je takýto:</w:t>
      </w:r>
    </w:p>
    <w:p w14:paraId="63BE89E7" w14:textId="106372D9" w:rsidR="00251025" w:rsidRDefault="00251025" w:rsidP="001210B4">
      <w:pPr>
        <w:pStyle w:val="Zkladntext"/>
        <w:numPr>
          <w:ilvl w:val="0"/>
          <w:numId w:val="10"/>
        </w:numPr>
      </w:pPr>
      <w:r>
        <w:t>prevod na ne</w:t>
      </w:r>
      <w:r w:rsidR="004754E7">
        <w:t xml:space="preserve">uhradenú stratu </w:t>
      </w:r>
      <w:r>
        <w:t xml:space="preserve">minulých rokov </w:t>
      </w:r>
      <w:r w:rsidR="004754E7">
        <w:t>353 287</w:t>
      </w:r>
      <w:r>
        <w:t xml:space="preserve"> EUR.</w:t>
      </w:r>
    </w:p>
    <w:p w14:paraId="63BE89E8" w14:textId="77777777" w:rsidR="00251025" w:rsidRDefault="00251025" w:rsidP="00251025">
      <w:pPr>
        <w:pStyle w:val="Zkladntext"/>
      </w:pPr>
    </w:p>
    <w:p w14:paraId="133D4953" w14:textId="1C80C213" w:rsidR="00CF2828" w:rsidRDefault="00CF2828" w:rsidP="00CF2828">
      <w:pPr>
        <w:pStyle w:val="Zkladntext"/>
      </w:pPr>
      <w:r>
        <w:t>Spoločnosť je podľa Obchodného zákonníka povinná tvoriť zákonný rezervný fond vo výške minimálne 5 % z čistého zisku (ročne) maximálne do výšky 10 % základného imania.</w:t>
      </w:r>
    </w:p>
    <w:p w14:paraId="3132BB23" w14:textId="77777777" w:rsidR="00CF2828" w:rsidRDefault="00CF2828" w:rsidP="00CF2828">
      <w:pPr>
        <w:pStyle w:val="Zkladntext"/>
      </w:pPr>
    </w:p>
    <w:p w14:paraId="63BE89E9" w14:textId="11A25D63" w:rsidR="00251025" w:rsidRDefault="00251025" w:rsidP="00251025">
      <w:pPr>
        <w:pStyle w:val="Zkladntext"/>
      </w:pPr>
      <w:r>
        <w:t>Povinný prídel do zákonného rezervného fondu nie je potrebný, pretože zákonný rezervný fond už dosiahol svoju maximálnu hranicu stanovenú v právnych predpisoch a v spoločenskej zmluve.</w:t>
      </w:r>
    </w:p>
    <w:p w14:paraId="54D16627" w14:textId="77777777" w:rsidR="00CF2828" w:rsidRDefault="00CF2828" w:rsidP="00251025">
      <w:pPr>
        <w:pStyle w:val="Zkladntext"/>
      </w:pPr>
    </w:p>
    <w:p w14:paraId="63BE89EA" w14:textId="1CE555BD" w:rsidR="004A4D80" w:rsidRPr="00B50225" w:rsidRDefault="004A4D80" w:rsidP="000F4640">
      <w:pPr>
        <w:pStyle w:val="Nadpis2"/>
        <w:numPr>
          <w:ilvl w:val="0"/>
          <w:numId w:val="2"/>
        </w:numPr>
        <w:rPr>
          <w:szCs w:val="18"/>
        </w:rPr>
      </w:pPr>
      <w:r w:rsidRPr="00B50225">
        <w:rPr>
          <w:szCs w:val="18"/>
        </w:rPr>
        <w:t>Rezervy</w:t>
      </w:r>
    </w:p>
    <w:bookmarkEnd w:id="23"/>
    <w:p w14:paraId="63BE89EB" w14:textId="77777777" w:rsidR="00491AF0" w:rsidRPr="00B50225" w:rsidRDefault="00491AF0" w:rsidP="00491AF0">
      <w:pPr>
        <w:pStyle w:val="Zkladntext"/>
        <w:rPr>
          <w:szCs w:val="18"/>
        </w:rPr>
      </w:pPr>
    </w:p>
    <w:p w14:paraId="63BE89EC" w14:textId="77777777" w:rsidR="00491AF0" w:rsidRPr="00B50225" w:rsidRDefault="00750629" w:rsidP="0051635F">
      <w:pPr>
        <w:pStyle w:val="Zkladntext"/>
        <w:rPr>
          <w:szCs w:val="18"/>
        </w:rPr>
      </w:pPr>
      <w:r w:rsidRPr="00B50225">
        <w:rPr>
          <w:szCs w:val="18"/>
        </w:rPr>
        <w:t>Prehľad o rezervách za bežné účtovné obdobie je uvedený v nasledujúcom prehľade:</w:t>
      </w:r>
    </w:p>
    <w:p w14:paraId="63BE89ED" w14:textId="77777777" w:rsidR="00491AF0" w:rsidRPr="00891481" w:rsidRDefault="00491AF0" w:rsidP="00491AF0">
      <w:pPr>
        <w:pStyle w:val="Zkladntext"/>
        <w:jc w:val="left"/>
        <w:rPr>
          <w:szCs w:val="18"/>
        </w:rPr>
      </w:pPr>
    </w:p>
    <w:p w14:paraId="63BE89EE" w14:textId="52D5C370" w:rsidR="00B12204" w:rsidRDefault="00B77FF8" w:rsidP="0051635F">
      <w:pPr>
        <w:ind w:left="426"/>
        <w:rPr>
          <w:sz w:val="18"/>
          <w:szCs w:val="18"/>
        </w:rPr>
      </w:pPr>
      <w:bookmarkStart w:id="25" w:name="_MON_1500371794"/>
      <w:bookmarkEnd w:id="25"/>
      <w:r>
        <w:rPr>
          <w:sz w:val="18"/>
          <w:szCs w:val="18"/>
        </w:rPr>
        <w:pict w14:anchorId="63BE8C2A">
          <v:shape id="_x0000_i1038" type="#_x0000_t75" style="width:447pt;height:265.5pt">
            <v:imagedata r:id="rId42" o:title=""/>
          </v:shape>
        </w:pict>
      </w:r>
    </w:p>
    <w:p w14:paraId="63BE89EF" w14:textId="77777777" w:rsidR="004C0F07" w:rsidRPr="000F4640" w:rsidRDefault="004C0F07" w:rsidP="0051635F">
      <w:pPr>
        <w:ind w:left="426"/>
        <w:rPr>
          <w:sz w:val="18"/>
          <w:szCs w:val="18"/>
        </w:rPr>
      </w:pPr>
    </w:p>
    <w:p w14:paraId="6CCBE97C" w14:textId="77777777" w:rsidR="000964D8" w:rsidRDefault="000964D8" w:rsidP="0051635F">
      <w:pPr>
        <w:pStyle w:val="Zkladntext"/>
        <w:jc w:val="left"/>
        <w:rPr>
          <w:szCs w:val="18"/>
        </w:rPr>
      </w:pPr>
      <w:bookmarkStart w:id="26" w:name="OLE_LINK17"/>
      <w:bookmarkStart w:id="27" w:name="OLE_LINK18"/>
    </w:p>
    <w:p w14:paraId="171D2BC8" w14:textId="397AA4DD" w:rsidR="000964D8" w:rsidRDefault="00BB712B" w:rsidP="0051635F">
      <w:pPr>
        <w:pStyle w:val="Zkladntext"/>
        <w:jc w:val="left"/>
        <w:rPr>
          <w:szCs w:val="18"/>
        </w:rPr>
      </w:pPr>
      <w:r>
        <w:rPr>
          <w:szCs w:val="18"/>
        </w:rPr>
        <w:t xml:space="preserve">Zákonné rezervy </w:t>
      </w:r>
      <w:r w:rsidR="00B630F0">
        <w:rPr>
          <w:szCs w:val="18"/>
        </w:rPr>
        <w:t>sú vytvárané z dôvodu nevyčerpaných dovol</w:t>
      </w:r>
      <w:r w:rsidR="00D06D9E">
        <w:rPr>
          <w:szCs w:val="18"/>
        </w:rPr>
        <w:t xml:space="preserve">eniek s predpokladanou dobou </w:t>
      </w:r>
      <w:r w:rsidR="002C39E4">
        <w:rPr>
          <w:szCs w:val="18"/>
        </w:rPr>
        <w:t xml:space="preserve">použitia do jedného roku. </w:t>
      </w:r>
      <w:r w:rsidR="000964D8">
        <w:rPr>
          <w:szCs w:val="18"/>
        </w:rPr>
        <w:t xml:space="preserve">Ostatné rezervy vo výške </w:t>
      </w:r>
      <w:r w:rsidR="00CE74F2">
        <w:rPr>
          <w:szCs w:val="18"/>
        </w:rPr>
        <w:t>36 311</w:t>
      </w:r>
      <w:r w:rsidR="000964D8">
        <w:rPr>
          <w:szCs w:val="18"/>
        </w:rPr>
        <w:t xml:space="preserve"> EUR boli vytvorene v súvislosti so zamestnaneckými odmenami za rok 202</w:t>
      </w:r>
      <w:r w:rsidR="00CE74F2">
        <w:rPr>
          <w:szCs w:val="18"/>
        </w:rPr>
        <w:t>5</w:t>
      </w:r>
      <w:r w:rsidR="000964D8">
        <w:rPr>
          <w:szCs w:val="18"/>
        </w:rPr>
        <w:t xml:space="preserve"> a pre odmenu audítora za overenie účtovnej závierky za rok 202</w:t>
      </w:r>
      <w:r w:rsidR="00CE74F2">
        <w:rPr>
          <w:szCs w:val="18"/>
        </w:rPr>
        <w:t>5</w:t>
      </w:r>
      <w:r w:rsidR="000964D8">
        <w:rPr>
          <w:szCs w:val="18"/>
        </w:rPr>
        <w:t xml:space="preserve">. </w:t>
      </w:r>
    </w:p>
    <w:p w14:paraId="1532CCD5" w14:textId="77777777" w:rsidR="000964D8" w:rsidRDefault="000964D8" w:rsidP="0051635F">
      <w:pPr>
        <w:pStyle w:val="Zkladntext"/>
        <w:jc w:val="left"/>
        <w:rPr>
          <w:szCs w:val="18"/>
        </w:rPr>
      </w:pPr>
    </w:p>
    <w:p w14:paraId="63BE89F2" w14:textId="6E407528" w:rsidR="00EF0F13" w:rsidRDefault="00EF0F13" w:rsidP="0051635F">
      <w:pPr>
        <w:pStyle w:val="Zkladntext"/>
        <w:jc w:val="left"/>
        <w:rPr>
          <w:szCs w:val="18"/>
        </w:rPr>
      </w:pPr>
      <w:r w:rsidRPr="00891481">
        <w:rPr>
          <w:szCs w:val="18"/>
        </w:rPr>
        <w:t xml:space="preserve">Rezerva na odchodné do dôchodku </w:t>
      </w:r>
      <w:r w:rsidR="000964D8">
        <w:rPr>
          <w:szCs w:val="18"/>
        </w:rPr>
        <w:t>ne</w:t>
      </w:r>
      <w:r w:rsidRPr="00891481">
        <w:rPr>
          <w:szCs w:val="18"/>
        </w:rPr>
        <w:t>bola vytvorená</w:t>
      </w:r>
      <w:r w:rsidR="000964D8">
        <w:rPr>
          <w:szCs w:val="18"/>
        </w:rPr>
        <w:t>.</w:t>
      </w:r>
      <w:r w:rsidRPr="00891481">
        <w:rPr>
          <w:szCs w:val="18"/>
        </w:rPr>
        <w:t xml:space="preserve"> </w:t>
      </w:r>
    </w:p>
    <w:p w14:paraId="1900F67B" w14:textId="77777777" w:rsidR="00DA749D" w:rsidRDefault="00DA749D" w:rsidP="0051635F">
      <w:pPr>
        <w:pStyle w:val="Zkladntext"/>
        <w:jc w:val="left"/>
        <w:rPr>
          <w:szCs w:val="18"/>
        </w:rPr>
      </w:pPr>
    </w:p>
    <w:p w14:paraId="5995A011" w14:textId="77777777" w:rsidR="00DA749D" w:rsidRDefault="00DA749D" w:rsidP="0051635F">
      <w:pPr>
        <w:pStyle w:val="Zkladntext"/>
        <w:jc w:val="left"/>
        <w:rPr>
          <w:szCs w:val="18"/>
        </w:rPr>
      </w:pPr>
    </w:p>
    <w:p w14:paraId="15510D8D" w14:textId="77777777" w:rsidR="00DA749D" w:rsidRDefault="00DA749D" w:rsidP="0051635F">
      <w:pPr>
        <w:pStyle w:val="Zkladntext"/>
        <w:jc w:val="left"/>
        <w:rPr>
          <w:szCs w:val="18"/>
        </w:rPr>
      </w:pPr>
    </w:p>
    <w:p w14:paraId="2FD02661" w14:textId="77777777" w:rsidR="005200CF" w:rsidRDefault="005200CF" w:rsidP="0051635F">
      <w:pPr>
        <w:pStyle w:val="Zkladntext"/>
        <w:jc w:val="left"/>
        <w:rPr>
          <w:szCs w:val="18"/>
        </w:rPr>
      </w:pPr>
    </w:p>
    <w:p w14:paraId="14E8C12C" w14:textId="77777777" w:rsidR="005200CF" w:rsidRDefault="005200CF" w:rsidP="0051635F">
      <w:pPr>
        <w:pStyle w:val="Zkladntext"/>
        <w:jc w:val="left"/>
        <w:rPr>
          <w:szCs w:val="18"/>
        </w:rPr>
      </w:pPr>
    </w:p>
    <w:p w14:paraId="125EFBED" w14:textId="77777777" w:rsidR="005200CF" w:rsidRDefault="005200CF" w:rsidP="0051635F">
      <w:pPr>
        <w:pStyle w:val="Zkladntext"/>
        <w:jc w:val="left"/>
        <w:rPr>
          <w:szCs w:val="18"/>
        </w:rPr>
      </w:pPr>
    </w:p>
    <w:p w14:paraId="74488BDB" w14:textId="77777777" w:rsidR="005200CF" w:rsidRDefault="005200CF" w:rsidP="0051635F">
      <w:pPr>
        <w:pStyle w:val="Zkladntext"/>
        <w:jc w:val="left"/>
        <w:rPr>
          <w:szCs w:val="18"/>
        </w:rPr>
      </w:pPr>
    </w:p>
    <w:p w14:paraId="58327CF8" w14:textId="77777777" w:rsidR="005200CF" w:rsidRDefault="005200CF" w:rsidP="0051635F">
      <w:pPr>
        <w:pStyle w:val="Zkladntext"/>
        <w:jc w:val="left"/>
        <w:rPr>
          <w:szCs w:val="18"/>
        </w:rPr>
      </w:pPr>
    </w:p>
    <w:p w14:paraId="7228338E" w14:textId="77777777" w:rsidR="005200CF" w:rsidRDefault="005200CF" w:rsidP="0051635F">
      <w:pPr>
        <w:pStyle w:val="Zkladntext"/>
        <w:jc w:val="left"/>
        <w:rPr>
          <w:szCs w:val="18"/>
        </w:rPr>
      </w:pPr>
    </w:p>
    <w:p w14:paraId="65CAF64F" w14:textId="77777777" w:rsidR="005200CF" w:rsidRDefault="005200CF" w:rsidP="0051635F">
      <w:pPr>
        <w:pStyle w:val="Zkladntext"/>
        <w:jc w:val="left"/>
        <w:rPr>
          <w:szCs w:val="18"/>
        </w:rPr>
      </w:pPr>
    </w:p>
    <w:p w14:paraId="6CAB24DC" w14:textId="77777777" w:rsidR="005200CF" w:rsidRDefault="005200CF" w:rsidP="0051635F">
      <w:pPr>
        <w:pStyle w:val="Zkladntext"/>
        <w:jc w:val="left"/>
        <w:rPr>
          <w:szCs w:val="18"/>
        </w:rPr>
      </w:pPr>
    </w:p>
    <w:p w14:paraId="550C5EDB" w14:textId="77777777" w:rsidR="005200CF" w:rsidRDefault="005200CF" w:rsidP="0051635F">
      <w:pPr>
        <w:pStyle w:val="Zkladntext"/>
        <w:jc w:val="left"/>
        <w:rPr>
          <w:szCs w:val="18"/>
        </w:rPr>
      </w:pPr>
    </w:p>
    <w:p w14:paraId="4FB1DF60" w14:textId="77777777" w:rsidR="005200CF" w:rsidRDefault="005200CF" w:rsidP="0051635F">
      <w:pPr>
        <w:pStyle w:val="Zkladntext"/>
        <w:jc w:val="left"/>
        <w:rPr>
          <w:szCs w:val="18"/>
        </w:rPr>
      </w:pPr>
    </w:p>
    <w:p w14:paraId="46F7C1DB" w14:textId="77777777" w:rsidR="005200CF" w:rsidRDefault="005200CF" w:rsidP="0051635F">
      <w:pPr>
        <w:pStyle w:val="Zkladntext"/>
        <w:jc w:val="left"/>
        <w:rPr>
          <w:szCs w:val="18"/>
        </w:rPr>
      </w:pPr>
    </w:p>
    <w:p w14:paraId="630D433E" w14:textId="77777777" w:rsidR="005200CF" w:rsidRDefault="005200CF" w:rsidP="0051635F">
      <w:pPr>
        <w:pStyle w:val="Zkladntext"/>
        <w:jc w:val="left"/>
        <w:rPr>
          <w:szCs w:val="18"/>
        </w:rPr>
      </w:pPr>
    </w:p>
    <w:p w14:paraId="4AC594C8" w14:textId="77777777" w:rsidR="005200CF" w:rsidRDefault="005200CF" w:rsidP="0051635F">
      <w:pPr>
        <w:pStyle w:val="Zkladntext"/>
        <w:jc w:val="left"/>
        <w:rPr>
          <w:szCs w:val="18"/>
        </w:rPr>
      </w:pPr>
    </w:p>
    <w:p w14:paraId="543F57CF" w14:textId="77777777" w:rsidR="005200CF" w:rsidRDefault="005200CF" w:rsidP="0051635F">
      <w:pPr>
        <w:pStyle w:val="Zkladntext"/>
        <w:jc w:val="left"/>
        <w:rPr>
          <w:szCs w:val="18"/>
        </w:rPr>
      </w:pPr>
    </w:p>
    <w:p w14:paraId="4EFD6414" w14:textId="77777777" w:rsidR="005200CF" w:rsidRDefault="005200CF" w:rsidP="0051635F">
      <w:pPr>
        <w:pStyle w:val="Zkladntext"/>
        <w:jc w:val="left"/>
        <w:rPr>
          <w:szCs w:val="18"/>
        </w:rPr>
      </w:pPr>
    </w:p>
    <w:p w14:paraId="01738C95" w14:textId="77777777" w:rsidR="005200CF" w:rsidRDefault="005200CF" w:rsidP="0051635F">
      <w:pPr>
        <w:pStyle w:val="Zkladntext"/>
        <w:jc w:val="left"/>
        <w:rPr>
          <w:szCs w:val="18"/>
        </w:rPr>
      </w:pPr>
    </w:p>
    <w:p w14:paraId="110AB6D4" w14:textId="77777777" w:rsidR="005200CF" w:rsidRDefault="005200CF" w:rsidP="0051635F">
      <w:pPr>
        <w:pStyle w:val="Zkladntext"/>
        <w:jc w:val="left"/>
        <w:rPr>
          <w:szCs w:val="18"/>
        </w:rPr>
      </w:pPr>
    </w:p>
    <w:p w14:paraId="28F504E7" w14:textId="77777777" w:rsidR="005200CF" w:rsidRPr="008C0838" w:rsidRDefault="005200CF" w:rsidP="0051635F">
      <w:pPr>
        <w:pStyle w:val="Zkladntext"/>
        <w:jc w:val="left"/>
        <w:rPr>
          <w:szCs w:val="18"/>
        </w:rPr>
      </w:pPr>
    </w:p>
    <w:p w14:paraId="63BE89F3" w14:textId="77777777" w:rsidR="00EF0F13" w:rsidRDefault="00EF0F13" w:rsidP="0051635F">
      <w:pPr>
        <w:pStyle w:val="Zkladntext"/>
        <w:rPr>
          <w:szCs w:val="18"/>
        </w:rPr>
      </w:pPr>
    </w:p>
    <w:p w14:paraId="0643CCEA" w14:textId="7C3D586A" w:rsidR="00206943" w:rsidRPr="00B50225" w:rsidRDefault="00206943" w:rsidP="00206943">
      <w:pPr>
        <w:pStyle w:val="Zkladntext"/>
        <w:rPr>
          <w:szCs w:val="18"/>
        </w:rPr>
      </w:pPr>
      <w:r w:rsidRPr="00C616CD">
        <w:rPr>
          <w:szCs w:val="18"/>
        </w:rPr>
        <w:lastRenderedPageBreak/>
        <w:t xml:space="preserve">Prehľad o rezervách za </w:t>
      </w:r>
      <w:r w:rsidR="001C1FC8" w:rsidRPr="00284E6A">
        <w:rPr>
          <w:szCs w:val="18"/>
        </w:rPr>
        <w:t>pre</w:t>
      </w:r>
      <w:r w:rsidR="00C616CD" w:rsidRPr="00284E6A">
        <w:rPr>
          <w:szCs w:val="18"/>
        </w:rPr>
        <w:t>dchádzajúce</w:t>
      </w:r>
      <w:r w:rsidRPr="00C616CD">
        <w:rPr>
          <w:szCs w:val="18"/>
        </w:rPr>
        <w:t xml:space="preserve"> účtovné obdobie je uvedený v nasledujúcom prehľade:</w:t>
      </w:r>
    </w:p>
    <w:p w14:paraId="4ADDDE60" w14:textId="77777777" w:rsidR="00206943" w:rsidRDefault="00206943" w:rsidP="0051635F">
      <w:pPr>
        <w:pStyle w:val="Zkladntext"/>
        <w:rPr>
          <w:szCs w:val="18"/>
        </w:rPr>
      </w:pPr>
    </w:p>
    <w:bookmarkStart w:id="28" w:name="_MON_1811505058"/>
    <w:bookmarkEnd w:id="28"/>
    <w:p w14:paraId="2424826D" w14:textId="7D05476F" w:rsidR="001A6F8B" w:rsidRDefault="00F71E1F" w:rsidP="0051635F">
      <w:pPr>
        <w:pStyle w:val="Zkladntext"/>
        <w:rPr>
          <w:szCs w:val="18"/>
        </w:rPr>
      </w:pPr>
      <w:r>
        <w:rPr>
          <w:szCs w:val="18"/>
        </w:rPr>
        <w:object w:dxaOrig="9378" w:dyaOrig="6023" w14:anchorId="3D30E322">
          <v:shape id="_x0000_i1039" type="#_x0000_t75" style="width:435.5pt;height:280.25pt" o:ole="">
            <v:imagedata r:id="rId43" o:title=""/>
          </v:shape>
          <o:OLEObject Type="Embed" ProgID="Excel.Sheet.12" ShapeID="_x0000_i1039" DrawAspect="Content" ObjectID="_1844228465" r:id="rId44"/>
        </w:object>
      </w:r>
    </w:p>
    <w:p w14:paraId="4B2FDCF0" w14:textId="77777777" w:rsidR="00206943" w:rsidRPr="00B50225" w:rsidRDefault="00206943" w:rsidP="0051635F">
      <w:pPr>
        <w:pStyle w:val="Zkladntext"/>
        <w:rPr>
          <w:szCs w:val="18"/>
        </w:rPr>
      </w:pPr>
    </w:p>
    <w:p w14:paraId="63BE89FB" w14:textId="77777777" w:rsidR="00EF0F13" w:rsidRPr="00B50225" w:rsidRDefault="00EF0F13" w:rsidP="0051635F">
      <w:pPr>
        <w:pStyle w:val="Zkladntext"/>
        <w:jc w:val="left"/>
        <w:rPr>
          <w:b/>
          <w:szCs w:val="18"/>
        </w:rPr>
      </w:pPr>
      <w:r w:rsidRPr="00B50225">
        <w:rPr>
          <w:b/>
          <w:szCs w:val="18"/>
        </w:rPr>
        <w:t>Nevyfakturované dodávky majetku</w:t>
      </w:r>
    </w:p>
    <w:p w14:paraId="63BE89FE" w14:textId="54F6BE84" w:rsidR="000F4640" w:rsidRDefault="00EF0F13" w:rsidP="00F601DA">
      <w:pPr>
        <w:pStyle w:val="Zkladntext"/>
        <w:rPr>
          <w:szCs w:val="18"/>
        </w:rPr>
      </w:pPr>
      <w:r w:rsidRPr="00B50225">
        <w:rPr>
          <w:szCs w:val="18"/>
        </w:rPr>
        <w:t xml:space="preserve">Rezervy na nevyfakturované dodávky majetku sa nevykazujú s vplyvom na výsledok hospodárenia. </w:t>
      </w:r>
      <w:bookmarkEnd w:id="26"/>
      <w:bookmarkEnd w:id="27"/>
    </w:p>
    <w:p w14:paraId="34D16045" w14:textId="77777777" w:rsidR="000964D8" w:rsidRDefault="000964D8" w:rsidP="00F601DA">
      <w:pPr>
        <w:pStyle w:val="Zkladntext"/>
        <w:rPr>
          <w:szCs w:val="18"/>
        </w:rPr>
      </w:pPr>
    </w:p>
    <w:p w14:paraId="63BE89FF" w14:textId="77777777" w:rsidR="00B62963" w:rsidRPr="00EB5698" w:rsidRDefault="000F4640" w:rsidP="005013EA">
      <w:pPr>
        <w:pStyle w:val="Nadpis2"/>
        <w:numPr>
          <w:ilvl w:val="0"/>
          <w:numId w:val="2"/>
        </w:numPr>
        <w:ind w:left="714" w:hanging="357"/>
        <w:rPr>
          <w:szCs w:val="18"/>
        </w:rPr>
      </w:pPr>
      <w:bookmarkStart w:id="29" w:name="_Toc530739909"/>
      <w:r w:rsidRPr="00EB5698">
        <w:rPr>
          <w:szCs w:val="18"/>
        </w:rPr>
        <w:t>Z</w:t>
      </w:r>
      <w:r w:rsidR="00491AF0" w:rsidRPr="00EB5698">
        <w:rPr>
          <w:szCs w:val="18"/>
        </w:rPr>
        <w:t>áväzky</w:t>
      </w:r>
      <w:bookmarkEnd w:id="29"/>
    </w:p>
    <w:p w14:paraId="63BE8A00" w14:textId="77777777" w:rsidR="00491AF0" w:rsidRPr="00EB5698" w:rsidRDefault="00491AF0" w:rsidP="00491AF0">
      <w:pPr>
        <w:pStyle w:val="Zkladntext"/>
        <w:rPr>
          <w:szCs w:val="18"/>
        </w:rPr>
      </w:pPr>
    </w:p>
    <w:p w14:paraId="63BE8A01" w14:textId="77777777" w:rsidR="000F4640" w:rsidRDefault="000F4640" w:rsidP="00491AF0">
      <w:pPr>
        <w:pStyle w:val="Zkladntext"/>
        <w:rPr>
          <w:szCs w:val="18"/>
        </w:rPr>
      </w:pPr>
      <w:r w:rsidRPr="00EB5698">
        <w:rPr>
          <w:szCs w:val="18"/>
        </w:rPr>
        <w:t xml:space="preserve">Záväzky </w:t>
      </w:r>
      <w:r w:rsidR="00361281" w:rsidRPr="00EB5698">
        <w:rPr>
          <w:szCs w:val="18"/>
        </w:rPr>
        <w:t>(okrem bankových úverov, pôžičiek a návratných finančných výpomocí</w:t>
      </w:r>
      <w:r w:rsidR="00CA7F80">
        <w:rPr>
          <w:szCs w:val="18"/>
        </w:rPr>
        <w:t xml:space="preserve">, </w:t>
      </w:r>
      <w:r w:rsidR="00CC6436">
        <w:rPr>
          <w:szCs w:val="18"/>
        </w:rPr>
        <w:t xml:space="preserve">záväzkov zo </w:t>
      </w:r>
      <w:r w:rsidR="00CA7F80">
        <w:rPr>
          <w:szCs w:val="18"/>
        </w:rPr>
        <w:t>sociálneho fondu, odloženého daňového záväzku a rezerv</w:t>
      </w:r>
      <w:r w:rsidR="00361281" w:rsidRPr="00EB5698">
        <w:rPr>
          <w:szCs w:val="18"/>
        </w:rPr>
        <w:t xml:space="preserve">) </w:t>
      </w:r>
      <w:r w:rsidRPr="00EB5698">
        <w:rPr>
          <w:szCs w:val="18"/>
        </w:rPr>
        <w:t>podľa doby splatnosti sú nasledovné:</w:t>
      </w:r>
    </w:p>
    <w:p w14:paraId="63BE8A02" w14:textId="77777777" w:rsidR="00CE5955" w:rsidRDefault="00CE5955" w:rsidP="00491AF0">
      <w:pPr>
        <w:pStyle w:val="Zkladntext"/>
        <w:rPr>
          <w:szCs w:val="18"/>
        </w:rPr>
      </w:pPr>
    </w:p>
    <w:p w14:paraId="63BE8A03" w14:textId="3E060EA6" w:rsidR="00CE5955" w:rsidRDefault="00B77FF8" w:rsidP="00491AF0">
      <w:pPr>
        <w:pStyle w:val="Zkladntext"/>
        <w:rPr>
          <w:szCs w:val="18"/>
        </w:rPr>
      </w:pPr>
      <w:bookmarkStart w:id="30" w:name="_MON_1500372539"/>
      <w:bookmarkEnd w:id="30"/>
      <w:r>
        <w:rPr>
          <w:szCs w:val="18"/>
        </w:rPr>
        <w:pict w14:anchorId="63BE8C2B">
          <v:shape id="_x0000_i1040" type="#_x0000_t75" style="width:443.25pt;height:79.5pt">
            <v:imagedata r:id="rId45" o:title=""/>
          </v:shape>
        </w:pict>
      </w:r>
    </w:p>
    <w:p w14:paraId="63BE8A04" w14:textId="77777777" w:rsidR="004C0F07" w:rsidRDefault="004C0F07" w:rsidP="00491AF0">
      <w:pPr>
        <w:pStyle w:val="Zkladntext"/>
        <w:rPr>
          <w:szCs w:val="18"/>
        </w:rPr>
      </w:pPr>
    </w:p>
    <w:p w14:paraId="12B48983" w14:textId="77777777" w:rsidR="007A10E1" w:rsidRDefault="007A10E1" w:rsidP="00491AF0">
      <w:pPr>
        <w:pStyle w:val="Zkladntext"/>
        <w:rPr>
          <w:szCs w:val="18"/>
        </w:rPr>
      </w:pPr>
    </w:p>
    <w:p w14:paraId="71B876B3" w14:textId="77777777" w:rsidR="007A10E1" w:rsidRDefault="007A10E1" w:rsidP="00491AF0">
      <w:pPr>
        <w:pStyle w:val="Zkladntext"/>
        <w:rPr>
          <w:szCs w:val="18"/>
        </w:rPr>
      </w:pPr>
    </w:p>
    <w:p w14:paraId="62FD6B2F" w14:textId="77777777" w:rsidR="007A10E1" w:rsidRDefault="007A10E1" w:rsidP="00491AF0">
      <w:pPr>
        <w:pStyle w:val="Zkladntext"/>
        <w:rPr>
          <w:szCs w:val="18"/>
        </w:rPr>
      </w:pPr>
    </w:p>
    <w:p w14:paraId="0E16B8B4" w14:textId="77777777" w:rsidR="007A10E1" w:rsidRDefault="007A10E1" w:rsidP="00491AF0">
      <w:pPr>
        <w:pStyle w:val="Zkladntext"/>
        <w:rPr>
          <w:szCs w:val="18"/>
        </w:rPr>
      </w:pPr>
    </w:p>
    <w:p w14:paraId="7D3AC2DF" w14:textId="77777777" w:rsidR="007A10E1" w:rsidRDefault="007A10E1" w:rsidP="00491AF0">
      <w:pPr>
        <w:pStyle w:val="Zkladntext"/>
        <w:rPr>
          <w:szCs w:val="18"/>
        </w:rPr>
      </w:pPr>
    </w:p>
    <w:p w14:paraId="527AD1EE" w14:textId="77777777" w:rsidR="007A10E1" w:rsidRDefault="007A10E1" w:rsidP="00491AF0">
      <w:pPr>
        <w:pStyle w:val="Zkladntext"/>
        <w:rPr>
          <w:szCs w:val="18"/>
        </w:rPr>
      </w:pPr>
    </w:p>
    <w:p w14:paraId="0D0888C7" w14:textId="77777777" w:rsidR="007A10E1" w:rsidRDefault="007A10E1" w:rsidP="00491AF0">
      <w:pPr>
        <w:pStyle w:val="Zkladntext"/>
        <w:rPr>
          <w:szCs w:val="18"/>
        </w:rPr>
      </w:pPr>
    </w:p>
    <w:p w14:paraId="4A0249E7" w14:textId="77777777" w:rsidR="007A10E1" w:rsidRDefault="007A10E1" w:rsidP="00491AF0">
      <w:pPr>
        <w:pStyle w:val="Zkladntext"/>
        <w:rPr>
          <w:szCs w:val="18"/>
        </w:rPr>
      </w:pPr>
    </w:p>
    <w:p w14:paraId="482D2262" w14:textId="77777777" w:rsidR="007A10E1" w:rsidRDefault="007A10E1" w:rsidP="00491AF0">
      <w:pPr>
        <w:pStyle w:val="Zkladntext"/>
        <w:rPr>
          <w:szCs w:val="18"/>
        </w:rPr>
      </w:pPr>
    </w:p>
    <w:p w14:paraId="66C48ECC" w14:textId="77777777" w:rsidR="007A10E1" w:rsidRDefault="007A10E1" w:rsidP="00491AF0">
      <w:pPr>
        <w:pStyle w:val="Zkladntext"/>
        <w:rPr>
          <w:szCs w:val="18"/>
        </w:rPr>
      </w:pPr>
    </w:p>
    <w:p w14:paraId="2E5292CD" w14:textId="77777777" w:rsidR="007A10E1" w:rsidRDefault="007A10E1" w:rsidP="00491AF0">
      <w:pPr>
        <w:pStyle w:val="Zkladntext"/>
        <w:rPr>
          <w:szCs w:val="18"/>
        </w:rPr>
      </w:pPr>
    </w:p>
    <w:p w14:paraId="302F892A" w14:textId="77777777" w:rsidR="007A10E1" w:rsidRDefault="007A10E1" w:rsidP="00491AF0">
      <w:pPr>
        <w:pStyle w:val="Zkladntext"/>
        <w:rPr>
          <w:szCs w:val="18"/>
        </w:rPr>
      </w:pPr>
    </w:p>
    <w:p w14:paraId="6A68505E" w14:textId="77777777" w:rsidR="007A10E1" w:rsidRDefault="007A10E1" w:rsidP="00491AF0">
      <w:pPr>
        <w:pStyle w:val="Zkladntext"/>
        <w:rPr>
          <w:szCs w:val="18"/>
        </w:rPr>
      </w:pPr>
    </w:p>
    <w:p w14:paraId="35CD97A8" w14:textId="77777777" w:rsidR="007A10E1" w:rsidRDefault="007A10E1" w:rsidP="00491AF0">
      <w:pPr>
        <w:pStyle w:val="Zkladntext"/>
        <w:rPr>
          <w:szCs w:val="18"/>
        </w:rPr>
      </w:pPr>
    </w:p>
    <w:p w14:paraId="63BE8A05" w14:textId="2F8587E0" w:rsidR="00491AF0" w:rsidRDefault="00491AF0" w:rsidP="00491AF0">
      <w:pPr>
        <w:pStyle w:val="Zkladntext"/>
        <w:rPr>
          <w:szCs w:val="18"/>
        </w:rPr>
      </w:pPr>
      <w:r w:rsidRPr="00EB5698">
        <w:rPr>
          <w:szCs w:val="18"/>
        </w:rPr>
        <w:lastRenderedPageBreak/>
        <w:t xml:space="preserve">Štruktúra záväzkov </w:t>
      </w:r>
      <w:r w:rsidR="008A3F3F" w:rsidRPr="00EB5698">
        <w:rPr>
          <w:szCs w:val="18"/>
        </w:rPr>
        <w:t>(okrem bankových úverov</w:t>
      </w:r>
      <w:r w:rsidR="00D65C61" w:rsidRPr="00EB5698">
        <w:rPr>
          <w:szCs w:val="18"/>
        </w:rPr>
        <w:t>, pôžičiek a návratných finančných výpomocí</w:t>
      </w:r>
      <w:r w:rsidR="00CA7F80">
        <w:rPr>
          <w:szCs w:val="18"/>
        </w:rPr>
        <w:t xml:space="preserve">, </w:t>
      </w:r>
      <w:r w:rsidR="00CC6436">
        <w:rPr>
          <w:szCs w:val="18"/>
        </w:rPr>
        <w:t xml:space="preserve">záväzkov zo </w:t>
      </w:r>
      <w:r w:rsidR="00CA7F80">
        <w:rPr>
          <w:szCs w:val="18"/>
        </w:rPr>
        <w:t xml:space="preserve">sociálneho fondu, </w:t>
      </w:r>
      <w:r w:rsidR="00AF03E0">
        <w:rPr>
          <w:szCs w:val="18"/>
        </w:rPr>
        <w:t>odloženého daňového záväzku</w:t>
      </w:r>
      <w:r w:rsidR="00CA7F80">
        <w:rPr>
          <w:szCs w:val="18"/>
        </w:rPr>
        <w:t xml:space="preserve"> a rezerv</w:t>
      </w:r>
      <w:r w:rsidR="008A3F3F" w:rsidRPr="00EB5698">
        <w:rPr>
          <w:szCs w:val="18"/>
        </w:rPr>
        <w:t xml:space="preserve">) </w:t>
      </w:r>
      <w:r w:rsidRPr="00EB5698">
        <w:rPr>
          <w:szCs w:val="18"/>
        </w:rPr>
        <w:t xml:space="preserve">podľa zostatkovej doby splatnosti </w:t>
      </w:r>
      <w:r w:rsidR="00F2096E" w:rsidRPr="00EB5698">
        <w:rPr>
          <w:szCs w:val="18"/>
        </w:rPr>
        <w:t xml:space="preserve">k 31. decembru </w:t>
      </w:r>
      <w:r w:rsidR="004A54F9">
        <w:rPr>
          <w:szCs w:val="18"/>
        </w:rPr>
        <w:t>20</w:t>
      </w:r>
      <w:r w:rsidR="005053C8">
        <w:rPr>
          <w:szCs w:val="18"/>
        </w:rPr>
        <w:t>2</w:t>
      </w:r>
      <w:r w:rsidR="00CE74F2">
        <w:rPr>
          <w:szCs w:val="18"/>
        </w:rPr>
        <w:t>5</w:t>
      </w:r>
      <w:r w:rsidR="00F2096E" w:rsidRPr="00EB5698">
        <w:rPr>
          <w:szCs w:val="18"/>
        </w:rPr>
        <w:t xml:space="preserve"> </w:t>
      </w:r>
      <w:r w:rsidRPr="00EB5698">
        <w:rPr>
          <w:szCs w:val="18"/>
        </w:rPr>
        <w:t>je uvedená v nasledujúcom prehľade:</w:t>
      </w:r>
    </w:p>
    <w:p w14:paraId="63BE8A06" w14:textId="77777777" w:rsidR="003F0494" w:rsidRDefault="003F0494" w:rsidP="00491AF0">
      <w:pPr>
        <w:pStyle w:val="Zkladntext"/>
        <w:rPr>
          <w:szCs w:val="18"/>
        </w:rPr>
      </w:pPr>
    </w:p>
    <w:p w14:paraId="63BE8A07" w14:textId="77777777" w:rsidR="003F0494" w:rsidRPr="00B50225" w:rsidRDefault="003F0494" w:rsidP="00491AF0">
      <w:pPr>
        <w:pStyle w:val="Zkladntext"/>
        <w:rPr>
          <w:szCs w:val="18"/>
        </w:rPr>
      </w:pPr>
    </w:p>
    <w:p w14:paraId="63BE8A08" w14:textId="7FF2B51F" w:rsidR="00CE5955" w:rsidRPr="00891481" w:rsidRDefault="00B77FF8" w:rsidP="00491AF0">
      <w:pPr>
        <w:pStyle w:val="Zkladntext"/>
        <w:rPr>
          <w:szCs w:val="18"/>
        </w:rPr>
      </w:pPr>
      <w:bookmarkStart w:id="31" w:name="_MON_1500374269"/>
      <w:bookmarkEnd w:id="31"/>
      <w:r>
        <w:rPr>
          <w:szCs w:val="18"/>
        </w:rPr>
        <w:pict w14:anchorId="63BE8C2C">
          <v:shape id="_x0000_i1041" type="#_x0000_t75" style="width:439.5pt;height:291.75pt">
            <v:imagedata r:id="rId46" o:title=""/>
          </v:shape>
        </w:pict>
      </w:r>
    </w:p>
    <w:p w14:paraId="63BE8A09" w14:textId="77777777" w:rsidR="003F0494" w:rsidRDefault="003F0494">
      <w:pPr>
        <w:spacing w:after="200" w:line="276" w:lineRule="auto"/>
        <w:rPr>
          <w:sz w:val="18"/>
          <w:szCs w:val="18"/>
        </w:rPr>
      </w:pPr>
      <w:r>
        <w:rPr>
          <w:szCs w:val="18"/>
        </w:rPr>
        <w:br w:type="page"/>
      </w:r>
    </w:p>
    <w:p w14:paraId="63BE8A0A" w14:textId="29368AE2" w:rsidR="00F2096E" w:rsidRPr="00B50225" w:rsidRDefault="00F2096E" w:rsidP="00F2096E">
      <w:pPr>
        <w:pStyle w:val="Zkladntext"/>
        <w:rPr>
          <w:szCs w:val="18"/>
        </w:rPr>
      </w:pPr>
      <w:r w:rsidRPr="00ED3E32">
        <w:rPr>
          <w:szCs w:val="18"/>
        </w:rPr>
        <w:lastRenderedPageBreak/>
        <w:t>Štruktúra záväzkov (okrem bankových úverov, pôžičiek a návratných finančných výpomocí</w:t>
      </w:r>
      <w:r w:rsidR="00CA7F80">
        <w:rPr>
          <w:szCs w:val="18"/>
        </w:rPr>
        <w:t>,</w:t>
      </w:r>
      <w:r w:rsidR="00CA7F80" w:rsidRPr="00CA7F80">
        <w:rPr>
          <w:szCs w:val="18"/>
        </w:rPr>
        <w:t xml:space="preserve"> </w:t>
      </w:r>
      <w:r w:rsidR="00CC6436">
        <w:rPr>
          <w:szCs w:val="18"/>
        </w:rPr>
        <w:t xml:space="preserve">záväzkov zo </w:t>
      </w:r>
      <w:r w:rsidR="00CA7F80">
        <w:rPr>
          <w:szCs w:val="18"/>
        </w:rPr>
        <w:t>sociálneho fondu, odloženého daňového záväzku a rezerv</w:t>
      </w:r>
      <w:r w:rsidRPr="00ED3E32">
        <w:rPr>
          <w:szCs w:val="18"/>
        </w:rPr>
        <w:t xml:space="preserve">) podľa zostatkovej doby splatnosti k 31. decembru </w:t>
      </w:r>
      <w:r w:rsidR="004A54F9">
        <w:rPr>
          <w:szCs w:val="18"/>
        </w:rPr>
        <w:t>20</w:t>
      </w:r>
      <w:r w:rsidR="005053C8">
        <w:rPr>
          <w:szCs w:val="18"/>
        </w:rPr>
        <w:t>2</w:t>
      </w:r>
      <w:r w:rsidR="00326B55">
        <w:rPr>
          <w:szCs w:val="18"/>
        </w:rPr>
        <w:t>4</w:t>
      </w:r>
      <w:r w:rsidRPr="00ED3E32">
        <w:rPr>
          <w:szCs w:val="18"/>
        </w:rPr>
        <w:t xml:space="preserve"> je uvedená v nasledujúcom prehľade:</w:t>
      </w:r>
    </w:p>
    <w:p w14:paraId="63BE8A0B" w14:textId="77777777" w:rsidR="00F2096E" w:rsidRDefault="00F2096E" w:rsidP="00491AF0">
      <w:pPr>
        <w:pStyle w:val="Zkladntext"/>
        <w:rPr>
          <w:szCs w:val="18"/>
        </w:rPr>
      </w:pPr>
    </w:p>
    <w:p w14:paraId="63BE8A0C" w14:textId="77777777" w:rsidR="003F0494" w:rsidRDefault="003F0494" w:rsidP="00491AF0">
      <w:pPr>
        <w:pStyle w:val="Zkladntext"/>
        <w:rPr>
          <w:szCs w:val="18"/>
        </w:rPr>
      </w:pPr>
    </w:p>
    <w:bookmarkStart w:id="32" w:name="_MON_1501336741"/>
    <w:bookmarkEnd w:id="32"/>
    <w:p w14:paraId="63BE8A0D" w14:textId="18D9E174" w:rsidR="00F2096E" w:rsidRDefault="00326B55" w:rsidP="00491AF0">
      <w:pPr>
        <w:pStyle w:val="Zkladntext"/>
        <w:rPr>
          <w:szCs w:val="18"/>
        </w:rPr>
      </w:pPr>
      <w:r w:rsidRPr="00C254F5">
        <w:rPr>
          <w:szCs w:val="18"/>
        </w:rPr>
        <w:object w:dxaOrig="8215" w:dyaOrig="6441" w14:anchorId="63BE8C2D">
          <v:shape id="_x0000_i1042" type="#_x0000_t75" style="width:439.5pt;height:321.75pt" o:ole="">
            <v:imagedata r:id="rId47" o:title=""/>
          </v:shape>
          <o:OLEObject Type="Embed" ProgID="Excel.Sheet.12" ShapeID="_x0000_i1042" DrawAspect="Content" ObjectID="_1844228466" r:id="rId48"/>
        </w:object>
      </w:r>
    </w:p>
    <w:p w14:paraId="4279E231" w14:textId="77777777" w:rsidR="000F2A75" w:rsidRDefault="000F2A75" w:rsidP="00491AF0">
      <w:pPr>
        <w:pStyle w:val="Zkladntext"/>
        <w:rPr>
          <w:szCs w:val="18"/>
        </w:rPr>
      </w:pPr>
    </w:p>
    <w:p w14:paraId="63BE8A0F" w14:textId="2832FB82" w:rsidR="008856CD" w:rsidRDefault="00FB3ECB" w:rsidP="00491AF0">
      <w:pPr>
        <w:pStyle w:val="Zkladntext"/>
        <w:rPr>
          <w:szCs w:val="18"/>
        </w:rPr>
      </w:pPr>
      <w:r>
        <w:rPr>
          <w:szCs w:val="18"/>
        </w:rPr>
        <w:t>Informácie k záväzkom z finančného prenájmu sú uvedené v časti F.1.</w:t>
      </w:r>
    </w:p>
    <w:p w14:paraId="51697302" w14:textId="77777777" w:rsidR="00FB3ECB" w:rsidRDefault="00FB3ECB" w:rsidP="00491AF0">
      <w:pPr>
        <w:pStyle w:val="Zkladntext"/>
        <w:rPr>
          <w:szCs w:val="18"/>
        </w:rPr>
      </w:pPr>
    </w:p>
    <w:p w14:paraId="63BE8A1C" w14:textId="77777777" w:rsidR="002B170C" w:rsidRDefault="002B170C" w:rsidP="002B170C">
      <w:pPr>
        <w:pStyle w:val="Zkladntext"/>
        <w:rPr>
          <w:szCs w:val="18"/>
        </w:rPr>
      </w:pPr>
    </w:p>
    <w:p w14:paraId="63BE8A1D" w14:textId="77777777" w:rsidR="002B170C" w:rsidRPr="008C0838" w:rsidRDefault="002B170C" w:rsidP="002B170C">
      <w:pPr>
        <w:pStyle w:val="Nadpis2"/>
        <w:numPr>
          <w:ilvl w:val="0"/>
          <w:numId w:val="2"/>
        </w:numPr>
        <w:rPr>
          <w:szCs w:val="18"/>
        </w:rPr>
      </w:pPr>
      <w:r w:rsidRPr="00891481">
        <w:rPr>
          <w:szCs w:val="18"/>
        </w:rPr>
        <w:t>Sociálny fond</w:t>
      </w:r>
    </w:p>
    <w:p w14:paraId="63BE8A1E" w14:textId="77777777" w:rsidR="002B170C" w:rsidRPr="00B50225" w:rsidRDefault="002B170C" w:rsidP="002B170C">
      <w:pPr>
        <w:pStyle w:val="Zkladntext"/>
        <w:rPr>
          <w:szCs w:val="18"/>
        </w:rPr>
      </w:pPr>
    </w:p>
    <w:p w14:paraId="63BE8A1F" w14:textId="77777777" w:rsidR="002B170C" w:rsidRDefault="002B170C" w:rsidP="002B170C">
      <w:pPr>
        <w:pStyle w:val="Zkladntext"/>
        <w:rPr>
          <w:szCs w:val="18"/>
        </w:rPr>
      </w:pPr>
      <w:r w:rsidRPr="00B50225">
        <w:rPr>
          <w:szCs w:val="18"/>
        </w:rPr>
        <w:t>Tvorba a čerpanie sociálneho fondu v priebehu účtovného obdobia sú znázornené v nasledujúcom prehľade:</w:t>
      </w:r>
    </w:p>
    <w:p w14:paraId="63BE8A20" w14:textId="77777777" w:rsidR="00540C98" w:rsidRDefault="00540C98" w:rsidP="002B170C">
      <w:pPr>
        <w:pStyle w:val="Zkladntext"/>
        <w:rPr>
          <w:szCs w:val="18"/>
        </w:rPr>
      </w:pPr>
    </w:p>
    <w:bookmarkStart w:id="33" w:name="_MON_1500376013"/>
    <w:bookmarkEnd w:id="33"/>
    <w:p w14:paraId="63BE8A21" w14:textId="2B8ECDD2" w:rsidR="00540C98" w:rsidRDefault="007A10E1" w:rsidP="002B170C">
      <w:pPr>
        <w:pStyle w:val="Zkladntext"/>
        <w:rPr>
          <w:szCs w:val="18"/>
        </w:rPr>
      </w:pPr>
      <w:r>
        <w:rPr>
          <w:szCs w:val="18"/>
        </w:rPr>
        <w:object w:dxaOrig="8799" w:dyaOrig="2013" w14:anchorId="63BE8C30">
          <v:shape id="_x0000_i1043" type="#_x0000_t75" style="width:439.5pt;height:102pt" o:ole="">
            <v:imagedata r:id="rId49" o:title=""/>
          </v:shape>
          <o:OLEObject Type="Embed" ProgID="Excel.Sheet.12" ShapeID="_x0000_i1043" DrawAspect="Content" ObjectID="_1844228467" r:id="rId50"/>
        </w:object>
      </w:r>
    </w:p>
    <w:p w14:paraId="63BE8A22" w14:textId="77777777" w:rsidR="002B170C" w:rsidRDefault="002B170C" w:rsidP="002B170C">
      <w:pPr>
        <w:pStyle w:val="Zkladntext"/>
        <w:rPr>
          <w:szCs w:val="18"/>
        </w:rPr>
      </w:pPr>
    </w:p>
    <w:p w14:paraId="63BE8A23" w14:textId="77777777" w:rsidR="002B170C" w:rsidRDefault="002B170C" w:rsidP="002B170C">
      <w:pPr>
        <w:pStyle w:val="Zkladntext"/>
        <w:rPr>
          <w:szCs w:val="18"/>
        </w:rPr>
      </w:pPr>
      <w:r w:rsidRPr="00B50225">
        <w:rPr>
          <w:szCs w:val="18"/>
        </w:rPr>
        <w:t>Časť sociálneho fondu sa podľa zákona o sociálnom fonde tvorí povinne na ťarchu nákladov a časť sa môže vytvárať zo zisku. Sociálny fond sa podľa zákona o sociálnom fonde čerpá na sociálne, zdravotné, rekreačné a iné potreby zamestnancov.</w:t>
      </w:r>
    </w:p>
    <w:p w14:paraId="63BE8A24" w14:textId="77777777" w:rsidR="00F05756" w:rsidRDefault="00F05756" w:rsidP="002B170C">
      <w:pPr>
        <w:pStyle w:val="Zkladntext"/>
        <w:rPr>
          <w:szCs w:val="18"/>
        </w:rPr>
      </w:pPr>
    </w:p>
    <w:p w14:paraId="10A82D0C" w14:textId="77777777" w:rsidR="001B0EC3" w:rsidRDefault="001B0EC3" w:rsidP="002B170C">
      <w:pPr>
        <w:pStyle w:val="Zkladntext"/>
        <w:rPr>
          <w:szCs w:val="18"/>
        </w:rPr>
      </w:pPr>
    </w:p>
    <w:p w14:paraId="6A5AEFB3" w14:textId="77777777" w:rsidR="001B0EC3" w:rsidRDefault="001B0EC3" w:rsidP="002B170C">
      <w:pPr>
        <w:pStyle w:val="Zkladntext"/>
        <w:rPr>
          <w:szCs w:val="18"/>
        </w:rPr>
      </w:pPr>
    </w:p>
    <w:p w14:paraId="54E08C50" w14:textId="77777777" w:rsidR="001B0EC3" w:rsidRDefault="001B0EC3" w:rsidP="002B170C">
      <w:pPr>
        <w:pStyle w:val="Zkladntext"/>
        <w:rPr>
          <w:szCs w:val="18"/>
        </w:rPr>
      </w:pPr>
    </w:p>
    <w:p w14:paraId="63BE8A28" w14:textId="77777777" w:rsidR="002B170C" w:rsidRPr="00B50225" w:rsidRDefault="002B170C" w:rsidP="002B170C">
      <w:pPr>
        <w:pStyle w:val="Nadpis2"/>
        <w:numPr>
          <w:ilvl w:val="0"/>
          <w:numId w:val="2"/>
        </w:numPr>
        <w:rPr>
          <w:szCs w:val="18"/>
        </w:rPr>
      </w:pPr>
      <w:r w:rsidRPr="008C0838">
        <w:rPr>
          <w:szCs w:val="18"/>
        </w:rPr>
        <w:lastRenderedPageBreak/>
        <w:t>Bankové úvery</w:t>
      </w:r>
    </w:p>
    <w:p w14:paraId="63BE8A29" w14:textId="77777777" w:rsidR="002B170C" w:rsidRPr="00B50225" w:rsidRDefault="002B170C" w:rsidP="002B170C">
      <w:pPr>
        <w:pStyle w:val="Zkladntext"/>
        <w:rPr>
          <w:szCs w:val="18"/>
        </w:rPr>
      </w:pPr>
    </w:p>
    <w:p w14:paraId="63BE8A2A" w14:textId="77777777" w:rsidR="002B170C" w:rsidRDefault="002B170C" w:rsidP="002B170C">
      <w:pPr>
        <w:pStyle w:val="Zkladntext"/>
        <w:rPr>
          <w:szCs w:val="18"/>
        </w:rPr>
      </w:pPr>
      <w:r w:rsidRPr="0006126C">
        <w:rPr>
          <w:szCs w:val="18"/>
        </w:rPr>
        <w:t>Štruktúra bankových úverov je uvedená v nasledujúcom prehľade:</w:t>
      </w:r>
      <w:r w:rsidRPr="002B170C">
        <w:rPr>
          <w:szCs w:val="18"/>
        </w:rPr>
        <w:t xml:space="preserve"> </w:t>
      </w:r>
    </w:p>
    <w:p w14:paraId="63BE8A2B" w14:textId="77777777" w:rsidR="00540C98" w:rsidRDefault="00540C98" w:rsidP="002B170C">
      <w:pPr>
        <w:pStyle w:val="Zkladntext"/>
        <w:rPr>
          <w:szCs w:val="18"/>
        </w:rPr>
      </w:pPr>
    </w:p>
    <w:bookmarkStart w:id="34" w:name="_MON_1500376125"/>
    <w:bookmarkEnd w:id="34"/>
    <w:p w14:paraId="63BE8A2C" w14:textId="77545E90" w:rsidR="00D65C61" w:rsidRDefault="000A5D5F" w:rsidP="002B170C">
      <w:pPr>
        <w:pStyle w:val="Zkladntext"/>
        <w:rPr>
          <w:szCs w:val="18"/>
        </w:rPr>
      </w:pPr>
      <w:r>
        <w:rPr>
          <w:szCs w:val="18"/>
        </w:rPr>
        <w:object w:dxaOrig="9910" w:dyaOrig="6076" w14:anchorId="63BE8C31">
          <v:shape id="_x0000_i1044" type="#_x0000_t75" style="width:447pt;height:276.75pt" o:ole="">
            <v:imagedata r:id="rId51" o:title=""/>
          </v:shape>
          <o:OLEObject Type="Embed" ProgID="Excel.Sheet.12" ShapeID="_x0000_i1044" DrawAspect="Content" ObjectID="_1844228468" r:id="rId52"/>
        </w:object>
      </w:r>
    </w:p>
    <w:p w14:paraId="63BE8A2D" w14:textId="77777777" w:rsidR="00D65C61" w:rsidRDefault="00D65C61" w:rsidP="002B170C">
      <w:pPr>
        <w:pStyle w:val="Zkladntext"/>
        <w:rPr>
          <w:szCs w:val="18"/>
        </w:rPr>
      </w:pPr>
    </w:p>
    <w:p w14:paraId="28659A03" w14:textId="77777777" w:rsidR="009D4C85" w:rsidRDefault="009D4C85" w:rsidP="00D65C61">
      <w:pPr>
        <w:pStyle w:val="Zkladntext"/>
        <w:rPr>
          <w:szCs w:val="18"/>
        </w:rPr>
      </w:pPr>
    </w:p>
    <w:p w14:paraId="63BE8A2E" w14:textId="37468B95" w:rsidR="00D65C61" w:rsidRDefault="00D65C61" w:rsidP="00D65C61">
      <w:pPr>
        <w:pStyle w:val="Zkladntext"/>
        <w:rPr>
          <w:szCs w:val="18"/>
        </w:rPr>
      </w:pPr>
      <w:r w:rsidRPr="00B50225">
        <w:rPr>
          <w:szCs w:val="18"/>
        </w:rPr>
        <w:t xml:space="preserve">Štruktúra </w:t>
      </w:r>
      <w:r>
        <w:rPr>
          <w:szCs w:val="18"/>
        </w:rPr>
        <w:t xml:space="preserve">bankových úverov </w:t>
      </w:r>
      <w:r w:rsidRPr="00B50225">
        <w:rPr>
          <w:szCs w:val="18"/>
        </w:rPr>
        <w:t>podľa zostatkovej doby splatnosti je uvedená v nasledujúcom prehľade:</w:t>
      </w:r>
    </w:p>
    <w:p w14:paraId="63BE8A2F" w14:textId="77777777" w:rsidR="005D554F" w:rsidRPr="00B50225" w:rsidRDefault="005D554F" w:rsidP="00D65C61">
      <w:pPr>
        <w:pStyle w:val="Zkladntext"/>
        <w:rPr>
          <w:szCs w:val="18"/>
        </w:rPr>
      </w:pPr>
    </w:p>
    <w:p w14:paraId="63BE8A30" w14:textId="77777777" w:rsidR="00D65C61" w:rsidRPr="00D06026" w:rsidRDefault="00D65C61" w:rsidP="002B170C">
      <w:pPr>
        <w:pStyle w:val="Zkladntext"/>
        <w:rPr>
          <w:b/>
          <w:szCs w:val="18"/>
        </w:rPr>
      </w:pPr>
    </w:p>
    <w:bookmarkStart w:id="35" w:name="_MON_1500905883"/>
    <w:bookmarkEnd w:id="35"/>
    <w:p w14:paraId="63BE8A31" w14:textId="5362F0C9" w:rsidR="00540C98" w:rsidRPr="00B50225" w:rsidRDefault="000A5D5F" w:rsidP="002B170C">
      <w:pPr>
        <w:pStyle w:val="Zkladntext"/>
        <w:rPr>
          <w:szCs w:val="18"/>
        </w:rPr>
      </w:pPr>
      <w:r>
        <w:rPr>
          <w:szCs w:val="18"/>
        </w:rPr>
        <w:object w:dxaOrig="8866" w:dyaOrig="2013" w14:anchorId="63BE8C32">
          <v:shape id="_x0000_i1045" type="#_x0000_t75" style="width:446.75pt;height:102pt" o:ole="">
            <v:imagedata r:id="rId53" o:title=""/>
          </v:shape>
          <o:OLEObject Type="Embed" ProgID="Excel.Sheet.12" ShapeID="_x0000_i1045" DrawAspect="Content" ObjectID="_1844228469" r:id="rId54"/>
        </w:object>
      </w:r>
    </w:p>
    <w:p w14:paraId="63BE8A32" w14:textId="77777777" w:rsidR="002B170C" w:rsidRPr="00B50225" w:rsidRDefault="002B170C" w:rsidP="002B170C">
      <w:pPr>
        <w:pStyle w:val="Zkladntext"/>
        <w:rPr>
          <w:szCs w:val="18"/>
        </w:rPr>
      </w:pPr>
    </w:p>
    <w:p w14:paraId="63BE8A39" w14:textId="293FA56E" w:rsidR="002B170C" w:rsidRDefault="00316E5D" w:rsidP="00316E5D">
      <w:pPr>
        <w:pStyle w:val="Zkladntext"/>
        <w:rPr>
          <w:szCs w:val="18"/>
        </w:rPr>
      </w:pPr>
      <w:r>
        <w:rPr>
          <w:szCs w:val="18"/>
        </w:rPr>
        <w:t xml:space="preserve">Informácie k zabezpečeniam bankových úverov sú uvedené v časti E.1. </w:t>
      </w:r>
    </w:p>
    <w:p w14:paraId="63BE8A3A" w14:textId="77777777" w:rsidR="004C0F07" w:rsidRDefault="004C0F07">
      <w:pPr>
        <w:spacing w:after="200" w:line="276" w:lineRule="auto"/>
        <w:rPr>
          <w:sz w:val="18"/>
          <w:szCs w:val="18"/>
        </w:rPr>
      </w:pPr>
      <w:r>
        <w:rPr>
          <w:szCs w:val="18"/>
        </w:rPr>
        <w:br w:type="page"/>
      </w:r>
    </w:p>
    <w:p w14:paraId="63BE8A5B" w14:textId="77777777" w:rsidR="002B170C" w:rsidRPr="00B50225" w:rsidRDefault="002B170C" w:rsidP="002B170C">
      <w:pPr>
        <w:pStyle w:val="Nadpis2"/>
        <w:numPr>
          <w:ilvl w:val="0"/>
          <w:numId w:val="2"/>
        </w:numPr>
        <w:rPr>
          <w:szCs w:val="18"/>
        </w:rPr>
      </w:pPr>
      <w:r w:rsidRPr="00891481">
        <w:rPr>
          <w:szCs w:val="18"/>
        </w:rPr>
        <w:lastRenderedPageBreak/>
        <w:t>Č</w:t>
      </w:r>
      <w:r w:rsidRPr="008C0838">
        <w:rPr>
          <w:szCs w:val="18"/>
        </w:rPr>
        <w:t>asové rozlíšenie</w:t>
      </w:r>
    </w:p>
    <w:p w14:paraId="63BE8A5C" w14:textId="77777777" w:rsidR="002B170C" w:rsidRPr="00B50225" w:rsidRDefault="002B170C" w:rsidP="002B170C">
      <w:pPr>
        <w:pStyle w:val="Zkladntext"/>
        <w:rPr>
          <w:szCs w:val="18"/>
        </w:rPr>
      </w:pPr>
    </w:p>
    <w:p w14:paraId="63BE8A5D" w14:textId="77777777" w:rsidR="002B170C" w:rsidRPr="00B50225" w:rsidRDefault="002B170C" w:rsidP="002B170C">
      <w:pPr>
        <w:pStyle w:val="Zkladntext"/>
        <w:rPr>
          <w:szCs w:val="18"/>
        </w:rPr>
      </w:pPr>
      <w:r w:rsidRPr="00B50225">
        <w:rPr>
          <w:szCs w:val="18"/>
        </w:rPr>
        <w:t>Štruktúra časového rozlíšenia je uvedená v nasledujúcom prehľade:</w:t>
      </w:r>
    </w:p>
    <w:p w14:paraId="63BE8A5E" w14:textId="77777777" w:rsidR="002B170C" w:rsidRDefault="002B170C" w:rsidP="002B170C">
      <w:pPr>
        <w:pStyle w:val="Zkladntext"/>
        <w:rPr>
          <w:szCs w:val="18"/>
        </w:rPr>
      </w:pPr>
    </w:p>
    <w:p w14:paraId="63BE8A5F" w14:textId="697B98D6" w:rsidR="0082667F" w:rsidRDefault="00B77FF8" w:rsidP="002B170C">
      <w:pPr>
        <w:pStyle w:val="Zkladntext"/>
        <w:rPr>
          <w:szCs w:val="18"/>
        </w:rPr>
      </w:pPr>
      <w:bookmarkStart w:id="36" w:name="_MON_1500377064"/>
      <w:bookmarkEnd w:id="36"/>
      <w:r>
        <w:rPr>
          <w:szCs w:val="18"/>
        </w:rPr>
        <w:pict w14:anchorId="63BE8C35">
          <v:shape id="_x0000_i1046" type="#_x0000_t75" style="width:439.5pt;height:295.5pt">
            <v:imagedata r:id="rId55" o:title=""/>
          </v:shape>
        </w:pict>
      </w:r>
      <w:r w:rsidR="00DD50B8">
        <w:rPr>
          <w:szCs w:val="18"/>
        </w:rPr>
        <w:t xml:space="preserve">K dotáciám pozri </w:t>
      </w:r>
      <w:r w:rsidR="00DD50B8" w:rsidRPr="00B240D0">
        <w:rPr>
          <w:szCs w:val="18"/>
        </w:rPr>
        <w:t xml:space="preserve">bod </w:t>
      </w:r>
      <w:r w:rsidR="00C02854" w:rsidRPr="00F04712">
        <w:rPr>
          <w:szCs w:val="18"/>
          <w:shd w:val="clear" w:color="auto" w:fill="FFFFFF" w:themeFill="background1"/>
        </w:rPr>
        <w:t>D</w:t>
      </w:r>
      <w:r w:rsidR="00DD50B8" w:rsidRPr="00F04712">
        <w:rPr>
          <w:szCs w:val="18"/>
          <w:shd w:val="clear" w:color="auto" w:fill="FFFFFF" w:themeFill="background1"/>
        </w:rPr>
        <w:t>.</w:t>
      </w:r>
      <w:r w:rsidR="00F04712" w:rsidRPr="00F04712">
        <w:rPr>
          <w:szCs w:val="18"/>
          <w:shd w:val="clear" w:color="auto" w:fill="FFFFFF" w:themeFill="background1"/>
        </w:rPr>
        <w:t>14</w:t>
      </w:r>
      <w:r w:rsidR="00DD50B8" w:rsidRPr="00F04712">
        <w:rPr>
          <w:szCs w:val="18"/>
        </w:rPr>
        <w:t>.</w:t>
      </w:r>
    </w:p>
    <w:p w14:paraId="63BE8A60" w14:textId="77777777" w:rsidR="00677AB7" w:rsidRDefault="00677AB7" w:rsidP="002B170C">
      <w:pPr>
        <w:pStyle w:val="Zkladntext"/>
        <w:rPr>
          <w:szCs w:val="18"/>
        </w:rPr>
      </w:pPr>
    </w:p>
    <w:p w14:paraId="63BE8A61" w14:textId="77777777" w:rsidR="009533C6" w:rsidRDefault="009533C6" w:rsidP="002B170C">
      <w:pPr>
        <w:pStyle w:val="Zkladntext"/>
        <w:rPr>
          <w:szCs w:val="18"/>
        </w:rPr>
      </w:pPr>
    </w:p>
    <w:p w14:paraId="63BE8A62" w14:textId="77777777" w:rsidR="00265153" w:rsidRPr="008C0838" w:rsidRDefault="00265153" w:rsidP="00265153">
      <w:pPr>
        <w:pStyle w:val="Nadpis1"/>
        <w:ind w:left="360"/>
        <w:rPr>
          <w:szCs w:val="18"/>
        </w:rPr>
      </w:pPr>
      <w:r w:rsidRPr="00891481">
        <w:rPr>
          <w:szCs w:val="18"/>
        </w:rPr>
        <w:t xml:space="preserve">Informácie </w:t>
      </w:r>
      <w:r>
        <w:rPr>
          <w:szCs w:val="18"/>
        </w:rPr>
        <w:t>o PRENÁJMOCH</w:t>
      </w:r>
    </w:p>
    <w:p w14:paraId="63BE8A63" w14:textId="77777777" w:rsidR="00677AB7" w:rsidRDefault="00677AB7" w:rsidP="002B170C">
      <w:pPr>
        <w:pStyle w:val="Zkladntext"/>
        <w:rPr>
          <w:szCs w:val="18"/>
        </w:rPr>
      </w:pPr>
    </w:p>
    <w:p w14:paraId="63BE8A64" w14:textId="77777777" w:rsidR="00677AB7" w:rsidRDefault="00677AB7" w:rsidP="00A31BBB">
      <w:pPr>
        <w:pStyle w:val="Zkladntext"/>
        <w:ind w:left="786"/>
        <w:rPr>
          <w:szCs w:val="18"/>
        </w:rPr>
      </w:pPr>
    </w:p>
    <w:p w14:paraId="63BE8A6C" w14:textId="77777777" w:rsidR="00677AB7" w:rsidRPr="008C0838" w:rsidRDefault="00677AB7" w:rsidP="001210B4">
      <w:pPr>
        <w:pStyle w:val="Nadpis2"/>
        <w:numPr>
          <w:ilvl w:val="0"/>
          <w:numId w:val="25"/>
        </w:numPr>
        <w:rPr>
          <w:szCs w:val="18"/>
        </w:rPr>
      </w:pPr>
      <w:r>
        <w:rPr>
          <w:szCs w:val="18"/>
        </w:rPr>
        <w:t>Finančný prenájom (Spoločnosť ako nájomca)</w:t>
      </w:r>
    </w:p>
    <w:p w14:paraId="63BE8A6D" w14:textId="77777777" w:rsidR="00677AB7" w:rsidRPr="00B50225" w:rsidRDefault="00677AB7" w:rsidP="00677AB7">
      <w:pPr>
        <w:pStyle w:val="Zkladntext"/>
        <w:ind w:left="0"/>
        <w:rPr>
          <w:szCs w:val="18"/>
        </w:rPr>
      </w:pPr>
    </w:p>
    <w:p w14:paraId="63BE8A6E" w14:textId="77777777" w:rsidR="00491AF0" w:rsidRPr="00B50225" w:rsidRDefault="00491AF0" w:rsidP="00491AF0">
      <w:pPr>
        <w:pStyle w:val="Zkladntext"/>
        <w:rPr>
          <w:szCs w:val="18"/>
        </w:rPr>
      </w:pPr>
    </w:p>
    <w:p w14:paraId="63BE8A6F" w14:textId="0DDC070D" w:rsidR="00491AF0" w:rsidRPr="00B50225" w:rsidRDefault="00491AF0" w:rsidP="00491AF0">
      <w:pPr>
        <w:pStyle w:val="Zkladntext"/>
        <w:rPr>
          <w:szCs w:val="18"/>
        </w:rPr>
      </w:pPr>
      <w:r w:rsidRPr="00B50225">
        <w:rPr>
          <w:szCs w:val="18"/>
        </w:rPr>
        <w:t xml:space="preserve">Spoločnosť </w:t>
      </w:r>
      <w:r w:rsidR="00AC12B2" w:rsidRPr="00B50225">
        <w:rPr>
          <w:szCs w:val="18"/>
        </w:rPr>
        <w:t xml:space="preserve">má </w:t>
      </w:r>
      <w:r w:rsidRPr="00B50225">
        <w:rPr>
          <w:szCs w:val="18"/>
        </w:rPr>
        <w:t xml:space="preserve">záväzky z finančného prenájmu </w:t>
      </w:r>
      <w:r w:rsidR="00B57BA3">
        <w:rPr>
          <w:szCs w:val="18"/>
        </w:rPr>
        <w:t>1 kompresora a 1 VZV stroja.</w:t>
      </w:r>
      <w:r w:rsidRPr="00B50225">
        <w:rPr>
          <w:szCs w:val="18"/>
        </w:rPr>
        <w:t xml:space="preserve"> Výška budúcich platieb rozdelená na istinu a finančný náklad podľa doby splatnosti je uvedená v nasledujúcom prehľade:</w:t>
      </w:r>
    </w:p>
    <w:p w14:paraId="63BE8A70" w14:textId="77777777" w:rsidR="0057382A" w:rsidRPr="00FC603B" w:rsidRDefault="0057382A" w:rsidP="0057382A">
      <w:pPr>
        <w:pStyle w:val="Zkladntext"/>
        <w:rPr>
          <w:i/>
          <w:szCs w:val="18"/>
          <w:u w:val="single"/>
        </w:rPr>
      </w:pPr>
    </w:p>
    <w:bookmarkStart w:id="37" w:name="_MON_1500377241"/>
    <w:bookmarkEnd w:id="37"/>
    <w:p w14:paraId="63BE8A71" w14:textId="723F08A8" w:rsidR="00491AF0" w:rsidRPr="00891481" w:rsidRDefault="00FA6D4E" w:rsidP="00364A89">
      <w:pPr>
        <w:pStyle w:val="Zkladntext"/>
        <w:ind w:left="708" w:hanging="282"/>
        <w:rPr>
          <w:szCs w:val="18"/>
        </w:rPr>
      </w:pPr>
      <w:r>
        <w:rPr>
          <w:szCs w:val="18"/>
        </w:rPr>
        <w:object w:dxaOrig="8964" w:dyaOrig="2462" w14:anchorId="63BE8C37">
          <v:shape id="_x0000_i1047" type="#_x0000_t75" style="width:443.25pt;height:121.5pt" o:ole="">
            <v:imagedata r:id="rId56" o:title=""/>
          </v:shape>
          <o:OLEObject Type="Embed" ProgID="Excel.Sheet.12" ShapeID="_x0000_i1047" DrawAspect="Content" ObjectID="_1844228470" r:id="rId57"/>
        </w:object>
      </w:r>
    </w:p>
    <w:p w14:paraId="63BE8A72" w14:textId="77777777" w:rsidR="007A005F" w:rsidRPr="0028408E" w:rsidRDefault="00B42184" w:rsidP="005013EA">
      <w:pPr>
        <w:pStyle w:val="Nadpis2"/>
        <w:ind w:firstLine="425"/>
        <w:rPr>
          <w:b w:val="0"/>
          <w:szCs w:val="18"/>
        </w:rPr>
      </w:pPr>
      <w:r w:rsidRPr="0028408E">
        <w:rPr>
          <w:b w:val="0"/>
          <w:szCs w:val="18"/>
        </w:rPr>
        <w:t xml:space="preserve">Informácie o finančnom prenájme sú uvedené aj v </w:t>
      </w:r>
      <w:r w:rsidRPr="00B57BA3">
        <w:rPr>
          <w:b w:val="0"/>
          <w:szCs w:val="18"/>
        </w:rPr>
        <w:t xml:space="preserve">časti </w:t>
      </w:r>
      <w:r w:rsidR="00C02854" w:rsidRPr="00B57BA3">
        <w:rPr>
          <w:b w:val="0"/>
          <w:szCs w:val="18"/>
        </w:rPr>
        <w:t>E</w:t>
      </w:r>
      <w:r w:rsidRPr="00B57BA3">
        <w:rPr>
          <w:b w:val="0"/>
          <w:szCs w:val="18"/>
        </w:rPr>
        <w:t>.1.</w:t>
      </w:r>
    </w:p>
    <w:p w14:paraId="63BE8A73" w14:textId="77777777" w:rsidR="00B62963" w:rsidRPr="00B50225" w:rsidRDefault="00B62963" w:rsidP="005013EA">
      <w:pPr>
        <w:pStyle w:val="Nadpis2"/>
        <w:ind w:left="425"/>
        <w:rPr>
          <w:b w:val="0"/>
          <w:szCs w:val="18"/>
        </w:rPr>
      </w:pPr>
      <w:bookmarkStart w:id="38" w:name="_Toc530739910"/>
    </w:p>
    <w:bookmarkEnd w:id="38"/>
    <w:p w14:paraId="398D247C" w14:textId="77777777" w:rsidR="00880A7B" w:rsidRDefault="00880A7B" w:rsidP="00880A7B"/>
    <w:p w14:paraId="282DE0BE" w14:textId="77777777" w:rsidR="00B57BA3" w:rsidRDefault="00B57BA3" w:rsidP="00880A7B"/>
    <w:p w14:paraId="2573FD73" w14:textId="77777777" w:rsidR="00B57BA3" w:rsidRPr="00880A7B" w:rsidRDefault="00B57BA3" w:rsidP="00880A7B"/>
    <w:p w14:paraId="63BE8A76" w14:textId="77777777" w:rsidR="00364A89" w:rsidRPr="00B50225" w:rsidRDefault="00364A89" w:rsidP="00364A89">
      <w:pPr>
        <w:pStyle w:val="Nadpis1"/>
        <w:tabs>
          <w:tab w:val="num" w:pos="360"/>
        </w:tabs>
        <w:spacing w:before="120"/>
        <w:ind w:left="360"/>
        <w:rPr>
          <w:szCs w:val="18"/>
        </w:rPr>
      </w:pPr>
      <w:bookmarkStart w:id="39" w:name="_Toc530739911"/>
      <w:r w:rsidRPr="00B50225">
        <w:rPr>
          <w:szCs w:val="18"/>
        </w:rPr>
        <w:lastRenderedPageBreak/>
        <w:t>Informácie o daniach z príjmov</w:t>
      </w:r>
    </w:p>
    <w:p w14:paraId="63BE8A77" w14:textId="77777777" w:rsidR="00364A89" w:rsidRPr="00B50225" w:rsidRDefault="00364A89" w:rsidP="00364A89">
      <w:pPr>
        <w:pStyle w:val="Zkladntext"/>
        <w:rPr>
          <w:szCs w:val="18"/>
        </w:rPr>
      </w:pPr>
    </w:p>
    <w:p w14:paraId="63BE8A78" w14:textId="77777777" w:rsidR="00364A89" w:rsidRDefault="00364A89" w:rsidP="00364A89">
      <w:pPr>
        <w:pStyle w:val="Zkladntext"/>
        <w:rPr>
          <w:szCs w:val="18"/>
        </w:rPr>
      </w:pPr>
      <w:r w:rsidRPr="00B50225">
        <w:rPr>
          <w:szCs w:val="18"/>
        </w:rPr>
        <w:t>Prevod od teoretickej dane z príjmov k vykázanej dani z príjmov je uvedený v nasledujúcom prehľade:</w:t>
      </w:r>
    </w:p>
    <w:p w14:paraId="63BE8A79" w14:textId="77777777" w:rsidR="00364A89" w:rsidRDefault="00364A89" w:rsidP="00364A89">
      <w:pPr>
        <w:pStyle w:val="Zkladntext"/>
        <w:rPr>
          <w:szCs w:val="18"/>
        </w:rPr>
      </w:pPr>
    </w:p>
    <w:p w14:paraId="63BE8A7A" w14:textId="77777777" w:rsidR="009533C6" w:rsidRPr="00B50225" w:rsidRDefault="009533C6" w:rsidP="00364A89">
      <w:pPr>
        <w:pStyle w:val="Zkladntext"/>
        <w:rPr>
          <w:szCs w:val="18"/>
        </w:rPr>
      </w:pPr>
    </w:p>
    <w:p w14:paraId="63BE8A7B" w14:textId="1C701F5D" w:rsidR="005D554F" w:rsidRDefault="00B77FF8">
      <w:pPr>
        <w:pStyle w:val="Zkladntext"/>
        <w:ind w:left="708" w:hanging="282"/>
      </w:pPr>
      <w:bookmarkStart w:id="40" w:name="_MON_1500378072"/>
      <w:bookmarkEnd w:id="40"/>
      <w:r>
        <w:pict w14:anchorId="63BE8C38">
          <v:shape id="_x0000_i1048" type="#_x0000_t75" style="width:435.75pt;height:246pt">
            <v:imagedata r:id="rId58" o:title=""/>
          </v:shape>
        </w:pict>
      </w:r>
    </w:p>
    <w:p w14:paraId="0CB821F4" w14:textId="77777777" w:rsidR="00AB5083" w:rsidRDefault="00AB5083" w:rsidP="00AB5083">
      <w:pPr>
        <w:pStyle w:val="Zkladntext"/>
        <w:rPr>
          <w:szCs w:val="18"/>
        </w:rPr>
      </w:pPr>
    </w:p>
    <w:p w14:paraId="5DE437B0" w14:textId="77777777" w:rsidR="004B4C35" w:rsidRDefault="004B4C35" w:rsidP="00AB5083">
      <w:pPr>
        <w:pStyle w:val="Zkladntext"/>
        <w:rPr>
          <w:szCs w:val="18"/>
        </w:rPr>
      </w:pPr>
    </w:p>
    <w:p w14:paraId="4CED4C53" w14:textId="77777777" w:rsidR="00AB5083" w:rsidRDefault="00AB5083" w:rsidP="00AE178E">
      <w:pPr>
        <w:pStyle w:val="Zkladntext"/>
        <w:rPr>
          <w:szCs w:val="18"/>
        </w:rPr>
      </w:pPr>
    </w:p>
    <w:p w14:paraId="4695E731" w14:textId="77777777" w:rsidR="00AB5083" w:rsidRDefault="00AB5083" w:rsidP="00AE178E">
      <w:pPr>
        <w:pStyle w:val="Zkladntext"/>
        <w:rPr>
          <w:szCs w:val="18"/>
        </w:rPr>
      </w:pPr>
    </w:p>
    <w:p w14:paraId="7FD310DF" w14:textId="77777777" w:rsidR="00AB5083" w:rsidRDefault="00AB5083" w:rsidP="00AE178E">
      <w:pPr>
        <w:pStyle w:val="Zkladntext"/>
        <w:rPr>
          <w:szCs w:val="18"/>
        </w:rPr>
      </w:pPr>
    </w:p>
    <w:p w14:paraId="5F3B458D" w14:textId="77777777" w:rsidR="00AB5083" w:rsidRDefault="00AB5083" w:rsidP="00AE178E">
      <w:pPr>
        <w:pStyle w:val="Zkladntext"/>
        <w:rPr>
          <w:szCs w:val="18"/>
        </w:rPr>
      </w:pPr>
    </w:p>
    <w:p w14:paraId="7FE82CE0" w14:textId="77777777" w:rsidR="00AB5083" w:rsidRDefault="00AB5083" w:rsidP="00AE178E">
      <w:pPr>
        <w:pStyle w:val="Zkladntext"/>
        <w:rPr>
          <w:szCs w:val="18"/>
        </w:rPr>
      </w:pPr>
    </w:p>
    <w:p w14:paraId="65FE655B" w14:textId="77777777" w:rsidR="00F107A1" w:rsidRDefault="00F107A1" w:rsidP="00AE178E">
      <w:pPr>
        <w:pStyle w:val="Zkladntext"/>
        <w:rPr>
          <w:szCs w:val="18"/>
        </w:rPr>
      </w:pPr>
    </w:p>
    <w:p w14:paraId="090E9AD8" w14:textId="77777777" w:rsidR="00AB5083" w:rsidRDefault="00AB5083" w:rsidP="00AE178E">
      <w:pPr>
        <w:pStyle w:val="Zkladntext"/>
        <w:rPr>
          <w:szCs w:val="18"/>
        </w:rPr>
      </w:pPr>
    </w:p>
    <w:p w14:paraId="70E97EB6" w14:textId="77777777" w:rsidR="00DD25D7" w:rsidRDefault="00DD25D7">
      <w:pPr>
        <w:spacing w:after="200" w:line="276" w:lineRule="auto"/>
        <w:rPr>
          <w:sz w:val="18"/>
          <w:szCs w:val="18"/>
        </w:rPr>
      </w:pPr>
      <w:r>
        <w:rPr>
          <w:szCs w:val="18"/>
        </w:rPr>
        <w:br w:type="page"/>
      </w:r>
    </w:p>
    <w:p w14:paraId="63BE8A7D" w14:textId="4A671DA7" w:rsidR="00AE178E" w:rsidRDefault="00AE178E" w:rsidP="00AE178E">
      <w:pPr>
        <w:pStyle w:val="Zkladntext"/>
        <w:rPr>
          <w:szCs w:val="18"/>
        </w:rPr>
      </w:pPr>
      <w:r w:rsidRPr="00B50225">
        <w:rPr>
          <w:szCs w:val="18"/>
        </w:rPr>
        <w:lastRenderedPageBreak/>
        <w:t>Ďalšie informácie k odloženým daniam:</w:t>
      </w:r>
    </w:p>
    <w:p w14:paraId="63BE8A7E" w14:textId="77777777" w:rsidR="003F0494" w:rsidRDefault="003F0494" w:rsidP="00AE178E">
      <w:pPr>
        <w:pStyle w:val="Zkladntext"/>
        <w:rPr>
          <w:szCs w:val="18"/>
        </w:rPr>
      </w:pPr>
    </w:p>
    <w:p w14:paraId="63BE8A7F" w14:textId="77777777" w:rsidR="003F0494" w:rsidRDefault="003F0494" w:rsidP="00AE178E">
      <w:pPr>
        <w:pStyle w:val="Zkladntext"/>
        <w:rPr>
          <w:szCs w:val="18"/>
        </w:rPr>
      </w:pPr>
    </w:p>
    <w:bookmarkStart w:id="41" w:name="_MON_1500377442"/>
    <w:bookmarkEnd w:id="41"/>
    <w:p w14:paraId="63BE8A80" w14:textId="011729D1" w:rsidR="00AE178E" w:rsidRPr="00BD4D63" w:rsidRDefault="005D5217" w:rsidP="006B43FA">
      <w:pPr>
        <w:pStyle w:val="Zkladntext"/>
        <w:tabs>
          <w:tab w:val="left" w:pos="993"/>
        </w:tabs>
        <w:ind w:left="708" w:hanging="282"/>
        <w:rPr>
          <w:lang w:val="en-US"/>
        </w:rPr>
      </w:pPr>
      <w:r>
        <w:object w:dxaOrig="8739" w:dyaOrig="7197" w14:anchorId="63BE8C39">
          <v:shape id="_x0000_i1049" type="#_x0000_t75" style="width:439.5pt;height:359.75pt" o:ole="">
            <v:imagedata r:id="rId59" o:title=""/>
          </v:shape>
          <o:OLEObject Type="Embed" ProgID="Excel.Sheet.12" ShapeID="_x0000_i1049" DrawAspect="Content" ObjectID="_1844228471" r:id="rId60"/>
        </w:object>
      </w:r>
    </w:p>
    <w:p w14:paraId="532E6EA3" w14:textId="21751B4E" w:rsidR="005200CF" w:rsidRDefault="00AB5083" w:rsidP="005200CF">
      <w:pPr>
        <w:spacing w:after="200" w:line="276" w:lineRule="auto"/>
        <w:ind w:left="426"/>
        <w:rPr>
          <w:sz w:val="18"/>
          <w:szCs w:val="18"/>
        </w:rPr>
      </w:pPr>
      <w:r>
        <w:rPr>
          <w:sz w:val="18"/>
          <w:szCs w:val="18"/>
        </w:rPr>
        <w:t>Od 1. januára 20</w:t>
      </w:r>
      <w:r w:rsidR="00E15C96">
        <w:rPr>
          <w:sz w:val="18"/>
          <w:szCs w:val="18"/>
        </w:rPr>
        <w:t>25</w:t>
      </w:r>
      <w:r>
        <w:rPr>
          <w:sz w:val="18"/>
          <w:szCs w:val="18"/>
        </w:rPr>
        <w:t xml:space="preserve"> je s</w:t>
      </w:r>
      <w:r w:rsidR="00FD393C">
        <w:rPr>
          <w:sz w:val="18"/>
          <w:szCs w:val="18"/>
        </w:rPr>
        <w:t>adzba dane z príjmov v</w:t>
      </w:r>
      <w:r w:rsidR="009D2E9D">
        <w:rPr>
          <w:sz w:val="18"/>
          <w:szCs w:val="18"/>
        </w:rPr>
        <w:t> </w:t>
      </w:r>
      <w:r w:rsidR="00FD393C">
        <w:rPr>
          <w:sz w:val="18"/>
          <w:szCs w:val="18"/>
        </w:rPr>
        <w:t>S</w:t>
      </w:r>
      <w:r w:rsidR="009D2E9D">
        <w:rPr>
          <w:sz w:val="18"/>
          <w:szCs w:val="18"/>
        </w:rPr>
        <w:t>lovenskej republike 2</w:t>
      </w:r>
      <w:r w:rsidR="00E15C96">
        <w:rPr>
          <w:sz w:val="18"/>
          <w:szCs w:val="18"/>
        </w:rPr>
        <w:t>4</w:t>
      </w:r>
      <w:r w:rsidR="009D2E9D">
        <w:rPr>
          <w:sz w:val="18"/>
          <w:szCs w:val="18"/>
        </w:rPr>
        <w:t xml:space="preserve"> %</w:t>
      </w:r>
      <w:r w:rsidR="00532900">
        <w:rPr>
          <w:sz w:val="18"/>
          <w:szCs w:val="18"/>
        </w:rPr>
        <w:t xml:space="preserve">. </w:t>
      </w:r>
    </w:p>
    <w:p w14:paraId="7A4C275F" w14:textId="77777777" w:rsidR="005200CF" w:rsidRPr="005200CF" w:rsidRDefault="005200CF" w:rsidP="005200CF">
      <w:pPr>
        <w:spacing w:after="200" w:line="276" w:lineRule="auto"/>
        <w:ind w:left="426"/>
        <w:rPr>
          <w:sz w:val="18"/>
          <w:szCs w:val="18"/>
        </w:rPr>
      </w:pPr>
    </w:p>
    <w:bookmarkEnd w:id="39"/>
    <w:p w14:paraId="63BE8A83" w14:textId="77777777" w:rsidR="00AE178E" w:rsidRPr="00572CB8" w:rsidRDefault="00AE178E" w:rsidP="00AE178E">
      <w:pPr>
        <w:pStyle w:val="Nadpis1"/>
        <w:tabs>
          <w:tab w:val="num" w:pos="360"/>
        </w:tabs>
        <w:spacing w:before="120"/>
        <w:ind w:left="360"/>
        <w:rPr>
          <w:szCs w:val="18"/>
        </w:rPr>
      </w:pPr>
      <w:r w:rsidRPr="00572CB8">
        <w:rPr>
          <w:szCs w:val="18"/>
        </w:rPr>
        <w:t>Informácie o MAJETKU A ZÁVÄZKOCH ZABEZPEČENÝCH DERIVÁTMI</w:t>
      </w:r>
    </w:p>
    <w:p w14:paraId="63BE8A84" w14:textId="77777777" w:rsidR="00A25722" w:rsidRPr="009E0040" w:rsidRDefault="00A25722" w:rsidP="00A25722">
      <w:pPr>
        <w:pStyle w:val="Zkladntext"/>
        <w:rPr>
          <w:szCs w:val="18"/>
        </w:rPr>
      </w:pPr>
    </w:p>
    <w:p w14:paraId="63BE8A85" w14:textId="77777777" w:rsidR="00F12594" w:rsidRPr="00B50225" w:rsidRDefault="00F12594" w:rsidP="00E231BA">
      <w:pPr>
        <w:pStyle w:val="Zkladntext"/>
        <w:rPr>
          <w:szCs w:val="18"/>
        </w:rPr>
      </w:pPr>
    </w:p>
    <w:p w14:paraId="63BE8A86" w14:textId="77777777" w:rsidR="00BC631F" w:rsidRPr="008C0838" w:rsidRDefault="00364A89" w:rsidP="001210B4">
      <w:pPr>
        <w:pStyle w:val="Nadpis2"/>
        <w:numPr>
          <w:ilvl w:val="0"/>
          <w:numId w:val="31"/>
        </w:numPr>
        <w:rPr>
          <w:szCs w:val="18"/>
        </w:rPr>
      </w:pPr>
      <w:bookmarkStart w:id="42" w:name="_MON_1405949598"/>
      <w:bookmarkEnd w:id="42"/>
      <w:r>
        <w:rPr>
          <w:szCs w:val="18"/>
        </w:rPr>
        <w:t>D</w:t>
      </w:r>
      <w:r w:rsidR="000B6195" w:rsidRPr="00891481">
        <w:rPr>
          <w:szCs w:val="18"/>
        </w:rPr>
        <w:t>eriváty</w:t>
      </w:r>
    </w:p>
    <w:p w14:paraId="63BE8A87" w14:textId="77777777" w:rsidR="00BC631F" w:rsidRPr="00B50225" w:rsidRDefault="00BC631F" w:rsidP="00BC631F">
      <w:pPr>
        <w:pStyle w:val="Zkladntext"/>
        <w:rPr>
          <w:szCs w:val="18"/>
        </w:rPr>
      </w:pPr>
    </w:p>
    <w:p w14:paraId="439C00BB" w14:textId="6BF2A004" w:rsidR="004E79BA" w:rsidRDefault="004E79BA" w:rsidP="00BC631F">
      <w:pPr>
        <w:pStyle w:val="Zkladntext"/>
        <w:rPr>
          <w:szCs w:val="18"/>
        </w:rPr>
      </w:pPr>
      <w:r w:rsidRPr="004E79BA">
        <w:rPr>
          <w:szCs w:val="18"/>
        </w:rPr>
        <w:t>Spoločnosť má uzatvorený úrokový swap (pay fix) s nominálnou hodnotou 308 000 EUR s trvaním do roku 30.9.2026 Swap bol uzatvorený na neverejnom trhu a jeho reálna hodnota k 31. decembru 202</w:t>
      </w:r>
      <w:r w:rsidR="0037431A">
        <w:rPr>
          <w:szCs w:val="18"/>
        </w:rPr>
        <w:t>5</w:t>
      </w:r>
      <w:r w:rsidRPr="004E79BA">
        <w:rPr>
          <w:szCs w:val="18"/>
        </w:rPr>
        <w:t xml:space="preserve"> je </w:t>
      </w:r>
      <w:r w:rsidR="0037431A">
        <w:rPr>
          <w:szCs w:val="18"/>
        </w:rPr>
        <w:t>286</w:t>
      </w:r>
      <w:r w:rsidRPr="004E79BA">
        <w:rPr>
          <w:szCs w:val="18"/>
        </w:rPr>
        <w:t xml:space="preserve"> EUR. Spoločnosť vykazuje swap medzi zabezpečovacími derivátmi.</w:t>
      </w:r>
    </w:p>
    <w:p w14:paraId="7919630A" w14:textId="77777777" w:rsidR="004E79BA" w:rsidRPr="00B50225" w:rsidRDefault="004E79BA" w:rsidP="00BC631F">
      <w:pPr>
        <w:pStyle w:val="Zkladntext"/>
        <w:rPr>
          <w:szCs w:val="18"/>
        </w:rPr>
      </w:pPr>
    </w:p>
    <w:p w14:paraId="63BE8A8C" w14:textId="77777777" w:rsidR="00BC631F" w:rsidRPr="00B50225" w:rsidRDefault="006750FE" w:rsidP="00BC631F">
      <w:pPr>
        <w:pStyle w:val="Zkladntext"/>
        <w:rPr>
          <w:szCs w:val="18"/>
        </w:rPr>
      </w:pPr>
      <w:r w:rsidRPr="00B50225">
        <w:rPr>
          <w:szCs w:val="18"/>
        </w:rPr>
        <w:t>Prehľad o derivátoch určených na obchodovanie a zabezpečovacích derivátoch</w:t>
      </w:r>
      <w:r w:rsidR="00BC631F" w:rsidRPr="00B50225">
        <w:rPr>
          <w:szCs w:val="18"/>
        </w:rPr>
        <w:t>:</w:t>
      </w:r>
    </w:p>
    <w:p w14:paraId="63BE8A8D" w14:textId="77777777" w:rsidR="00574527" w:rsidRPr="00FC603B" w:rsidRDefault="00574527" w:rsidP="00574527">
      <w:pPr>
        <w:pStyle w:val="Zkladntext"/>
        <w:rPr>
          <w:i/>
          <w:szCs w:val="18"/>
          <w:u w:val="single"/>
        </w:rPr>
      </w:pPr>
    </w:p>
    <w:p w14:paraId="63BE8A8E" w14:textId="77777777" w:rsidR="00BC631F" w:rsidRPr="00891481" w:rsidRDefault="00BC631F" w:rsidP="00BC631F">
      <w:pPr>
        <w:pStyle w:val="Zkladntext"/>
        <w:rPr>
          <w:szCs w:val="18"/>
        </w:rPr>
      </w:pPr>
    </w:p>
    <w:bookmarkStart w:id="43" w:name="_MON_1409039027"/>
    <w:bookmarkEnd w:id="43"/>
    <w:p w14:paraId="63BE8A8F" w14:textId="69023548" w:rsidR="00092C39" w:rsidRPr="00B50225" w:rsidRDefault="0037431A">
      <w:pPr>
        <w:pStyle w:val="Zkladntext"/>
        <w:rPr>
          <w:szCs w:val="18"/>
        </w:rPr>
      </w:pPr>
      <w:r w:rsidRPr="00B50225">
        <w:rPr>
          <w:szCs w:val="18"/>
        </w:rPr>
        <w:object w:dxaOrig="9161" w:dyaOrig="2224" w14:anchorId="63BE8C3A">
          <v:shape id="_x0000_i1050" type="#_x0000_t75" style="width:439.75pt;height:125.25pt" o:ole="" o:preferrelative="f">
            <v:imagedata r:id="rId61" o:title=""/>
            <o:lock v:ext="edit" aspectratio="f"/>
          </v:shape>
          <o:OLEObject Type="Embed" ProgID="Excel.Sheet.12" ShapeID="_x0000_i1050" DrawAspect="Content" ObjectID="_1844228472" r:id="rId62"/>
        </w:object>
      </w:r>
    </w:p>
    <w:bookmarkStart w:id="44" w:name="_1406023315"/>
    <w:bookmarkEnd w:id="44"/>
    <w:bookmarkStart w:id="45" w:name="_MON_1500378563"/>
    <w:bookmarkEnd w:id="45"/>
    <w:p w14:paraId="63BE8A90" w14:textId="3AE067ED" w:rsidR="004C1C27" w:rsidRPr="00B50225" w:rsidRDefault="0037431A">
      <w:pPr>
        <w:pStyle w:val="Zkladntext"/>
        <w:rPr>
          <w:szCs w:val="18"/>
        </w:rPr>
      </w:pPr>
      <w:r>
        <w:rPr>
          <w:szCs w:val="18"/>
        </w:rPr>
        <w:object w:dxaOrig="8541" w:dyaOrig="2810" w14:anchorId="63BE8C3B">
          <v:shape id="_x0000_i1051" type="#_x0000_t75" style="width:439.5pt;height:136.5pt" o:ole="">
            <v:imagedata r:id="rId63" o:title=""/>
          </v:shape>
          <o:OLEObject Type="Embed" ProgID="Excel.Sheet.12" ShapeID="_x0000_i1051" DrawAspect="Content" ObjectID="_1844228473" r:id="rId64"/>
        </w:object>
      </w:r>
    </w:p>
    <w:p w14:paraId="63BE8A91" w14:textId="77777777" w:rsidR="00AE178E" w:rsidRDefault="00AE178E" w:rsidP="00D06026">
      <w:pPr>
        <w:pStyle w:val="Zkladntext"/>
        <w:ind w:left="0"/>
        <w:rPr>
          <w:szCs w:val="18"/>
        </w:rPr>
      </w:pPr>
    </w:p>
    <w:p w14:paraId="63BE8A92" w14:textId="77777777" w:rsidR="000E59C2" w:rsidRDefault="000E59C2" w:rsidP="00BC631F">
      <w:pPr>
        <w:pStyle w:val="Zkladntext"/>
        <w:rPr>
          <w:szCs w:val="18"/>
          <w:highlight w:val="green"/>
        </w:rPr>
      </w:pPr>
    </w:p>
    <w:p w14:paraId="63BE8A9A" w14:textId="30378139" w:rsidR="00A65191" w:rsidRPr="00B50225" w:rsidRDefault="00A65191" w:rsidP="00B52249">
      <w:pPr>
        <w:pStyle w:val="Nadpis1"/>
        <w:numPr>
          <w:ilvl w:val="0"/>
          <w:numId w:val="0"/>
        </w:numPr>
        <w:ind w:left="2062" w:hanging="360"/>
        <w:rPr>
          <w:szCs w:val="18"/>
        </w:rPr>
      </w:pPr>
    </w:p>
    <w:p w14:paraId="63BE8A9B" w14:textId="77777777" w:rsidR="00E231BA" w:rsidRPr="003C6505" w:rsidRDefault="00CB001A" w:rsidP="009E0040">
      <w:pPr>
        <w:pStyle w:val="Nadpis1"/>
        <w:numPr>
          <w:ilvl w:val="0"/>
          <w:numId w:val="78"/>
        </w:numPr>
        <w:tabs>
          <w:tab w:val="clear" w:pos="2062"/>
          <w:tab w:val="num" w:pos="567"/>
        </w:tabs>
        <w:spacing w:before="120"/>
        <w:ind w:hanging="1920"/>
        <w:rPr>
          <w:szCs w:val="18"/>
        </w:rPr>
      </w:pPr>
      <w:r w:rsidRPr="00ED45D2">
        <w:rPr>
          <w:szCs w:val="18"/>
        </w:rPr>
        <w:t>informácie o POLOŽKÁCH VÝKAZU ZISKOV A STR</w:t>
      </w:r>
      <w:r w:rsidRPr="003A4094">
        <w:rPr>
          <w:szCs w:val="18"/>
        </w:rPr>
        <w:t>ÁT</w:t>
      </w:r>
    </w:p>
    <w:p w14:paraId="63BE8A9C" w14:textId="77777777" w:rsidR="00E231BA" w:rsidRPr="00B50225" w:rsidRDefault="00E231BA" w:rsidP="00E231BA">
      <w:pPr>
        <w:pStyle w:val="Nadpis2"/>
        <w:rPr>
          <w:szCs w:val="18"/>
        </w:rPr>
      </w:pPr>
      <w:bookmarkStart w:id="46" w:name="_Toc530739914"/>
    </w:p>
    <w:p w14:paraId="63BE8A9D" w14:textId="77777777" w:rsidR="00E231BA" w:rsidRPr="00B50225" w:rsidRDefault="00E231BA" w:rsidP="001210B4">
      <w:pPr>
        <w:pStyle w:val="Nadpis2"/>
        <w:numPr>
          <w:ilvl w:val="0"/>
          <w:numId w:val="12"/>
        </w:numPr>
        <w:rPr>
          <w:szCs w:val="18"/>
        </w:rPr>
      </w:pPr>
      <w:r w:rsidRPr="00B50225">
        <w:rPr>
          <w:szCs w:val="18"/>
        </w:rPr>
        <w:t>Tržby za vlastné výkony a tovar</w:t>
      </w:r>
      <w:bookmarkEnd w:id="46"/>
    </w:p>
    <w:p w14:paraId="63BE8A9E" w14:textId="77777777" w:rsidR="00E231BA" w:rsidRPr="00B50225" w:rsidRDefault="00E231BA" w:rsidP="00E231BA">
      <w:pPr>
        <w:pStyle w:val="Zkladntext"/>
        <w:rPr>
          <w:szCs w:val="18"/>
        </w:rPr>
      </w:pPr>
    </w:p>
    <w:p w14:paraId="63BE8A9F" w14:textId="77777777" w:rsidR="00E231BA" w:rsidRPr="00B50225" w:rsidRDefault="00E231BA" w:rsidP="00E231BA">
      <w:pPr>
        <w:pStyle w:val="Zkladntext"/>
        <w:rPr>
          <w:szCs w:val="18"/>
        </w:rPr>
      </w:pPr>
      <w:r w:rsidRPr="00D06026">
        <w:rPr>
          <w:szCs w:val="18"/>
        </w:rPr>
        <w:t>Tržby za vlastné výkony a tovar podľa jednotlivých segmentov, t. j. podľa typov výrobkov a služieb, sú uvedené v nasledujúcom prehľade:</w:t>
      </w:r>
    </w:p>
    <w:p w14:paraId="63BE8AA0" w14:textId="77777777" w:rsidR="00ED51F0" w:rsidRPr="00FC603B" w:rsidRDefault="00ED51F0" w:rsidP="00574527">
      <w:pPr>
        <w:pStyle w:val="Zkladntext"/>
        <w:rPr>
          <w:i/>
          <w:szCs w:val="18"/>
          <w:u w:val="single"/>
        </w:rPr>
      </w:pPr>
    </w:p>
    <w:p w14:paraId="63BE8AA1" w14:textId="096CDA43" w:rsidR="00E231BA" w:rsidRDefault="00E231BA" w:rsidP="00E231BA">
      <w:pPr>
        <w:pStyle w:val="Zkladntext"/>
        <w:rPr>
          <w:szCs w:val="18"/>
        </w:rPr>
      </w:pPr>
    </w:p>
    <w:p w14:paraId="5CAF7172" w14:textId="77777777" w:rsidR="003A20E3" w:rsidRDefault="003A20E3" w:rsidP="00E231BA">
      <w:pPr>
        <w:pStyle w:val="Zkladntext"/>
        <w:rPr>
          <w:szCs w:val="18"/>
        </w:rPr>
      </w:pPr>
    </w:p>
    <w:p w14:paraId="3406443B" w14:textId="77777777" w:rsidR="005200CF" w:rsidRDefault="005200CF" w:rsidP="00E231BA">
      <w:pPr>
        <w:pStyle w:val="Zkladntext"/>
        <w:rPr>
          <w:szCs w:val="18"/>
        </w:rPr>
      </w:pPr>
    </w:p>
    <w:p w14:paraId="5CF9BBA6" w14:textId="77777777" w:rsidR="005200CF" w:rsidRDefault="005200CF" w:rsidP="00E231BA">
      <w:pPr>
        <w:pStyle w:val="Zkladntext"/>
        <w:rPr>
          <w:szCs w:val="18"/>
        </w:rPr>
      </w:pPr>
    </w:p>
    <w:bookmarkStart w:id="47" w:name="_MON_1500447348"/>
    <w:bookmarkEnd w:id="47"/>
    <w:p w14:paraId="28F03580" w14:textId="1636A81A" w:rsidR="00FF141B" w:rsidRDefault="00F943EB" w:rsidP="00E231BA">
      <w:pPr>
        <w:pStyle w:val="Zkladntext"/>
        <w:rPr>
          <w:szCs w:val="18"/>
        </w:rPr>
      </w:pPr>
      <w:r w:rsidRPr="00302042">
        <w:rPr>
          <w:szCs w:val="18"/>
        </w:rPr>
        <w:object w:dxaOrig="8873" w:dyaOrig="4479" w14:anchorId="138004A3">
          <v:shape id="_x0000_i1052" type="#_x0000_t75" style="width:443.25pt;height:219.75pt" o:ole="">
            <v:imagedata r:id="rId65" o:title=""/>
          </v:shape>
          <o:OLEObject Type="Embed" ProgID="Excel.Sheet.12" ShapeID="_x0000_i1052" DrawAspect="Content" ObjectID="_1844228474" r:id="rId66"/>
        </w:object>
      </w:r>
    </w:p>
    <w:p w14:paraId="033828CC" w14:textId="77777777" w:rsidR="003A20E3" w:rsidRPr="00B50225" w:rsidRDefault="003A20E3" w:rsidP="00E231BA">
      <w:pPr>
        <w:pStyle w:val="Zkladntext"/>
        <w:rPr>
          <w:szCs w:val="18"/>
        </w:rPr>
      </w:pPr>
    </w:p>
    <w:p w14:paraId="63BE8AA2" w14:textId="77777777" w:rsidR="00E231BA" w:rsidRPr="00B50225" w:rsidRDefault="00E231BA" w:rsidP="001210B4">
      <w:pPr>
        <w:pStyle w:val="Nadpis2"/>
        <w:numPr>
          <w:ilvl w:val="0"/>
          <w:numId w:val="12"/>
        </w:numPr>
        <w:rPr>
          <w:szCs w:val="18"/>
        </w:rPr>
      </w:pPr>
      <w:bookmarkStart w:id="48" w:name="_Toc530739915"/>
      <w:r w:rsidRPr="00B50225">
        <w:rPr>
          <w:szCs w:val="18"/>
        </w:rPr>
        <w:lastRenderedPageBreak/>
        <w:t>Zmena stavu zásob vlastnej výroby</w:t>
      </w:r>
      <w:bookmarkEnd w:id="48"/>
    </w:p>
    <w:p w14:paraId="63BE8AA3" w14:textId="77777777" w:rsidR="00E231BA" w:rsidRPr="00B50225" w:rsidRDefault="00E231BA" w:rsidP="00E231BA">
      <w:pPr>
        <w:pStyle w:val="Zkladntext"/>
        <w:rPr>
          <w:szCs w:val="18"/>
        </w:rPr>
      </w:pPr>
    </w:p>
    <w:p w14:paraId="63BE8AA4" w14:textId="56BEA452" w:rsidR="00E231BA" w:rsidRPr="00FC603B" w:rsidRDefault="00F4619A" w:rsidP="00E231BA">
      <w:pPr>
        <w:pStyle w:val="Zkladntext"/>
        <w:rPr>
          <w:szCs w:val="18"/>
        </w:rPr>
      </w:pPr>
      <w:r w:rsidRPr="00FC603B">
        <w:rPr>
          <w:szCs w:val="18"/>
        </w:rPr>
        <w:t xml:space="preserve">Zmena stavu zásob vlastnej výroby vykázaná vo výkaze ziskov a strát je zníženie </w:t>
      </w:r>
      <w:r w:rsidR="009A5D7B">
        <w:rPr>
          <w:szCs w:val="18"/>
        </w:rPr>
        <w:t>33 079</w:t>
      </w:r>
      <w:r w:rsidRPr="00FC603B">
        <w:rPr>
          <w:szCs w:val="18"/>
        </w:rPr>
        <w:t xml:space="preserve"> EUR (v roku </w:t>
      </w:r>
      <w:r w:rsidR="004A54F9">
        <w:rPr>
          <w:szCs w:val="18"/>
        </w:rPr>
        <w:t>20</w:t>
      </w:r>
      <w:r w:rsidR="000D434E">
        <w:rPr>
          <w:szCs w:val="18"/>
        </w:rPr>
        <w:t>2</w:t>
      </w:r>
      <w:r w:rsidR="009A5D7B">
        <w:rPr>
          <w:szCs w:val="18"/>
        </w:rPr>
        <w:t>4</w:t>
      </w:r>
      <w:r w:rsidR="006A2C74">
        <w:rPr>
          <w:szCs w:val="18"/>
        </w:rPr>
        <w:t xml:space="preserve"> </w:t>
      </w:r>
      <w:r w:rsidR="000D434E">
        <w:rPr>
          <w:szCs w:val="18"/>
        </w:rPr>
        <w:t xml:space="preserve">zníženie </w:t>
      </w:r>
      <w:r w:rsidR="009A5D7B">
        <w:rPr>
          <w:szCs w:val="18"/>
        </w:rPr>
        <w:t>53 903</w:t>
      </w:r>
      <w:r w:rsidR="00E231BA" w:rsidRPr="00FC603B">
        <w:rPr>
          <w:szCs w:val="18"/>
        </w:rPr>
        <w:t xml:space="preserve"> EUR</w:t>
      </w:r>
      <w:r w:rsidR="00A9048F" w:rsidRPr="00FC603B">
        <w:rPr>
          <w:szCs w:val="18"/>
        </w:rPr>
        <w:t>)</w:t>
      </w:r>
      <w:r w:rsidR="00E231BA" w:rsidRPr="00FC603B">
        <w:rPr>
          <w:szCs w:val="18"/>
        </w:rPr>
        <w:t>, ako je to znázornené v nasledujúcom prehľade:</w:t>
      </w:r>
    </w:p>
    <w:p w14:paraId="63BE8AA5" w14:textId="77777777" w:rsidR="00E231BA" w:rsidRPr="00891481" w:rsidRDefault="00E231BA" w:rsidP="00E231BA">
      <w:pPr>
        <w:pStyle w:val="Zkladntext"/>
        <w:rPr>
          <w:szCs w:val="18"/>
        </w:rPr>
      </w:pPr>
    </w:p>
    <w:p w14:paraId="63BE8AA6" w14:textId="633AF3D0" w:rsidR="00CB001A" w:rsidRPr="00891481" w:rsidRDefault="00B77FF8" w:rsidP="00CB001A">
      <w:pPr>
        <w:pStyle w:val="Zkladntext"/>
        <w:rPr>
          <w:szCs w:val="18"/>
        </w:rPr>
      </w:pPr>
      <w:bookmarkStart w:id="49" w:name="_MON_1500378983"/>
      <w:bookmarkEnd w:id="49"/>
      <w:r>
        <w:rPr>
          <w:szCs w:val="18"/>
        </w:rPr>
        <w:pict w14:anchorId="63BE8C3D">
          <v:shape id="_x0000_i1053" type="#_x0000_t75" style="width:447pt;height:136.5pt">
            <v:imagedata r:id="rId67" o:title=""/>
          </v:shape>
        </w:pict>
      </w:r>
    </w:p>
    <w:p w14:paraId="63BE8AA7" w14:textId="77777777" w:rsidR="00B825EB" w:rsidRDefault="00B825EB" w:rsidP="00E231BA">
      <w:pPr>
        <w:pStyle w:val="Zkladntext"/>
        <w:rPr>
          <w:szCs w:val="18"/>
        </w:rPr>
      </w:pPr>
    </w:p>
    <w:p w14:paraId="2B01DF01" w14:textId="77777777" w:rsidR="000D434E" w:rsidRPr="00B50225" w:rsidRDefault="000D434E" w:rsidP="00E231BA">
      <w:pPr>
        <w:pStyle w:val="Zkladntext"/>
        <w:rPr>
          <w:szCs w:val="18"/>
        </w:rPr>
      </w:pPr>
    </w:p>
    <w:p w14:paraId="63BE8AAB" w14:textId="77777777" w:rsidR="00471702" w:rsidRDefault="00471702" w:rsidP="001210B4">
      <w:pPr>
        <w:pStyle w:val="Nadpis2"/>
        <w:numPr>
          <w:ilvl w:val="0"/>
          <w:numId w:val="12"/>
        </w:numPr>
        <w:rPr>
          <w:szCs w:val="18"/>
        </w:rPr>
      </w:pPr>
      <w:bookmarkStart w:id="50" w:name="_Toc530739916"/>
      <w:r>
        <w:rPr>
          <w:szCs w:val="18"/>
        </w:rPr>
        <w:t>Aktivácia</w:t>
      </w:r>
    </w:p>
    <w:p w14:paraId="63BE8AAC" w14:textId="77777777" w:rsidR="00471702" w:rsidRDefault="00471702" w:rsidP="00A31BBB"/>
    <w:p w14:paraId="63BE8AAD" w14:textId="77777777" w:rsidR="00471702" w:rsidRDefault="00471702" w:rsidP="005013EA">
      <w:pPr>
        <w:ind w:left="425"/>
        <w:rPr>
          <w:sz w:val="18"/>
          <w:szCs w:val="18"/>
        </w:rPr>
      </w:pPr>
      <w:r w:rsidRPr="00A31BBB">
        <w:rPr>
          <w:sz w:val="18"/>
          <w:szCs w:val="18"/>
        </w:rPr>
        <w:t>Prehľad o aktivácii:</w:t>
      </w:r>
    </w:p>
    <w:p w14:paraId="63BE8AAE" w14:textId="77777777" w:rsidR="00471702" w:rsidRDefault="001528FD" w:rsidP="00A31BBB">
      <w:pPr>
        <w:ind w:left="360"/>
        <w:rPr>
          <w:sz w:val="18"/>
          <w:szCs w:val="18"/>
        </w:rPr>
      </w:pPr>
      <w:r>
        <w:rPr>
          <w:sz w:val="18"/>
          <w:szCs w:val="18"/>
        </w:rPr>
        <w:t xml:space="preserve"> </w:t>
      </w:r>
    </w:p>
    <w:bookmarkStart w:id="51" w:name="_MON_1500379128"/>
    <w:bookmarkEnd w:id="51"/>
    <w:p w14:paraId="63BE8AAF" w14:textId="434EB8D0" w:rsidR="001528FD" w:rsidRDefault="002D4E62" w:rsidP="00A31BBB">
      <w:pPr>
        <w:ind w:left="360"/>
        <w:rPr>
          <w:sz w:val="18"/>
          <w:szCs w:val="18"/>
        </w:rPr>
      </w:pPr>
      <w:r>
        <w:rPr>
          <w:sz w:val="18"/>
          <w:szCs w:val="18"/>
        </w:rPr>
        <w:object w:dxaOrig="8962" w:dyaOrig="1518" w14:anchorId="63BE8C3E">
          <v:shape id="_x0000_i1054" type="#_x0000_t75" style="width:443.25pt;height:79.5pt" o:ole="">
            <v:imagedata r:id="rId68" o:title=""/>
          </v:shape>
          <o:OLEObject Type="Embed" ProgID="Excel.Sheet.12" ShapeID="_x0000_i1054" DrawAspect="Content" ObjectID="_1844228475" r:id="rId69"/>
        </w:object>
      </w:r>
    </w:p>
    <w:p w14:paraId="63BE8AB0" w14:textId="77777777" w:rsidR="00471702" w:rsidRPr="00A31BBB" w:rsidRDefault="00471702" w:rsidP="00A31BBB">
      <w:pPr>
        <w:ind w:left="360"/>
        <w:rPr>
          <w:sz w:val="18"/>
          <w:szCs w:val="18"/>
        </w:rPr>
      </w:pPr>
    </w:p>
    <w:p w14:paraId="63BE8AB1" w14:textId="77777777" w:rsidR="00471702" w:rsidRDefault="00471702" w:rsidP="001210B4">
      <w:pPr>
        <w:pStyle w:val="Nadpis2"/>
        <w:numPr>
          <w:ilvl w:val="0"/>
          <w:numId w:val="12"/>
        </w:numPr>
        <w:rPr>
          <w:szCs w:val="18"/>
        </w:rPr>
      </w:pPr>
      <w:r>
        <w:rPr>
          <w:szCs w:val="18"/>
        </w:rPr>
        <w:t>Ostatné výnosy z hospodárskej činnosti</w:t>
      </w:r>
    </w:p>
    <w:bookmarkStart w:id="52" w:name="_MON_1500439444"/>
    <w:bookmarkEnd w:id="52"/>
    <w:p w14:paraId="63BE8AB2" w14:textId="3C065101" w:rsidR="00CB001A" w:rsidRPr="00891481" w:rsidRDefault="002D4E62" w:rsidP="00E61A04">
      <w:pPr>
        <w:pStyle w:val="Zkladntext"/>
        <w:rPr>
          <w:szCs w:val="18"/>
        </w:rPr>
      </w:pPr>
      <w:r>
        <w:rPr>
          <w:szCs w:val="18"/>
        </w:rPr>
        <w:object w:dxaOrig="8741" w:dyaOrig="4349" w14:anchorId="63BE8C3F">
          <v:shape id="_x0000_i1055" type="#_x0000_t75" style="width:447pt;height:223.5pt" o:ole="">
            <v:imagedata r:id="rId70" o:title=""/>
          </v:shape>
          <o:OLEObject Type="Embed" ProgID="Excel.Sheet.12" ShapeID="_x0000_i1055" DrawAspect="Content" ObjectID="_1844228476" r:id="rId71"/>
        </w:object>
      </w:r>
    </w:p>
    <w:p w14:paraId="63BE8AB3" w14:textId="77777777" w:rsidR="00CE31F4" w:rsidRDefault="00CE31F4" w:rsidP="00A31BBB"/>
    <w:p w14:paraId="63BE8AB4" w14:textId="77777777" w:rsidR="00471702" w:rsidRPr="00AE62D9" w:rsidRDefault="00471702" w:rsidP="00D06026">
      <w:pPr>
        <w:pStyle w:val="Nadpis2"/>
        <w:numPr>
          <w:ilvl w:val="0"/>
          <w:numId w:val="12"/>
        </w:numPr>
      </w:pPr>
      <w:r w:rsidRPr="00AE62D9">
        <w:rPr>
          <w:szCs w:val="18"/>
        </w:rPr>
        <w:lastRenderedPageBreak/>
        <w:t>Osobné náklady</w:t>
      </w:r>
    </w:p>
    <w:bookmarkEnd w:id="50"/>
    <w:bookmarkStart w:id="53" w:name="_MON_1500379734"/>
    <w:bookmarkEnd w:id="53"/>
    <w:p w14:paraId="63BE8AB5" w14:textId="0F6497E1" w:rsidR="00CB001A" w:rsidRDefault="00777B52" w:rsidP="00CB001A">
      <w:pPr>
        <w:pStyle w:val="Zkladntext"/>
        <w:rPr>
          <w:szCs w:val="18"/>
        </w:rPr>
      </w:pPr>
      <w:r>
        <w:rPr>
          <w:szCs w:val="18"/>
        </w:rPr>
        <w:object w:dxaOrig="9019" w:dyaOrig="1759" w14:anchorId="63BE8C40">
          <v:shape id="_x0000_i1056" type="#_x0000_t75" style="width:443.25pt;height:90.75pt" o:ole="">
            <v:imagedata r:id="rId72" o:title=""/>
          </v:shape>
          <o:OLEObject Type="Embed" ProgID="Excel.Sheet.12" ShapeID="_x0000_i1056" DrawAspect="Content" ObjectID="_1844228477" r:id="rId73"/>
        </w:object>
      </w:r>
    </w:p>
    <w:p w14:paraId="38527367" w14:textId="77777777" w:rsidR="007347A3" w:rsidRDefault="007347A3" w:rsidP="00CB001A">
      <w:pPr>
        <w:pStyle w:val="Zkladntext"/>
        <w:rPr>
          <w:szCs w:val="18"/>
        </w:rPr>
      </w:pPr>
    </w:p>
    <w:p w14:paraId="63BE8AB6" w14:textId="77777777" w:rsidR="00401849" w:rsidRDefault="00401849" w:rsidP="00CB001A">
      <w:pPr>
        <w:pStyle w:val="Zkladntext"/>
        <w:rPr>
          <w:szCs w:val="18"/>
        </w:rPr>
      </w:pPr>
    </w:p>
    <w:p w14:paraId="22A4C519" w14:textId="77777777" w:rsidR="00812E6F" w:rsidRPr="00891481" w:rsidRDefault="00812E6F" w:rsidP="00CB001A">
      <w:pPr>
        <w:pStyle w:val="Zkladntext"/>
        <w:rPr>
          <w:szCs w:val="18"/>
        </w:rPr>
      </w:pPr>
    </w:p>
    <w:p w14:paraId="63BE8AB7" w14:textId="77777777" w:rsidR="005C50FC" w:rsidRDefault="00401849" w:rsidP="00D06026">
      <w:pPr>
        <w:pStyle w:val="Nadpis2"/>
        <w:numPr>
          <w:ilvl w:val="0"/>
          <w:numId w:val="12"/>
        </w:numPr>
        <w:rPr>
          <w:szCs w:val="18"/>
        </w:rPr>
      </w:pPr>
      <w:r>
        <w:rPr>
          <w:szCs w:val="18"/>
        </w:rPr>
        <w:t>Kurzové zisky</w:t>
      </w:r>
    </w:p>
    <w:bookmarkStart w:id="54" w:name="_MON_1500893749"/>
    <w:bookmarkEnd w:id="54"/>
    <w:p w14:paraId="63BE8AB8" w14:textId="65C7FE62" w:rsidR="00401849" w:rsidRDefault="00777B52" w:rsidP="005C50FC">
      <w:pPr>
        <w:ind w:left="450"/>
        <w:rPr>
          <w:sz w:val="18"/>
          <w:szCs w:val="18"/>
        </w:rPr>
      </w:pPr>
      <w:r>
        <w:rPr>
          <w:szCs w:val="18"/>
        </w:rPr>
        <w:object w:dxaOrig="8726" w:dyaOrig="1691" w14:anchorId="63BE8C41">
          <v:shape id="_x0000_i1057" type="#_x0000_t75" style="width:443.25pt;height:83.25pt" o:ole="">
            <v:imagedata r:id="rId74" o:title=""/>
          </v:shape>
          <o:OLEObject Type="Embed" ProgID="Excel.Sheet.12" ShapeID="_x0000_i1057" DrawAspect="Content" ObjectID="_1844228478" r:id="rId75"/>
        </w:object>
      </w:r>
    </w:p>
    <w:p w14:paraId="63BE8AB9" w14:textId="77777777" w:rsidR="00401849" w:rsidRDefault="00401849" w:rsidP="005C50FC">
      <w:pPr>
        <w:ind w:left="450"/>
        <w:rPr>
          <w:sz w:val="18"/>
          <w:szCs w:val="18"/>
        </w:rPr>
      </w:pPr>
    </w:p>
    <w:p w14:paraId="63BE8ABD" w14:textId="77777777" w:rsidR="00471702" w:rsidRPr="007E15FE" w:rsidRDefault="00471702" w:rsidP="001210B4">
      <w:pPr>
        <w:pStyle w:val="Nadpis2"/>
        <w:numPr>
          <w:ilvl w:val="0"/>
          <w:numId w:val="12"/>
        </w:numPr>
        <w:rPr>
          <w:szCs w:val="18"/>
        </w:rPr>
      </w:pPr>
      <w:r w:rsidRPr="007E15FE">
        <w:rPr>
          <w:szCs w:val="18"/>
        </w:rPr>
        <w:t xml:space="preserve">Finančné výnosy </w:t>
      </w:r>
    </w:p>
    <w:p w14:paraId="63BE8ABE" w14:textId="77777777" w:rsidR="00471702" w:rsidRPr="00BE2C19" w:rsidRDefault="00471702" w:rsidP="00471702"/>
    <w:p w14:paraId="63BE8ABF" w14:textId="77777777" w:rsidR="00471702" w:rsidRDefault="00471702" w:rsidP="00471702">
      <w:pPr>
        <w:pStyle w:val="Zkladntext"/>
      </w:pPr>
      <w:r>
        <w:t>Štruktúra finančných výnosov je uvedená v nasledujúcom prehľade:</w:t>
      </w:r>
    </w:p>
    <w:p w14:paraId="63BE8AC0" w14:textId="77777777" w:rsidR="00471702" w:rsidRPr="00BE2C19" w:rsidRDefault="00471702" w:rsidP="00471702"/>
    <w:bookmarkStart w:id="55" w:name="_MON_1500379834"/>
    <w:bookmarkEnd w:id="55"/>
    <w:p w14:paraId="63BE8AC1" w14:textId="26709FF8" w:rsidR="00CB001A" w:rsidRPr="00891481" w:rsidRDefault="00777B52" w:rsidP="00CB001A">
      <w:pPr>
        <w:pStyle w:val="Zkladntext"/>
        <w:rPr>
          <w:szCs w:val="18"/>
        </w:rPr>
      </w:pPr>
      <w:r>
        <w:rPr>
          <w:szCs w:val="18"/>
        </w:rPr>
        <w:object w:dxaOrig="8815" w:dyaOrig="2493" w14:anchorId="63BE8C42">
          <v:shape id="_x0000_i1058" type="#_x0000_t75" style="width:439.5pt;height:125.25pt" o:ole="">
            <v:imagedata r:id="rId76" o:title=""/>
          </v:shape>
          <o:OLEObject Type="Embed" ProgID="Excel.Sheet.12" ShapeID="_x0000_i1058" DrawAspect="Content" ObjectID="_1844228479" r:id="rId77"/>
        </w:object>
      </w:r>
    </w:p>
    <w:p w14:paraId="63BE8AC2" w14:textId="77777777" w:rsidR="00471702" w:rsidRDefault="00471702" w:rsidP="00471702"/>
    <w:p w14:paraId="63BE8AC8" w14:textId="77777777" w:rsidR="00CB001A" w:rsidRDefault="00CB001A" w:rsidP="001210B4">
      <w:pPr>
        <w:pStyle w:val="Nadpis2"/>
        <w:numPr>
          <w:ilvl w:val="0"/>
          <w:numId w:val="12"/>
        </w:numPr>
        <w:rPr>
          <w:szCs w:val="18"/>
        </w:rPr>
      </w:pPr>
      <w:r>
        <w:rPr>
          <w:szCs w:val="18"/>
        </w:rPr>
        <w:t>Náklady na poskytnuté služby</w:t>
      </w:r>
    </w:p>
    <w:p w14:paraId="63BE8AC9" w14:textId="77777777" w:rsidR="00CB001A" w:rsidRDefault="00CB001A" w:rsidP="00471702">
      <w:pPr>
        <w:pStyle w:val="Zkladntext"/>
        <w:rPr>
          <w:szCs w:val="18"/>
        </w:rPr>
      </w:pPr>
    </w:p>
    <w:bookmarkStart w:id="56" w:name="_MON_1500380710"/>
    <w:bookmarkEnd w:id="56"/>
    <w:p w14:paraId="63BE8ACA" w14:textId="0DA17751" w:rsidR="00471702" w:rsidRDefault="00777B52" w:rsidP="0028408E">
      <w:pPr>
        <w:pStyle w:val="Zkladntext"/>
        <w:rPr>
          <w:szCs w:val="18"/>
        </w:rPr>
      </w:pPr>
      <w:r>
        <w:rPr>
          <w:szCs w:val="18"/>
        </w:rPr>
        <w:object w:dxaOrig="8815" w:dyaOrig="2500" w14:anchorId="63BE8C43">
          <v:shape id="_x0000_i1059" type="#_x0000_t75" style="width:443.5pt;height:125.25pt" o:ole="">
            <v:imagedata r:id="rId78" o:title=""/>
          </v:shape>
          <o:OLEObject Type="Embed" ProgID="Excel.Sheet.12" ShapeID="_x0000_i1059" DrawAspect="Content" ObjectID="_1844228480" r:id="rId79"/>
        </w:object>
      </w:r>
    </w:p>
    <w:p w14:paraId="63BE8ACB" w14:textId="1FA9EF2F" w:rsidR="002C3448" w:rsidRDefault="002C3448">
      <w:pPr>
        <w:spacing w:after="200" w:line="276" w:lineRule="auto"/>
        <w:rPr>
          <w:b/>
          <w:sz w:val="18"/>
          <w:szCs w:val="18"/>
        </w:rPr>
      </w:pPr>
    </w:p>
    <w:p w14:paraId="74C80AA5" w14:textId="77777777" w:rsidR="005200CF" w:rsidRDefault="005200CF">
      <w:pPr>
        <w:spacing w:after="200" w:line="276" w:lineRule="auto"/>
        <w:rPr>
          <w:b/>
          <w:sz w:val="18"/>
          <w:szCs w:val="18"/>
        </w:rPr>
      </w:pPr>
    </w:p>
    <w:p w14:paraId="6847C403" w14:textId="77777777" w:rsidR="005200CF" w:rsidRDefault="005200CF">
      <w:pPr>
        <w:spacing w:after="200" w:line="276" w:lineRule="auto"/>
        <w:rPr>
          <w:b/>
          <w:sz w:val="18"/>
          <w:szCs w:val="18"/>
        </w:rPr>
      </w:pPr>
    </w:p>
    <w:p w14:paraId="055EE254" w14:textId="77777777" w:rsidR="005200CF" w:rsidRDefault="005200CF">
      <w:pPr>
        <w:spacing w:after="200" w:line="276" w:lineRule="auto"/>
        <w:rPr>
          <w:b/>
          <w:sz w:val="18"/>
          <w:szCs w:val="18"/>
        </w:rPr>
      </w:pPr>
    </w:p>
    <w:p w14:paraId="63BE8ACC" w14:textId="77777777" w:rsidR="00471702" w:rsidRDefault="00471702" w:rsidP="001210B4">
      <w:pPr>
        <w:pStyle w:val="Nadpis2"/>
        <w:numPr>
          <w:ilvl w:val="0"/>
          <w:numId w:val="12"/>
        </w:numPr>
        <w:rPr>
          <w:szCs w:val="18"/>
        </w:rPr>
      </w:pPr>
      <w:r>
        <w:rPr>
          <w:szCs w:val="18"/>
        </w:rPr>
        <w:lastRenderedPageBreak/>
        <w:t xml:space="preserve">Ostatné </w:t>
      </w:r>
      <w:r w:rsidR="00303F29">
        <w:rPr>
          <w:szCs w:val="18"/>
        </w:rPr>
        <w:t>náklady</w:t>
      </w:r>
      <w:r>
        <w:rPr>
          <w:szCs w:val="18"/>
        </w:rPr>
        <w:t xml:space="preserve"> na hospodársku činnosť</w:t>
      </w:r>
    </w:p>
    <w:p w14:paraId="63BE8ACD" w14:textId="77777777" w:rsidR="00AA0E17" w:rsidRDefault="00AA0E17" w:rsidP="00A31BBB"/>
    <w:bookmarkStart w:id="57" w:name="_MON_1500380926"/>
    <w:bookmarkEnd w:id="57"/>
    <w:p w14:paraId="63BE8ACE" w14:textId="27BFB2FF" w:rsidR="00CB001A" w:rsidRDefault="00784C48" w:rsidP="00690E4C">
      <w:pPr>
        <w:pStyle w:val="Zkladntext"/>
        <w:rPr>
          <w:szCs w:val="18"/>
        </w:rPr>
      </w:pPr>
      <w:r>
        <w:rPr>
          <w:szCs w:val="18"/>
        </w:rPr>
        <w:object w:dxaOrig="9123" w:dyaOrig="2508" w14:anchorId="63BE8C44">
          <v:shape id="_x0000_i1060" type="#_x0000_t75" style="width:439.25pt;height:125.25pt" o:ole="">
            <v:imagedata r:id="rId80" o:title=""/>
          </v:shape>
          <o:OLEObject Type="Embed" ProgID="Excel.Sheet.12" ShapeID="_x0000_i1060" DrawAspect="Content" ObjectID="_1844228481" r:id="rId81"/>
        </w:object>
      </w:r>
    </w:p>
    <w:p w14:paraId="63BE8ACF" w14:textId="77777777" w:rsidR="003935E0" w:rsidRDefault="003935E0" w:rsidP="00CB001A">
      <w:pPr>
        <w:pStyle w:val="Zkladntext"/>
        <w:ind w:left="720"/>
        <w:rPr>
          <w:szCs w:val="18"/>
        </w:rPr>
      </w:pPr>
    </w:p>
    <w:p w14:paraId="1E5EBA2C" w14:textId="77777777" w:rsidR="002E2545" w:rsidRDefault="002E2545" w:rsidP="00CB001A">
      <w:pPr>
        <w:pStyle w:val="Zkladntext"/>
        <w:ind w:left="720"/>
        <w:rPr>
          <w:szCs w:val="18"/>
        </w:rPr>
      </w:pPr>
    </w:p>
    <w:p w14:paraId="63BE8AD0" w14:textId="77777777" w:rsidR="003935E0" w:rsidRDefault="003935E0" w:rsidP="003935E0">
      <w:pPr>
        <w:pStyle w:val="Nadpis2"/>
        <w:numPr>
          <w:ilvl w:val="0"/>
          <w:numId w:val="12"/>
        </w:numPr>
        <w:rPr>
          <w:szCs w:val="18"/>
        </w:rPr>
      </w:pPr>
      <w:r>
        <w:rPr>
          <w:szCs w:val="18"/>
        </w:rPr>
        <w:t>Kurzové straty</w:t>
      </w:r>
    </w:p>
    <w:p w14:paraId="63BE8AD1" w14:textId="77777777" w:rsidR="003935E0" w:rsidRPr="00891481" w:rsidRDefault="003935E0" w:rsidP="00CB001A">
      <w:pPr>
        <w:pStyle w:val="Zkladntext"/>
        <w:ind w:left="720"/>
        <w:rPr>
          <w:szCs w:val="18"/>
        </w:rPr>
      </w:pPr>
    </w:p>
    <w:bookmarkStart w:id="58" w:name="_MON_1500999233"/>
    <w:bookmarkEnd w:id="58"/>
    <w:p w14:paraId="63BE8AD3" w14:textId="45DD988C" w:rsidR="003935E0" w:rsidRDefault="00784C48" w:rsidP="00383EA5">
      <w:pPr>
        <w:ind w:left="426"/>
      </w:pPr>
      <w:r w:rsidRPr="009B57D6">
        <w:rPr>
          <w:szCs w:val="18"/>
          <w:lang w:val="de-DE"/>
        </w:rPr>
        <w:object w:dxaOrig="8801" w:dyaOrig="1975" w14:anchorId="63BE8C45">
          <v:shape id="_x0000_i1061" type="#_x0000_t75" style="width:439.5pt;height:102pt" o:ole="">
            <v:imagedata r:id="rId82" o:title=""/>
          </v:shape>
          <o:OLEObject Type="Embed" ProgID="Excel.Sheet.12" ShapeID="_x0000_i1061" DrawAspect="Content" ObjectID="_1844228482" r:id="rId83"/>
        </w:object>
      </w:r>
    </w:p>
    <w:p w14:paraId="63BE8AD4" w14:textId="77777777" w:rsidR="00AA0E17" w:rsidRPr="00032D7F" w:rsidRDefault="00AA0E17" w:rsidP="001210B4">
      <w:pPr>
        <w:pStyle w:val="Nadpis2"/>
        <w:numPr>
          <w:ilvl w:val="0"/>
          <w:numId w:val="12"/>
        </w:numPr>
        <w:rPr>
          <w:szCs w:val="18"/>
        </w:rPr>
      </w:pPr>
      <w:r w:rsidRPr="00032D7F">
        <w:rPr>
          <w:szCs w:val="18"/>
        </w:rPr>
        <w:t>Finančné náklady</w:t>
      </w:r>
    </w:p>
    <w:p w14:paraId="63BE8AD5" w14:textId="77777777" w:rsidR="00AA0E17" w:rsidRDefault="00AA0E17" w:rsidP="00A31BBB"/>
    <w:bookmarkStart w:id="59" w:name="_MON_1500381210"/>
    <w:bookmarkEnd w:id="59"/>
    <w:p w14:paraId="63BE8AD6" w14:textId="7DF42709" w:rsidR="00CB001A" w:rsidRPr="00891481" w:rsidRDefault="00784C48" w:rsidP="002C3448">
      <w:pPr>
        <w:pStyle w:val="Zkladntext"/>
        <w:tabs>
          <w:tab w:val="left" w:pos="9072"/>
        </w:tabs>
        <w:rPr>
          <w:szCs w:val="18"/>
        </w:rPr>
      </w:pPr>
      <w:r>
        <w:rPr>
          <w:szCs w:val="18"/>
        </w:rPr>
        <w:object w:dxaOrig="8998" w:dyaOrig="2260" w14:anchorId="63BE8C46">
          <v:shape id="_x0000_i1062" type="#_x0000_t75" style="width:439.5pt;height:114pt" o:ole="">
            <v:imagedata r:id="rId84" o:title=""/>
          </v:shape>
          <o:OLEObject Type="Embed" ProgID="Excel.Sheet.12" ShapeID="_x0000_i1062" DrawAspect="Content" ObjectID="_1844228483" r:id="rId85"/>
        </w:object>
      </w:r>
    </w:p>
    <w:p w14:paraId="63BE8AD7" w14:textId="77777777" w:rsidR="00AA0E17" w:rsidRPr="00A31BBB" w:rsidRDefault="00AA0E17" w:rsidP="00D06026">
      <w:pPr>
        <w:pStyle w:val="Zkladntext"/>
        <w:ind w:left="851" w:hanging="142"/>
      </w:pPr>
    </w:p>
    <w:p w14:paraId="63BE8AD8" w14:textId="77777777" w:rsidR="00AA0E17" w:rsidRDefault="00AA0E17" w:rsidP="001210B4">
      <w:pPr>
        <w:pStyle w:val="Nadpis2"/>
        <w:numPr>
          <w:ilvl w:val="0"/>
          <w:numId w:val="12"/>
        </w:numPr>
        <w:rPr>
          <w:szCs w:val="18"/>
        </w:rPr>
      </w:pPr>
      <w:r>
        <w:rPr>
          <w:szCs w:val="18"/>
        </w:rPr>
        <w:t>Náklady za audit a poradenstvo</w:t>
      </w:r>
    </w:p>
    <w:p w14:paraId="63BE8AD9" w14:textId="77777777" w:rsidR="00AA0E17" w:rsidRDefault="00AA0E17" w:rsidP="00A31BBB"/>
    <w:p w14:paraId="63BE8ADA" w14:textId="77777777" w:rsidR="00AA0E17" w:rsidRDefault="00AA0E17">
      <w:pPr>
        <w:pStyle w:val="Zkladntext"/>
      </w:pPr>
      <w:r>
        <w:t>Náklady za audit a poradenstvo obsahujú náklady za overenie účtovnej závierky audítorskou spoločnosťou a iné služby poskytnuté touto spoločnosťou v nasledujúcom členení:</w:t>
      </w:r>
    </w:p>
    <w:bookmarkStart w:id="60" w:name="_MON_1500381852"/>
    <w:bookmarkEnd w:id="60"/>
    <w:p w14:paraId="1C5AB64C" w14:textId="06CD48BF" w:rsidR="008F0C20" w:rsidRDefault="00784C48" w:rsidP="00472D0B">
      <w:pPr>
        <w:pStyle w:val="Zkladntext"/>
        <w:rPr>
          <w:szCs w:val="18"/>
        </w:rPr>
      </w:pPr>
      <w:r>
        <w:rPr>
          <w:szCs w:val="18"/>
        </w:rPr>
        <w:object w:dxaOrig="8741" w:dyaOrig="2462" w14:anchorId="63BE8C47">
          <v:shape id="_x0000_i1063" type="#_x0000_t75" style="width:443.25pt;height:125.25pt" o:ole="">
            <v:imagedata r:id="rId86" o:title=""/>
          </v:shape>
          <o:OLEObject Type="Embed" ProgID="Excel.Sheet.12" ShapeID="_x0000_i1063" DrawAspect="Content" ObjectID="_1844228484" r:id="rId87"/>
        </w:object>
      </w:r>
    </w:p>
    <w:p w14:paraId="538EC370" w14:textId="77777777" w:rsidR="00D056DC" w:rsidRDefault="00D056DC" w:rsidP="00472D0B">
      <w:pPr>
        <w:pStyle w:val="Zkladntext"/>
        <w:rPr>
          <w:szCs w:val="18"/>
        </w:rPr>
      </w:pPr>
    </w:p>
    <w:p w14:paraId="0812DAC1" w14:textId="77777777" w:rsidR="005200CF" w:rsidRDefault="005200CF" w:rsidP="00472D0B">
      <w:pPr>
        <w:pStyle w:val="Zkladntext"/>
        <w:rPr>
          <w:szCs w:val="18"/>
        </w:rPr>
      </w:pPr>
    </w:p>
    <w:p w14:paraId="1DF43FEE" w14:textId="77777777" w:rsidR="00D056DC" w:rsidRDefault="00D056DC" w:rsidP="00C13534">
      <w:pPr>
        <w:pStyle w:val="Zkladntext"/>
        <w:ind w:left="0"/>
        <w:rPr>
          <w:szCs w:val="18"/>
        </w:rPr>
      </w:pPr>
    </w:p>
    <w:p w14:paraId="63BE8ADD" w14:textId="40861E19" w:rsidR="005C50FC" w:rsidRDefault="005C50FC" w:rsidP="00C13534">
      <w:pPr>
        <w:pStyle w:val="Nadpis2"/>
        <w:numPr>
          <w:ilvl w:val="0"/>
          <w:numId w:val="12"/>
        </w:numPr>
        <w:rPr>
          <w:szCs w:val="18"/>
        </w:rPr>
      </w:pPr>
      <w:r w:rsidRPr="00891481">
        <w:rPr>
          <w:szCs w:val="18"/>
        </w:rPr>
        <w:lastRenderedPageBreak/>
        <w:t xml:space="preserve">Čistý obrat </w:t>
      </w:r>
    </w:p>
    <w:p w14:paraId="1666BAE3" w14:textId="77777777" w:rsidR="005200CF" w:rsidRPr="005200CF" w:rsidRDefault="005200CF" w:rsidP="005200CF"/>
    <w:p w14:paraId="63BE8ADF" w14:textId="146F6AD2" w:rsidR="005C50FC" w:rsidRPr="00B50225" w:rsidRDefault="00AA0E17" w:rsidP="00EE149B">
      <w:pPr>
        <w:pStyle w:val="Zkladntext"/>
        <w:rPr>
          <w:szCs w:val="18"/>
        </w:rPr>
      </w:pPr>
      <w:r>
        <w:rPr>
          <w:szCs w:val="18"/>
        </w:rPr>
        <w:t>Členenie čistého obratu podľa § 2 ods. 1</w:t>
      </w:r>
      <w:r w:rsidR="00802060">
        <w:rPr>
          <w:szCs w:val="18"/>
        </w:rPr>
        <w:t>5</w:t>
      </w:r>
      <w:r>
        <w:rPr>
          <w:szCs w:val="18"/>
        </w:rPr>
        <w:t xml:space="preserve"> zákona o účtovníctve podľa jednotlivých typov výrobkov, tovarov a služieb alebo iných činností účtovnej jednotky a hlavných geografických oblastí odbytu:</w:t>
      </w:r>
    </w:p>
    <w:bookmarkStart w:id="61" w:name="_MON_1500382872"/>
    <w:bookmarkEnd w:id="61"/>
    <w:p w14:paraId="03F6279B" w14:textId="3EB59B17" w:rsidR="00EE149B" w:rsidRDefault="00F943EB" w:rsidP="00C13534">
      <w:pPr>
        <w:pStyle w:val="Zkladntext"/>
        <w:rPr>
          <w:szCs w:val="18"/>
        </w:rPr>
      </w:pPr>
      <w:r w:rsidRPr="00C83AA2">
        <w:rPr>
          <w:szCs w:val="18"/>
        </w:rPr>
        <w:object w:dxaOrig="8955" w:dyaOrig="11528" w14:anchorId="63BE8C48">
          <v:shape id="_x0000_i1064" type="#_x0000_t75" style="width:451pt;height:572.25pt" o:ole="">
            <v:imagedata r:id="rId88" o:title=""/>
          </v:shape>
          <o:OLEObject Type="Embed" ProgID="Excel.Sheet.12" ShapeID="_x0000_i1064" DrawAspect="Content" ObjectID="_1844228485" r:id="rId89"/>
        </w:object>
      </w:r>
    </w:p>
    <w:p w14:paraId="0E39A3EE" w14:textId="77777777" w:rsidR="005200CF" w:rsidRDefault="005200CF" w:rsidP="00C13534">
      <w:pPr>
        <w:pStyle w:val="Zkladntext"/>
        <w:rPr>
          <w:szCs w:val="18"/>
        </w:rPr>
      </w:pPr>
    </w:p>
    <w:p w14:paraId="7D17A4A7" w14:textId="77777777" w:rsidR="005200CF" w:rsidRPr="00EE149B" w:rsidRDefault="005200CF" w:rsidP="00C13534">
      <w:pPr>
        <w:pStyle w:val="Zkladntext"/>
      </w:pPr>
    </w:p>
    <w:p w14:paraId="63BE8AE4" w14:textId="4FE320EE" w:rsidR="0000290B" w:rsidRDefault="00F4619A" w:rsidP="00B50225">
      <w:pPr>
        <w:pStyle w:val="Nadpis1"/>
        <w:tabs>
          <w:tab w:val="num" w:pos="360"/>
        </w:tabs>
        <w:spacing w:before="240" w:after="60"/>
        <w:ind w:left="360"/>
        <w:rPr>
          <w:szCs w:val="18"/>
        </w:rPr>
      </w:pPr>
      <w:r w:rsidRPr="00B50225">
        <w:rPr>
          <w:szCs w:val="18"/>
        </w:rPr>
        <w:lastRenderedPageBreak/>
        <w:t>Informácie o iných aktívach a iných pasívach</w:t>
      </w:r>
    </w:p>
    <w:p w14:paraId="63BE8AE5" w14:textId="77777777" w:rsidR="00AA0E17" w:rsidRDefault="00AA0E17" w:rsidP="00A31BBB"/>
    <w:p w14:paraId="63BE8AE6" w14:textId="5D26227F" w:rsidR="00AA0E17" w:rsidRPr="00B50225" w:rsidRDefault="00AA0E17" w:rsidP="001210B4">
      <w:pPr>
        <w:pStyle w:val="Nadpis2"/>
        <w:numPr>
          <w:ilvl w:val="0"/>
          <w:numId w:val="26"/>
        </w:numPr>
        <w:rPr>
          <w:szCs w:val="18"/>
        </w:rPr>
      </w:pPr>
      <w:r w:rsidRPr="00B50225">
        <w:rPr>
          <w:szCs w:val="18"/>
        </w:rPr>
        <w:t>Podmienený majetok</w:t>
      </w:r>
      <w:r w:rsidR="006F07B4">
        <w:rPr>
          <w:szCs w:val="18"/>
        </w:rPr>
        <w:t xml:space="preserve"> a záväzky </w:t>
      </w:r>
    </w:p>
    <w:p w14:paraId="63BE8AE7" w14:textId="77777777" w:rsidR="00AA0E17" w:rsidRPr="00FC603B" w:rsidRDefault="00AA0E17" w:rsidP="00AA0E17">
      <w:pPr>
        <w:rPr>
          <w:sz w:val="18"/>
          <w:szCs w:val="18"/>
        </w:rPr>
      </w:pPr>
    </w:p>
    <w:p w14:paraId="6691B7F9" w14:textId="0FF380B9" w:rsidR="00165E7B" w:rsidRDefault="00165E7B" w:rsidP="00AA0E17">
      <w:pPr>
        <w:pStyle w:val="Zkladntext"/>
        <w:rPr>
          <w:szCs w:val="18"/>
        </w:rPr>
      </w:pPr>
      <w:r>
        <w:rPr>
          <w:szCs w:val="18"/>
        </w:rPr>
        <w:t>K 31. decembru 202</w:t>
      </w:r>
      <w:r w:rsidR="008A6176">
        <w:rPr>
          <w:szCs w:val="18"/>
        </w:rPr>
        <w:t>5</w:t>
      </w:r>
      <w:r>
        <w:rPr>
          <w:szCs w:val="18"/>
        </w:rPr>
        <w:t xml:space="preserve"> </w:t>
      </w:r>
      <w:r w:rsidR="00AA0E17" w:rsidRPr="00891481">
        <w:rPr>
          <w:szCs w:val="18"/>
        </w:rPr>
        <w:t xml:space="preserve">Spoločnosť </w:t>
      </w:r>
      <w:r>
        <w:rPr>
          <w:szCs w:val="18"/>
        </w:rPr>
        <w:t>neevidovala žiaden podmienený majetok.</w:t>
      </w:r>
    </w:p>
    <w:p w14:paraId="63BE8AF5" w14:textId="77777777" w:rsidR="00AA0E17" w:rsidRPr="00A31BBB" w:rsidRDefault="00AA0E17" w:rsidP="00A31BBB"/>
    <w:p w14:paraId="5BB027AB" w14:textId="77777777" w:rsidR="00165E7B" w:rsidRDefault="00165E7B" w:rsidP="00165E7B">
      <w:pPr>
        <w:pStyle w:val="Zkladntext"/>
        <w:rPr>
          <w:szCs w:val="18"/>
        </w:rPr>
      </w:pPr>
      <w:r w:rsidRPr="00B50225">
        <w:rPr>
          <w:szCs w:val="18"/>
        </w:rPr>
        <w:t xml:space="preserve">Vzhľadom na to, že mnohé oblasti slovenského daňového práva doteraz neboli dostatočne overené praxou, existuje neistota v tom, ako ich budú daňové orgány aplikovať. Mieru tejto neistoty nie je možné kvantifikovať a zanikne až potom, keď budú k dispozícii právne precedensy, prípadne oficiálne interpretácie príslušných orgánov. </w:t>
      </w:r>
      <w:r w:rsidRPr="00F53D2F">
        <w:rPr>
          <w:szCs w:val="18"/>
        </w:rPr>
        <w:t>Vedenie Spoločnosti si nie je vedomé žiadnych okolností, v dôsledku ktorých by jej vznikol významný náklad.</w:t>
      </w:r>
    </w:p>
    <w:p w14:paraId="5C2315DE" w14:textId="77777777" w:rsidR="006F07B4" w:rsidRDefault="006F07B4" w:rsidP="00165E7B">
      <w:pPr>
        <w:pStyle w:val="Zkladntext"/>
        <w:rPr>
          <w:szCs w:val="18"/>
        </w:rPr>
      </w:pPr>
    </w:p>
    <w:p w14:paraId="33132835" w14:textId="478D44B7" w:rsidR="00165E7B" w:rsidRDefault="00165E7B" w:rsidP="00165E7B">
      <w:pPr>
        <w:pStyle w:val="Zkladntext"/>
        <w:rPr>
          <w:szCs w:val="18"/>
        </w:rPr>
      </w:pPr>
      <w:r>
        <w:rPr>
          <w:szCs w:val="18"/>
        </w:rPr>
        <w:t>K 31. decembru 202</w:t>
      </w:r>
      <w:r w:rsidR="008A6176">
        <w:rPr>
          <w:szCs w:val="18"/>
        </w:rPr>
        <w:t>5</w:t>
      </w:r>
      <w:r>
        <w:rPr>
          <w:szCs w:val="18"/>
        </w:rPr>
        <w:t xml:space="preserve"> </w:t>
      </w:r>
      <w:r w:rsidRPr="00891481">
        <w:rPr>
          <w:szCs w:val="18"/>
        </w:rPr>
        <w:t xml:space="preserve">Spoločnosť </w:t>
      </w:r>
      <w:r>
        <w:rPr>
          <w:szCs w:val="18"/>
        </w:rPr>
        <w:t>neevidovala žiadny podmienený záväzok.</w:t>
      </w:r>
    </w:p>
    <w:p w14:paraId="04119F26" w14:textId="77777777" w:rsidR="00165E7B" w:rsidRDefault="00165E7B" w:rsidP="00165E7B">
      <w:pPr>
        <w:pStyle w:val="Zkladntext"/>
        <w:rPr>
          <w:szCs w:val="18"/>
        </w:rPr>
      </w:pPr>
    </w:p>
    <w:p w14:paraId="63BE8B10" w14:textId="77777777" w:rsidR="00AA0E17" w:rsidRPr="00A31BBB" w:rsidRDefault="00AA0E17" w:rsidP="001210B4">
      <w:pPr>
        <w:pStyle w:val="Nadpis2"/>
        <w:numPr>
          <w:ilvl w:val="0"/>
          <w:numId w:val="26"/>
        </w:numPr>
        <w:rPr>
          <w:szCs w:val="18"/>
        </w:rPr>
      </w:pPr>
      <w:r w:rsidRPr="00A31BBB">
        <w:rPr>
          <w:szCs w:val="18"/>
        </w:rPr>
        <w:t>Ostatné finančné povinnosti</w:t>
      </w:r>
    </w:p>
    <w:p w14:paraId="63BE8B11" w14:textId="77777777" w:rsidR="00AA0E17" w:rsidRPr="00B50225" w:rsidRDefault="00AA0E17" w:rsidP="00AA0E17">
      <w:pPr>
        <w:pStyle w:val="Zkladntext"/>
        <w:rPr>
          <w:szCs w:val="18"/>
        </w:rPr>
      </w:pPr>
    </w:p>
    <w:p w14:paraId="63BE8B16" w14:textId="2A003929" w:rsidR="00AA0E17" w:rsidRPr="00B50225" w:rsidRDefault="00DD2FDA" w:rsidP="00DD2FDA">
      <w:pPr>
        <w:pStyle w:val="Zkladntext"/>
        <w:rPr>
          <w:szCs w:val="18"/>
        </w:rPr>
      </w:pPr>
      <w:r>
        <w:rPr>
          <w:szCs w:val="18"/>
        </w:rPr>
        <w:t>K 31. decembru 202</w:t>
      </w:r>
      <w:r w:rsidR="008A6176">
        <w:rPr>
          <w:szCs w:val="18"/>
        </w:rPr>
        <w:t>5</w:t>
      </w:r>
      <w:r>
        <w:rPr>
          <w:szCs w:val="18"/>
        </w:rPr>
        <w:t xml:space="preserve"> </w:t>
      </w:r>
      <w:r w:rsidRPr="00891481">
        <w:rPr>
          <w:szCs w:val="18"/>
        </w:rPr>
        <w:t xml:space="preserve">Spoločnosť </w:t>
      </w:r>
      <w:r>
        <w:rPr>
          <w:szCs w:val="18"/>
        </w:rPr>
        <w:t>neevidovala žiadne ostatné finančné povinnosti.</w:t>
      </w:r>
      <w:r w:rsidR="00AC7164">
        <w:rPr>
          <w:szCs w:val="18"/>
        </w:rPr>
        <w:t xml:space="preserve"> </w:t>
      </w:r>
    </w:p>
    <w:p w14:paraId="63BE8B17" w14:textId="77777777" w:rsidR="00AA0E17" w:rsidRDefault="00AA0E17" w:rsidP="0000290B">
      <w:pPr>
        <w:pStyle w:val="Zkladntext"/>
        <w:rPr>
          <w:szCs w:val="18"/>
        </w:rPr>
      </w:pPr>
    </w:p>
    <w:p w14:paraId="63BE8B23" w14:textId="77777777" w:rsidR="00AA0E17" w:rsidRPr="00A31BBB" w:rsidRDefault="00AA0E17" w:rsidP="001210B4">
      <w:pPr>
        <w:pStyle w:val="Nadpis2"/>
        <w:numPr>
          <w:ilvl w:val="0"/>
          <w:numId w:val="26"/>
        </w:numPr>
        <w:rPr>
          <w:szCs w:val="18"/>
        </w:rPr>
      </w:pPr>
      <w:r w:rsidRPr="00A31BBB">
        <w:rPr>
          <w:szCs w:val="18"/>
        </w:rPr>
        <w:t>Najatý majetok</w:t>
      </w:r>
    </w:p>
    <w:p w14:paraId="63BE8B24" w14:textId="77777777" w:rsidR="00AA0E17" w:rsidRPr="00B50225" w:rsidRDefault="00AA0E17" w:rsidP="00AA0E17">
      <w:pPr>
        <w:pStyle w:val="Zkladntext"/>
        <w:rPr>
          <w:szCs w:val="18"/>
        </w:rPr>
      </w:pPr>
    </w:p>
    <w:p w14:paraId="620A253F" w14:textId="00E6BC4C" w:rsidR="00C155B0" w:rsidRDefault="00C155B0" w:rsidP="00AA0E17">
      <w:pPr>
        <w:pStyle w:val="Zkladntext"/>
        <w:rPr>
          <w:szCs w:val="18"/>
        </w:rPr>
      </w:pPr>
      <w:r w:rsidRPr="00C155B0">
        <w:rPr>
          <w:szCs w:val="18"/>
        </w:rPr>
        <w:t xml:space="preserve">Spoločnosť má v nájme (operatívny prenájom) </w:t>
      </w:r>
      <w:r w:rsidR="008A6176">
        <w:rPr>
          <w:szCs w:val="18"/>
        </w:rPr>
        <w:t>5</w:t>
      </w:r>
      <w:r w:rsidRPr="00C155B0">
        <w:rPr>
          <w:szCs w:val="18"/>
        </w:rPr>
        <w:t xml:space="preserve"> osobné automobily. Nájomn</w:t>
      </w:r>
      <w:r w:rsidR="005577DE">
        <w:rPr>
          <w:szCs w:val="18"/>
        </w:rPr>
        <w:t>é</w:t>
      </w:r>
      <w:r w:rsidRPr="00C155B0">
        <w:rPr>
          <w:szCs w:val="18"/>
        </w:rPr>
        <w:t xml:space="preserve"> zmluv</w:t>
      </w:r>
      <w:r w:rsidR="005577DE">
        <w:rPr>
          <w:szCs w:val="18"/>
        </w:rPr>
        <w:t>y sú</w:t>
      </w:r>
      <w:r w:rsidRPr="00C155B0">
        <w:rPr>
          <w:szCs w:val="18"/>
        </w:rPr>
        <w:t xml:space="preserve"> uzatvoren</w:t>
      </w:r>
      <w:r w:rsidR="005577DE">
        <w:rPr>
          <w:szCs w:val="18"/>
        </w:rPr>
        <w:t>é</w:t>
      </w:r>
      <w:r w:rsidRPr="00C155B0">
        <w:rPr>
          <w:szCs w:val="18"/>
        </w:rPr>
        <w:t xml:space="preserve"> do roku  202</w:t>
      </w:r>
      <w:r w:rsidR="008A6176">
        <w:rPr>
          <w:szCs w:val="18"/>
        </w:rPr>
        <w:t>6</w:t>
      </w:r>
      <w:r w:rsidR="005577DE">
        <w:rPr>
          <w:szCs w:val="18"/>
        </w:rPr>
        <w:t xml:space="preserve"> až 202</w:t>
      </w:r>
      <w:r w:rsidR="008A6176">
        <w:rPr>
          <w:szCs w:val="18"/>
        </w:rPr>
        <w:t>9</w:t>
      </w:r>
      <w:r w:rsidRPr="00C155B0">
        <w:rPr>
          <w:szCs w:val="18"/>
        </w:rPr>
        <w:t xml:space="preserve">. Ročné náklady na nájomné sú približne </w:t>
      </w:r>
      <w:r w:rsidR="00E22DFF">
        <w:rPr>
          <w:szCs w:val="18"/>
        </w:rPr>
        <w:t>32 75</w:t>
      </w:r>
      <w:r w:rsidR="00046391">
        <w:rPr>
          <w:szCs w:val="18"/>
        </w:rPr>
        <w:t>0</w:t>
      </w:r>
      <w:r w:rsidRPr="00C155B0">
        <w:rPr>
          <w:szCs w:val="18"/>
        </w:rPr>
        <w:t xml:space="preserve"> EUR. Záväzky z prenájmu evidované na podsúvahových účtoch predstavujú </w:t>
      </w:r>
      <w:r w:rsidR="00756218">
        <w:rPr>
          <w:szCs w:val="18"/>
        </w:rPr>
        <w:t xml:space="preserve"> </w:t>
      </w:r>
      <w:r w:rsidR="00046391">
        <w:rPr>
          <w:szCs w:val="18"/>
        </w:rPr>
        <w:t>91 736</w:t>
      </w:r>
      <w:r w:rsidRPr="00C155B0">
        <w:rPr>
          <w:szCs w:val="18"/>
        </w:rPr>
        <w:t xml:space="preserve"> EUR (rok 202</w:t>
      </w:r>
      <w:r w:rsidR="008A6176">
        <w:rPr>
          <w:szCs w:val="18"/>
        </w:rPr>
        <w:t>4</w:t>
      </w:r>
      <w:r w:rsidRPr="00C155B0">
        <w:rPr>
          <w:szCs w:val="18"/>
        </w:rPr>
        <w:t xml:space="preserve">:  </w:t>
      </w:r>
      <w:r w:rsidR="008A6176">
        <w:rPr>
          <w:szCs w:val="18"/>
        </w:rPr>
        <w:t>78 298</w:t>
      </w:r>
      <w:r w:rsidRPr="00C155B0">
        <w:rPr>
          <w:szCs w:val="18"/>
        </w:rPr>
        <w:t xml:space="preserve"> EUR).</w:t>
      </w:r>
    </w:p>
    <w:p w14:paraId="5376CDDF" w14:textId="77777777" w:rsidR="00C155B0" w:rsidRPr="00B50225" w:rsidRDefault="00C155B0" w:rsidP="00AA0E17">
      <w:pPr>
        <w:pStyle w:val="Zkladntext"/>
        <w:rPr>
          <w:szCs w:val="18"/>
        </w:rPr>
      </w:pPr>
    </w:p>
    <w:p w14:paraId="63BE8B2D" w14:textId="77777777" w:rsidR="00D15319" w:rsidRPr="00B50225" w:rsidRDefault="00D15319" w:rsidP="00D15319">
      <w:pPr>
        <w:pStyle w:val="Nadpis1"/>
        <w:tabs>
          <w:tab w:val="num" w:pos="360"/>
        </w:tabs>
        <w:spacing w:before="120" w:after="60"/>
        <w:ind w:left="360"/>
        <w:rPr>
          <w:szCs w:val="18"/>
        </w:rPr>
      </w:pPr>
      <w:r w:rsidRPr="00B50225">
        <w:rPr>
          <w:szCs w:val="18"/>
        </w:rPr>
        <w:t>Informácie o skutočnostiach, ktoré nastali po dni, ku ktorému sa zostavuje účtovná závierka, do dňa zostavenia účtovnej závierky</w:t>
      </w:r>
    </w:p>
    <w:p w14:paraId="63BE8B2E" w14:textId="77777777" w:rsidR="00D15319" w:rsidRPr="00B50225" w:rsidRDefault="00D15319" w:rsidP="00D15319">
      <w:pPr>
        <w:pStyle w:val="Zkladntext"/>
        <w:rPr>
          <w:szCs w:val="18"/>
        </w:rPr>
      </w:pPr>
    </w:p>
    <w:p w14:paraId="0BA582C1" w14:textId="611832B2" w:rsidR="00D91EF4" w:rsidRDefault="00D91EF4" w:rsidP="00D15319">
      <w:pPr>
        <w:pStyle w:val="Zkladntext"/>
        <w:rPr>
          <w:szCs w:val="18"/>
        </w:rPr>
      </w:pPr>
      <w:r>
        <w:rPr>
          <w:szCs w:val="18"/>
        </w:rPr>
        <w:t>Po 31. decembri 20</w:t>
      </w:r>
      <w:r w:rsidR="00756218">
        <w:rPr>
          <w:szCs w:val="18"/>
        </w:rPr>
        <w:t>2</w:t>
      </w:r>
      <w:r w:rsidR="00E22DFF">
        <w:rPr>
          <w:szCs w:val="18"/>
        </w:rPr>
        <w:t>5</w:t>
      </w:r>
      <w:r>
        <w:rPr>
          <w:szCs w:val="18"/>
        </w:rPr>
        <w:t xml:space="preserve"> do dňa zostavenia účtovnej závierky nenastali také udalosti, ktoré by si vyžadovali uvedenie v účtovnej závierke k 31. decembru 20</w:t>
      </w:r>
      <w:r w:rsidR="00756218">
        <w:rPr>
          <w:szCs w:val="18"/>
        </w:rPr>
        <w:t>2</w:t>
      </w:r>
      <w:r w:rsidR="00E22DFF">
        <w:rPr>
          <w:szCs w:val="18"/>
        </w:rPr>
        <w:t>5</w:t>
      </w:r>
      <w:r w:rsidR="00200D12">
        <w:rPr>
          <w:szCs w:val="18"/>
        </w:rPr>
        <w:t>.</w:t>
      </w:r>
    </w:p>
    <w:p w14:paraId="4C3AAAEA" w14:textId="77777777" w:rsidR="00D91EF4" w:rsidRDefault="00D91EF4" w:rsidP="00D15319">
      <w:pPr>
        <w:pStyle w:val="Zkladntext"/>
        <w:rPr>
          <w:szCs w:val="18"/>
        </w:rPr>
      </w:pPr>
    </w:p>
    <w:p w14:paraId="63BE8B40" w14:textId="77777777" w:rsidR="00D15319" w:rsidRDefault="00D15319" w:rsidP="00D15319">
      <w:pPr>
        <w:pStyle w:val="Nadpis1"/>
        <w:tabs>
          <w:tab w:val="num" w:pos="360"/>
        </w:tabs>
        <w:spacing w:before="120" w:after="60"/>
        <w:ind w:left="360"/>
        <w:rPr>
          <w:szCs w:val="18"/>
        </w:rPr>
      </w:pPr>
      <w:r w:rsidRPr="00891481">
        <w:rPr>
          <w:szCs w:val="18"/>
        </w:rPr>
        <w:t>Informácie o ekonomických vzťahoch účtovnej jednotky a spriaznených osôb</w:t>
      </w:r>
    </w:p>
    <w:p w14:paraId="63BE8B41" w14:textId="77777777" w:rsidR="0022251C" w:rsidRDefault="0022251C" w:rsidP="00D06026"/>
    <w:p w14:paraId="63BE8B43" w14:textId="0F41978D" w:rsidR="00217F63" w:rsidRDefault="0022251C" w:rsidP="00D06026">
      <w:pPr>
        <w:pStyle w:val="Zkladntext"/>
        <w:rPr>
          <w:szCs w:val="18"/>
        </w:rPr>
      </w:pPr>
      <w:r w:rsidRPr="00D06026">
        <w:rPr>
          <w:szCs w:val="18"/>
        </w:rPr>
        <w:t>Spriaznenými osobami Spoločnosti sú výkonní riaditelia</w:t>
      </w:r>
      <w:r w:rsidR="00756218">
        <w:rPr>
          <w:szCs w:val="18"/>
        </w:rPr>
        <w:t xml:space="preserve"> – konatelia spoločnosti – Ing. Marek Farbula, Ing. Adam Ulman.</w:t>
      </w:r>
      <w:r w:rsidRPr="00D06026">
        <w:rPr>
          <w:szCs w:val="18"/>
        </w:rPr>
        <w:t xml:space="preserve"> </w:t>
      </w:r>
    </w:p>
    <w:p w14:paraId="63BE8B88" w14:textId="77777777" w:rsidR="000B3DDB" w:rsidRDefault="000B3DDB" w:rsidP="00790D5D">
      <w:pPr>
        <w:pStyle w:val="Zkladntext"/>
        <w:rPr>
          <w:b/>
          <w:szCs w:val="18"/>
        </w:rPr>
      </w:pPr>
    </w:p>
    <w:p w14:paraId="63BE8BA4" w14:textId="77777777" w:rsidR="0094159B" w:rsidRDefault="0094159B" w:rsidP="0094159B">
      <w:pPr>
        <w:pStyle w:val="Zkladntext"/>
        <w:rPr>
          <w:b/>
          <w:szCs w:val="18"/>
        </w:rPr>
      </w:pPr>
      <w:r w:rsidRPr="0094159B">
        <w:rPr>
          <w:b/>
          <w:szCs w:val="18"/>
        </w:rPr>
        <w:t>Transakcie s</w:t>
      </w:r>
      <w:r w:rsidR="00EF5B56">
        <w:rPr>
          <w:b/>
          <w:szCs w:val="18"/>
        </w:rPr>
        <w:t> </w:t>
      </w:r>
      <w:r w:rsidRPr="0094159B">
        <w:rPr>
          <w:b/>
          <w:szCs w:val="18"/>
        </w:rPr>
        <w:t>kľúčovým</w:t>
      </w:r>
      <w:r w:rsidR="00EF5B56">
        <w:rPr>
          <w:b/>
          <w:szCs w:val="18"/>
        </w:rPr>
        <w:t xml:space="preserve"> manažmentom </w:t>
      </w:r>
    </w:p>
    <w:p w14:paraId="63BE8BA5" w14:textId="77777777" w:rsidR="0022251C" w:rsidRDefault="0022251C" w:rsidP="0094159B">
      <w:pPr>
        <w:pStyle w:val="Zkladntext"/>
        <w:rPr>
          <w:b/>
          <w:szCs w:val="18"/>
        </w:rPr>
      </w:pPr>
    </w:p>
    <w:p w14:paraId="63BE8BA6" w14:textId="4D0E63CC" w:rsidR="009D0C3F" w:rsidRDefault="00303F29" w:rsidP="002101C8">
      <w:pPr>
        <w:pStyle w:val="Zkladntext"/>
        <w:rPr>
          <w:szCs w:val="18"/>
        </w:rPr>
      </w:pPr>
      <w:r w:rsidRPr="00D06026">
        <w:rPr>
          <w:szCs w:val="18"/>
        </w:rPr>
        <w:t>Kľúčovým</w:t>
      </w:r>
      <w:r w:rsidR="00EF5B56">
        <w:rPr>
          <w:szCs w:val="18"/>
        </w:rPr>
        <w:t xml:space="preserve"> </w:t>
      </w:r>
      <w:r w:rsidRPr="00D06026">
        <w:rPr>
          <w:szCs w:val="18"/>
        </w:rPr>
        <w:t>manažment</w:t>
      </w:r>
      <w:r w:rsidR="00EF5B56">
        <w:rPr>
          <w:szCs w:val="18"/>
        </w:rPr>
        <w:t>om</w:t>
      </w:r>
      <w:r w:rsidR="0022251C" w:rsidRPr="00D06026">
        <w:rPr>
          <w:szCs w:val="18"/>
        </w:rPr>
        <w:t xml:space="preserve"> sú </w:t>
      </w:r>
      <w:r w:rsidR="00EF5B56">
        <w:rPr>
          <w:szCs w:val="18"/>
        </w:rPr>
        <w:t xml:space="preserve">osoby, ktoré majú právomoc a zodpovednosť za plánovanie, riadenie a kontrolu činnosti účtovnej jednotky, priamo alebo nepriamo, vrátane každého výkonného riaditeľa alebo iného riaditeľa účtovnej jednotky. </w:t>
      </w:r>
      <w:r w:rsidR="0022251C" w:rsidRPr="00D06026">
        <w:rPr>
          <w:szCs w:val="18"/>
        </w:rPr>
        <w:t xml:space="preserve">Priemerný počet </w:t>
      </w:r>
      <w:r w:rsidR="00F408DD">
        <w:rPr>
          <w:szCs w:val="18"/>
        </w:rPr>
        <w:t>osôb kľúčového manažmentu</w:t>
      </w:r>
      <w:r w:rsidR="0022251C" w:rsidRPr="00D06026">
        <w:rPr>
          <w:szCs w:val="18"/>
        </w:rPr>
        <w:t xml:space="preserve"> v rok</w:t>
      </w:r>
      <w:r w:rsidR="003900F0">
        <w:rPr>
          <w:szCs w:val="18"/>
        </w:rPr>
        <w:t>u</w:t>
      </w:r>
      <w:r w:rsidR="0022251C" w:rsidRPr="00D06026">
        <w:rPr>
          <w:szCs w:val="18"/>
        </w:rPr>
        <w:t xml:space="preserve"> </w:t>
      </w:r>
      <w:r w:rsidR="004A54F9">
        <w:rPr>
          <w:szCs w:val="18"/>
        </w:rPr>
        <w:t>20</w:t>
      </w:r>
      <w:r w:rsidR="00756218">
        <w:rPr>
          <w:szCs w:val="18"/>
        </w:rPr>
        <w:t>2</w:t>
      </w:r>
      <w:r w:rsidR="00E22DFF">
        <w:rPr>
          <w:szCs w:val="18"/>
        </w:rPr>
        <w:t>5</w:t>
      </w:r>
      <w:r w:rsidR="0022251C" w:rsidRPr="00D06026">
        <w:rPr>
          <w:szCs w:val="18"/>
        </w:rPr>
        <w:t xml:space="preserve"> bol </w:t>
      </w:r>
      <w:r w:rsidR="00890589" w:rsidRPr="00D06026">
        <w:rPr>
          <w:szCs w:val="18"/>
        </w:rPr>
        <w:t xml:space="preserve">5 </w:t>
      </w:r>
      <w:r w:rsidR="00890589" w:rsidRPr="003E3C45">
        <w:rPr>
          <w:szCs w:val="18"/>
        </w:rPr>
        <w:t xml:space="preserve">a v roku </w:t>
      </w:r>
      <w:r w:rsidR="004A54F9">
        <w:rPr>
          <w:szCs w:val="18"/>
        </w:rPr>
        <w:t>20</w:t>
      </w:r>
      <w:r w:rsidR="00756218">
        <w:rPr>
          <w:szCs w:val="18"/>
        </w:rPr>
        <w:t>2</w:t>
      </w:r>
      <w:r w:rsidR="00E22DFF">
        <w:rPr>
          <w:szCs w:val="18"/>
        </w:rPr>
        <w:t>4</w:t>
      </w:r>
      <w:r w:rsidR="002909BD" w:rsidRPr="003C597F">
        <w:rPr>
          <w:szCs w:val="18"/>
        </w:rPr>
        <w:t xml:space="preserve"> bol</w:t>
      </w:r>
      <w:r w:rsidR="00890589" w:rsidRPr="00D07F5A">
        <w:rPr>
          <w:szCs w:val="18"/>
        </w:rPr>
        <w:t xml:space="preserve"> </w:t>
      </w:r>
      <w:r w:rsidR="00756218">
        <w:rPr>
          <w:szCs w:val="18"/>
        </w:rPr>
        <w:t>5</w:t>
      </w:r>
      <w:r w:rsidR="002909BD" w:rsidRPr="00217F63">
        <w:rPr>
          <w:szCs w:val="18"/>
        </w:rPr>
        <w:t xml:space="preserve">. </w:t>
      </w:r>
    </w:p>
    <w:p w14:paraId="63BE8BA7" w14:textId="77777777" w:rsidR="009D0C3F" w:rsidRDefault="009D0C3F" w:rsidP="002101C8">
      <w:pPr>
        <w:pStyle w:val="Zkladntext"/>
        <w:rPr>
          <w:szCs w:val="18"/>
        </w:rPr>
      </w:pPr>
    </w:p>
    <w:p w14:paraId="63BE8BAB" w14:textId="77777777" w:rsidR="0022251C" w:rsidRPr="0028408E" w:rsidRDefault="0022251C" w:rsidP="002101C8">
      <w:pPr>
        <w:pStyle w:val="Zkladntext"/>
        <w:rPr>
          <w:szCs w:val="18"/>
        </w:rPr>
      </w:pPr>
      <w:r w:rsidRPr="00D06026">
        <w:rPr>
          <w:szCs w:val="18"/>
        </w:rPr>
        <w:t>Odmeny vyplatené alebo zá</w:t>
      </w:r>
      <w:r w:rsidR="00303F29" w:rsidRPr="00D06026">
        <w:rPr>
          <w:szCs w:val="18"/>
        </w:rPr>
        <w:t xml:space="preserve">väzky voči osobám </w:t>
      </w:r>
      <w:r w:rsidR="00F408DD">
        <w:rPr>
          <w:szCs w:val="18"/>
        </w:rPr>
        <w:t xml:space="preserve">kľúčového </w:t>
      </w:r>
      <w:r w:rsidR="00303F29" w:rsidRPr="00D06026">
        <w:rPr>
          <w:szCs w:val="18"/>
        </w:rPr>
        <w:t xml:space="preserve">manažmentu </w:t>
      </w:r>
      <w:r w:rsidRPr="00D06026">
        <w:rPr>
          <w:szCs w:val="18"/>
        </w:rPr>
        <w:t>(ktoré sa vykazujú v rámci osobných nákladov vo výkaze ziskov a strát) sú nasledovné</w:t>
      </w:r>
      <w:r w:rsidR="007F4CC3">
        <w:rPr>
          <w:color w:val="00B0F0"/>
          <w:szCs w:val="18"/>
        </w:rPr>
        <w:t>:</w:t>
      </w:r>
    </w:p>
    <w:bookmarkStart w:id="62" w:name="_MON_1500440756"/>
    <w:bookmarkEnd w:id="62"/>
    <w:p w14:paraId="63BE8BAC" w14:textId="03A02F0B" w:rsidR="00512D17" w:rsidRDefault="0010591F" w:rsidP="0094159B">
      <w:pPr>
        <w:pStyle w:val="Zkladntext"/>
        <w:ind w:left="567" w:hanging="141"/>
        <w:rPr>
          <w:szCs w:val="18"/>
        </w:rPr>
      </w:pPr>
      <w:r>
        <w:rPr>
          <w:szCs w:val="18"/>
        </w:rPr>
        <w:object w:dxaOrig="8883" w:dyaOrig="1765" w14:anchorId="63BE8C5F">
          <v:shape id="_x0000_i1065" type="#_x0000_t75" style="width:443.25pt;height:90.75pt" o:ole="">
            <v:imagedata r:id="rId90" o:title=""/>
          </v:shape>
          <o:OLEObject Type="Embed" ProgID="Excel.Sheet.12" ShapeID="_x0000_i1065" DrawAspect="Content" ObjectID="_1844228486" r:id="rId91"/>
        </w:object>
      </w:r>
    </w:p>
    <w:p w14:paraId="63BE8BAE" w14:textId="77777777" w:rsidR="0022251C" w:rsidRDefault="00303F29" w:rsidP="00D06026">
      <w:pPr>
        <w:pStyle w:val="Zkladntext"/>
        <w:rPr>
          <w:szCs w:val="18"/>
        </w:rPr>
      </w:pPr>
      <w:r w:rsidRPr="00D06026">
        <w:rPr>
          <w:szCs w:val="18"/>
        </w:rPr>
        <w:t>Kľúčov</w:t>
      </w:r>
      <w:r w:rsidR="007F4CC3">
        <w:rPr>
          <w:szCs w:val="18"/>
        </w:rPr>
        <w:t xml:space="preserve">ému </w:t>
      </w:r>
      <w:r w:rsidRPr="00D06026">
        <w:rPr>
          <w:szCs w:val="18"/>
        </w:rPr>
        <w:t>manažmentu</w:t>
      </w:r>
      <w:r w:rsidR="0022251C" w:rsidRPr="00D06026">
        <w:rPr>
          <w:szCs w:val="18"/>
        </w:rPr>
        <w:t xml:space="preserve"> neboli poskytnuté žiadne iné významné platby alebo výhody.</w:t>
      </w:r>
    </w:p>
    <w:p w14:paraId="63BE8BAF" w14:textId="77777777" w:rsidR="007F4CC3" w:rsidRDefault="007F4CC3" w:rsidP="00D06026">
      <w:pPr>
        <w:pStyle w:val="Zkladntext"/>
        <w:rPr>
          <w:szCs w:val="18"/>
        </w:rPr>
      </w:pPr>
    </w:p>
    <w:p w14:paraId="63BE8BBD" w14:textId="77777777" w:rsidR="0000290B" w:rsidRDefault="0000290B" w:rsidP="0000290B">
      <w:pPr>
        <w:pStyle w:val="Nadpis1"/>
        <w:tabs>
          <w:tab w:val="num" w:pos="360"/>
        </w:tabs>
        <w:spacing w:before="120" w:after="60"/>
        <w:ind w:left="360"/>
        <w:rPr>
          <w:szCs w:val="18"/>
        </w:rPr>
      </w:pPr>
      <w:bookmarkStart w:id="63" w:name="_Toc530739923"/>
      <w:r w:rsidRPr="00B50225">
        <w:rPr>
          <w:szCs w:val="18"/>
        </w:rPr>
        <w:t>Informácie o príjmoch a výhodách členov štatutárnych orgánov, dozorných orgánov</w:t>
      </w:r>
      <w:bookmarkEnd w:id="63"/>
      <w:r w:rsidRPr="00B50225">
        <w:rPr>
          <w:szCs w:val="18"/>
        </w:rPr>
        <w:t xml:space="preserve"> a iných orgánov účtovnej jednotky</w:t>
      </w:r>
    </w:p>
    <w:p w14:paraId="63BE8BBE" w14:textId="77777777" w:rsidR="00824A7E" w:rsidRDefault="00824A7E" w:rsidP="00824A7E"/>
    <w:p w14:paraId="63BE8BBF" w14:textId="60882BAD" w:rsidR="0000290B" w:rsidRDefault="001726AD" w:rsidP="0000290B">
      <w:pPr>
        <w:pStyle w:val="Zkladntext"/>
        <w:rPr>
          <w:szCs w:val="18"/>
        </w:rPr>
      </w:pPr>
      <w:r>
        <w:rPr>
          <w:szCs w:val="18"/>
        </w:rPr>
        <w:t xml:space="preserve">Členom </w:t>
      </w:r>
      <w:r w:rsidR="0000290B" w:rsidRPr="00B50225">
        <w:rPr>
          <w:szCs w:val="18"/>
        </w:rPr>
        <w:t>štatutárn</w:t>
      </w:r>
      <w:r>
        <w:rPr>
          <w:szCs w:val="18"/>
        </w:rPr>
        <w:t>eho orgánu</w:t>
      </w:r>
      <w:r w:rsidR="0000290B" w:rsidRPr="00B50225">
        <w:rPr>
          <w:szCs w:val="18"/>
        </w:rPr>
        <w:t xml:space="preserve"> Spoločnosti </w:t>
      </w:r>
      <w:r>
        <w:rPr>
          <w:szCs w:val="18"/>
        </w:rPr>
        <w:t>neboli v roku 202</w:t>
      </w:r>
      <w:r w:rsidR="0010591F">
        <w:rPr>
          <w:szCs w:val="18"/>
        </w:rPr>
        <w:t>5</w:t>
      </w:r>
      <w:r>
        <w:rPr>
          <w:szCs w:val="18"/>
        </w:rPr>
        <w:t xml:space="preserve"> </w:t>
      </w:r>
      <w:r w:rsidR="00A702AA">
        <w:rPr>
          <w:szCs w:val="18"/>
        </w:rPr>
        <w:t xml:space="preserve">poskytnutné žiadne odmeny </w:t>
      </w:r>
      <w:r w:rsidR="00D85970" w:rsidRPr="00B50225">
        <w:rPr>
          <w:szCs w:val="18"/>
        </w:rPr>
        <w:t xml:space="preserve">z dôvodu výkonu </w:t>
      </w:r>
      <w:r w:rsidR="00D572A9" w:rsidRPr="00B50225">
        <w:rPr>
          <w:szCs w:val="18"/>
        </w:rPr>
        <w:t>ich funkcie</w:t>
      </w:r>
      <w:r w:rsidR="0000290B" w:rsidRPr="00B50225">
        <w:rPr>
          <w:szCs w:val="18"/>
        </w:rPr>
        <w:t xml:space="preserve"> pre Spoločnosť (v roku </w:t>
      </w:r>
      <w:r w:rsidR="004A54F9">
        <w:rPr>
          <w:szCs w:val="18"/>
        </w:rPr>
        <w:t>20</w:t>
      </w:r>
      <w:r w:rsidR="00A702AA">
        <w:rPr>
          <w:szCs w:val="18"/>
        </w:rPr>
        <w:t>2</w:t>
      </w:r>
      <w:r w:rsidR="0010591F">
        <w:rPr>
          <w:szCs w:val="18"/>
        </w:rPr>
        <w:t>4</w:t>
      </w:r>
      <w:r w:rsidR="0000290B" w:rsidRPr="00B50225">
        <w:rPr>
          <w:szCs w:val="18"/>
        </w:rPr>
        <w:t xml:space="preserve">: </w:t>
      </w:r>
      <w:r w:rsidR="00A702AA">
        <w:rPr>
          <w:szCs w:val="18"/>
        </w:rPr>
        <w:t>žiadne</w:t>
      </w:r>
      <w:r w:rsidR="0000290B" w:rsidRPr="00B50225">
        <w:rPr>
          <w:szCs w:val="18"/>
        </w:rPr>
        <w:t>)</w:t>
      </w:r>
      <w:r>
        <w:rPr>
          <w:szCs w:val="18"/>
        </w:rPr>
        <w:t>.</w:t>
      </w:r>
    </w:p>
    <w:p w14:paraId="15C851A1" w14:textId="77777777" w:rsidR="006F07B4" w:rsidRDefault="006F07B4" w:rsidP="0000290B">
      <w:pPr>
        <w:pStyle w:val="Zkladntext"/>
        <w:rPr>
          <w:szCs w:val="18"/>
        </w:rPr>
      </w:pPr>
    </w:p>
    <w:p w14:paraId="63BE8BC1" w14:textId="4CB979B7" w:rsidR="00464ED2" w:rsidRDefault="008A4A75" w:rsidP="0000290B">
      <w:pPr>
        <w:pStyle w:val="Zkladntext"/>
        <w:rPr>
          <w:szCs w:val="18"/>
        </w:rPr>
      </w:pPr>
      <w:r w:rsidRPr="00B50225">
        <w:rPr>
          <w:szCs w:val="18"/>
        </w:rPr>
        <w:t>Členom š</w:t>
      </w:r>
      <w:r w:rsidR="0000290B" w:rsidRPr="00B50225">
        <w:rPr>
          <w:szCs w:val="18"/>
        </w:rPr>
        <w:t>tatutárne</w:t>
      </w:r>
      <w:r w:rsidR="00440E78">
        <w:rPr>
          <w:szCs w:val="18"/>
        </w:rPr>
        <w:t>ho</w:t>
      </w:r>
      <w:r w:rsidR="0000290B" w:rsidRPr="00B50225">
        <w:rPr>
          <w:szCs w:val="18"/>
        </w:rPr>
        <w:t xml:space="preserve"> orgánu </w:t>
      </w:r>
      <w:r w:rsidRPr="00B50225">
        <w:rPr>
          <w:szCs w:val="18"/>
        </w:rPr>
        <w:t>ne</w:t>
      </w:r>
      <w:r w:rsidR="0000290B" w:rsidRPr="00B50225">
        <w:rPr>
          <w:szCs w:val="18"/>
        </w:rPr>
        <w:t>bol</w:t>
      </w:r>
      <w:r w:rsidRPr="00B50225">
        <w:rPr>
          <w:szCs w:val="18"/>
        </w:rPr>
        <w:t>i</w:t>
      </w:r>
      <w:r w:rsidR="0000290B" w:rsidRPr="00B50225">
        <w:rPr>
          <w:szCs w:val="18"/>
        </w:rPr>
        <w:t xml:space="preserve"> v roku </w:t>
      </w:r>
      <w:r w:rsidR="004A54F9">
        <w:rPr>
          <w:szCs w:val="18"/>
        </w:rPr>
        <w:t>20</w:t>
      </w:r>
      <w:r w:rsidR="001726AD">
        <w:rPr>
          <w:szCs w:val="18"/>
        </w:rPr>
        <w:t>2</w:t>
      </w:r>
      <w:r w:rsidR="0010591F">
        <w:rPr>
          <w:szCs w:val="18"/>
        </w:rPr>
        <w:t>5</w:t>
      </w:r>
      <w:r w:rsidR="00C9243F" w:rsidRPr="00B50225">
        <w:rPr>
          <w:szCs w:val="18"/>
        </w:rPr>
        <w:t xml:space="preserve"> </w:t>
      </w:r>
      <w:r w:rsidR="0000290B" w:rsidRPr="00B50225">
        <w:rPr>
          <w:szCs w:val="18"/>
        </w:rPr>
        <w:t>poskytnut</w:t>
      </w:r>
      <w:r w:rsidRPr="00B50225">
        <w:rPr>
          <w:szCs w:val="18"/>
        </w:rPr>
        <w:t>é žiadne pôžičky, záruky alebo iné formy zabezpečenia, ani finančné prostriedky alebo iné pln</w:t>
      </w:r>
      <w:r w:rsidR="00D9677E" w:rsidRPr="00B50225">
        <w:rPr>
          <w:szCs w:val="18"/>
        </w:rPr>
        <w:t xml:space="preserve">enia na súkromné účely členov, </w:t>
      </w:r>
      <w:r w:rsidRPr="00B50225">
        <w:rPr>
          <w:szCs w:val="18"/>
        </w:rPr>
        <w:t>ktoré sa vyúčtovávajú</w:t>
      </w:r>
      <w:r w:rsidR="00B42033" w:rsidRPr="00B50225">
        <w:rPr>
          <w:szCs w:val="18"/>
        </w:rPr>
        <w:t xml:space="preserve"> </w:t>
      </w:r>
      <w:r w:rsidRPr="00B50225">
        <w:rPr>
          <w:szCs w:val="18"/>
        </w:rPr>
        <w:t xml:space="preserve">(v roku </w:t>
      </w:r>
      <w:r w:rsidR="004A54F9">
        <w:rPr>
          <w:szCs w:val="18"/>
        </w:rPr>
        <w:t>20</w:t>
      </w:r>
      <w:r w:rsidR="001726AD">
        <w:rPr>
          <w:szCs w:val="18"/>
        </w:rPr>
        <w:t>2</w:t>
      </w:r>
      <w:r w:rsidR="0010591F">
        <w:rPr>
          <w:szCs w:val="18"/>
        </w:rPr>
        <w:t>4</w:t>
      </w:r>
      <w:r w:rsidRPr="00B50225">
        <w:rPr>
          <w:szCs w:val="18"/>
        </w:rPr>
        <w:t>: žiadne).</w:t>
      </w:r>
    </w:p>
    <w:p w14:paraId="63BE8BEB" w14:textId="77777777" w:rsidR="00860149" w:rsidRDefault="00860149" w:rsidP="00860149">
      <w:pPr>
        <w:pStyle w:val="Nadpis1"/>
        <w:tabs>
          <w:tab w:val="num" w:pos="360"/>
        </w:tabs>
        <w:spacing w:before="120" w:after="60"/>
        <w:ind w:left="360"/>
        <w:rPr>
          <w:szCs w:val="18"/>
        </w:rPr>
      </w:pPr>
      <w:bookmarkStart w:id="64" w:name="_Toc530739926"/>
      <w:r>
        <w:rPr>
          <w:szCs w:val="18"/>
        </w:rPr>
        <w:lastRenderedPageBreak/>
        <w:t>PREHĽAD O POHYBE VLASTNÉHO IMANIA</w:t>
      </w:r>
    </w:p>
    <w:p w14:paraId="63BE8BEC" w14:textId="77777777" w:rsidR="00860149" w:rsidRPr="00860149" w:rsidRDefault="00860149" w:rsidP="00860149"/>
    <w:p w14:paraId="63BE8BED" w14:textId="77777777" w:rsidR="00860149" w:rsidRDefault="00860149" w:rsidP="00860149">
      <w:pPr>
        <w:pStyle w:val="Zkladntext"/>
      </w:pPr>
      <w:r>
        <w:t>Prehľad o pohybe vlastného imania v priebehu účtovného obdobia je uvedený v nasledujúcom prehľade:</w:t>
      </w:r>
    </w:p>
    <w:p w14:paraId="63BE8BEE" w14:textId="77777777" w:rsidR="00860149" w:rsidRDefault="00860149" w:rsidP="00860149">
      <w:pPr>
        <w:pStyle w:val="Zkladntext"/>
      </w:pPr>
    </w:p>
    <w:bookmarkStart w:id="65" w:name="_MON_1500383189"/>
    <w:bookmarkEnd w:id="65"/>
    <w:p w14:paraId="63BE8BEF" w14:textId="7AB5F8DC" w:rsidR="00860149" w:rsidRDefault="00486A1A" w:rsidP="00860149">
      <w:pPr>
        <w:pStyle w:val="Zkladntext"/>
      </w:pPr>
      <w:r>
        <w:object w:dxaOrig="8743" w:dyaOrig="7570" w14:anchorId="63BE8C60">
          <v:shape id="_x0000_i1066" type="#_x0000_t75" style="width:443.25pt;height:379pt" o:ole="">
            <v:imagedata r:id="rId92" o:title=""/>
          </v:shape>
          <o:OLEObject Type="Embed" ProgID="Excel.Sheet.12" ShapeID="_x0000_i1066" DrawAspect="Content" ObjectID="_1844228487" r:id="rId93"/>
        </w:object>
      </w:r>
    </w:p>
    <w:p w14:paraId="63BE8BF0" w14:textId="77777777" w:rsidR="00860149" w:rsidRDefault="00860149" w:rsidP="00860149">
      <w:pPr>
        <w:pStyle w:val="Zkladntext"/>
      </w:pPr>
    </w:p>
    <w:p w14:paraId="63BE8BF1" w14:textId="77777777" w:rsidR="00860149" w:rsidRDefault="00860149" w:rsidP="00860149">
      <w:pPr>
        <w:pStyle w:val="Zkladntext"/>
      </w:pPr>
    </w:p>
    <w:p w14:paraId="442D2CBE" w14:textId="77777777" w:rsidR="00F81081" w:rsidRDefault="00F81081" w:rsidP="00F81081">
      <w:pPr>
        <w:pStyle w:val="Zkladntext"/>
      </w:pPr>
      <w:r>
        <w:t xml:space="preserve">V položke ostatné kapitálové fondy sú </w:t>
      </w:r>
      <w:r w:rsidRPr="00BD4D63">
        <w:t>vyk</w:t>
      </w:r>
      <w:r>
        <w:t>ázané peňažné vklady spoločníkov vo výške 280 000 EUR, ktoré vznikli kapitalizáciou pôžičiek spoločníkov na základe rozhodnutia valného zhromaždenia z 31. decembra 2020.</w:t>
      </w:r>
    </w:p>
    <w:p w14:paraId="141A41E7" w14:textId="77777777" w:rsidR="00F81081" w:rsidRDefault="00F81081" w:rsidP="00F81081">
      <w:pPr>
        <w:pStyle w:val="Zkladntext"/>
        <w:ind w:left="360"/>
      </w:pPr>
    </w:p>
    <w:p w14:paraId="4E5EFC54" w14:textId="3868716E" w:rsidR="00F81081" w:rsidRDefault="00F81081" w:rsidP="00F81081">
      <w:pPr>
        <w:pStyle w:val="Zkladntext"/>
        <w:shd w:val="clear" w:color="auto" w:fill="FFFFFF" w:themeFill="background1"/>
      </w:pPr>
      <w:r>
        <w:t xml:space="preserve">V položke oceňovacie rozdiely z precenenia majetku a záväzkov je vykázané precenenie zabezpečovacích derivátov na reálnu hodnotu vo výške </w:t>
      </w:r>
      <w:r w:rsidR="00B1705A">
        <w:t xml:space="preserve">1 645 </w:t>
      </w:r>
      <w:r>
        <w:t xml:space="preserve">EUR, znížené o súvisiacu odloženú daň </w:t>
      </w:r>
      <w:r w:rsidR="00486A1A">
        <w:t xml:space="preserve">345 </w:t>
      </w:r>
      <w:r>
        <w:t xml:space="preserve"> EUR. Bližšie informácie o derivátoch sú uvedené v </w:t>
      </w:r>
      <w:r w:rsidRPr="00625BEF">
        <w:t>časti H.1.</w:t>
      </w:r>
    </w:p>
    <w:p w14:paraId="2D03124F" w14:textId="77777777" w:rsidR="00F81081" w:rsidRDefault="00F81081" w:rsidP="00F81081">
      <w:pPr>
        <w:pStyle w:val="Zkladntext"/>
      </w:pPr>
    </w:p>
    <w:p w14:paraId="63BE8BF5" w14:textId="77777777" w:rsidR="00860149" w:rsidRDefault="00860149" w:rsidP="00860149">
      <w:pPr>
        <w:pStyle w:val="Zkladntext"/>
      </w:pPr>
    </w:p>
    <w:p w14:paraId="5C24C5E2" w14:textId="77777777" w:rsidR="00F81081" w:rsidRDefault="00F81081" w:rsidP="00860149">
      <w:pPr>
        <w:pStyle w:val="Zkladntext"/>
      </w:pPr>
    </w:p>
    <w:p w14:paraId="686E8000" w14:textId="77777777" w:rsidR="00F81081" w:rsidRDefault="00F81081" w:rsidP="00860149">
      <w:pPr>
        <w:pStyle w:val="Zkladntext"/>
      </w:pPr>
    </w:p>
    <w:p w14:paraId="6AFFB6E3" w14:textId="77777777" w:rsidR="00F81081" w:rsidRDefault="00F81081" w:rsidP="00860149">
      <w:pPr>
        <w:pStyle w:val="Zkladntext"/>
      </w:pPr>
    </w:p>
    <w:p w14:paraId="08BAF11E" w14:textId="77777777" w:rsidR="00F81081" w:rsidRDefault="00F81081" w:rsidP="00860149">
      <w:pPr>
        <w:pStyle w:val="Zkladntext"/>
      </w:pPr>
    </w:p>
    <w:p w14:paraId="2C1B904E" w14:textId="77777777" w:rsidR="00F81081" w:rsidRDefault="00F81081" w:rsidP="00860149">
      <w:pPr>
        <w:pStyle w:val="Zkladntext"/>
      </w:pPr>
    </w:p>
    <w:p w14:paraId="024583D6" w14:textId="77777777" w:rsidR="00F81081" w:rsidRDefault="00F81081" w:rsidP="00860149">
      <w:pPr>
        <w:pStyle w:val="Zkladntext"/>
      </w:pPr>
    </w:p>
    <w:p w14:paraId="63BE8BF7" w14:textId="77777777" w:rsidR="009533C6" w:rsidRDefault="009533C6" w:rsidP="00860149">
      <w:pPr>
        <w:pStyle w:val="Zkladntext"/>
      </w:pPr>
    </w:p>
    <w:p w14:paraId="63BE8BF8" w14:textId="77777777" w:rsidR="009533C6" w:rsidRDefault="009533C6" w:rsidP="00860149">
      <w:pPr>
        <w:pStyle w:val="Zkladntext"/>
      </w:pPr>
    </w:p>
    <w:p w14:paraId="63BE8BF9" w14:textId="77777777" w:rsidR="009533C6" w:rsidRDefault="009533C6" w:rsidP="00860149">
      <w:pPr>
        <w:pStyle w:val="Zkladntext"/>
      </w:pPr>
    </w:p>
    <w:p w14:paraId="63BE8BFA" w14:textId="77777777" w:rsidR="009533C6" w:rsidRDefault="009533C6" w:rsidP="00860149">
      <w:pPr>
        <w:pStyle w:val="Zkladntext"/>
      </w:pPr>
    </w:p>
    <w:p w14:paraId="63BE8BFB" w14:textId="77777777" w:rsidR="009533C6" w:rsidRDefault="009533C6" w:rsidP="00860149">
      <w:pPr>
        <w:pStyle w:val="Zkladntext"/>
      </w:pPr>
    </w:p>
    <w:p w14:paraId="63BE8C01" w14:textId="77777777" w:rsidR="009533C6" w:rsidRDefault="009533C6" w:rsidP="009E0040">
      <w:pPr>
        <w:pStyle w:val="Zkladntext"/>
        <w:ind w:left="0"/>
      </w:pPr>
    </w:p>
    <w:p w14:paraId="63BE8C02" w14:textId="77777777" w:rsidR="00860149" w:rsidRDefault="00860149" w:rsidP="00860149">
      <w:pPr>
        <w:pStyle w:val="Zkladntext"/>
      </w:pPr>
      <w:r>
        <w:lastRenderedPageBreak/>
        <w:t>Prehľad o pohybe vlastného imania za predchádzajúce účtovné obdobie je uvedený v nasledujúcej tabuľke:</w:t>
      </w:r>
    </w:p>
    <w:p w14:paraId="1411ADB7" w14:textId="77777777" w:rsidR="0010591F" w:rsidRDefault="0010591F" w:rsidP="00860149">
      <w:pPr>
        <w:pStyle w:val="Zkladntext"/>
      </w:pPr>
    </w:p>
    <w:p w14:paraId="4F407D71" w14:textId="7B595573" w:rsidR="0010591F" w:rsidRDefault="0010591F" w:rsidP="00860149">
      <w:pPr>
        <w:pStyle w:val="Zkladntext"/>
      </w:pPr>
      <w:r>
        <w:object w:dxaOrig="8743" w:dyaOrig="7570" w14:anchorId="78193D80">
          <v:shape id="_x0000_i1067" type="#_x0000_t75" style="width:443.25pt;height:379pt" o:ole="">
            <v:imagedata r:id="rId94" o:title=""/>
          </v:shape>
          <o:OLEObject Type="Embed" ProgID="Excel.Sheet.12" ShapeID="_x0000_i1067" DrawAspect="Content" ObjectID="_1844228488" r:id="rId95"/>
        </w:object>
      </w:r>
    </w:p>
    <w:p w14:paraId="63BE8C03" w14:textId="77777777" w:rsidR="00200C9C" w:rsidRDefault="00200C9C" w:rsidP="00860149">
      <w:pPr>
        <w:pStyle w:val="Zkladntext"/>
      </w:pPr>
    </w:p>
    <w:p w14:paraId="63BE8C04" w14:textId="2D302A05" w:rsidR="00860149" w:rsidRDefault="00860149" w:rsidP="00860149">
      <w:pPr>
        <w:pStyle w:val="Zkladntext"/>
      </w:pPr>
    </w:p>
    <w:p w14:paraId="63BE8C05" w14:textId="77777777" w:rsidR="00860149" w:rsidRDefault="00860149" w:rsidP="00860149">
      <w:pPr>
        <w:pStyle w:val="Nadpis1"/>
        <w:numPr>
          <w:ilvl w:val="0"/>
          <w:numId w:val="0"/>
        </w:numPr>
        <w:spacing w:before="120" w:after="60"/>
        <w:rPr>
          <w:b w:val="0"/>
          <w:caps w:val="0"/>
          <w:szCs w:val="18"/>
        </w:rPr>
      </w:pPr>
    </w:p>
    <w:p w14:paraId="63BE8C06" w14:textId="77777777" w:rsidR="00860149" w:rsidRDefault="00860149" w:rsidP="00860149">
      <w:pPr>
        <w:pStyle w:val="Nadpis1"/>
        <w:numPr>
          <w:ilvl w:val="0"/>
          <w:numId w:val="0"/>
        </w:numPr>
        <w:spacing w:before="120" w:after="60"/>
        <w:rPr>
          <w:b w:val="0"/>
          <w:caps w:val="0"/>
          <w:szCs w:val="18"/>
        </w:rPr>
      </w:pPr>
    </w:p>
    <w:p w14:paraId="63BE8C07" w14:textId="77777777" w:rsidR="00B62963" w:rsidRPr="00FC603B" w:rsidRDefault="000C17C3" w:rsidP="00860149">
      <w:pPr>
        <w:pStyle w:val="Nadpis1"/>
        <w:numPr>
          <w:ilvl w:val="0"/>
          <w:numId w:val="0"/>
        </w:numPr>
        <w:spacing w:before="120" w:after="60"/>
        <w:rPr>
          <w:b w:val="0"/>
          <w:caps w:val="0"/>
          <w:szCs w:val="18"/>
        </w:rPr>
      </w:pPr>
      <w:r w:rsidRPr="00FC603B">
        <w:rPr>
          <w:b w:val="0"/>
          <w:caps w:val="0"/>
          <w:szCs w:val="18"/>
        </w:rPr>
        <w:br w:type="page"/>
      </w:r>
    </w:p>
    <w:p w14:paraId="63BE8C08" w14:textId="1DA71406" w:rsidR="00D566E2" w:rsidRDefault="003E0FA2">
      <w:pPr>
        <w:pStyle w:val="Nadpis1"/>
        <w:tabs>
          <w:tab w:val="num" w:pos="360"/>
        </w:tabs>
        <w:spacing w:before="120" w:after="60"/>
        <w:ind w:left="360"/>
        <w:rPr>
          <w:szCs w:val="18"/>
        </w:rPr>
      </w:pPr>
      <w:r w:rsidRPr="00891481">
        <w:rPr>
          <w:szCs w:val="18"/>
        </w:rPr>
        <w:lastRenderedPageBreak/>
        <w:t>Prehľad peňaž</w:t>
      </w:r>
      <w:r w:rsidRPr="00B50225">
        <w:rPr>
          <w:szCs w:val="18"/>
        </w:rPr>
        <w:t xml:space="preserve">ných tokov k 31. decembru </w:t>
      </w:r>
      <w:bookmarkEnd w:id="64"/>
      <w:r w:rsidR="004A54F9">
        <w:rPr>
          <w:szCs w:val="18"/>
        </w:rPr>
        <w:t>20</w:t>
      </w:r>
      <w:r w:rsidR="00BF2456">
        <w:rPr>
          <w:szCs w:val="18"/>
        </w:rPr>
        <w:t>24</w:t>
      </w:r>
    </w:p>
    <w:p w14:paraId="63BE8C09" w14:textId="77777777" w:rsidR="00B25695" w:rsidRDefault="00B25695" w:rsidP="009E0040"/>
    <w:bookmarkStart w:id="66" w:name="_MON_1405950641"/>
    <w:bookmarkEnd w:id="66"/>
    <w:p w14:paraId="34785639" w14:textId="7335F83C" w:rsidR="007A3456" w:rsidRDefault="00B1705A" w:rsidP="009E0040">
      <w:r w:rsidRPr="00B50225">
        <w:rPr>
          <w:szCs w:val="18"/>
        </w:rPr>
        <w:object w:dxaOrig="8827" w:dyaOrig="8557" w14:anchorId="0790A420">
          <v:shape id="_x0000_i1068" type="#_x0000_t75" style="width:450.5pt;height:463pt" o:ole="" o:preferrelative="f">
            <v:imagedata r:id="rId96" o:title=""/>
            <o:lock v:ext="edit" aspectratio="f"/>
          </v:shape>
          <o:OLEObject Type="Embed" ProgID="Excel.Sheet.12" ShapeID="_x0000_i1068" DrawAspect="Content" ObjectID="_1844228489" r:id="rId97"/>
        </w:object>
      </w:r>
    </w:p>
    <w:p w14:paraId="63BE8C0C" w14:textId="77777777" w:rsidR="0058479C" w:rsidRPr="00B50225" w:rsidRDefault="00301C73" w:rsidP="0051635F">
      <w:pPr>
        <w:pStyle w:val="Zkladntext"/>
        <w:rPr>
          <w:szCs w:val="18"/>
        </w:rPr>
      </w:pPr>
      <w:r w:rsidRPr="009E0040">
        <w:rPr>
          <w:b/>
          <w:szCs w:val="18"/>
          <w:highlight w:val="yellow"/>
          <w:lang w:val="en-US"/>
        </w:rPr>
        <w:br w:type="page"/>
      </w:r>
      <w:r w:rsidR="0058479C" w:rsidRPr="00B50225">
        <w:rPr>
          <w:b/>
          <w:szCs w:val="18"/>
        </w:rPr>
        <w:lastRenderedPageBreak/>
        <w:t>Peňažné toky z prevádzky</w:t>
      </w:r>
    </w:p>
    <w:bookmarkStart w:id="67" w:name="_MON_1405950650"/>
    <w:bookmarkEnd w:id="67"/>
    <w:p w14:paraId="63BE8C0D" w14:textId="334D5894" w:rsidR="000A6FBA" w:rsidRPr="00891481" w:rsidRDefault="00B1705A" w:rsidP="0051635F">
      <w:pPr>
        <w:pStyle w:val="Zkladntext"/>
        <w:ind w:right="-1"/>
        <w:rPr>
          <w:szCs w:val="18"/>
          <w:lang w:val="de-DE"/>
        </w:rPr>
      </w:pPr>
      <w:r w:rsidRPr="00B50225">
        <w:rPr>
          <w:szCs w:val="18"/>
        </w:rPr>
        <w:object w:dxaOrig="8296" w:dyaOrig="7543" w14:anchorId="63BE8C63">
          <v:shape id="_x0000_i1069" type="#_x0000_t75" style="width:431.75pt;height:413.25pt" o:ole="" o:preferrelative="f">
            <v:imagedata r:id="rId98" o:title=""/>
            <o:lock v:ext="edit" aspectratio="f"/>
          </v:shape>
          <o:OLEObject Type="Embed" ProgID="Excel.Sheet.12" ShapeID="_x0000_i1069" DrawAspect="Content" ObjectID="_1844228490" r:id="rId99"/>
        </w:object>
      </w:r>
    </w:p>
    <w:p w14:paraId="63BE8C0E" w14:textId="77777777" w:rsidR="0051635F" w:rsidRDefault="0051635F" w:rsidP="0051635F">
      <w:pPr>
        <w:pStyle w:val="Zkladntext"/>
        <w:rPr>
          <w:b/>
          <w:szCs w:val="18"/>
        </w:rPr>
      </w:pPr>
    </w:p>
    <w:p w14:paraId="63BE8C0F" w14:textId="77777777" w:rsidR="0058479C" w:rsidRPr="00B50225" w:rsidRDefault="0058479C" w:rsidP="0051635F">
      <w:pPr>
        <w:pStyle w:val="Zkladntext"/>
        <w:rPr>
          <w:b/>
          <w:szCs w:val="18"/>
        </w:rPr>
      </w:pPr>
      <w:r w:rsidRPr="00B50225">
        <w:rPr>
          <w:b/>
          <w:szCs w:val="18"/>
        </w:rPr>
        <w:t>Peňažné prostriedky</w:t>
      </w:r>
    </w:p>
    <w:p w14:paraId="63BE8C10" w14:textId="77777777" w:rsidR="0058479C" w:rsidRPr="00B50225" w:rsidRDefault="0058479C" w:rsidP="0051635F">
      <w:pPr>
        <w:pStyle w:val="Zkladntext"/>
        <w:rPr>
          <w:b/>
          <w:szCs w:val="18"/>
        </w:rPr>
      </w:pPr>
    </w:p>
    <w:p w14:paraId="63BE8C11" w14:textId="77777777" w:rsidR="0058479C" w:rsidRPr="00B50225" w:rsidRDefault="0058479C" w:rsidP="0051635F">
      <w:pPr>
        <w:pStyle w:val="Zkladntext"/>
        <w:rPr>
          <w:szCs w:val="18"/>
        </w:rPr>
      </w:pPr>
      <w:r w:rsidRPr="00B50225">
        <w:rPr>
          <w:szCs w:val="18"/>
        </w:rPr>
        <w:t xml:space="preserve">Peňažnými prostriedkami </w:t>
      </w:r>
      <w:r w:rsidR="008A5403">
        <w:rPr>
          <w:szCs w:val="18"/>
        </w:rPr>
        <w:t>(angl. cash) sa rozumie peňažná hotovosť, ekvivalenty peňažnej hotovosti</w:t>
      </w:r>
      <w:r w:rsidRPr="00B50225">
        <w:rPr>
          <w:szCs w:val="18"/>
        </w:rPr>
        <w:t>, peňažné prostriedky na bežných účtoch v</w:t>
      </w:r>
      <w:r w:rsidR="008A5403">
        <w:rPr>
          <w:szCs w:val="18"/>
        </w:rPr>
        <w:t> </w:t>
      </w:r>
      <w:r w:rsidRPr="00B50225">
        <w:rPr>
          <w:szCs w:val="18"/>
        </w:rPr>
        <w:t>bankách</w:t>
      </w:r>
      <w:r w:rsidR="008A5403">
        <w:rPr>
          <w:szCs w:val="18"/>
        </w:rPr>
        <w:t xml:space="preserve"> alebo pobočkách zahraničných bánk</w:t>
      </w:r>
      <w:r w:rsidRPr="00B50225">
        <w:rPr>
          <w:szCs w:val="18"/>
        </w:rPr>
        <w:t>, kontokor</w:t>
      </w:r>
      <w:r w:rsidR="00B076E6">
        <w:rPr>
          <w:szCs w:val="18"/>
        </w:rPr>
        <w:t>entný účet a časť zostatku účtu p</w:t>
      </w:r>
      <w:r w:rsidRPr="00B50225">
        <w:rPr>
          <w:szCs w:val="18"/>
        </w:rPr>
        <w:t>en</w:t>
      </w:r>
      <w:r w:rsidR="00B076E6">
        <w:rPr>
          <w:szCs w:val="18"/>
        </w:rPr>
        <w:t>iaze na ceste, ktorý sa viaže k</w:t>
      </w:r>
      <w:r w:rsidRPr="00B50225">
        <w:rPr>
          <w:szCs w:val="18"/>
        </w:rPr>
        <w:t> prevod</w:t>
      </w:r>
      <w:r w:rsidR="00B076E6">
        <w:rPr>
          <w:szCs w:val="18"/>
        </w:rPr>
        <w:t>u</w:t>
      </w:r>
      <w:r w:rsidRPr="00B50225">
        <w:rPr>
          <w:szCs w:val="18"/>
        </w:rPr>
        <w:t xml:space="preserve"> medzi bežným účtom a pokladnicou alebo medzi dvoma bankovými účtami. </w:t>
      </w:r>
    </w:p>
    <w:p w14:paraId="63BE8C12" w14:textId="77777777" w:rsidR="0058479C" w:rsidRPr="00B50225" w:rsidRDefault="0058479C" w:rsidP="0051635F">
      <w:pPr>
        <w:pStyle w:val="Zkladntext"/>
        <w:rPr>
          <w:szCs w:val="18"/>
        </w:rPr>
      </w:pPr>
    </w:p>
    <w:p w14:paraId="63BE8C13" w14:textId="627B9248" w:rsidR="0058479C" w:rsidRPr="00303F29" w:rsidRDefault="00DA3044" w:rsidP="0051635F">
      <w:pPr>
        <w:pStyle w:val="Zkladntext"/>
        <w:rPr>
          <w:b/>
          <w:szCs w:val="18"/>
        </w:rPr>
      </w:pPr>
      <w:r>
        <w:rPr>
          <w:b/>
          <w:szCs w:val="18"/>
        </w:rPr>
        <w:t>Peňažné ekvivalenty</w:t>
      </w:r>
    </w:p>
    <w:p w14:paraId="63BE8C14" w14:textId="77777777" w:rsidR="0058479C" w:rsidRPr="00303F29" w:rsidRDefault="0058479C" w:rsidP="0051635F">
      <w:pPr>
        <w:pStyle w:val="Zkladntext"/>
        <w:rPr>
          <w:szCs w:val="18"/>
        </w:rPr>
      </w:pPr>
    </w:p>
    <w:p w14:paraId="63BE8C15" w14:textId="554CE1D4" w:rsidR="0058479C" w:rsidRPr="00B50225" w:rsidRDefault="00757748" w:rsidP="0051635F">
      <w:pPr>
        <w:pStyle w:val="Zkladntext"/>
        <w:rPr>
          <w:szCs w:val="18"/>
        </w:rPr>
      </w:pPr>
      <w:r>
        <w:rPr>
          <w:szCs w:val="18"/>
        </w:rPr>
        <w:t>Peňažnými ekvivalentmi</w:t>
      </w:r>
      <w:r w:rsidR="00B076E6" w:rsidRPr="00303F29">
        <w:rPr>
          <w:szCs w:val="18"/>
        </w:rPr>
        <w:t xml:space="preserve"> </w:t>
      </w:r>
      <w:r w:rsidR="0058479C" w:rsidRPr="00303F29">
        <w:rPr>
          <w:szCs w:val="18"/>
        </w:rPr>
        <w:t xml:space="preserve"> (angl. cash equivalents) sa rozumie krátkodobý finančný majetok zameniteľný za vopred známu sumu peňažných prostriedkov, pri ktorom nie je riziko výraznej zmeny jeho hodnoty v najbližších troch mesiacoch odo dňa, ku ktorému sa zostavuje účtovná závierka, napríklad termínované vklady na bankových účtoch, ktoré sú uložené najviac na trojmesačnú výpovednú lehotu, likvidné cenné papiere určené na obchodovanie, prioritné akcie obstarané účtovnou jednotkou, ktoré sú splatné do troch mesiacov odo dňa</w:t>
      </w:r>
      <w:r w:rsidR="0058479C" w:rsidRPr="00B50225">
        <w:rPr>
          <w:szCs w:val="18"/>
        </w:rPr>
        <w:t>, ku ktorému sa zostavuje účtovná závierka.</w:t>
      </w:r>
    </w:p>
    <w:p w14:paraId="63BE8C16" w14:textId="77777777" w:rsidR="007D6502" w:rsidRPr="00B50225" w:rsidRDefault="007D6502" w:rsidP="0051635F">
      <w:pPr>
        <w:pStyle w:val="Zkladntext"/>
        <w:rPr>
          <w:szCs w:val="18"/>
        </w:rPr>
      </w:pPr>
    </w:p>
    <w:sectPr w:rsidR="007D6502" w:rsidRPr="00B50225" w:rsidSect="00D14196">
      <w:headerReference w:type="default" r:id="rId100"/>
      <w:headerReference w:type="first" r:id="rId101"/>
      <w:footerReference w:type="first" r:id="rId102"/>
      <w:pgSz w:w="11906" w:h="16838" w:code="9"/>
      <w:pgMar w:top="1979" w:right="991" w:bottom="1134" w:left="1673" w:header="675" w:footer="34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63AC90" w14:textId="77777777" w:rsidR="00E87C14" w:rsidRDefault="00E87C14" w:rsidP="00E95128">
      <w:r>
        <w:separator/>
      </w:r>
    </w:p>
  </w:endnote>
  <w:endnote w:type="continuationSeparator" w:id="0">
    <w:p w14:paraId="423304DF" w14:textId="77777777" w:rsidR="00E87C14" w:rsidRDefault="00E87C14" w:rsidP="00E9512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EE"/>
    <w:family w:val="swiss"/>
    <w:pitch w:val="variable"/>
    <w:sig w:usb0="E4002EFF" w:usb1="C200247B" w:usb2="00000009" w:usb3="00000000" w:csb0="000001FF" w:csb1="00000000"/>
  </w:font>
  <w:font w:name="Cambria">
    <w:panose1 w:val="02040503050406030204"/>
    <w:charset w:val="EE"/>
    <w:family w:val="roman"/>
    <w:pitch w:val="variable"/>
    <w:sig w:usb0="E00006FF" w:usb1="420024FF" w:usb2="02000000" w:usb3="00000000" w:csb0="0000019F" w:csb1="00000000"/>
  </w:font>
  <w:font w:name="Times">
    <w:panose1 w:val="02020603050405020304"/>
    <w:charset w:val="EE"/>
    <w:family w:val="roman"/>
    <w:pitch w:val="variable"/>
    <w:sig w:usb0="E0002AFF" w:usb1="C0007841" w:usb2="00000009" w:usb3="00000000" w:csb0="000001FF" w:csb1="00000000"/>
  </w:font>
  <w:font w:name="Tahoma">
    <w:panose1 w:val="020B0604030504040204"/>
    <w:charset w:val="EE"/>
    <w:family w:val="swiss"/>
    <w:pitch w:val="variable"/>
    <w:sig w:usb0="E1002EFF" w:usb1="C000605B" w:usb2="00000029" w:usb3="00000000" w:csb0="000101FF" w:csb1="00000000"/>
  </w:font>
  <w:font w:name="Univers 55">
    <w:charset w:val="00"/>
    <w:family w:val="auto"/>
    <w:pitch w:val="variable"/>
    <w:sig w:usb0="80000023" w:usb1="00000000" w:usb2="00000000" w:usb3="00000000" w:csb0="00000001" w:csb1="00000000"/>
  </w:font>
  <w:font w:name="Univers 45 Light">
    <w:altName w:val="Calibri"/>
    <w:charset w:val="00"/>
    <w:family w:val="auto"/>
    <w:pitch w:val="variable"/>
    <w:sig w:usb0="80000023" w:usb1="00000000" w:usb2="00000000" w:usb3="00000000" w:csb0="00000001" w:csb1="00000000"/>
  </w:font>
  <w:font w:name="Helv">
    <w:panose1 w:val="020B0604020202030204"/>
    <w:charset w:val="00"/>
    <w:family w:val="swiss"/>
    <w:notTrueType/>
    <w:pitch w:val="variable"/>
    <w:sig w:usb0="00000003" w:usb1="00000000" w:usb2="00000000" w:usb3="00000000" w:csb0="00000001" w:csb1="00000000"/>
  </w:font>
  <w:font w:name="Consolas">
    <w:panose1 w:val="020B0609020204030204"/>
    <w:charset w:val="EE"/>
    <w:family w:val="modern"/>
    <w:pitch w:val="fixed"/>
    <w:sig w:usb0="E00006FF" w:usb1="0000FCFF" w:usb2="00000001" w:usb3="00000000" w:csb0="0000019F" w:csb1="00000000"/>
  </w:font>
  <w:font w:name="Univers for KPMG">
    <w:altName w:val="Calibri"/>
    <w:charset w:val="EE"/>
    <w:family w:val="swiss"/>
    <w:pitch w:val="variable"/>
    <w:sig w:usb0="800002AF" w:usb1="5000204A"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7E" w14:textId="77777777" w:rsidR="000F4D86" w:rsidRPr="000D3235" w:rsidRDefault="000F4D86" w:rsidP="000658BA">
    <w:pPr>
      <w:tabs>
        <w:tab w:val="right" w:pos="9214"/>
      </w:tabs>
      <w:autoSpaceDE w:val="0"/>
      <w:autoSpaceDN w:val="0"/>
      <w:adjustRightInd w:val="0"/>
      <w:rPr>
        <w:rStyle w:val="slostrany"/>
        <w:sz w:val="16"/>
        <w:szCs w:val="16"/>
      </w:rPr>
    </w:pPr>
    <w:r w:rsidRPr="000D3235">
      <w:rPr>
        <w:rStyle w:val="slostrany"/>
        <w:b/>
      </w:rPr>
      <w:fldChar w:fldCharType="begin"/>
    </w:r>
    <w:r w:rsidRPr="000D3235">
      <w:rPr>
        <w:rStyle w:val="slostrany"/>
        <w:b/>
      </w:rPr>
      <w:instrText xml:space="preserve"> PAGE </w:instrText>
    </w:r>
    <w:r w:rsidRPr="000D3235">
      <w:rPr>
        <w:rStyle w:val="slostrany"/>
        <w:b/>
      </w:rPr>
      <w:fldChar w:fldCharType="separate"/>
    </w:r>
    <w:r>
      <w:rPr>
        <w:rStyle w:val="slostrany"/>
        <w:b/>
        <w:noProof/>
      </w:rPr>
      <w:t>56</w:t>
    </w:r>
    <w:r w:rsidRPr="000D3235">
      <w:rPr>
        <w:rStyle w:val="slostrany"/>
        <w:b/>
      </w:rPr>
      <w:fldChar w:fldCharType="end"/>
    </w:r>
    <w:r w:rsidRPr="000D3235">
      <w:rPr>
        <w:rStyle w:val="slostrany"/>
        <w:sz w:val="16"/>
        <w:szCs w:val="16"/>
      </w:rPr>
      <w:tab/>
    </w:r>
    <w:r w:rsidRPr="000D3235">
      <w:rPr>
        <w:sz w:val="16"/>
        <w:szCs w:val="16"/>
        <w:lang w:val="de-DE"/>
      </w:rPr>
      <w:t>© 2006 KPMG Slovensko, spol. s r.o. Alle Rechte vorbehalten</w:t>
    </w:r>
    <w:r w:rsidRPr="000D3235">
      <w:rPr>
        <w:sz w:val="16"/>
        <w:szCs w:val="16"/>
      </w:rPr>
      <w:t>. Gedruckt in der Slowakei.</w:t>
    </w:r>
  </w:p>
  <w:p w14:paraId="63BE8C7F" w14:textId="77777777" w:rsidR="000F4D86" w:rsidRPr="000D3235" w:rsidRDefault="000F4D86" w:rsidP="000658BA">
    <w:pPr>
      <w:autoSpaceDE w:val="0"/>
      <w:autoSpaceDN w:val="0"/>
      <w:adjustRightInd w:val="0"/>
      <w:rPr>
        <w:sz w:val="16"/>
        <w:szCs w:val="16"/>
      </w:rPr>
    </w:pPr>
  </w:p>
  <w:p w14:paraId="63BE8C80" w14:textId="77777777" w:rsidR="000F4D86" w:rsidRPr="000D3235" w:rsidRDefault="000F4D86">
    <w:pPr>
      <w:pStyle w:val="Pta"/>
      <w:ind w:right="360"/>
      <w:rPr>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81" w14:textId="6E09E8CF" w:rsidR="000F4D86" w:rsidRDefault="000F4D86" w:rsidP="00F70C00">
    <w:pPr>
      <w:pStyle w:val="Pta"/>
      <w:tabs>
        <w:tab w:val="clear" w:pos="9072"/>
        <w:tab w:val="right" w:pos="9214"/>
      </w:tabs>
    </w:pPr>
    <w:r>
      <w:tab/>
    </w:r>
    <w:sdt>
      <w:sdtPr>
        <w:rPr>
          <w:b/>
        </w:rPr>
        <w:id w:val="-1325354758"/>
        <w:docPartObj>
          <w:docPartGallery w:val="Page Numbers (Bottom of Page)"/>
          <w:docPartUnique/>
        </w:docPartObj>
      </w:sdtPr>
      <w:sdtEndPr>
        <w:rPr>
          <w:b w:val="0"/>
        </w:rPr>
      </w:sdtEndPr>
      <w:sdtContent>
        <w:r w:rsidRPr="00F70C00">
          <w:rPr>
            <w:b/>
          </w:rPr>
          <w:fldChar w:fldCharType="begin"/>
        </w:r>
        <w:r w:rsidRPr="00F70C00">
          <w:rPr>
            <w:b/>
          </w:rPr>
          <w:instrText xml:space="preserve"> PAGE   \* MERGEFORMAT </w:instrText>
        </w:r>
        <w:r w:rsidRPr="00F70C00">
          <w:rPr>
            <w:b/>
          </w:rPr>
          <w:fldChar w:fldCharType="separate"/>
        </w:r>
        <w:r>
          <w:rPr>
            <w:b/>
            <w:noProof/>
          </w:rPr>
          <w:t>56</w:t>
        </w:r>
        <w:r w:rsidRPr="00F70C00">
          <w:rPr>
            <w:b/>
          </w:rPr>
          <w:fldChar w:fldCharType="end"/>
        </w:r>
      </w:sdtContent>
    </w:sdt>
  </w:p>
  <w:p w14:paraId="63BE8C82" w14:textId="77777777" w:rsidR="000F4D86" w:rsidRDefault="000F4D86" w:rsidP="002F05C7">
    <w:pPr>
      <w:pStyle w:val="Pta"/>
      <w:rPr>
        <w:sz w:val="16"/>
        <w:szCs w:val="16"/>
      </w:rPr>
    </w:pPr>
  </w:p>
  <w:p w14:paraId="63BE8C83" w14:textId="77777777" w:rsidR="000F4D86" w:rsidRPr="00F70C00" w:rsidRDefault="000F4D86" w:rsidP="002F05C7">
    <w:pPr>
      <w:pStyle w:val="Pta"/>
      <w:rPr>
        <w:sz w:val="16"/>
        <w:szCs w:val="16"/>
      </w:rPr>
    </w:pPr>
    <w:r>
      <w:rPr>
        <w:sz w:val="16"/>
        <w:szCs w:val="16"/>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D7" w14:textId="77777777" w:rsidR="000F4D86" w:rsidRDefault="000F4D86" w:rsidP="00F70C00">
    <w:pPr>
      <w:pStyle w:val="Pta"/>
      <w:tabs>
        <w:tab w:val="clear" w:pos="9072"/>
        <w:tab w:val="right" w:pos="9214"/>
      </w:tabs>
    </w:pPr>
    <w:r w:rsidRPr="00803D2C">
      <w:rPr>
        <w:sz w:val="16"/>
        <w:szCs w:val="16"/>
        <w:lang w:val="en-US"/>
      </w:rPr>
      <w:t xml:space="preserve">© </w:t>
    </w:r>
    <w:r>
      <w:rPr>
        <w:sz w:val="16"/>
        <w:szCs w:val="16"/>
        <w:lang w:val="en-US"/>
      </w:rPr>
      <w:t>2013</w:t>
    </w:r>
    <w:r w:rsidRPr="00803D2C">
      <w:rPr>
        <w:sz w:val="16"/>
        <w:szCs w:val="16"/>
        <w:lang w:val="en-US"/>
      </w:rPr>
      <w:t xml:space="preserve"> KPMG Slovensko, spol. s r. o. V</w:t>
    </w:r>
    <w:r w:rsidRPr="00803D2C">
      <w:rPr>
        <w:sz w:val="16"/>
        <w:szCs w:val="16"/>
      </w:rPr>
      <w:t>šetky práva vyhradené. Vytlačené na Slovensku.</w:t>
    </w:r>
    <w:r w:rsidRPr="00E95128">
      <w:t xml:space="preserve"> </w:t>
    </w:r>
    <w:r>
      <w:tab/>
    </w:r>
    <w:sdt>
      <w:sdtPr>
        <w:id w:val="-197405061"/>
        <w:docPartObj>
          <w:docPartGallery w:val="Page Numbers (Bottom of Page)"/>
          <w:docPartUnique/>
        </w:docPartObj>
      </w:sdtPr>
      <w:sdtEndPr/>
      <w:sdtContent>
        <w:r w:rsidRPr="00F70C00">
          <w:rPr>
            <w:b/>
          </w:rPr>
          <w:fldChar w:fldCharType="begin"/>
        </w:r>
        <w:r w:rsidRPr="00F70C00">
          <w:rPr>
            <w:b/>
          </w:rPr>
          <w:instrText xml:space="preserve"> PAGE   \* MERGEFORMAT </w:instrText>
        </w:r>
        <w:r w:rsidRPr="00F70C00">
          <w:rPr>
            <w:b/>
          </w:rPr>
          <w:fldChar w:fldCharType="separate"/>
        </w:r>
        <w:r>
          <w:rPr>
            <w:b/>
            <w:noProof/>
          </w:rPr>
          <w:t>56</w:t>
        </w:r>
        <w:r w:rsidRPr="00F70C00">
          <w:rPr>
            <w:b/>
          </w:rPr>
          <w:fldChar w:fldCharType="end"/>
        </w:r>
      </w:sdtContent>
    </w:sdt>
  </w:p>
  <w:p w14:paraId="63BE8CD8" w14:textId="77777777" w:rsidR="000F4D86" w:rsidRDefault="000F4D86" w:rsidP="00F70C00">
    <w:pPr>
      <w:pStyle w:val="Pta"/>
      <w:tabs>
        <w:tab w:val="clear" w:pos="9072"/>
        <w:tab w:val="right" w:pos="9214"/>
      </w:tabs>
      <w:rPr>
        <w:sz w:val="16"/>
        <w:szCs w:val="16"/>
      </w:rPr>
    </w:pPr>
  </w:p>
  <w:p w14:paraId="63BE8CD9" w14:textId="77777777" w:rsidR="000F4D86" w:rsidRPr="00F70C00" w:rsidRDefault="000F4D86" w:rsidP="00F70C00">
    <w:pPr>
      <w:pStyle w:val="Pta"/>
      <w:tabs>
        <w:tab w:val="clear" w:pos="9072"/>
        <w:tab w:val="right" w:pos="9214"/>
      </w:tabs>
      <w:rPr>
        <w:sz w:val="16"/>
        <w:szCs w:val="16"/>
      </w:rPr>
    </w:pPr>
    <w:r>
      <w:rPr>
        <w:sz w:val="16"/>
        <w:szCs w:val="16"/>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8F4AC5" w14:textId="77777777" w:rsidR="00E87C14" w:rsidRDefault="00E87C14" w:rsidP="00E95128">
      <w:r>
        <w:separator/>
      </w:r>
    </w:p>
  </w:footnote>
  <w:footnote w:type="continuationSeparator" w:id="0">
    <w:p w14:paraId="13843019" w14:textId="77777777" w:rsidR="00E87C14" w:rsidRDefault="00E87C14" w:rsidP="00E9512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68" w14:textId="77777777" w:rsidR="000F4D86" w:rsidRDefault="000F4D86" w:rsidP="000658BA">
    <w:pPr>
      <w:pStyle w:val="Hlavika"/>
      <w:tabs>
        <w:tab w:val="center" w:pos="4253"/>
        <w:tab w:val="right" w:pos="9214"/>
      </w:tabs>
      <w:ind w:right="-1"/>
      <w:rPr>
        <w:sz w:val="18"/>
        <w:szCs w:val="18"/>
      </w:rPr>
    </w:pPr>
  </w:p>
  <w:p w14:paraId="63BE8C69" w14:textId="5C4508A8" w:rsidR="000F4D86" w:rsidRPr="00803D2C" w:rsidRDefault="000F4D86" w:rsidP="000658BA">
    <w:pPr>
      <w:pStyle w:val="Hlavika"/>
      <w:tabs>
        <w:tab w:val="center" w:pos="4253"/>
        <w:tab w:val="right" w:pos="9214"/>
      </w:tabs>
      <w:ind w:right="-1"/>
    </w:pPr>
    <w:r>
      <w:rPr>
        <w:noProof/>
        <w:lang w:eastAsia="sk-SK"/>
      </w:rPr>
      <w:drawing>
        <wp:anchor distT="0" distB="0" distL="114300" distR="114300" simplePos="0" relativeHeight="251658240" behindDoc="1" locked="0" layoutInCell="1" allowOverlap="1" wp14:anchorId="63BE8CDA" wp14:editId="63BE8CDB">
          <wp:simplePos x="0" y="0"/>
          <wp:positionH relativeFrom="column">
            <wp:posOffset>0</wp:posOffset>
          </wp:positionH>
          <wp:positionV relativeFrom="paragraph">
            <wp:posOffset>-1905</wp:posOffset>
          </wp:positionV>
          <wp:extent cx="629920" cy="243840"/>
          <wp:effectExtent l="19050" t="0" r="0" b="0"/>
          <wp:wrapThrough wrapText="bothSides">
            <wp:wrapPolygon edited="0">
              <wp:start x="-653" y="0"/>
              <wp:lineTo x="0" y="20250"/>
              <wp:lineTo x="15024" y="20250"/>
              <wp:lineTo x="18290" y="20250"/>
              <wp:lineTo x="19597" y="20250"/>
              <wp:lineTo x="21556" y="10125"/>
              <wp:lineTo x="21556" y="0"/>
              <wp:lineTo x="-653" y="0"/>
            </wp:wrapPolygon>
          </wp:wrapThrough>
          <wp:docPr id="24" name="Picture 2" descr="KPMG_20mm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KPMG_20mm56"/>
                  <pic:cNvPicPr>
                    <a:picLocks noChangeAspect="1" noChangeArrowheads="1"/>
                  </pic:cNvPicPr>
                </pic:nvPicPr>
                <pic:blipFill>
                  <a:blip r:embed="rId1"/>
                  <a:srcRect/>
                  <a:stretch>
                    <a:fillRect/>
                  </a:stretch>
                </pic:blipFill>
                <pic:spPr bwMode="auto">
                  <a:xfrm>
                    <a:off x="0" y="0"/>
                    <a:ext cx="629920" cy="243840"/>
                  </a:xfrm>
                  <a:prstGeom prst="rect">
                    <a:avLst/>
                  </a:prstGeom>
                  <a:noFill/>
                </pic:spPr>
              </pic:pic>
            </a:graphicData>
          </a:graphic>
        </wp:anchor>
      </w:drawing>
    </w:r>
    <w:r>
      <w:rPr>
        <w:sz w:val="18"/>
        <w:szCs w:val="18"/>
      </w:rPr>
      <w:tab/>
    </w:r>
    <w:r>
      <w:rPr>
        <w:sz w:val="18"/>
        <w:szCs w:val="18"/>
      </w:rPr>
      <w:tab/>
    </w:r>
    <w:r w:rsidRPr="009D33FD">
      <w:rPr>
        <w:sz w:val="18"/>
      </w:rPr>
      <w:t>Illustrativer Jahresabschluss</w:t>
    </w:r>
    <w:r w:rsidRPr="00252E14">
      <w:br/>
    </w:r>
    <w:r>
      <w:t xml:space="preserve"> </w:t>
    </w:r>
    <w:r>
      <w:tab/>
    </w:r>
    <w:r>
      <w:rPr>
        <w:b/>
        <w:bCs/>
        <w:sz w:val="18"/>
        <w:szCs w:val="18"/>
      </w:rPr>
      <w:t>AB</w:t>
    </w:r>
    <w:r w:rsidRPr="008D6361">
      <w:rPr>
        <w:b/>
        <w:bCs/>
        <w:sz w:val="18"/>
        <w:szCs w:val="18"/>
      </w:rPr>
      <w:t>C Slovenská výroba, spol. s r. o.</w:t>
    </w:r>
    <w:r>
      <w:rPr>
        <w:b/>
        <w:bCs/>
        <w:sz w:val="18"/>
        <w:szCs w:val="18"/>
      </w:rPr>
      <w:tab/>
    </w:r>
    <w:r w:rsidRPr="009D33FD">
      <w:rPr>
        <w:sz w:val="18"/>
      </w:rPr>
      <w:t xml:space="preserve">zum 31. </w:t>
    </w:r>
    <w:r w:rsidRPr="000D3235">
      <w:rPr>
        <w:sz w:val="18"/>
        <w:lang w:val="de-DE"/>
      </w:rPr>
      <w:t xml:space="preserve">Dezember </w:t>
    </w:r>
    <w:r>
      <w:rPr>
        <w:sz w:val="18"/>
        <w:lang w:val="de-DE"/>
      </w:rPr>
      <w:t>2017</w:t>
    </w:r>
  </w:p>
  <w:p w14:paraId="63BE8C6A" w14:textId="77777777" w:rsidR="000F4D86" w:rsidRPr="000D3235" w:rsidRDefault="000F4D86" w:rsidP="000658BA">
    <w:pPr>
      <w:pStyle w:val="Hlavika"/>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6B" w14:textId="77777777" w:rsidR="000F4D86" w:rsidRDefault="000F4D86" w:rsidP="008A2D79">
    <w:pPr>
      <w:pStyle w:val="Hlavika"/>
      <w:tabs>
        <w:tab w:val="center" w:pos="4820"/>
        <w:tab w:val="right" w:pos="9214"/>
      </w:tabs>
      <w:jc w:val="right"/>
      <w:rPr>
        <w:sz w:val="18"/>
      </w:rPr>
    </w:pPr>
  </w:p>
  <w:p w14:paraId="63BE8C6C" w14:textId="77777777" w:rsidR="000F4D86" w:rsidRPr="00E95128" w:rsidRDefault="000F4D86" w:rsidP="008A2D79">
    <w:pPr>
      <w:pStyle w:val="Hlavika"/>
      <w:tabs>
        <w:tab w:val="center" w:pos="4820"/>
        <w:tab w:val="right" w:pos="9214"/>
      </w:tabs>
      <w:jc w:val="right"/>
      <w:rPr>
        <w:sz w:val="18"/>
      </w:rPr>
    </w:pPr>
    <w:r>
      <w:rPr>
        <w:rFonts w:eastAsiaTheme="minorHAnsi"/>
        <w:noProof/>
        <w:lang w:eastAsia="sk-SK"/>
      </w:rPr>
      <w:drawing>
        <wp:anchor distT="0" distB="0" distL="114300" distR="114300" simplePos="0" relativeHeight="251658241" behindDoc="1" locked="0" layoutInCell="1" allowOverlap="1" wp14:anchorId="63BE8CDC" wp14:editId="63BE8CDD">
          <wp:simplePos x="0" y="0"/>
          <wp:positionH relativeFrom="column">
            <wp:align>left</wp:align>
          </wp:positionH>
          <wp:positionV relativeFrom="page">
            <wp:posOffset>561975</wp:posOffset>
          </wp:positionV>
          <wp:extent cx="629920" cy="243840"/>
          <wp:effectExtent l="19050" t="0" r="0" b="0"/>
          <wp:wrapNone/>
          <wp:docPr id="25" name="Picture 1" descr="KPMG_20mm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KPMG_20mm56"/>
                  <pic:cNvPicPr>
                    <a:picLocks noChangeAspect="1" noChangeArrowheads="1"/>
                  </pic:cNvPicPr>
                </pic:nvPicPr>
                <pic:blipFill>
                  <a:blip r:embed="rId1"/>
                  <a:srcRect/>
                  <a:stretch>
                    <a:fillRect/>
                  </a:stretch>
                </pic:blipFill>
                <pic:spPr bwMode="auto">
                  <a:xfrm>
                    <a:off x="0" y="0"/>
                    <a:ext cx="629920" cy="243840"/>
                  </a:xfrm>
                  <a:prstGeom prst="rect">
                    <a:avLst/>
                  </a:prstGeom>
                  <a:noFill/>
                  <a:ln w="9525">
                    <a:noFill/>
                    <a:miter lim="800000"/>
                    <a:headEnd/>
                    <a:tailEnd/>
                  </a:ln>
                </pic:spPr>
              </pic:pic>
            </a:graphicData>
          </a:graphic>
        </wp:anchor>
      </w:drawing>
    </w:r>
    <w:r w:rsidRPr="008648B4">
      <w:rPr>
        <w:sz w:val="18"/>
        <w:szCs w:val="18"/>
      </w:rPr>
      <w:t xml:space="preserve"> </w:t>
    </w:r>
    <w:r w:rsidRPr="008D6361">
      <w:rPr>
        <w:sz w:val="18"/>
        <w:szCs w:val="18"/>
      </w:rPr>
      <w:t>Vzorová účtovná závierka</w:t>
    </w:r>
  </w:p>
  <w:p w14:paraId="63BE8C6D" w14:textId="5F69F2D7" w:rsidR="000F4D86" w:rsidRDefault="000F4D86" w:rsidP="008A2D79">
    <w:pPr>
      <w:pStyle w:val="Hlavika"/>
      <w:tabs>
        <w:tab w:val="clear" w:pos="4536"/>
        <w:tab w:val="clear" w:pos="9072"/>
        <w:tab w:val="center" w:pos="3969"/>
        <w:tab w:val="right" w:pos="9214"/>
      </w:tabs>
      <w:jc w:val="right"/>
      <w:rPr>
        <w:sz w:val="18"/>
        <w:szCs w:val="18"/>
      </w:rPr>
    </w:pPr>
    <w:r>
      <w:rPr>
        <w:b/>
        <w:bCs/>
        <w:sz w:val="18"/>
        <w:szCs w:val="18"/>
      </w:rPr>
      <w:tab/>
    </w:r>
    <w:r w:rsidRPr="00E95128">
      <w:rPr>
        <w:b/>
        <w:bCs/>
        <w:sz w:val="18"/>
        <w:szCs w:val="18"/>
      </w:rPr>
      <w:t>ABC Slovenská výroba, spol. s r. o.</w:t>
    </w:r>
    <w:r>
      <w:rPr>
        <w:b/>
        <w:bCs/>
        <w:sz w:val="18"/>
        <w:szCs w:val="18"/>
      </w:rPr>
      <w:tab/>
    </w:r>
    <w:r w:rsidRPr="00E95128">
      <w:rPr>
        <w:b/>
        <w:bCs/>
        <w:sz w:val="18"/>
        <w:szCs w:val="18"/>
      </w:rPr>
      <w:t xml:space="preserve"> </w:t>
    </w:r>
    <w:r w:rsidRPr="008D6361">
      <w:rPr>
        <w:sz w:val="18"/>
        <w:szCs w:val="18"/>
      </w:rPr>
      <w:t>k</w:t>
    </w:r>
    <w:r>
      <w:rPr>
        <w:b/>
        <w:bCs/>
        <w:sz w:val="18"/>
        <w:szCs w:val="18"/>
      </w:rPr>
      <w:t xml:space="preserve"> </w:t>
    </w:r>
    <w:r w:rsidRPr="0075768F">
      <w:rPr>
        <w:sz w:val="18"/>
        <w:szCs w:val="18"/>
      </w:rPr>
      <w:t>3</w:t>
    </w:r>
    <w:r w:rsidRPr="008D6361">
      <w:rPr>
        <w:sz w:val="18"/>
        <w:szCs w:val="18"/>
      </w:rPr>
      <w:t xml:space="preserve">1. decembru </w:t>
    </w:r>
    <w:r>
      <w:rPr>
        <w:sz w:val="18"/>
        <w:szCs w:val="18"/>
      </w:rPr>
      <w:t>2017</w:t>
    </w:r>
  </w:p>
  <w:p w14:paraId="63BE8C6E" w14:textId="77777777" w:rsidR="000F4D86" w:rsidRDefault="000F4D86" w:rsidP="008A2D79">
    <w:pPr>
      <w:pStyle w:val="Hlavika"/>
      <w:tabs>
        <w:tab w:val="clear" w:pos="4536"/>
        <w:tab w:val="clear" w:pos="9072"/>
        <w:tab w:val="center" w:pos="3969"/>
        <w:tab w:val="right" w:pos="9214"/>
      </w:tabs>
      <w:jc w:val="right"/>
      <w:rPr>
        <w:sz w:val="18"/>
        <w:szCs w:val="18"/>
      </w:rPr>
    </w:pPr>
  </w:p>
  <w:tbl>
    <w:tblPr>
      <w:tblW w:w="0" w:type="auto"/>
      <w:tblInd w:w="-5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236"/>
      <w:gridCol w:w="4206"/>
      <w:gridCol w:w="282"/>
      <w:gridCol w:w="281"/>
      <w:gridCol w:w="282"/>
      <w:gridCol w:w="281"/>
      <w:gridCol w:w="282"/>
      <w:gridCol w:w="281"/>
      <w:gridCol w:w="282"/>
      <w:gridCol w:w="281"/>
      <w:gridCol w:w="282"/>
      <w:gridCol w:w="281"/>
    </w:tblGrid>
    <w:tr w:rsidR="000F4D86" w14:paraId="63BE8C7B" w14:textId="77777777" w:rsidTr="00D34B3E">
      <w:trPr>
        <w:trHeight w:val="299"/>
      </w:trPr>
      <w:tc>
        <w:tcPr>
          <w:tcW w:w="2251" w:type="dxa"/>
          <w:vAlign w:val="center"/>
        </w:tcPr>
        <w:p w14:paraId="63BE8C6F" w14:textId="2A1A6868" w:rsidR="000F4D86" w:rsidRDefault="000F4D86" w:rsidP="00F61ADB">
          <w:pPr>
            <w:pStyle w:val="Hlavika"/>
            <w:tabs>
              <w:tab w:val="clear" w:pos="4536"/>
              <w:tab w:val="center" w:pos="4253"/>
              <w:tab w:val="right" w:pos="9214"/>
            </w:tabs>
            <w:jc w:val="center"/>
            <w:rPr>
              <w:sz w:val="22"/>
            </w:rPr>
          </w:pPr>
          <w:r>
            <w:rPr>
              <w:rFonts w:cs="Arial"/>
              <w:szCs w:val="22"/>
              <w:lang w:eastAsia="sk-SK"/>
            </w:rPr>
            <w:t>Poznámky Úč PODV 3 - 01</w:t>
          </w:r>
        </w:p>
      </w:tc>
      <w:tc>
        <w:tcPr>
          <w:tcW w:w="4252" w:type="dxa"/>
          <w:tcBorders>
            <w:top w:val="nil"/>
            <w:bottom w:val="nil"/>
          </w:tcBorders>
          <w:vAlign w:val="center"/>
        </w:tcPr>
        <w:p w14:paraId="63BE8C70" w14:textId="77777777" w:rsidR="000F4D86" w:rsidRDefault="000F4D86" w:rsidP="00D34B3E">
          <w:pPr>
            <w:pStyle w:val="Hlavika"/>
            <w:tabs>
              <w:tab w:val="clear" w:pos="4536"/>
              <w:tab w:val="center" w:pos="4253"/>
              <w:tab w:val="right" w:pos="9214"/>
            </w:tabs>
            <w:jc w:val="right"/>
            <w:rPr>
              <w:sz w:val="22"/>
            </w:rPr>
          </w:pPr>
          <w:r>
            <w:rPr>
              <w:sz w:val="22"/>
            </w:rPr>
            <w:t>DIČ</w:t>
          </w:r>
        </w:p>
      </w:tc>
      <w:tc>
        <w:tcPr>
          <w:tcW w:w="284" w:type="dxa"/>
          <w:vAlign w:val="center"/>
        </w:tcPr>
        <w:p w14:paraId="63BE8C71"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72"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73"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74"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75"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76"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77"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78"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79"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7A" w14:textId="77777777" w:rsidR="000F4D86" w:rsidRDefault="000F4D86" w:rsidP="00D34B3E">
          <w:pPr>
            <w:pStyle w:val="Hlavika"/>
            <w:tabs>
              <w:tab w:val="clear" w:pos="4536"/>
              <w:tab w:val="center" w:pos="4253"/>
              <w:tab w:val="right" w:pos="9214"/>
            </w:tabs>
            <w:jc w:val="center"/>
            <w:rPr>
              <w:sz w:val="22"/>
            </w:rPr>
          </w:pPr>
        </w:p>
      </w:tc>
    </w:tr>
  </w:tbl>
  <w:p w14:paraId="63BE8C7C" w14:textId="77777777" w:rsidR="000F4D86" w:rsidRDefault="000F4D86" w:rsidP="008B1245">
    <w:pPr>
      <w:pStyle w:val="Hlavika"/>
      <w:rPr>
        <w:sz w:val="24"/>
      </w:rPr>
    </w:pPr>
  </w:p>
  <w:p w14:paraId="63BE8C7D" w14:textId="77777777" w:rsidR="000F4D86" w:rsidRPr="00E95128" w:rsidRDefault="000F4D86" w:rsidP="008A2D79">
    <w:pPr>
      <w:pStyle w:val="Hlavika"/>
      <w:tabs>
        <w:tab w:val="clear" w:pos="4536"/>
        <w:tab w:val="clear" w:pos="9072"/>
        <w:tab w:val="center" w:pos="3969"/>
        <w:tab w:val="right" w:pos="9214"/>
      </w:tabs>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EEA266" w14:textId="77777777" w:rsidR="00536884" w:rsidRPr="00E95128" w:rsidRDefault="00536884" w:rsidP="00536884">
    <w:pPr>
      <w:pStyle w:val="Hlavika"/>
      <w:tabs>
        <w:tab w:val="center" w:pos="4820"/>
        <w:tab w:val="right" w:pos="9213"/>
      </w:tabs>
      <w:jc w:val="right"/>
      <w:rPr>
        <w:sz w:val="18"/>
      </w:rPr>
    </w:pPr>
    <w:r>
      <w:rPr>
        <w:b/>
        <w:bCs/>
        <w:noProof/>
        <w:sz w:val="18"/>
        <w:szCs w:val="18"/>
        <w:lang w:eastAsia="sk-SK"/>
      </w:rPr>
      <w:drawing>
        <wp:anchor distT="0" distB="0" distL="114300" distR="114300" simplePos="0" relativeHeight="251658244" behindDoc="1" locked="0" layoutInCell="1" allowOverlap="1" wp14:anchorId="26E2BB78" wp14:editId="633EAE07">
          <wp:simplePos x="0" y="0"/>
          <wp:positionH relativeFrom="column">
            <wp:posOffset>18500</wp:posOffset>
          </wp:positionH>
          <wp:positionV relativeFrom="paragraph">
            <wp:posOffset>-113639</wp:posOffset>
          </wp:positionV>
          <wp:extent cx="704850" cy="561975"/>
          <wp:effectExtent l="0" t="0" r="0" b="9525"/>
          <wp:wrapNone/>
          <wp:docPr id="1940976203" name="Picture 19" descr="C:\Users\adm51\Desktop\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3" descr="C:\Users\adm51\Desktop\logo.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704850" cy="561975"/>
                  </a:xfrm>
                  <a:prstGeom prst="rect">
                    <a:avLst/>
                  </a:prstGeom>
                  <a:noFill/>
                  <a:ln>
                    <a:noFill/>
                  </a:ln>
                </pic:spPr>
              </pic:pic>
            </a:graphicData>
          </a:graphic>
          <wp14:sizeRelH relativeFrom="page">
            <wp14:pctWidth>0</wp14:pctWidth>
          </wp14:sizeRelH>
          <wp14:sizeRelV relativeFrom="page">
            <wp14:pctHeight>0</wp14:pctHeight>
          </wp14:sizeRelV>
        </wp:anchor>
      </w:drawing>
    </w:r>
    <w:r w:rsidRPr="008648B4">
      <w:rPr>
        <w:sz w:val="18"/>
        <w:szCs w:val="18"/>
      </w:rPr>
      <w:t xml:space="preserve"> </w:t>
    </w:r>
    <w:r>
      <w:rPr>
        <w:sz w:val="18"/>
        <w:szCs w:val="18"/>
      </w:rPr>
      <w:t>Úč</w:t>
    </w:r>
    <w:r w:rsidRPr="008D6361">
      <w:rPr>
        <w:sz w:val="18"/>
        <w:szCs w:val="18"/>
      </w:rPr>
      <w:t>tovná závierka</w:t>
    </w:r>
  </w:p>
  <w:p w14:paraId="5FD91AB7" w14:textId="55605734" w:rsidR="00536884" w:rsidRDefault="00536884" w:rsidP="00536884">
    <w:pPr>
      <w:pStyle w:val="Hlavika"/>
      <w:tabs>
        <w:tab w:val="clear" w:pos="4536"/>
        <w:tab w:val="clear" w:pos="9072"/>
        <w:tab w:val="center" w:pos="3969"/>
        <w:tab w:val="right" w:pos="9213"/>
      </w:tabs>
      <w:spacing w:after="120"/>
      <w:jc w:val="right"/>
      <w:rPr>
        <w:sz w:val="18"/>
        <w:szCs w:val="18"/>
      </w:rPr>
    </w:pPr>
    <w:r>
      <w:rPr>
        <w:b/>
        <w:bCs/>
        <w:sz w:val="18"/>
        <w:szCs w:val="18"/>
      </w:rPr>
      <w:tab/>
      <w:t>CMF Slovakia s.r.o.</w:t>
    </w:r>
    <w:r>
      <w:rPr>
        <w:b/>
        <w:bCs/>
        <w:sz w:val="18"/>
        <w:szCs w:val="18"/>
      </w:rPr>
      <w:tab/>
    </w:r>
    <w:r w:rsidRPr="00E95128">
      <w:rPr>
        <w:b/>
        <w:bCs/>
        <w:sz w:val="18"/>
        <w:szCs w:val="18"/>
      </w:rPr>
      <w:t xml:space="preserve"> </w:t>
    </w:r>
    <w:r w:rsidRPr="008D6361">
      <w:rPr>
        <w:sz w:val="18"/>
        <w:szCs w:val="18"/>
      </w:rPr>
      <w:t>k</w:t>
    </w:r>
    <w:r>
      <w:rPr>
        <w:b/>
        <w:bCs/>
        <w:sz w:val="18"/>
        <w:szCs w:val="18"/>
      </w:rPr>
      <w:t xml:space="preserve"> </w:t>
    </w:r>
    <w:r w:rsidRPr="0075768F">
      <w:rPr>
        <w:sz w:val="18"/>
        <w:szCs w:val="18"/>
      </w:rPr>
      <w:t>3</w:t>
    </w:r>
    <w:r w:rsidRPr="008D6361">
      <w:rPr>
        <w:sz w:val="18"/>
        <w:szCs w:val="18"/>
      </w:rPr>
      <w:t xml:space="preserve">1. decembru </w:t>
    </w:r>
    <w:r>
      <w:rPr>
        <w:sz w:val="18"/>
        <w:szCs w:val="18"/>
      </w:rPr>
      <w:t>202</w:t>
    </w:r>
    <w:r w:rsidR="004B71E1">
      <w:rPr>
        <w:sz w:val="18"/>
        <w:szCs w:val="18"/>
      </w:rPr>
      <w:t>5</w:t>
    </w:r>
  </w:p>
  <w:p w14:paraId="63BE8C87" w14:textId="77777777" w:rsidR="000F4D86" w:rsidRPr="00E95128" w:rsidRDefault="000F4D86" w:rsidP="00CD302E">
    <w:pPr>
      <w:pStyle w:val="Hlavika"/>
      <w:tabs>
        <w:tab w:val="clear" w:pos="4536"/>
        <w:tab w:val="center" w:pos="4253"/>
        <w:tab w:val="right" w:pos="9214"/>
      </w:tabs>
      <w:jc w:val="right"/>
      <w:rPr>
        <w:sz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A5" w14:textId="5B217A86" w:rsidR="000F4D86" w:rsidRPr="00E95128" w:rsidRDefault="00536884" w:rsidP="00650498">
    <w:pPr>
      <w:pStyle w:val="Hlavika"/>
      <w:tabs>
        <w:tab w:val="center" w:pos="4820"/>
        <w:tab w:val="right" w:pos="9213"/>
      </w:tabs>
      <w:jc w:val="right"/>
      <w:rPr>
        <w:sz w:val="18"/>
      </w:rPr>
    </w:pPr>
    <w:r>
      <w:rPr>
        <w:b/>
        <w:bCs/>
        <w:noProof/>
        <w:sz w:val="18"/>
        <w:szCs w:val="18"/>
        <w:lang w:eastAsia="sk-SK"/>
      </w:rPr>
      <w:drawing>
        <wp:anchor distT="0" distB="0" distL="114300" distR="114300" simplePos="0" relativeHeight="251658243" behindDoc="1" locked="0" layoutInCell="1" allowOverlap="1" wp14:anchorId="12079271" wp14:editId="025D57E0">
          <wp:simplePos x="0" y="0"/>
          <wp:positionH relativeFrom="column">
            <wp:posOffset>18500</wp:posOffset>
          </wp:positionH>
          <wp:positionV relativeFrom="paragraph">
            <wp:posOffset>-113639</wp:posOffset>
          </wp:positionV>
          <wp:extent cx="704850" cy="561975"/>
          <wp:effectExtent l="0" t="0" r="0" b="9525"/>
          <wp:wrapNone/>
          <wp:docPr id="19" name="Picture 19" descr="C:\Users\adm51\Desktop\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3" descr="C:\Users\adm51\Desktop\logo.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704850" cy="561975"/>
                  </a:xfrm>
                  <a:prstGeom prst="rect">
                    <a:avLst/>
                  </a:prstGeom>
                  <a:noFill/>
                  <a:ln>
                    <a:noFill/>
                  </a:ln>
                </pic:spPr>
              </pic:pic>
            </a:graphicData>
          </a:graphic>
          <wp14:sizeRelH relativeFrom="page">
            <wp14:pctWidth>0</wp14:pctWidth>
          </wp14:sizeRelH>
          <wp14:sizeRelV relativeFrom="page">
            <wp14:pctHeight>0</wp14:pctHeight>
          </wp14:sizeRelV>
        </wp:anchor>
      </w:drawing>
    </w:r>
    <w:r w:rsidR="000F4D86" w:rsidRPr="008648B4">
      <w:rPr>
        <w:sz w:val="18"/>
        <w:szCs w:val="18"/>
      </w:rPr>
      <w:t xml:space="preserve"> </w:t>
    </w:r>
    <w:r w:rsidR="006A58B6">
      <w:rPr>
        <w:sz w:val="18"/>
        <w:szCs w:val="18"/>
      </w:rPr>
      <w:t>Úč</w:t>
    </w:r>
    <w:r w:rsidR="000F4D86" w:rsidRPr="008D6361">
      <w:rPr>
        <w:sz w:val="18"/>
        <w:szCs w:val="18"/>
      </w:rPr>
      <w:t>tovná závierka</w:t>
    </w:r>
  </w:p>
  <w:p w14:paraId="63BE8CA6" w14:textId="54B63577" w:rsidR="000F4D86" w:rsidRDefault="000F4D86" w:rsidP="00650498">
    <w:pPr>
      <w:pStyle w:val="Hlavika"/>
      <w:tabs>
        <w:tab w:val="clear" w:pos="4536"/>
        <w:tab w:val="clear" w:pos="9072"/>
        <w:tab w:val="center" w:pos="3969"/>
        <w:tab w:val="right" w:pos="9213"/>
      </w:tabs>
      <w:spacing w:after="120"/>
      <w:jc w:val="right"/>
      <w:rPr>
        <w:sz w:val="18"/>
        <w:szCs w:val="18"/>
      </w:rPr>
    </w:pPr>
    <w:r>
      <w:rPr>
        <w:b/>
        <w:bCs/>
        <w:sz w:val="18"/>
        <w:szCs w:val="18"/>
      </w:rPr>
      <w:tab/>
    </w:r>
    <w:r w:rsidR="006A58B6">
      <w:rPr>
        <w:b/>
        <w:bCs/>
        <w:sz w:val="18"/>
        <w:szCs w:val="18"/>
      </w:rPr>
      <w:t>CMF Slovakia s.r.o.</w:t>
    </w:r>
    <w:r>
      <w:rPr>
        <w:b/>
        <w:bCs/>
        <w:sz w:val="18"/>
        <w:szCs w:val="18"/>
      </w:rPr>
      <w:tab/>
    </w:r>
    <w:r w:rsidRPr="00E95128">
      <w:rPr>
        <w:b/>
        <w:bCs/>
        <w:sz w:val="18"/>
        <w:szCs w:val="18"/>
      </w:rPr>
      <w:t xml:space="preserve"> </w:t>
    </w:r>
    <w:r w:rsidRPr="008D6361">
      <w:rPr>
        <w:sz w:val="18"/>
        <w:szCs w:val="18"/>
      </w:rPr>
      <w:t>k</w:t>
    </w:r>
    <w:r>
      <w:rPr>
        <w:b/>
        <w:bCs/>
        <w:sz w:val="18"/>
        <w:szCs w:val="18"/>
      </w:rPr>
      <w:t xml:space="preserve"> </w:t>
    </w:r>
    <w:r w:rsidRPr="0075768F">
      <w:rPr>
        <w:sz w:val="18"/>
        <w:szCs w:val="18"/>
      </w:rPr>
      <w:t>3</w:t>
    </w:r>
    <w:r w:rsidRPr="008D6361">
      <w:rPr>
        <w:sz w:val="18"/>
        <w:szCs w:val="18"/>
      </w:rPr>
      <w:t xml:space="preserve">1. decembru </w:t>
    </w:r>
    <w:r>
      <w:rPr>
        <w:sz w:val="18"/>
        <w:szCs w:val="18"/>
      </w:rPr>
      <w:t>20</w:t>
    </w:r>
    <w:r w:rsidR="006A58B6">
      <w:rPr>
        <w:sz w:val="18"/>
        <w:szCs w:val="18"/>
      </w:rPr>
      <w:t>2</w:t>
    </w:r>
    <w:r w:rsidR="00D73125">
      <w:rPr>
        <w:sz w:val="18"/>
        <w:szCs w:val="18"/>
      </w:rPr>
      <w:t>5</w:t>
    </w:r>
  </w:p>
  <w:p w14:paraId="63BE8CA7" w14:textId="77777777" w:rsidR="000F4D86" w:rsidRDefault="000F4D86" w:rsidP="00650498">
    <w:pPr>
      <w:pStyle w:val="Hlavika"/>
      <w:tabs>
        <w:tab w:val="clear" w:pos="4536"/>
        <w:tab w:val="clear" w:pos="9072"/>
        <w:tab w:val="center" w:pos="3969"/>
        <w:tab w:val="left" w:pos="7920"/>
        <w:tab w:val="right" w:pos="9213"/>
      </w:tabs>
      <w:rPr>
        <w:sz w:val="18"/>
        <w:szCs w:val="18"/>
      </w:rPr>
    </w:pPr>
    <w:r>
      <w:rPr>
        <w:sz w:val="18"/>
        <w:szCs w:val="18"/>
      </w:rPr>
      <w:tab/>
    </w:r>
    <w:r>
      <w:rPr>
        <w:sz w:val="18"/>
        <w:szCs w:val="18"/>
      </w:rPr>
      <w:tab/>
    </w:r>
    <w:r>
      <w:rPr>
        <w:sz w:val="18"/>
        <w:szCs w:val="18"/>
      </w:rPr>
      <w:tab/>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2062"/>
      <w:gridCol w:w="4317"/>
      <w:gridCol w:w="280"/>
      <w:gridCol w:w="279"/>
      <w:gridCol w:w="283"/>
      <w:gridCol w:w="282"/>
      <w:gridCol w:w="283"/>
      <w:gridCol w:w="282"/>
      <w:gridCol w:w="283"/>
      <w:gridCol w:w="282"/>
      <w:gridCol w:w="283"/>
      <w:gridCol w:w="282"/>
    </w:tblGrid>
    <w:tr w:rsidR="00536884" w:rsidRPr="00C14925" w14:paraId="63BE8CB4" w14:textId="77777777" w:rsidTr="00380451">
      <w:trPr>
        <w:trHeight w:hRule="exact" w:val="278"/>
      </w:trPr>
      <w:tc>
        <w:tcPr>
          <w:tcW w:w="2062" w:type="dxa"/>
          <w:tcBorders>
            <w:top w:val="nil"/>
            <w:left w:val="nil"/>
            <w:bottom w:val="nil"/>
            <w:right w:val="nil"/>
          </w:tcBorders>
          <w:vAlign w:val="center"/>
        </w:tcPr>
        <w:p w14:paraId="63BE8CA8" w14:textId="77777777" w:rsidR="000F4D86" w:rsidRPr="00C14925" w:rsidRDefault="000F4D86" w:rsidP="001B3829">
          <w:pPr>
            <w:pStyle w:val="Hlavika"/>
            <w:tabs>
              <w:tab w:val="clear" w:pos="4536"/>
              <w:tab w:val="center" w:pos="4253"/>
              <w:tab w:val="right" w:pos="9213"/>
            </w:tabs>
            <w:spacing w:line="276" w:lineRule="auto"/>
            <w:ind w:right="-276" w:firstLine="2"/>
            <w:rPr>
              <w:sz w:val="18"/>
              <w:szCs w:val="18"/>
            </w:rPr>
          </w:pPr>
          <w:r w:rsidRPr="00C14925">
            <w:rPr>
              <w:sz w:val="18"/>
              <w:szCs w:val="18"/>
            </w:rPr>
            <w:t>Poznámky Úč POD</w:t>
          </w:r>
          <w:r>
            <w:rPr>
              <w:sz w:val="18"/>
              <w:szCs w:val="18"/>
            </w:rPr>
            <w:t>V</w:t>
          </w:r>
          <w:r w:rsidRPr="00C14925">
            <w:rPr>
              <w:sz w:val="18"/>
              <w:szCs w:val="18"/>
            </w:rPr>
            <w:t xml:space="preserve"> 3 -</w:t>
          </w:r>
          <w:r>
            <w:rPr>
              <w:sz w:val="18"/>
              <w:szCs w:val="18"/>
            </w:rPr>
            <w:t xml:space="preserve"> </w:t>
          </w:r>
          <w:r w:rsidRPr="00C14925">
            <w:rPr>
              <w:sz w:val="18"/>
              <w:szCs w:val="18"/>
            </w:rPr>
            <w:t>01</w:t>
          </w:r>
        </w:p>
      </w:tc>
      <w:tc>
        <w:tcPr>
          <w:tcW w:w="4317" w:type="dxa"/>
          <w:tcBorders>
            <w:top w:val="nil"/>
            <w:left w:val="nil"/>
            <w:bottom w:val="nil"/>
            <w:right w:val="nil"/>
          </w:tcBorders>
          <w:vAlign w:val="center"/>
          <w:hideMark/>
        </w:tcPr>
        <w:p w14:paraId="63BE8CA9" w14:textId="77777777" w:rsidR="000F4D86" w:rsidRPr="00C14925" w:rsidRDefault="000F4D86" w:rsidP="00D94BB3">
          <w:pPr>
            <w:pStyle w:val="Hlavika"/>
            <w:tabs>
              <w:tab w:val="clear" w:pos="4536"/>
              <w:tab w:val="center" w:pos="4253"/>
              <w:tab w:val="right" w:pos="9213"/>
            </w:tabs>
            <w:spacing w:line="276" w:lineRule="auto"/>
            <w:ind w:left="278" w:hanging="278"/>
            <w:jc w:val="center"/>
            <w:rPr>
              <w:sz w:val="18"/>
              <w:szCs w:val="18"/>
            </w:rPr>
          </w:pPr>
          <w:r>
            <w:rPr>
              <w:sz w:val="18"/>
              <w:szCs w:val="18"/>
            </w:rPr>
            <w:t xml:space="preserve">                                                                                     </w:t>
          </w:r>
          <w:r w:rsidRPr="00C14925">
            <w:rPr>
              <w:sz w:val="18"/>
              <w:szCs w:val="18"/>
            </w:rPr>
            <w:t>IČO</w:t>
          </w:r>
        </w:p>
      </w:tc>
      <w:tc>
        <w:tcPr>
          <w:tcW w:w="280" w:type="dxa"/>
          <w:tcBorders>
            <w:top w:val="nil"/>
            <w:left w:val="nil"/>
            <w:bottom w:val="nil"/>
            <w:right w:val="nil"/>
          </w:tcBorders>
          <w:vAlign w:val="center"/>
        </w:tcPr>
        <w:p w14:paraId="63BE8CAA" w14:textId="77777777" w:rsidR="000F4D86" w:rsidRPr="00833D0C" w:rsidRDefault="000F4D86" w:rsidP="00650498">
          <w:pPr>
            <w:pStyle w:val="Hlavika"/>
            <w:tabs>
              <w:tab w:val="clear" w:pos="4536"/>
              <w:tab w:val="center" w:pos="4253"/>
              <w:tab w:val="right" w:pos="9213"/>
            </w:tabs>
            <w:spacing w:line="276" w:lineRule="auto"/>
            <w:jc w:val="center"/>
            <w:rPr>
              <w:sz w:val="18"/>
              <w:szCs w:val="18"/>
            </w:rPr>
          </w:pPr>
        </w:p>
      </w:tc>
      <w:tc>
        <w:tcPr>
          <w:tcW w:w="279" w:type="dxa"/>
          <w:tcBorders>
            <w:top w:val="nil"/>
            <w:left w:val="nil"/>
            <w:bottom w:val="nil"/>
            <w:right w:val="single" w:sz="4" w:space="0" w:color="auto"/>
          </w:tcBorders>
          <w:vAlign w:val="center"/>
        </w:tcPr>
        <w:p w14:paraId="63BE8CAB" w14:textId="77777777" w:rsidR="000F4D86" w:rsidRPr="00833D0C" w:rsidRDefault="000F4D86" w:rsidP="00650498">
          <w:pPr>
            <w:pStyle w:val="Hlavika"/>
            <w:tabs>
              <w:tab w:val="clear" w:pos="4536"/>
              <w:tab w:val="center" w:pos="4253"/>
              <w:tab w:val="right" w:pos="9213"/>
            </w:tabs>
            <w:spacing w:line="276" w:lineRule="auto"/>
            <w:jc w:val="center"/>
            <w:rPr>
              <w:sz w:val="18"/>
              <w:szCs w:val="18"/>
            </w:rPr>
          </w:pPr>
        </w:p>
      </w:tc>
      <w:tc>
        <w:tcPr>
          <w:tcW w:w="283" w:type="dxa"/>
          <w:tcBorders>
            <w:top w:val="single" w:sz="4" w:space="0" w:color="auto"/>
            <w:left w:val="single" w:sz="4" w:space="0" w:color="auto"/>
            <w:bottom w:val="single" w:sz="4" w:space="0" w:color="auto"/>
            <w:right w:val="single" w:sz="4" w:space="0" w:color="auto"/>
          </w:tcBorders>
          <w:vAlign w:val="center"/>
          <w:hideMark/>
        </w:tcPr>
        <w:p w14:paraId="63BE8CAC" w14:textId="5BF1A9B7"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3</w:t>
          </w:r>
        </w:p>
      </w:tc>
      <w:tc>
        <w:tcPr>
          <w:tcW w:w="282" w:type="dxa"/>
          <w:tcBorders>
            <w:top w:val="single" w:sz="4" w:space="0" w:color="auto"/>
            <w:left w:val="single" w:sz="4" w:space="0" w:color="auto"/>
            <w:bottom w:val="single" w:sz="4" w:space="0" w:color="auto"/>
            <w:right w:val="single" w:sz="4" w:space="0" w:color="auto"/>
          </w:tcBorders>
          <w:vAlign w:val="center"/>
        </w:tcPr>
        <w:p w14:paraId="63BE8CAD" w14:textId="6108C29F"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6</w:t>
          </w:r>
        </w:p>
      </w:tc>
      <w:tc>
        <w:tcPr>
          <w:tcW w:w="283" w:type="dxa"/>
          <w:tcBorders>
            <w:top w:val="single" w:sz="4" w:space="0" w:color="auto"/>
            <w:left w:val="single" w:sz="4" w:space="0" w:color="auto"/>
            <w:bottom w:val="single" w:sz="4" w:space="0" w:color="auto"/>
            <w:right w:val="single" w:sz="4" w:space="0" w:color="auto"/>
          </w:tcBorders>
          <w:vAlign w:val="center"/>
        </w:tcPr>
        <w:p w14:paraId="63BE8CAE" w14:textId="281F323E"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5</w:t>
          </w:r>
        </w:p>
      </w:tc>
      <w:tc>
        <w:tcPr>
          <w:tcW w:w="282" w:type="dxa"/>
          <w:tcBorders>
            <w:top w:val="single" w:sz="4" w:space="0" w:color="auto"/>
            <w:left w:val="single" w:sz="4" w:space="0" w:color="auto"/>
            <w:bottom w:val="single" w:sz="4" w:space="0" w:color="auto"/>
            <w:right w:val="single" w:sz="4" w:space="0" w:color="auto"/>
          </w:tcBorders>
          <w:vAlign w:val="center"/>
        </w:tcPr>
        <w:p w14:paraId="63BE8CAF" w14:textId="4FD73E41"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9</w:t>
          </w:r>
        </w:p>
      </w:tc>
      <w:tc>
        <w:tcPr>
          <w:tcW w:w="283" w:type="dxa"/>
          <w:tcBorders>
            <w:top w:val="single" w:sz="4" w:space="0" w:color="auto"/>
            <w:left w:val="single" w:sz="4" w:space="0" w:color="auto"/>
            <w:bottom w:val="single" w:sz="4" w:space="0" w:color="auto"/>
            <w:right w:val="single" w:sz="4" w:space="0" w:color="auto"/>
          </w:tcBorders>
          <w:vAlign w:val="center"/>
        </w:tcPr>
        <w:p w14:paraId="63BE8CB0" w14:textId="0F7C1344"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4</w:t>
          </w:r>
        </w:p>
      </w:tc>
      <w:tc>
        <w:tcPr>
          <w:tcW w:w="282" w:type="dxa"/>
          <w:tcBorders>
            <w:top w:val="single" w:sz="4" w:space="0" w:color="auto"/>
            <w:left w:val="single" w:sz="4" w:space="0" w:color="auto"/>
            <w:bottom w:val="single" w:sz="4" w:space="0" w:color="auto"/>
            <w:right w:val="single" w:sz="4" w:space="0" w:color="auto"/>
          </w:tcBorders>
          <w:vAlign w:val="center"/>
        </w:tcPr>
        <w:p w14:paraId="63BE8CB1" w14:textId="25FBCE67"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9</w:t>
          </w:r>
        </w:p>
      </w:tc>
      <w:tc>
        <w:tcPr>
          <w:tcW w:w="283" w:type="dxa"/>
          <w:tcBorders>
            <w:top w:val="single" w:sz="4" w:space="0" w:color="auto"/>
            <w:left w:val="single" w:sz="4" w:space="0" w:color="auto"/>
            <w:bottom w:val="single" w:sz="4" w:space="0" w:color="auto"/>
            <w:right w:val="single" w:sz="4" w:space="0" w:color="auto"/>
          </w:tcBorders>
          <w:vAlign w:val="center"/>
        </w:tcPr>
        <w:p w14:paraId="63BE8CB2" w14:textId="482A0FD2"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1</w:t>
          </w:r>
        </w:p>
      </w:tc>
      <w:tc>
        <w:tcPr>
          <w:tcW w:w="282" w:type="dxa"/>
          <w:tcBorders>
            <w:top w:val="single" w:sz="4" w:space="0" w:color="auto"/>
            <w:left w:val="single" w:sz="4" w:space="0" w:color="auto"/>
            <w:bottom w:val="single" w:sz="4" w:space="0" w:color="auto"/>
            <w:right w:val="single" w:sz="4" w:space="0" w:color="auto"/>
          </w:tcBorders>
          <w:vAlign w:val="center"/>
        </w:tcPr>
        <w:p w14:paraId="63BE8CB3" w14:textId="10ADD34B"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1</w:t>
          </w:r>
        </w:p>
      </w:tc>
    </w:tr>
  </w:tbl>
  <w:p w14:paraId="63BE8CB5" w14:textId="77777777" w:rsidR="000F4D86" w:rsidRPr="00833D0C" w:rsidRDefault="000F4D86" w:rsidP="00650498">
    <w:pPr>
      <w:pStyle w:val="Hlavika"/>
      <w:tabs>
        <w:tab w:val="center" w:pos="4962"/>
        <w:tab w:val="right" w:pos="9213"/>
      </w:tabs>
      <w:ind w:right="-1"/>
      <w:jc w:val="right"/>
      <w:rPr>
        <w:sz w:val="18"/>
        <w:szCs w:val="18"/>
        <w:lang w:val="en-GB"/>
      </w:rPr>
    </w:pPr>
  </w:p>
  <w:tbl>
    <w:tblPr>
      <w:tblW w:w="0" w:type="auto"/>
      <w:tblInd w:w="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2012"/>
      <w:gridCol w:w="4162"/>
      <w:gridCol w:w="279"/>
      <w:gridCol w:w="280"/>
      <w:gridCol w:w="279"/>
      <w:gridCol w:w="287"/>
      <w:gridCol w:w="279"/>
      <w:gridCol w:w="278"/>
      <w:gridCol w:w="279"/>
      <w:gridCol w:w="278"/>
      <w:gridCol w:w="279"/>
      <w:gridCol w:w="278"/>
    </w:tblGrid>
    <w:tr w:rsidR="000F4D86" w:rsidRPr="00C14925" w14:paraId="63BE8CC2" w14:textId="77777777" w:rsidTr="00380451">
      <w:trPr>
        <w:trHeight w:val="127"/>
      </w:trPr>
      <w:tc>
        <w:tcPr>
          <w:tcW w:w="2012" w:type="dxa"/>
          <w:tcBorders>
            <w:top w:val="nil"/>
            <w:left w:val="nil"/>
            <w:bottom w:val="nil"/>
            <w:right w:val="nil"/>
          </w:tcBorders>
          <w:vAlign w:val="center"/>
          <w:hideMark/>
        </w:tcPr>
        <w:p w14:paraId="63BE8CB6" w14:textId="77777777" w:rsidR="000F4D86" w:rsidRPr="00C14925" w:rsidRDefault="000F4D86" w:rsidP="00650498">
          <w:pPr>
            <w:pStyle w:val="Hlavika"/>
            <w:tabs>
              <w:tab w:val="clear" w:pos="4536"/>
              <w:tab w:val="center" w:pos="4253"/>
              <w:tab w:val="right" w:pos="9213"/>
            </w:tabs>
            <w:spacing w:line="276" w:lineRule="auto"/>
            <w:rPr>
              <w:sz w:val="18"/>
              <w:szCs w:val="18"/>
            </w:rPr>
          </w:pPr>
        </w:p>
      </w:tc>
      <w:tc>
        <w:tcPr>
          <w:tcW w:w="4162" w:type="dxa"/>
          <w:tcBorders>
            <w:top w:val="nil"/>
            <w:left w:val="nil"/>
            <w:bottom w:val="nil"/>
            <w:right w:val="single" w:sz="4" w:space="0" w:color="auto"/>
          </w:tcBorders>
          <w:vAlign w:val="center"/>
          <w:hideMark/>
        </w:tcPr>
        <w:p w14:paraId="63BE8CB7" w14:textId="77777777" w:rsidR="000F4D86" w:rsidRPr="00C14925" w:rsidRDefault="000F4D86" w:rsidP="00650498">
          <w:pPr>
            <w:pStyle w:val="Hlavika"/>
            <w:tabs>
              <w:tab w:val="clear" w:pos="4536"/>
              <w:tab w:val="center" w:pos="4253"/>
              <w:tab w:val="right" w:pos="9213"/>
            </w:tabs>
            <w:spacing w:line="276" w:lineRule="auto"/>
            <w:jc w:val="center"/>
            <w:rPr>
              <w:sz w:val="18"/>
              <w:szCs w:val="18"/>
            </w:rPr>
          </w:pPr>
          <w:r>
            <w:rPr>
              <w:sz w:val="18"/>
              <w:szCs w:val="18"/>
            </w:rPr>
            <w:t xml:space="preserve">                                                                                </w:t>
          </w:r>
          <w:r w:rsidRPr="00C14925">
            <w:rPr>
              <w:sz w:val="18"/>
              <w:szCs w:val="18"/>
            </w:rPr>
            <w:t>DIČ</w:t>
          </w:r>
        </w:p>
      </w:tc>
      <w:tc>
        <w:tcPr>
          <w:tcW w:w="279" w:type="dxa"/>
          <w:tcBorders>
            <w:top w:val="single" w:sz="4" w:space="0" w:color="auto"/>
            <w:left w:val="single" w:sz="4" w:space="0" w:color="auto"/>
            <w:bottom w:val="single" w:sz="4" w:space="0" w:color="auto"/>
            <w:right w:val="single" w:sz="4" w:space="0" w:color="auto"/>
          </w:tcBorders>
          <w:vAlign w:val="center"/>
        </w:tcPr>
        <w:p w14:paraId="63BE8CB8" w14:textId="778F9C37"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2</w:t>
          </w:r>
        </w:p>
      </w:tc>
      <w:tc>
        <w:tcPr>
          <w:tcW w:w="280" w:type="dxa"/>
          <w:tcBorders>
            <w:top w:val="single" w:sz="4" w:space="0" w:color="auto"/>
            <w:left w:val="single" w:sz="4" w:space="0" w:color="auto"/>
            <w:bottom w:val="single" w:sz="4" w:space="0" w:color="auto"/>
            <w:right w:val="single" w:sz="4" w:space="0" w:color="auto"/>
          </w:tcBorders>
          <w:vAlign w:val="center"/>
        </w:tcPr>
        <w:p w14:paraId="63BE8CB9" w14:textId="5B68DE1E"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0</w:t>
          </w:r>
        </w:p>
      </w:tc>
      <w:tc>
        <w:tcPr>
          <w:tcW w:w="279" w:type="dxa"/>
          <w:tcBorders>
            <w:top w:val="single" w:sz="4" w:space="0" w:color="auto"/>
            <w:left w:val="single" w:sz="4" w:space="0" w:color="auto"/>
            <w:bottom w:val="single" w:sz="4" w:space="0" w:color="auto"/>
            <w:right w:val="single" w:sz="4" w:space="0" w:color="auto"/>
          </w:tcBorders>
          <w:vAlign w:val="center"/>
        </w:tcPr>
        <w:p w14:paraId="63BE8CBA" w14:textId="611E13B7"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2</w:t>
          </w:r>
        </w:p>
      </w:tc>
      <w:tc>
        <w:tcPr>
          <w:tcW w:w="287" w:type="dxa"/>
          <w:tcBorders>
            <w:top w:val="single" w:sz="4" w:space="0" w:color="auto"/>
            <w:left w:val="single" w:sz="4" w:space="0" w:color="auto"/>
            <w:bottom w:val="single" w:sz="4" w:space="0" w:color="auto"/>
            <w:right w:val="single" w:sz="4" w:space="0" w:color="auto"/>
          </w:tcBorders>
          <w:vAlign w:val="center"/>
        </w:tcPr>
        <w:p w14:paraId="63BE8CBB" w14:textId="59E7461F"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2</w:t>
          </w:r>
        </w:p>
      </w:tc>
      <w:tc>
        <w:tcPr>
          <w:tcW w:w="279" w:type="dxa"/>
          <w:tcBorders>
            <w:top w:val="single" w:sz="4" w:space="0" w:color="auto"/>
            <w:left w:val="single" w:sz="4" w:space="0" w:color="auto"/>
            <w:bottom w:val="single" w:sz="4" w:space="0" w:color="auto"/>
            <w:right w:val="single" w:sz="4" w:space="0" w:color="auto"/>
          </w:tcBorders>
          <w:vAlign w:val="center"/>
        </w:tcPr>
        <w:p w14:paraId="63BE8CBC" w14:textId="1879E9A8"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0</w:t>
          </w:r>
        </w:p>
      </w:tc>
      <w:tc>
        <w:tcPr>
          <w:tcW w:w="278" w:type="dxa"/>
          <w:tcBorders>
            <w:top w:val="single" w:sz="4" w:space="0" w:color="auto"/>
            <w:left w:val="single" w:sz="4" w:space="0" w:color="auto"/>
            <w:bottom w:val="single" w:sz="4" w:space="0" w:color="auto"/>
            <w:right w:val="single" w:sz="4" w:space="0" w:color="auto"/>
          </w:tcBorders>
          <w:vAlign w:val="center"/>
        </w:tcPr>
        <w:p w14:paraId="63BE8CBD" w14:textId="18059612"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2</w:t>
          </w:r>
        </w:p>
      </w:tc>
      <w:tc>
        <w:tcPr>
          <w:tcW w:w="279" w:type="dxa"/>
          <w:tcBorders>
            <w:top w:val="single" w:sz="4" w:space="0" w:color="auto"/>
            <w:left w:val="single" w:sz="4" w:space="0" w:color="auto"/>
            <w:bottom w:val="single" w:sz="4" w:space="0" w:color="auto"/>
            <w:right w:val="single" w:sz="4" w:space="0" w:color="auto"/>
          </w:tcBorders>
          <w:vAlign w:val="center"/>
        </w:tcPr>
        <w:p w14:paraId="63BE8CBE" w14:textId="295AE152"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1</w:t>
          </w:r>
        </w:p>
      </w:tc>
      <w:tc>
        <w:tcPr>
          <w:tcW w:w="278" w:type="dxa"/>
          <w:tcBorders>
            <w:top w:val="single" w:sz="4" w:space="0" w:color="auto"/>
            <w:left w:val="single" w:sz="4" w:space="0" w:color="auto"/>
            <w:bottom w:val="single" w:sz="4" w:space="0" w:color="auto"/>
            <w:right w:val="single" w:sz="4" w:space="0" w:color="auto"/>
          </w:tcBorders>
          <w:vAlign w:val="center"/>
        </w:tcPr>
        <w:p w14:paraId="63BE8CBF" w14:textId="1E82C3C8"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7</w:t>
          </w:r>
        </w:p>
      </w:tc>
      <w:tc>
        <w:tcPr>
          <w:tcW w:w="279" w:type="dxa"/>
          <w:tcBorders>
            <w:top w:val="single" w:sz="4" w:space="0" w:color="auto"/>
            <w:left w:val="single" w:sz="4" w:space="0" w:color="auto"/>
            <w:bottom w:val="single" w:sz="4" w:space="0" w:color="auto"/>
            <w:right w:val="single" w:sz="4" w:space="0" w:color="auto"/>
          </w:tcBorders>
          <w:vAlign w:val="center"/>
        </w:tcPr>
        <w:p w14:paraId="63BE8CC0" w14:textId="199DA3F4"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2</w:t>
          </w:r>
        </w:p>
      </w:tc>
      <w:tc>
        <w:tcPr>
          <w:tcW w:w="278" w:type="dxa"/>
          <w:tcBorders>
            <w:top w:val="single" w:sz="4" w:space="0" w:color="auto"/>
            <w:left w:val="single" w:sz="4" w:space="0" w:color="auto"/>
            <w:bottom w:val="single" w:sz="4" w:space="0" w:color="auto"/>
            <w:right w:val="single" w:sz="4" w:space="0" w:color="auto"/>
          </w:tcBorders>
          <w:vAlign w:val="center"/>
        </w:tcPr>
        <w:p w14:paraId="63BE8CC1" w14:textId="4FA78861" w:rsidR="000F4D86" w:rsidRPr="00833D0C" w:rsidRDefault="00536884" w:rsidP="00650498">
          <w:pPr>
            <w:pStyle w:val="Hlavika"/>
            <w:tabs>
              <w:tab w:val="clear" w:pos="4536"/>
              <w:tab w:val="center" w:pos="4253"/>
              <w:tab w:val="right" w:pos="9213"/>
            </w:tabs>
            <w:spacing w:line="276" w:lineRule="auto"/>
            <w:jc w:val="center"/>
            <w:rPr>
              <w:sz w:val="18"/>
              <w:szCs w:val="18"/>
            </w:rPr>
          </w:pPr>
          <w:r>
            <w:rPr>
              <w:sz w:val="18"/>
              <w:szCs w:val="18"/>
            </w:rPr>
            <w:t>7</w:t>
          </w:r>
        </w:p>
      </w:tc>
    </w:tr>
  </w:tbl>
  <w:p w14:paraId="63BE8CC3" w14:textId="77777777" w:rsidR="000F4D86" w:rsidRDefault="000F4D86" w:rsidP="00B50225">
    <w:pPr>
      <w:pStyle w:val="Hlavika"/>
      <w:tabs>
        <w:tab w:val="clear" w:pos="4536"/>
        <w:tab w:val="clear" w:pos="9072"/>
        <w:tab w:val="center" w:pos="3969"/>
        <w:tab w:val="right" w:pos="9214"/>
      </w:tabs>
    </w:pPr>
  </w:p>
  <w:p w14:paraId="63BE8CC4" w14:textId="77777777" w:rsidR="000F4D86" w:rsidRPr="00E95128" w:rsidRDefault="000F4D86" w:rsidP="00B50225">
    <w:pPr>
      <w:pStyle w:val="Hlavika"/>
      <w:tabs>
        <w:tab w:val="clear" w:pos="4536"/>
        <w:tab w:val="clear" w:pos="9072"/>
        <w:tab w:val="center" w:pos="3969"/>
        <w:tab w:val="right" w:pos="9214"/>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E8CC5" w14:textId="77777777" w:rsidR="000F4D86" w:rsidRDefault="000F4D86" w:rsidP="008A2D79">
    <w:pPr>
      <w:pStyle w:val="Hlavika"/>
      <w:tabs>
        <w:tab w:val="center" w:pos="4820"/>
        <w:tab w:val="right" w:pos="9214"/>
      </w:tabs>
      <w:jc w:val="right"/>
      <w:rPr>
        <w:sz w:val="18"/>
      </w:rPr>
    </w:pPr>
  </w:p>
  <w:p w14:paraId="63BE8CC6" w14:textId="77777777" w:rsidR="000F4D86" w:rsidRPr="00E95128" w:rsidRDefault="000F4D86" w:rsidP="008A2D79">
    <w:pPr>
      <w:pStyle w:val="Hlavika"/>
      <w:tabs>
        <w:tab w:val="center" w:pos="4820"/>
        <w:tab w:val="right" w:pos="9214"/>
      </w:tabs>
      <w:jc w:val="right"/>
      <w:rPr>
        <w:sz w:val="18"/>
      </w:rPr>
    </w:pPr>
    <w:r>
      <w:rPr>
        <w:rFonts w:eastAsiaTheme="minorHAnsi"/>
        <w:noProof/>
        <w:lang w:eastAsia="sk-SK"/>
      </w:rPr>
      <w:drawing>
        <wp:anchor distT="0" distB="0" distL="114300" distR="114300" simplePos="0" relativeHeight="251658242" behindDoc="1" locked="0" layoutInCell="1" allowOverlap="1" wp14:anchorId="63BE8CE6" wp14:editId="63BE8CE7">
          <wp:simplePos x="0" y="0"/>
          <wp:positionH relativeFrom="column">
            <wp:align>left</wp:align>
          </wp:positionH>
          <wp:positionV relativeFrom="page">
            <wp:posOffset>561975</wp:posOffset>
          </wp:positionV>
          <wp:extent cx="629920" cy="243840"/>
          <wp:effectExtent l="19050" t="0" r="0" b="0"/>
          <wp:wrapNone/>
          <wp:docPr id="8" name="Picture 1" descr="KPMG_20mm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KPMG_20mm56"/>
                  <pic:cNvPicPr>
                    <a:picLocks noChangeAspect="1" noChangeArrowheads="1"/>
                  </pic:cNvPicPr>
                </pic:nvPicPr>
                <pic:blipFill>
                  <a:blip r:embed="rId1"/>
                  <a:srcRect/>
                  <a:stretch>
                    <a:fillRect/>
                  </a:stretch>
                </pic:blipFill>
                <pic:spPr bwMode="auto">
                  <a:xfrm>
                    <a:off x="0" y="0"/>
                    <a:ext cx="629920" cy="243840"/>
                  </a:xfrm>
                  <a:prstGeom prst="rect">
                    <a:avLst/>
                  </a:prstGeom>
                  <a:noFill/>
                  <a:ln w="9525">
                    <a:noFill/>
                    <a:miter lim="800000"/>
                    <a:headEnd/>
                    <a:tailEnd/>
                  </a:ln>
                </pic:spPr>
              </pic:pic>
            </a:graphicData>
          </a:graphic>
        </wp:anchor>
      </w:drawing>
    </w:r>
    <w:r w:rsidRPr="008648B4">
      <w:rPr>
        <w:sz w:val="18"/>
        <w:szCs w:val="18"/>
      </w:rPr>
      <w:t xml:space="preserve"> </w:t>
    </w:r>
    <w:r w:rsidRPr="008D6361">
      <w:rPr>
        <w:sz w:val="18"/>
        <w:szCs w:val="18"/>
      </w:rPr>
      <w:t>Vzorová účtovná závierka</w:t>
    </w:r>
  </w:p>
  <w:p w14:paraId="63BE8CC7" w14:textId="77777777" w:rsidR="000F4D86" w:rsidRDefault="000F4D86" w:rsidP="008A2D79">
    <w:pPr>
      <w:pStyle w:val="Hlavika"/>
      <w:tabs>
        <w:tab w:val="clear" w:pos="4536"/>
        <w:tab w:val="clear" w:pos="9072"/>
        <w:tab w:val="center" w:pos="3969"/>
        <w:tab w:val="right" w:pos="9214"/>
      </w:tabs>
      <w:jc w:val="right"/>
      <w:rPr>
        <w:sz w:val="18"/>
        <w:szCs w:val="18"/>
      </w:rPr>
    </w:pPr>
    <w:r>
      <w:rPr>
        <w:b/>
        <w:bCs/>
        <w:sz w:val="18"/>
        <w:szCs w:val="18"/>
      </w:rPr>
      <w:tab/>
    </w:r>
    <w:r w:rsidRPr="00E95128">
      <w:rPr>
        <w:b/>
        <w:bCs/>
        <w:sz w:val="18"/>
        <w:szCs w:val="18"/>
      </w:rPr>
      <w:t>ABC Slovenská výroba, spol. s r. o.</w:t>
    </w:r>
    <w:r>
      <w:rPr>
        <w:b/>
        <w:bCs/>
        <w:sz w:val="18"/>
        <w:szCs w:val="18"/>
      </w:rPr>
      <w:tab/>
    </w:r>
    <w:r w:rsidRPr="00E95128">
      <w:rPr>
        <w:b/>
        <w:bCs/>
        <w:sz w:val="18"/>
        <w:szCs w:val="18"/>
      </w:rPr>
      <w:t xml:space="preserve"> </w:t>
    </w:r>
    <w:r w:rsidRPr="008D6361">
      <w:rPr>
        <w:sz w:val="18"/>
        <w:szCs w:val="18"/>
      </w:rPr>
      <w:t>k</w:t>
    </w:r>
    <w:r>
      <w:rPr>
        <w:b/>
        <w:bCs/>
        <w:sz w:val="18"/>
        <w:szCs w:val="18"/>
      </w:rPr>
      <w:t xml:space="preserve"> </w:t>
    </w:r>
    <w:r w:rsidRPr="0075768F">
      <w:rPr>
        <w:sz w:val="18"/>
        <w:szCs w:val="18"/>
      </w:rPr>
      <w:t>3</w:t>
    </w:r>
    <w:r w:rsidRPr="008D6361">
      <w:rPr>
        <w:sz w:val="18"/>
        <w:szCs w:val="18"/>
      </w:rPr>
      <w:t xml:space="preserve">1. decembru </w:t>
    </w:r>
    <w:r>
      <w:rPr>
        <w:sz w:val="18"/>
        <w:szCs w:val="18"/>
      </w:rPr>
      <w:t>2013</w:t>
    </w:r>
  </w:p>
  <w:p w14:paraId="63BE8CC8" w14:textId="77777777" w:rsidR="000F4D86" w:rsidRPr="00E95128" w:rsidRDefault="000F4D86" w:rsidP="008A2D79">
    <w:pPr>
      <w:pStyle w:val="Hlavika"/>
      <w:tabs>
        <w:tab w:val="clear" w:pos="4536"/>
        <w:tab w:val="clear" w:pos="9072"/>
        <w:tab w:val="center" w:pos="3969"/>
        <w:tab w:val="right" w:pos="9214"/>
      </w:tabs>
      <w:jc w:val="right"/>
    </w:pPr>
  </w:p>
  <w:tbl>
    <w:tblPr>
      <w:tblW w:w="0" w:type="auto"/>
      <w:tblInd w:w="-5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240"/>
      <w:gridCol w:w="4221"/>
      <w:gridCol w:w="283"/>
      <w:gridCol w:w="282"/>
      <w:gridCol w:w="283"/>
      <w:gridCol w:w="282"/>
      <w:gridCol w:w="283"/>
      <w:gridCol w:w="282"/>
      <w:gridCol w:w="283"/>
      <w:gridCol w:w="282"/>
      <w:gridCol w:w="283"/>
      <w:gridCol w:w="282"/>
    </w:tblGrid>
    <w:tr w:rsidR="000F4D86" w14:paraId="63BE8CD5" w14:textId="77777777" w:rsidTr="00D34B3E">
      <w:trPr>
        <w:trHeight w:val="299"/>
      </w:trPr>
      <w:tc>
        <w:tcPr>
          <w:tcW w:w="2251" w:type="dxa"/>
          <w:vAlign w:val="center"/>
        </w:tcPr>
        <w:p w14:paraId="63BE8CC9" w14:textId="77777777" w:rsidR="000F4D86" w:rsidRDefault="000F4D86" w:rsidP="00D34B3E">
          <w:pPr>
            <w:pStyle w:val="Hlavika"/>
            <w:tabs>
              <w:tab w:val="clear" w:pos="4536"/>
              <w:tab w:val="center" w:pos="4253"/>
              <w:tab w:val="right" w:pos="9214"/>
            </w:tabs>
            <w:jc w:val="center"/>
            <w:rPr>
              <w:sz w:val="22"/>
            </w:rPr>
          </w:pPr>
          <w:r>
            <w:rPr>
              <w:rFonts w:cs="Arial"/>
              <w:szCs w:val="22"/>
              <w:lang w:eastAsia="sk-SK"/>
            </w:rPr>
            <w:t>Poznámky Úč POD 3 - 04</w:t>
          </w:r>
        </w:p>
      </w:tc>
      <w:tc>
        <w:tcPr>
          <w:tcW w:w="4252" w:type="dxa"/>
          <w:tcBorders>
            <w:top w:val="nil"/>
            <w:bottom w:val="nil"/>
          </w:tcBorders>
          <w:vAlign w:val="center"/>
        </w:tcPr>
        <w:p w14:paraId="63BE8CCA" w14:textId="77777777" w:rsidR="000F4D86" w:rsidRDefault="000F4D86" w:rsidP="00D34B3E">
          <w:pPr>
            <w:pStyle w:val="Hlavika"/>
            <w:tabs>
              <w:tab w:val="clear" w:pos="4536"/>
              <w:tab w:val="center" w:pos="4253"/>
              <w:tab w:val="right" w:pos="9214"/>
            </w:tabs>
            <w:jc w:val="right"/>
            <w:rPr>
              <w:sz w:val="22"/>
            </w:rPr>
          </w:pPr>
          <w:r>
            <w:rPr>
              <w:sz w:val="22"/>
            </w:rPr>
            <w:t>DIČ</w:t>
          </w:r>
        </w:p>
      </w:tc>
      <w:tc>
        <w:tcPr>
          <w:tcW w:w="284" w:type="dxa"/>
          <w:vAlign w:val="center"/>
        </w:tcPr>
        <w:p w14:paraId="63BE8CCB"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CC"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CD"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CE"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CF"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D0"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D1"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D2" w14:textId="77777777" w:rsidR="000F4D86" w:rsidRDefault="000F4D86" w:rsidP="00D34B3E">
          <w:pPr>
            <w:pStyle w:val="Hlavika"/>
            <w:tabs>
              <w:tab w:val="clear" w:pos="4536"/>
              <w:tab w:val="center" w:pos="4253"/>
              <w:tab w:val="right" w:pos="9214"/>
            </w:tabs>
            <w:jc w:val="center"/>
            <w:rPr>
              <w:sz w:val="22"/>
            </w:rPr>
          </w:pPr>
        </w:p>
      </w:tc>
      <w:tc>
        <w:tcPr>
          <w:tcW w:w="284" w:type="dxa"/>
          <w:vAlign w:val="center"/>
        </w:tcPr>
        <w:p w14:paraId="63BE8CD3" w14:textId="77777777" w:rsidR="000F4D86" w:rsidRDefault="000F4D86" w:rsidP="00D34B3E">
          <w:pPr>
            <w:pStyle w:val="Hlavika"/>
            <w:tabs>
              <w:tab w:val="clear" w:pos="4536"/>
              <w:tab w:val="center" w:pos="4253"/>
              <w:tab w:val="right" w:pos="9214"/>
            </w:tabs>
            <w:jc w:val="center"/>
            <w:rPr>
              <w:sz w:val="22"/>
            </w:rPr>
          </w:pPr>
        </w:p>
      </w:tc>
      <w:tc>
        <w:tcPr>
          <w:tcW w:w="283" w:type="dxa"/>
          <w:vAlign w:val="center"/>
        </w:tcPr>
        <w:p w14:paraId="63BE8CD4" w14:textId="77777777" w:rsidR="000F4D86" w:rsidRDefault="000F4D86" w:rsidP="00D34B3E">
          <w:pPr>
            <w:pStyle w:val="Hlavika"/>
            <w:tabs>
              <w:tab w:val="clear" w:pos="4536"/>
              <w:tab w:val="center" w:pos="4253"/>
              <w:tab w:val="right" w:pos="9214"/>
            </w:tabs>
            <w:jc w:val="center"/>
            <w:rPr>
              <w:sz w:val="22"/>
            </w:rPr>
          </w:pPr>
        </w:p>
      </w:tc>
    </w:tr>
  </w:tbl>
  <w:p w14:paraId="63BE8CD6" w14:textId="77777777" w:rsidR="000F4D86" w:rsidRPr="00E95128" w:rsidRDefault="000F4D86" w:rsidP="008648B4">
    <w:pPr>
      <w:pStyle w:val="Hlavika"/>
      <w:tabs>
        <w:tab w:val="clear" w:pos="4536"/>
        <w:tab w:val="center" w:pos="4253"/>
        <w:tab w:val="right" w:pos="9214"/>
      </w:tabs>
      <w:jc w:val="right"/>
      <w:rPr>
        <w:sz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rPr>
        <w:rFonts w:cs="Times New Roman"/>
      </w:rPr>
    </w:lvl>
  </w:abstractNum>
  <w:abstractNum w:abstractNumId="1" w15:restartNumberingAfterBreak="0">
    <w:nsid w:val="016530A0"/>
    <w:multiLevelType w:val="hybridMultilevel"/>
    <w:tmpl w:val="448CFA46"/>
    <w:lvl w:ilvl="0" w:tplc="041B0017">
      <w:start w:val="1"/>
      <w:numFmt w:val="lowerLetter"/>
      <w:lvlText w:val="%1)"/>
      <w:lvlJc w:val="left"/>
      <w:pPr>
        <w:ind w:left="786" w:hanging="360"/>
      </w:pPr>
    </w:lvl>
    <w:lvl w:ilvl="1" w:tplc="041B0019" w:tentative="1">
      <w:start w:val="1"/>
      <w:numFmt w:val="lowerLetter"/>
      <w:lvlText w:val="%2."/>
      <w:lvlJc w:val="left"/>
      <w:pPr>
        <w:ind w:left="1506" w:hanging="360"/>
      </w:pPr>
    </w:lvl>
    <w:lvl w:ilvl="2" w:tplc="041B001B" w:tentative="1">
      <w:start w:val="1"/>
      <w:numFmt w:val="lowerRoman"/>
      <w:lvlText w:val="%3."/>
      <w:lvlJc w:val="right"/>
      <w:pPr>
        <w:ind w:left="2226" w:hanging="180"/>
      </w:pPr>
    </w:lvl>
    <w:lvl w:ilvl="3" w:tplc="041B000F" w:tentative="1">
      <w:start w:val="1"/>
      <w:numFmt w:val="decimal"/>
      <w:lvlText w:val="%4."/>
      <w:lvlJc w:val="left"/>
      <w:pPr>
        <w:ind w:left="2946" w:hanging="360"/>
      </w:pPr>
    </w:lvl>
    <w:lvl w:ilvl="4" w:tplc="041B0019" w:tentative="1">
      <w:start w:val="1"/>
      <w:numFmt w:val="lowerLetter"/>
      <w:lvlText w:val="%5."/>
      <w:lvlJc w:val="left"/>
      <w:pPr>
        <w:ind w:left="3666" w:hanging="360"/>
      </w:pPr>
    </w:lvl>
    <w:lvl w:ilvl="5" w:tplc="041B001B" w:tentative="1">
      <w:start w:val="1"/>
      <w:numFmt w:val="lowerRoman"/>
      <w:lvlText w:val="%6."/>
      <w:lvlJc w:val="right"/>
      <w:pPr>
        <w:ind w:left="4386" w:hanging="180"/>
      </w:pPr>
    </w:lvl>
    <w:lvl w:ilvl="6" w:tplc="041B000F" w:tentative="1">
      <w:start w:val="1"/>
      <w:numFmt w:val="decimal"/>
      <w:lvlText w:val="%7."/>
      <w:lvlJc w:val="left"/>
      <w:pPr>
        <w:ind w:left="5106" w:hanging="360"/>
      </w:pPr>
    </w:lvl>
    <w:lvl w:ilvl="7" w:tplc="041B0019" w:tentative="1">
      <w:start w:val="1"/>
      <w:numFmt w:val="lowerLetter"/>
      <w:lvlText w:val="%8."/>
      <w:lvlJc w:val="left"/>
      <w:pPr>
        <w:ind w:left="5826" w:hanging="360"/>
      </w:pPr>
    </w:lvl>
    <w:lvl w:ilvl="8" w:tplc="041B001B" w:tentative="1">
      <w:start w:val="1"/>
      <w:numFmt w:val="lowerRoman"/>
      <w:lvlText w:val="%9."/>
      <w:lvlJc w:val="right"/>
      <w:pPr>
        <w:ind w:left="6546" w:hanging="180"/>
      </w:pPr>
    </w:lvl>
  </w:abstractNum>
  <w:abstractNum w:abstractNumId="2" w15:restartNumberingAfterBreak="0">
    <w:nsid w:val="05302F6A"/>
    <w:multiLevelType w:val="singleLevel"/>
    <w:tmpl w:val="D4101BA6"/>
    <w:lvl w:ilvl="0">
      <w:start w:val="1"/>
      <w:numFmt w:val="bullet"/>
      <w:lvlText w:val=""/>
      <w:lvlJc w:val="left"/>
      <w:pPr>
        <w:tabs>
          <w:tab w:val="num" w:pos="340"/>
        </w:tabs>
        <w:ind w:left="340" w:hanging="340"/>
      </w:pPr>
      <w:rPr>
        <w:rFonts w:ascii="Symbol" w:hAnsi="Symbol" w:hint="default"/>
        <w:color w:val="auto"/>
        <w:sz w:val="22"/>
      </w:rPr>
    </w:lvl>
  </w:abstractNum>
  <w:abstractNum w:abstractNumId="3" w15:restartNumberingAfterBreak="0">
    <w:nsid w:val="06A051EB"/>
    <w:multiLevelType w:val="singleLevel"/>
    <w:tmpl w:val="DB5046F2"/>
    <w:lvl w:ilvl="0">
      <w:start w:val="1"/>
      <w:numFmt w:val="bullet"/>
      <w:lvlText w:val=""/>
      <w:lvlJc w:val="left"/>
      <w:pPr>
        <w:tabs>
          <w:tab w:val="num" w:pos="340"/>
        </w:tabs>
        <w:ind w:left="340" w:hanging="340"/>
      </w:pPr>
      <w:rPr>
        <w:rFonts w:ascii="Symbol" w:hAnsi="Symbol" w:hint="default"/>
        <w:color w:val="auto"/>
        <w:sz w:val="22"/>
      </w:rPr>
    </w:lvl>
  </w:abstractNum>
  <w:abstractNum w:abstractNumId="4" w15:restartNumberingAfterBreak="0">
    <w:nsid w:val="0C5537CD"/>
    <w:multiLevelType w:val="hybridMultilevel"/>
    <w:tmpl w:val="FB08211E"/>
    <w:lvl w:ilvl="0" w:tplc="04090017">
      <w:start w:val="1"/>
      <w:numFmt w:val="lowerLetter"/>
      <w:lvlText w:val="%1)"/>
      <w:lvlJc w:val="left"/>
      <w:pPr>
        <w:tabs>
          <w:tab w:val="num" w:pos="1192"/>
        </w:tabs>
        <w:ind w:left="1192" w:hanging="360"/>
      </w:pPr>
      <w:rPr>
        <w:rFonts w:cs="Times New Roman"/>
      </w:rPr>
    </w:lvl>
    <w:lvl w:ilvl="1" w:tplc="04090019" w:tentative="1">
      <w:start w:val="1"/>
      <w:numFmt w:val="lowerLetter"/>
      <w:lvlText w:val="%2."/>
      <w:lvlJc w:val="left"/>
      <w:pPr>
        <w:tabs>
          <w:tab w:val="num" w:pos="1912"/>
        </w:tabs>
        <w:ind w:left="1912" w:hanging="360"/>
      </w:pPr>
      <w:rPr>
        <w:rFonts w:cs="Times New Roman"/>
      </w:rPr>
    </w:lvl>
    <w:lvl w:ilvl="2" w:tplc="0409001B" w:tentative="1">
      <w:start w:val="1"/>
      <w:numFmt w:val="lowerRoman"/>
      <w:lvlText w:val="%3."/>
      <w:lvlJc w:val="right"/>
      <w:pPr>
        <w:tabs>
          <w:tab w:val="num" w:pos="2632"/>
        </w:tabs>
        <w:ind w:left="2632" w:hanging="180"/>
      </w:pPr>
      <w:rPr>
        <w:rFonts w:cs="Times New Roman"/>
      </w:rPr>
    </w:lvl>
    <w:lvl w:ilvl="3" w:tplc="0409000F" w:tentative="1">
      <w:start w:val="1"/>
      <w:numFmt w:val="decimal"/>
      <w:lvlText w:val="%4."/>
      <w:lvlJc w:val="left"/>
      <w:pPr>
        <w:tabs>
          <w:tab w:val="num" w:pos="3352"/>
        </w:tabs>
        <w:ind w:left="3352" w:hanging="360"/>
      </w:pPr>
      <w:rPr>
        <w:rFonts w:cs="Times New Roman"/>
      </w:rPr>
    </w:lvl>
    <w:lvl w:ilvl="4" w:tplc="04090019" w:tentative="1">
      <w:start w:val="1"/>
      <w:numFmt w:val="lowerLetter"/>
      <w:lvlText w:val="%5."/>
      <w:lvlJc w:val="left"/>
      <w:pPr>
        <w:tabs>
          <w:tab w:val="num" w:pos="4072"/>
        </w:tabs>
        <w:ind w:left="4072" w:hanging="360"/>
      </w:pPr>
      <w:rPr>
        <w:rFonts w:cs="Times New Roman"/>
      </w:rPr>
    </w:lvl>
    <w:lvl w:ilvl="5" w:tplc="0409001B" w:tentative="1">
      <w:start w:val="1"/>
      <w:numFmt w:val="lowerRoman"/>
      <w:lvlText w:val="%6."/>
      <w:lvlJc w:val="right"/>
      <w:pPr>
        <w:tabs>
          <w:tab w:val="num" w:pos="4792"/>
        </w:tabs>
        <w:ind w:left="4792" w:hanging="180"/>
      </w:pPr>
      <w:rPr>
        <w:rFonts w:cs="Times New Roman"/>
      </w:rPr>
    </w:lvl>
    <w:lvl w:ilvl="6" w:tplc="0409000F" w:tentative="1">
      <w:start w:val="1"/>
      <w:numFmt w:val="decimal"/>
      <w:lvlText w:val="%7."/>
      <w:lvlJc w:val="left"/>
      <w:pPr>
        <w:tabs>
          <w:tab w:val="num" w:pos="5512"/>
        </w:tabs>
        <w:ind w:left="5512" w:hanging="360"/>
      </w:pPr>
      <w:rPr>
        <w:rFonts w:cs="Times New Roman"/>
      </w:rPr>
    </w:lvl>
    <w:lvl w:ilvl="7" w:tplc="04090019" w:tentative="1">
      <w:start w:val="1"/>
      <w:numFmt w:val="lowerLetter"/>
      <w:lvlText w:val="%8."/>
      <w:lvlJc w:val="left"/>
      <w:pPr>
        <w:tabs>
          <w:tab w:val="num" w:pos="6232"/>
        </w:tabs>
        <w:ind w:left="6232" w:hanging="360"/>
      </w:pPr>
      <w:rPr>
        <w:rFonts w:cs="Times New Roman"/>
      </w:rPr>
    </w:lvl>
    <w:lvl w:ilvl="8" w:tplc="0409001B" w:tentative="1">
      <w:start w:val="1"/>
      <w:numFmt w:val="lowerRoman"/>
      <w:lvlText w:val="%9."/>
      <w:lvlJc w:val="right"/>
      <w:pPr>
        <w:tabs>
          <w:tab w:val="num" w:pos="6952"/>
        </w:tabs>
        <w:ind w:left="6952" w:hanging="180"/>
      </w:pPr>
      <w:rPr>
        <w:rFonts w:cs="Times New Roman"/>
      </w:rPr>
    </w:lvl>
  </w:abstractNum>
  <w:abstractNum w:abstractNumId="5" w15:restartNumberingAfterBreak="0">
    <w:nsid w:val="0E157F6B"/>
    <w:multiLevelType w:val="hybridMultilevel"/>
    <w:tmpl w:val="85BE57D6"/>
    <w:lvl w:ilvl="0" w:tplc="05BA1CA8">
      <w:start w:val="1"/>
      <w:numFmt w:val="bullet"/>
      <w:lvlText w:val=""/>
      <w:lvlJc w:val="left"/>
      <w:pPr>
        <w:ind w:left="360" w:hanging="360"/>
      </w:pPr>
      <w:rPr>
        <w:rFonts w:ascii="Wingdings" w:hAnsi="Wingdings" w:hint="default"/>
        <w:color w:val="auto"/>
      </w:rPr>
    </w:lvl>
    <w:lvl w:ilvl="1" w:tplc="041B0003" w:tentative="1">
      <w:start w:val="1"/>
      <w:numFmt w:val="bullet"/>
      <w:lvlText w:val="o"/>
      <w:lvlJc w:val="left"/>
      <w:pPr>
        <w:ind w:left="1080" w:hanging="360"/>
      </w:pPr>
      <w:rPr>
        <w:rFonts w:ascii="Courier New" w:hAnsi="Courier New" w:cs="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cs="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cs="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6" w15:restartNumberingAfterBreak="0">
    <w:nsid w:val="0EA206E0"/>
    <w:multiLevelType w:val="singleLevel"/>
    <w:tmpl w:val="A8EE215C"/>
    <w:lvl w:ilvl="0">
      <w:start w:val="1"/>
      <w:numFmt w:val="bullet"/>
      <w:lvlText w:val=""/>
      <w:lvlJc w:val="left"/>
      <w:pPr>
        <w:tabs>
          <w:tab w:val="num" w:pos="340"/>
        </w:tabs>
        <w:ind w:left="340" w:hanging="340"/>
      </w:pPr>
      <w:rPr>
        <w:rFonts w:ascii="Symbol" w:hAnsi="Symbol" w:hint="default"/>
        <w:color w:val="auto"/>
        <w:sz w:val="22"/>
      </w:rPr>
    </w:lvl>
  </w:abstractNum>
  <w:abstractNum w:abstractNumId="7" w15:restartNumberingAfterBreak="0">
    <w:nsid w:val="0FF42CFF"/>
    <w:multiLevelType w:val="singleLevel"/>
    <w:tmpl w:val="F7CA8176"/>
    <w:lvl w:ilvl="0">
      <w:start w:val="1"/>
      <w:numFmt w:val="bullet"/>
      <w:lvlText w:val=""/>
      <w:lvlJc w:val="left"/>
      <w:pPr>
        <w:tabs>
          <w:tab w:val="num" w:pos="340"/>
        </w:tabs>
        <w:ind w:left="340" w:hanging="340"/>
      </w:pPr>
      <w:rPr>
        <w:rFonts w:ascii="Symbol" w:hAnsi="Symbol" w:hint="default"/>
        <w:color w:val="auto"/>
        <w:sz w:val="22"/>
      </w:rPr>
    </w:lvl>
  </w:abstractNum>
  <w:abstractNum w:abstractNumId="8" w15:restartNumberingAfterBreak="0">
    <w:nsid w:val="10890113"/>
    <w:multiLevelType w:val="singleLevel"/>
    <w:tmpl w:val="D41A76FC"/>
    <w:lvl w:ilvl="0">
      <w:start w:val="1"/>
      <w:numFmt w:val="bullet"/>
      <w:lvlText w:val=""/>
      <w:lvlJc w:val="left"/>
      <w:pPr>
        <w:tabs>
          <w:tab w:val="num" w:pos="340"/>
        </w:tabs>
        <w:ind w:left="340" w:hanging="340"/>
      </w:pPr>
      <w:rPr>
        <w:rFonts w:ascii="Symbol" w:hAnsi="Symbol" w:hint="default"/>
        <w:color w:val="auto"/>
        <w:sz w:val="22"/>
      </w:rPr>
    </w:lvl>
  </w:abstractNum>
  <w:abstractNum w:abstractNumId="9" w15:restartNumberingAfterBreak="0">
    <w:nsid w:val="111F0278"/>
    <w:multiLevelType w:val="hybridMultilevel"/>
    <w:tmpl w:val="18643598"/>
    <w:lvl w:ilvl="0" w:tplc="93F4A19E">
      <w:start w:val="1"/>
      <w:numFmt w:val="lowerLetter"/>
      <w:lvlText w:val="%1)"/>
      <w:lvlJc w:val="left"/>
      <w:pPr>
        <w:ind w:left="1211" w:hanging="360"/>
      </w:pPr>
      <w:rPr>
        <w:rFonts w:ascii="Times New Roman" w:eastAsia="Times New Roman" w:hAnsi="Times New Roman" w:cs="Times New Roman"/>
      </w:rPr>
    </w:lvl>
    <w:lvl w:ilvl="1" w:tplc="041B0003" w:tentative="1">
      <w:start w:val="1"/>
      <w:numFmt w:val="bullet"/>
      <w:lvlText w:val="o"/>
      <w:lvlJc w:val="left"/>
      <w:pPr>
        <w:ind w:left="1931" w:hanging="360"/>
      </w:pPr>
      <w:rPr>
        <w:rFonts w:ascii="Courier New" w:hAnsi="Courier New" w:cs="Courier New" w:hint="default"/>
      </w:rPr>
    </w:lvl>
    <w:lvl w:ilvl="2" w:tplc="041B0005" w:tentative="1">
      <w:start w:val="1"/>
      <w:numFmt w:val="bullet"/>
      <w:lvlText w:val=""/>
      <w:lvlJc w:val="left"/>
      <w:pPr>
        <w:ind w:left="2651" w:hanging="360"/>
      </w:pPr>
      <w:rPr>
        <w:rFonts w:ascii="Wingdings" w:hAnsi="Wingdings" w:hint="default"/>
      </w:rPr>
    </w:lvl>
    <w:lvl w:ilvl="3" w:tplc="041B0001" w:tentative="1">
      <w:start w:val="1"/>
      <w:numFmt w:val="bullet"/>
      <w:lvlText w:val=""/>
      <w:lvlJc w:val="left"/>
      <w:pPr>
        <w:ind w:left="3371" w:hanging="360"/>
      </w:pPr>
      <w:rPr>
        <w:rFonts w:ascii="Symbol" w:hAnsi="Symbol" w:hint="default"/>
      </w:rPr>
    </w:lvl>
    <w:lvl w:ilvl="4" w:tplc="041B0003" w:tentative="1">
      <w:start w:val="1"/>
      <w:numFmt w:val="bullet"/>
      <w:lvlText w:val="o"/>
      <w:lvlJc w:val="left"/>
      <w:pPr>
        <w:ind w:left="4091" w:hanging="360"/>
      </w:pPr>
      <w:rPr>
        <w:rFonts w:ascii="Courier New" w:hAnsi="Courier New" w:cs="Courier New" w:hint="default"/>
      </w:rPr>
    </w:lvl>
    <w:lvl w:ilvl="5" w:tplc="041B0005" w:tentative="1">
      <w:start w:val="1"/>
      <w:numFmt w:val="bullet"/>
      <w:lvlText w:val=""/>
      <w:lvlJc w:val="left"/>
      <w:pPr>
        <w:ind w:left="4811" w:hanging="360"/>
      </w:pPr>
      <w:rPr>
        <w:rFonts w:ascii="Wingdings" w:hAnsi="Wingdings" w:hint="default"/>
      </w:rPr>
    </w:lvl>
    <w:lvl w:ilvl="6" w:tplc="041B0001" w:tentative="1">
      <w:start w:val="1"/>
      <w:numFmt w:val="bullet"/>
      <w:lvlText w:val=""/>
      <w:lvlJc w:val="left"/>
      <w:pPr>
        <w:ind w:left="5531" w:hanging="360"/>
      </w:pPr>
      <w:rPr>
        <w:rFonts w:ascii="Symbol" w:hAnsi="Symbol" w:hint="default"/>
      </w:rPr>
    </w:lvl>
    <w:lvl w:ilvl="7" w:tplc="041B0003" w:tentative="1">
      <w:start w:val="1"/>
      <w:numFmt w:val="bullet"/>
      <w:lvlText w:val="o"/>
      <w:lvlJc w:val="left"/>
      <w:pPr>
        <w:ind w:left="6251" w:hanging="360"/>
      </w:pPr>
      <w:rPr>
        <w:rFonts w:ascii="Courier New" w:hAnsi="Courier New" w:cs="Courier New" w:hint="default"/>
      </w:rPr>
    </w:lvl>
    <w:lvl w:ilvl="8" w:tplc="041B0005" w:tentative="1">
      <w:start w:val="1"/>
      <w:numFmt w:val="bullet"/>
      <w:lvlText w:val=""/>
      <w:lvlJc w:val="left"/>
      <w:pPr>
        <w:ind w:left="6971" w:hanging="360"/>
      </w:pPr>
      <w:rPr>
        <w:rFonts w:ascii="Wingdings" w:hAnsi="Wingdings" w:hint="default"/>
      </w:rPr>
    </w:lvl>
  </w:abstractNum>
  <w:abstractNum w:abstractNumId="10" w15:restartNumberingAfterBreak="0">
    <w:nsid w:val="116C184F"/>
    <w:multiLevelType w:val="hybridMultilevel"/>
    <w:tmpl w:val="3E886CF6"/>
    <w:lvl w:ilvl="0" w:tplc="041B0019">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1" w15:restartNumberingAfterBreak="0">
    <w:nsid w:val="12562205"/>
    <w:multiLevelType w:val="hybridMultilevel"/>
    <w:tmpl w:val="BB4E1B76"/>
    <w:lvl w:ilvl="0" w:tplc="795ADBB8">
      <w:start w:val="1"/>
      <w:numFmt w:val="lowerLetter"/>
      <w:lvlText w:val="%1)"/>
      <w:lvlJc w:val="left"/>
      <w:pPr>
        <w:ind w:left="785" w:hanging="360"/>
      </w:pPr>
      <w:rPr>
        <w:rFonts w:hint="default"/>
      </w:rPr>
    </w:lvl>
    <w:lvl w:ilvl="1" w:tplc="041B0019" w:tentative="1">
      <w:start w:val="1"/>
      <w:numFmt w:val="lowerLetter"/>
      <w:lvlText w:val="%2."/>
      <w:lvlJc w:val="left"/>
      <w:pPr>
        <w:ind w:left="1505" w:hanging="360"/>
      </w:pPr>
    </w:lvl>
    <w:lvl w:ilvl="2" w:tplc="041B001B" w:tentative="1">
      <w:start w:val="1"/>
      <w:numFmt w:val="lowerRoman"/>
      <w:lvlText w:val="%3."/>
      <w:lvlJc w:val="right"/>
      <w:pPr>
        <w:ind w:left="2225" w:hanging="180"/>
      </w:pPr>
    </w:lvl>
    <w:lvl w:ilvl="3" w:tplc="041B000F" w:tentative="1">
      <w:start w:val="1"/>
      <w:numFmt w:val="decimal"/>
      <w:lvlText w:val="%4."/>
      <w:lvlJc w:val="left"/>
      <w:pPr>
        <w:ind w:left="2945" w:hanging="360"/>
      </w:pPr>
    </w:lvl>
    <w:lvl w:ilvl="4" w:tplc="041B0019" w:tentative="1">
      <w:start w:val="1"/>
      <w:numFmt w:val="lowerLetter"/>
      <w:lvlText w:val="%5."/>
      <w:lvlJc w:val="left"/>
      <w:pPr>
        <w:ind w:left="3665" w:hanging="360"/>
      </w:pPr>
    </w:lvl>
    <w:lvl w:ilvl="5" w:tplc="041B001B" w:tentative="1">
      <w:start w:val="1"/>
      <w:numFmt w:val="lowerRoman"/>
      <w:lvlText w:val="%6."/>
      <w:lvlJc w:val="right"/>
      <w:pPr>
        <w:ind w:left="4385" w:hanging="180"/>
      </w:pPr>
    </w:lvl>
    <w:lvl w:ilvl="6" w:tplc="041B000F" w:tentative="1">
      <w:start w:val="1"/>
      <w:numFmt w:val="decimal"/>
      <w:lvlText w:val="%7."/>
      <w:lvlJc w:val="left"/>
      <w:pPr>
        <w:ind w:left="5105" w:hanging="360"/>
      </w:pPr>
    </w:lvl>
    <w:lvl w:ilvl="7" w:tplc="041B0019" w:tentative="1">
      <w:start w:val="1"/>
      <w:numFmt w:val="lowerLetter"/>
      <w:lvlText w:val="%8."/>
      <w:lvlJc w:val="left"/>
      <w:pPr>
        <w:ind w:left="5825" w:hanging="360"/>
      </w:pPr>
    </w:lvl>
    <w:lvl w:ilvl="8" w:tplc="041B001B" w:tentative="1">
      <w:start w:val="1"/>
      <w:numFmt w:val="lowerRoman"/>
      <w:lvlText w:val="%9."/>
      <w:lvlJc w:val="right"/>
      <w:pPr>
        <w:ind w:left="6545" w:hanging="180"/>
      </w:pPr>
    </w:lvl>
  </w:abstractNum>
  <w:abstractNum w:abstractNumId="12" w15:restartNumberingAfterBreak="0">
    <w:nsid w:val="141343CD"/>
    <w:multiLevelType w:val="singleLevel"/>
    <w:tmpl w:val="55AAC7D0"/>
    <w:lvl w:ilvl="0">
      <w:start w:val="1"/>
      <w:numFmt w:val="bullet"/>
      <w:lvlText w:val=""/>
      <w:lvlJc w:val="left"/>
      <w:pPr>
        <w:tabs>
          <w:tab w:val="num" w:pos="340"/>
        </w:tabs>
        <w:ind w:left="340" w:hanging="340"/>
      </w:pPr>
      <w:rPr>
        <w:rFonts w:ascii="Symbol" w:hAnsi="Symbol" w:hint="default"/>
        <w:color w:val="auto"/>
        <w:sz w:val="22"/>
      </w:rPr>
    </w:lvl>
  </w:abstractNum>
  <w:abstractNum w:abstractNumId="13" w15:restartNumberingAfterBreak="0">
    <w:nsid w:val="14A36042"/>
    <w:multiLevelType w:val="singleLevel"/>
    <w:tmpl w:val="005C07A8"/>
    <w:lvl w:ilvl="0">
      <w:start w:val="1"/>
      <w:numFmt w:val="bullet"/>
      <w:lvlText w:val=""/>
      <w:lvlJc w:val="left"/>
      <w:pPr>
        <w:tabs>
          <w:tab w:val="num" w:pos="340"/>
        </w:tabs>
        <w:ind w:left="340" w:hanging="340"/>
      </w:pPr>
      <w:rPr>
        <w:rFonts w:ascii="Symbol" w:hAnsi="Symbol" w:hint="default"/>
        <w:color w:val="auto"/>
        <w:sz w:val="22"/>
      </w:rPr>
    </w:lvl>
  </w:abstractNum>
  <w:abstractNum w:abstractNumId="14" w15:restartNumberingAfterBreak="0">
    <w:nsid w:val="16A8711D"/>
    <w:multiLevelType w:val="singleLevel"/>
    <w:tmpl w:val="DBF8471A"/>
    <w:lvl w:ilvl="0">
      <w:start w:val="1"/>
      <w:numFmt w:val="bullet"/>
      <w:lvlText w:val=""/>
      <w:lvlJc w:val="left"/>
      <w:pPr>
        <w:tabs>
          <w:tab w:val="num" w:pos="340"/>
        </w:tabs>
        <w:ind w:left="340" w:hanging="340"/>
      </w:pPr>
      <w:rPr>
        <w:rFonts w:ascii="Symbol" w:hAnsi="Symbol" w:hint="default"/>
        <w:color w:val="auto"/>
        <w:sz w:val="22"/>
      </w:rPr>
    </w:lvl>
  </w:abstractNum>
  <w:abstractNum w:abstractNumId="15" w15:restartNumberingAfterBreak="0">
    <w:nsid w:val="176B2B9C"/>
    <w:multiLevelType w:val="singleLevel"/>
    <w:tmpl w:val="819CBD72"/>
    <w:lvl w:ilvl="0">
      <w:start w:val="1"/>
      <w:numFmt w:val="bullet"/>
      <w:lvlText w:val=""/>
      <w:lvlJc w:val="left"/>
      <w:pPr>
        <w:tabs>
          <w:tab w:val="num" w:pos="340"/>
        </w:tabs>
        <w:ind w:left="340" w:hanging="340"/>
      </w:pPr>
      <w:rPr>
        <w:rFonts w:ascii="Symbol" w:hAnsi="Symbol" w:hint="default"/>
        <w:color w:val="auto"/>
        <w:sz w:val="22"/>
      </w:rPr>
    </w:lvl>
  </w:abstractNum>
  <w:abstractNum w:abstractNumId="16" w15:restartNumberingAfterBreak="0">
    <w:nsid w:val="195B70C4"/>
    <w:multiLevelType w:val="singleLevel"/>
    <w:tmpl w:val="E828E29C"/>
    <w:lvl w:ilvl="0">
      <w:start w:val="1"/>
      <w:numFmt w:val="bullet"/>
      <w:lvlText w:val=""/>
      <w:lvlJc w:val="left"/>
      <w:pPr>
        <w:tabs>
          <w:tab w:val="num" w:pos="340"/>
        </w:tabs>
        <w:ind w:left="340" w:hanging="340"/>
      </w:pPr>
      <w:rPr>
        <w:rFonts w:ascii="Symbol" w:hAnsi="Symbol" w:hint="default"/>
        <w:color w:val="auto"/>
        <w:sz w:val="22"/>
      </w:rPr>
    </w:lvl>
  </w:abstractNum>
  <w:abstractNum w:abstractNumId="17" w15:restartNumberingAfterBreak="0">
    <w:nsid w:val="19A33832"/>
    <w:multiLevelType w:val="singleLevel"/>
    <w:tmpl w:val="0DB6575E"/>
    <w:lvl w:ilvl="0">
      <w:start w:val="1"/>
      <w:numFmt w:val="bullet"/>
      <w:lvlText w:val=""/>
      <w:lvlJc w:val="left"/>
      <w:pPr>
        <w:tabs>
          <w:tab w:val="num" w:pos="340"/>
        </w:tabs>
        <w:ind w:left="340" w:hanging="340"/>
      </w:pPr>
      <w:rPr>
        <w:rFonts w:ascii="Symbol" w:hAnsi="Symbol" w:hint="default"/>
        <w:color w:val="auto"/>
        <w:sz w:val="22"/>
      </w:rPr>
    </w:lvl>
  </w:abstractNum>
  <w:abstractNum w:abstractNumId="18" w15:restartNumberingAfterBreak="0">
    <w:nsid w:val="19D81C94"/>
    <w:multiLevelType w:val="hybridMultilevel"/>
    <w:tmpl w:val="1FFA05A6"/>
    <w:lvl w:ilvl="0" w:tplc="6660CD6E">
      <w:start w:val="1"/>
      <w:numFmt w:val="bullet"/>
      <w:lvlText w:val="–"/>
      <w:lvlJc w:val="left"/>
      <w:pPr>
        <w:ind w:left="1060" w:hanging="360"/>
      </w:pPr>
      <w:rPr>
        <w:rFonts w:ascii="Times New Roman" w:hAnsi="Times New Roman" w:hint="default"/>
      </w:rPr>
    </w:lvl>
    <w:lvl w:ilvl="1" w:tplc="041B0003" w:tentative="1">
      <w:start w:val="1"/>
      <w:numFmt w:val="bullet"/>
      <w:lvlText w:val="o"/>
      <w:lvlJc w:val="left"/>
      <w:pPr>
        <w:ind w:left="1780" w:hanging="360"/>
      </w:pPr>
      <w:rPr>
        <w:rFonts w:ascii="Courier New" w:hAnsi="Courier New" w:cs="Courier New" w:hint="default"/>
      </w:rPr>
    </w:lvl>
    <w:lvl w:ilvl="2" w:tplc="041B0005" w:tentative="1">
      <w:start w:val="1"/>
      <w:numFmt w:val="bullet"/>
      <w:lvlText w:val=""/>
      <w:lvlJc w:val="left"/>
      <w:pPr>
        <w:ind w:left="2500" w:hanging="360"/>
      </w:pPr>
      <w:rPr>
        <w:rFonts w:ascii="Wingdings" w:hAnsi="Wingdings" w:hint="default"/>
      </w:rPr>
    </w:lvl>
    <w:lvl w:ilvl="3" w:tplc="041B0001" w:tentative="1">
      <w:start w:val="1"/>
      <w:numFmt w:val="bullet"/>
      <w:lvlText w:val=""/>
      <w:lvlJc w:val="left"/>
      <w:pPr>
        <w:ind w:left="3220" w:hanging="360"/>
      </w:pPr>
      <w:rPr>
        <w:rFonts w:ascii="Symbol" w:hAnsi="Symbol" w:hint="default"/>
      </w:rPr>
    </w:lvl>
    <w:lvl w:ilvl="4" w:tplc="041B0003" w:tentative="1">
      <w:start w:val="1"/>
      <w:numFmt w:val="bullet"/>
      <w:lvlText w:val="o"/>
      <w:lvlJc w:val="left"/>
      <w:pPr>
        <w:ind w:left="3940" w:hanging="360"/>
      </w:pPr>
      <w:rPr>
        <w:rFonts w:ascii="Courier New" w:hAnsi="Courier New" w:cs="Courier New" w:hint="default"/>
      </w:rPr>
    </w:lvl>
    <w:lvl w:ilvl="5" w:tplc="041B0005" w:tentative="1">
      <w:start w:val="1"/>
      <w:numFmt w:val="bullet"/>
      <w:lvlText w:val=""/>
      <w:lvlJc w:val="left"/>
      <w:pPr>
        <w:ind w:left="4660" w:hanging="360"/>
      </w:pPr>
      <w:rPr>
        <w:rFonts w:ascii="Wingdings" w:hAnsi="Wingdings" w:hint="default"/>
      </w:rPr>
    </w:lvl>
    <w:lvl w:ilvl="6" w:tplc="041B0001" w:tentative="1">
      <w:start w:val="1"/>
      <w:numFmt w:val="bullet"/>
      <w:lvlText w:val=""/>
      <w:lvlJc w:val="left"/>
      <w:pPr>
        <w:ind w:left="5380" w:hanging="360"/>
      </w:pPr>
      <w:rPr>
        <w:rFonts w:ascii="Symbol" w:hAnsi="Symbol" w:hint="default"/>
      </w:rPr>
    </w:lvl>
    <w:lvl w:ilvl="7" w:tplc="041B0003" w:tentative="1">
      <w:start w:val="1"/>
      <w:numFmt w:val="bullet"/>
      <w:lvlText w:val="o"/>
      <w:lvlJc w:val="left"/>
      <w:pPr>
        <w:ind w:left="6100" w:hanging="360"/>
      </w:pPr>
      <w:rPr>
        <w:rFonts w:ascii="Courier New" w:hAnsi="Courier New" w:cs="Courier New" w:hint="default"/>
      </w:rPr>
    </w:lvl>
    <w:lvl w:ilvl="8" w:tplc="041B0005" w:tentative="1">
      <w:start w:val="1"/>
      <w:numFmt w:val="bullet"/>
      <w:lvlText w:val=""/>
      <w:lvlJc w:val="left"/>
      <w:pPr>
        <w:ind w:left="6820" w:hanging="360"/>
      </w:pPr>
      <w:rPr>
        <w:rFonts w:ascii="Wingdings" w:hAnsi="Wingdings" w:hint="default"/>
      </w:rPr>
    </w:lvl>
  </w:abstractNum>
  <w:abstractNum w:abstractNumId="19" w15:restartNumberingAfterBreak="0">
    <w:nsid w:val="1B413207"/>
    <w:multiLevelType w:val="singleLevel"/>
    <w:tmpl w:val="E570B138"/>
    <w:lvl w:ilvl="0">
      <w:start w:val="1"/>
      <w:numFmt w:val="bullet"/>
      <w:lvlText w:val=""/>
      <w:lvlJc w:val="left"/>
      <w:pPr>
        <w:tabs>
          <w:tab w:val="num" w:pos="340"/>
        </w:tabs>
        <w:ind w:left="340" w:hanging="340"/>
      </w:pPr>
      <w:rPr>
        <w:rFonts w:ascii="Symbol" w:hAnsi="Symbol" w:hint="default"/>
        <w:color w:val="auto"/>
        <w:sz w:val="22"/>
      </w:rPr>
    </w:lvl>
  </w:abstractNum>
  <w:abstractNum w:abstractNumId="20" w15:restartNumberingAfterBreak="0">
    <w:nsid w:val="1C1F00FC"/>
    <w:multiLevelType w:val="hybridMultilevel"/>
    <w:tmpl w:val="BB425714"/>
    <w:lvl w:ilvl="0" w:tplc="0E345142">
      <w:start w:val="1"/>
      <w:numFmt w:val="lowerLetter"/>
      <w:lvlText w:val="%1)"/>
      <w:lvlJc w:val="left"/>
      <w:pPr>
        <w:ind w:left="360" w:hanging="360"/>
      </w:pPr>
      <w:rPr>
        <w:rFonts w:ascii="Times New Roman" w:eastAsia="Times New Roman" w:hAnsi="Times New Roman" w:cs="Times New Roman"/>
      </w:rPr>
    </w:lvl>
    <w:lvl w:ilvl="1" w:tplc="041B0003" w:tentative="1">
      <w:start w:val="1"/>
      <w:numFmt w:val="bullet"/>
      <w:lvlText w:val="o"/>
      <w:lvlJc w:val="left"/>
      <w:pPr>
        <w:ind w:left="1080" w:hanging="360"/>
      </w:pPr>
      <w:rPr>
        <w:rFonts w:ascii="Courier New" w:hAnsi="Courier New" w:cs="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cs="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cs="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21" w15:restartNumberingAfterBreak="0">
    <w:nsid w:val="1C7D1952"/>
    <w:multiLevelType w:val="hybridMultilevel"/>
    <w:tmpl w:val="3A7296C4"/>
    <w:lvl w:ilvl="0" w:tplc="6660CD6E">
      <w:start w:val="1"/>
      <w:numFmt w:val="bullet"/>
      <w:lvlText w:val="–"/>
      <w:lvlJc w:val="left"/>
      <w:pPr>
        <w:tabs>
          <w:tab w:val="num" w:pos="766"/>
        </w:tabs>
        <w:ind w:left="766" w:hanging="340"/>
      </w:pPr>
      <w:rPr>
        <w:rFonts w:ascii="Times New Roman" w:hAnsi="Times New Roman" w:hint="default"/>
      </w:rPr>
    </w:lvl>
    <w:lvl w:ilvl="1" w:tplc="041B0003" w:tentative="1">
      <w:start w:val="1"/>
      <w:numFmt w:val="bullet"/>
      <w:lvlText w:val="o"/>
      <w:lvlJc w:val="left"/>
      <w:pPr>
        <w:tabs>
          <w:tab w:val="num" w:pos="1866"/>
        </w:tabs>
        <w:ind w:left="1866" w:hanging="360"/>
      </w:pPr>
      <w:rPr>
        <w:rFonts w:ascii="Courier New" w:hAnsi="Courier New" w:hint="default"/>
      </w:rPr>
    </w:lvl>
    <w:lvl w:ilvl="2" w:tplc="041B0005" w:tentative="1">
      <w:start w:val="1"/>
      <w:numFmt w:val="bullet"/>
      <w:lvlText w:val=""/>
      <w:lvlJc w:val="left"/>
      <w:pPr>
        <w:tabs>
          <w:tab w:val="num" w:pos="2586"/>
        </w:tabs>
        <w:ind w:left="2586" w:hanging="360"/>
      </w:pPr>
      <w:rPr>
        <w:rFonts w:ascii="Wingdings" w:hAnsi="Wingdings" w:hint="default"/>
      </w:rPr>
    </w:lvl>
    <w:lvl w:ilvl="3" w:tplc="041B0001" w:tentative="1">
      <w:start w:val="1"/>
      <w:numFmt w:val="bullet"/>
      <w:lvlText w:val=""/>
      <w:lvlJc w:val="left"/>
      <w:pPr>
        <w:tabs>
          <w:tab w:val="num" w:pos="3306"/>
        </w:tabs>
        <w:ind w:left="3306" w:hanging="360"/>
      </w:pPr>
      <w:rPr>
        <w:rFonts w:ascii="Symbol" w:hAnsi="Symbol" w:hint="default"/>
      </w:rPr>
    </w:lvl>
    <w:lvl w:ilvl="4" w:tplc="041B0003" w:tentative="1">
      <w:start w:val="1"/>
      <w:numFmt w:val="bullet"/>
      <w:lvlText w:val="o"/>
      <w:lvlJc w:val="left"/>
      <w:pPr>
        <w:tabs>
          <w:tab w:val="num" w:pos="4026"/>
        </w:tabs>
        <w:ind w:left="4026" w:hanging="360"/>
      </w:pPr>
      <w:rPr>
        <w:rFonts w:ascii="Courier New" w:hAnsi="Courier New" w:hint="default"/>
      </w:rPr>
    </w:lvl>
    <w:lvl w:ilvl="5" w:tplc="041B0005" w:tentative="1">
      <w:start w:val="1"/>
      <w:numFmt w:val="bullet"/>
      <w:lvlText w:val=""/>
      <w:lvlJc w:val="left"/>
      <w:pPr>
        <w:tabs>
          <w:tab w:val="num" w:pos="4746"/>
        </w:tabs>
        <w:ind w:left="4746" w:hanging="360"/>
      </w:pPr>
      <w:rPr>
        <w:rFonts w:ascii="Wingdings" w:hAnsi="Wingdings" w:hint="default"/>
      </w:rPr>
    </w:lvl>
    <w:lvl w:ilvl="6" w:tplc="041B0001" w:tentative="1">
      <w:start w:val="1"/>
      <w:numFmt w:val="bullet"/>
      <w:lvlText w:val=""/>
      <w:lvlJc w:val="left"/>
      <w:pPr>
        <w:tabs>
          <w:tab w:val="num" w:pos="5466"/>
        </w:tabs>
        <w:ind w:left="5466" w:hanging="360"/>
      </w:pPr>
      <w:rPr>
        <w:rFonts w:ascii="Symbol" w:hAnsi="Symbol" w:hint="default"/>
      </w:rPr>
    </w:lvl>
    <w:lvl w:ilvl="7" w:tplc="041B0003" w:tentative="1">
      <w:start w:val="1"/>
      <w:numFmt w:val="bullet"/>
      <w:lvlText w:val="o"/>
      <w:lvlJc w:val="left"/>
      <w:pPr>
        <w:tabs>
          <w:tab w:val="num" w:pos="6186"/>
        </w:tabs>
        <w:ind w:left="6186" w:hanging="360"/>
      </w:pPr>
      <w:rPr>
        <w:rFonts w:ascii="Courier New" w:hAnsi="Courier New" w:hint="default"/>
      </w:rPr>
    </w:lvl>
    <w:lvl w:ilvl="8" w:tplc="041B0005" w:tentative="1">
      <w:start w:val="1"/>
      <w:numFmt w:val="bullet"/>
      <w:lvlText w:val=""/>
      <w:lvlJc w:val="left"/>
      <w:pPr>
        <w:tabs>
          <w:tab w:val="num" w:pos="6906"/>
        </w:tabs>
        <w:ind w:left="6906" w:hanging="360"/>
      </w:pPr>
      <w:rPr>
        <w:rFonts w:ascii="Wingdings" w:hAnsi="Wingdings" w:hint="default"/>
      </w:rPr>
    </w:lvl>
  </w:abstractNum>
  <w:abstractNum w:abstractNumId="22" w15:restartNumberingAfterBreak="0">
    <w:nsid w:val="1D2A1A4E"/>
    <w:multiLevelType w:val="hybridMultilevel"/>
    <w:tmpl w:val="B034514E"/>
    <w:lvl w:ilvl="0" w:tplc="6660CD6E">
      <w:start w:val="1"/>
      <w:numFmt w:val="bullet"/>
      <w:lvlText w:val="–"/>
      <w:lvlJc w:val="left"/>
      <w:pPr>
        <w:tabs>
          <w:tab w:val="num" w:pos="766"/>
        </w:tabs>
        <w:ind w:left="766" w:hanging="340"/>
      </w:pPr>
      <w:rPr>
        <w:rFonts w:ascii="Times New Roman" w:hAnsi="Times New Roman" w:hint="default"/>
      </w:rPr>
    </w:lvl>
    <w:lvl w:ilvl="1" w:tplc="041B0003" w:tentative="1">
      <w:start w:val="1"/>
      <w:numFmt w:val="bullet"/>
      <w:lvlText w:val="o"/>
      <w:lvlJc w:val="left"/>
      <w:pPr>
        <w:tabs>
          <w:tab w:val="num" w:pos="1866"/>
        </w:tabs>
        <w:ind w:left="1866" w:hanging="360"/>
      </w:pPr>
      <w:rPr>
        <w:rFonts w:ascii="Courier New" w:hAnsi="Courier New" w:hint="default"/>
      </w:rPr>
    </w:lvl>
    <w:lvl w:ilvl="2" w:tplc="041B0005" w:tentative="1">
      <w:start w:val="1"/>
      <w:numFmt w:val="bullet"/>
      <w:lvlText w:val=""/>
      <w:lvlJc w:val="left"/>
      <w:pPr>
        <w:tabs>
          <w:tab w:val="num" w:pos="2586"/>
        </w:tabs>
        <w:ind w:left="2586" w:hanging="360"/>
      </w:pPr>
      <w:rPr>
        <w:rFonts w:ascii="Wingdings" w:hAnsi="Wingdings" w:hint="default"/>
      </w:rPr>
    </w:lvl>
    <w:lvl w:ilvl="3" w:tplc="041B0001" w:tentative="1">
      <w:start w:val="1"/>
      <w:numFmt w:val="bullet"/>
      <w:lvlText w:val=""/>
      <w:lvlJc w:val="left"/>
      <w:pPr>
        <w:tabs>
          <w:tab w:val="num" w:pos="3306"/>
        </w:tabs>
        <w:ind w:left="3306" w:hanging="360"/>
      </w:pPr>
      <w:rPr>
        <w:rFonts w:ascii="Symbol" w:hAnsi="Symbol" w:hint="default"/>
      </w:rPr>
    </w:lvl>
    <w:lvl w:ilvl="4" w:tplc="041B0003" w:tentative="1">
      <w:start w:val="1"/>
      <w:numFmt w:val="bullet"/>
      <w:lvlText w:val="o"/>
      <w:lvlJc w:val="left"/>
      <w:pPr>
        <w:tabs>
          <w:tab w:val="num" w:pos="4026"/>
        </w:tabs>
        <w:ind w:left="4026" w:hanging="360"/>
      </w:pPr>
      <w:rPr>
        <w:rFonts w:ascii="Courier New" w:hAnsi="Courier New" w:hint="default"/>
      </w:rPr>
    </w:lvl>
    <w:lvl w:ilvl="5" w:tplc="041B0005" w:tentative="1">
      <w:start w:val="1"/>
      <w:numFmt w:val="bullet"/>
      <w:lvlText w:val=""/>
      <w:lvlJc w:val="left"/>
      <w:pPr>
        <w:tabs>
          <w:tab w:val="num" w:pos="4746"/>
        </w:tabs>
        <w:ind w:left="4746" w:hanging="360"/>
      </w:pPr>
      <w:rPr>
        <w:rFonts w:ascii="Wingdings" w:hAnsi="Wingdings" w:hint="default"/>
      </w:rPr>
    </w:lvl>
    <w:lvl w:ilvl="6" w:tplc="041B0001" w:tentative="1">
      <w:start w:val="1"/>
      <w:numFmt w:val="bullet"/>
      <w:lvlText w:val=""/>
      <w:lvlJc w:val="left"/>
      <w:pPr>
        <w:tabs>
          <w:tab w:val="num" w:pos="5466"/>
        </w:tabs>
        <w:ind w:left="5466" w:hanging="360"/>
      </w:pPr>
      <w:rPr>
        <w:rFonts w:ascii="Symbol" w:hAnsi="Symbol" w:hint="default"/>
      </w:rPr>
    </w:lvl>
    <w:lvl w:ilvl="7" w:tplc="041B0003" w:tentative="1">
      <w:start w:val="1"/>
      <w:numFmt w:val="bullet"/>
      <w:lvlText w:val="o"/>
      <w:lvlJc w:val="left"/>
      <w:pPr>
        <w:tabs>
          <w:tab w:val="num" w:pos="6186"/>
        </w:tabs>
        <w:ind w:left="6186" w:hanging="360"/>
      </w:pPr>
      <w:rPr>
        <w:rFonts w:ascii="Courier New" w:hAnsi="Courier New" w:hint="default"/>
      </w:rPr>
    </w:lvl>
    <w:lvl w:ilvl="8" w:tplc="041B0005" w:tentative="1">
      <w:start w:val="1"/>
      <w:numFmt w:val="bullet"/>
      <w:lvlText w:val=""/>
      <w:lvlJc w:val="left"/>
      <w:pPr>
        <w:tabs>
          <w:tab w:val="num" w:pos="6906"/>
        </w:tabs>
        <w:ind w:left="6906" w:hanging="360"/>
      </w:pPr>
      <w:rPr>
        <w:rFonts w:ascii="Wingdings" w:hAnsi="Wingdings" w:hint="default"/>
      </w:rPr>
    </w:lvl>
  </w:abstractNum>
  <w:abstractNum w:abstractNumId="23" w15:restartNumberingAfterBreak="0">
    <w:nsid w:val="1EF37DA4"/>
    <w:multiLevelType w:val="singleLevel"/>
    <w:tmpl w:val="AE14E3A2"/>
    <w:lvl w:ilvl="0">
      <w:start w:val="1"/>
      <w:numFmt w:val="bullet"/>
      <w:lvlText w:val=""/>
      <w:lvlJc w:val="left"/>
      <w:pPr>
        <w:tabs>
          <w:tab w:val="num" w:pos="340"/>
        </w:tabs>
        <w:ind w:left="340" w:hanging="340"/>
      </w:pPr>
      <w:rPr>
        <w:rFonts w:ascii="Symbol" w:hAnsi="Symbol" w:hint="default"/>
        <w:color w:val="auto"/>
        <w:sz w:val="22"/>
      </w:rPr>
    </w:lvl>
  </w:abstractNum>
  <w:abstractNum w:abstractNumId="24" w15:restartNumberingAfterBreak="0">
    <w:nsid w:val="20DD009B"/>
    <w:multiLevelType w:val="singleLevel"/>
    <w:tmpl w:val="0CB00B00"/>
    <w:lvl w:ilvl="0">
      <w:start w:val="1"/>
      <w:numFmt w:val="bullet"/>
      <w:lvlText w:val=""/>
      <w:lvlJc w:val="left"/>
      <w:pPr>
        <w:tabs>
          <w:tab w:val="num" w:pos="340"/>
        </w:tabs>
        <w:ind w:left="340" w:hanging="340"/>
      </w:pPr>
      <w:rPr>
        <w:rFonts w:ascii="Symbol" w:hAnsi="Symbol" w:hint="default"/>
        <w:color w:val="auto"/>
        <w:sz w:val="22"/>
      </w:rPr>
    </w:lvl>
  </w:abstractNum>
  <w:abstractNum w:abstractNumId="25" w15:restartNumberingAfterBreak="0">
    <w:nsid w:val="2182282A"/>
    <w:multiLevelType w:val="singleLevel"/>
    <w:tmpl w:val="C08A15F8"/>
    <w:lvl w:ilvl="0">
      <w:start w:val="1"/>
      <w:numFmt w:val="bullet"/>
      <w:lvlText w:val=""/>
      <w:lvlJc w:val="left"/>
      <w:pPr>
        <w:tabs>
          <w:tab w:val="num" w:pos="340"/>
        </w:tabs>
        <w:ind w:left="340" w:hanging="340"/>
      </w:pPr>
      <w:rPr>
        <w:rFonts w:ascii="Symbol" w:hAnsi="Symbol" w:hint="default"/>
        <w:color w:val="auto"/>
        <w:sz w:val="22"/>
      </w:rPr>
    </w:lvl>
  </w:abstractNum>
  <w:abstractNum w:abstractNumId="26" w15:restartNumberingAfterBreak="0">
    <w:nsid w:val="237329C6"/>
    <w:multiLevelType w:val="hybridMultilevel"/>
    <w:tmpl w:val="AA0C3734"/>
    <w:lvl w:ilvl="0" w:tplc="6660CD6E">
      <w:start w:val="1"/>
      <w:numFmt w:val="bullet"/>
      <w:lvlText w:val="–"/>
      <w:lvlJc w:val="left"/>
      <w:pPr>
        <w:ind w:left="1150" w:hanging="360"/>
      </w:pPr>
      <w:rPr>
        <w:rFonts w:ascii="Times New Roman" w:hAnsi="Times New Roman" w:hint="default"/>
      </w:rPr>
    </w:lvl>
    <w:lvl w:ilvl="1" w:tplc="041B0003" w:tentative="1">
      <w:start w:val="1"/>
      <w:numFmt w:val="bullet"/>
      <w:lvlText w:val="o"/>
      <w:lvlJc w:val="left"/>
      <w:pPr>
        <w:ind w:left="1870" w:hanging="360"/>
      </w:pPr>
      <w:rPr>
        <w:rFonts w:ascii="Courier New" w:hAnsi="Courier New" w:cs="Courier New" w:hint="default"/>
      </w:rPr>
    </w:lvl>
    <w:lvl w:ilvl="2" w:tplc="041B0005" w:tentative="1">
      <w:start w:val="1"/>
      <w:numFmt w:val="bullet"/>
      <w:lvlText w:val=""/>
      <w:lvlJc w:val="left"/>
      <w:pPr>
        <w:ind w:left="2590" w:hanging="360"/>
      </w:pPr>
      <w:rPr>
        <w:rFonts w:ascii="Wingdings" w:hAnsi="Wingdings" w:hint="default"/>
      </w:rPr>
    </w:lvl>
    <w:lvl w:ilvl="3" w:tplc="041B0001" w:tentative="1">
      <w:start w:val="1"/>
      <w:numFmt w:val="bullet"/>
      <w:lvlText w:val=""/>
      <w:lvlJc w:val="left"/>
      <w:pPr>
        <w:ind w:left="3310" w:hanging="360"/>
      </w:pPr>
      <w:rPr>
        <w:rFonts w:ascii="Symbol" w:hAnsi="Symbol" w:hint="default"/>
      </w:rPr>
    </w:lvl>
    <w:lvl w:ilvl="4" w:tplc="041B0003" w:tentative="1">
      <w:start w:val="1"/>
      <w:numFmt w:val="bullet"/>
      <w:lvlText w:val="o"/>
      <w:lvlJc w:val="left"/>
      <w:pPr>
        <w:ind w:left="4030" w:hanging="360"/>
      </w:pPr>
      <w:rPr>
        <w:rFonts w:ascii="Courier New" w:hAnsi="Courier New" w:cs="Courier New" w:hint="default"/>
      </w:rPr>
    </w:lvl>
    <w:lvl w:ilvl="5" w:tplc="041B0005" w:tentative="1">
      <w:start w:val="1"/>
      <w:numFmt w:val="bullet"/>
      <w:lvlText w:val=""/>
      <w:lvlJc w:val="left"/>
      <w:pPr>
        <w:ind w:left="4750" w:hanging="360"/>
      </w:pPr>
      <w:rPr>
        <w:rFonts w:ascii="Wingdings" w:hAnsi="Wingdings" w:hint="default"/>
      </w:rPr>
    </w:lvl>
    <w:lvl w:ilvl="6" w:tplc="041B0001" w:tentative="1">
      <w:start w:val="1"/>
      <w:numFmt w:val="bullet"/>
      <w:lvlText w:val=""/>
      <w:lvlJc w:val="left"/>
      <w:pPr>
        <w:ind w:left="5470" w:hanging="360"/>
      </w:pPr>
      <w:rPr>
        <w:rFonts w:ascii="Symbol" w:hAnsi="Symbol" w:hint="default"/>
      </w:rPr>
    </w:lvl>
    <w:lvl w:ilvl="7" w:tplc="041B0003" w:tentative="1">
      <w:start w:val="1"/>
      <w:numFmt w:val="bullet"/>
      <w:lvlText w:val="o"/>
      <w:lvlJc w:val="left"/>
      <w:pPr>
        <w:ind w:left="6190" w:hanging="360"/>
      </w:pPr>
      <w:rPr>
        <w:rFonts w:ascii="Courier New" w:hAnsi="Courier New" w:cs="Courier New" w:hint="default"/>
      </w:rPr>
    </w:lvl>
    <w:lvl w:ilvl="8" w:tplc="041B0005" w:tentative="1">
      <w:start w:val="1"/>
      <w:numFmt w:val="bullet"/>
      <w:lvlText w:val=""/>
      <w:lvlJc w:val="left"/>
      <w:pPr>
        <w:ind w:left="6910" w:hanging="360"/>
      </w:pPr>
      <w:rPr>
        <w:rFonts w:ascii="Wingdings" w:hAnsi="Wingdings" w:hint="default"/>
      </w:rPr>
    </w:lvl>
  </w:abstractNum>
  <w:abstractNum w:abstractNumId="27" w15:restartNumberingAfterBreak="0">
    <w:nsid w:val="24480A66"/>
    <w:multiLevelType w:val="singleLevel"/>
    <w:tmpl w:val="F6B893A6"/>
    <w:lvl w:ilvl="0">
      <w:start w:val="1"/>
      <w:numFmt w:val="decimal"/>
      <w:lvlText w:val="%1."/>
      <w:lvlJc w:val="left"/>
      <w:pPr>
        <w:tabs>
          <w:tab w:val="num" w:pos="5888"/>
        </w:tabs>
        <w:ind w:left="5888" w:hanging="360"/>
      </w:pPr>
      <w:rPr>
        <w:rFonts w:cs="Times New Roman"/>
        <w:b w:val="0"/>
        <w:sz w:val="20"/>
        <w:szCs w:val="20"/>
      </w:rPr>
    </w:lvl>
  </w:abstractNum>
  <w:abstractNum w:abstractNumId="28" w15:restartNumberingAfterBreak="0">
    <w:nsid w:val="28283ED9"/>
    <w:multiLevelType w:val="singleLevel"/>
    <w:tmpl w:val="2FE8388A"/>
    <w:lvl w:ilvl="0">
      <w:start w:val="1"/>
      <w:numFmt w:val="bullet"/>
      <w:lvlText w:val=""/>
      <w:lvlJc w:val="left"/>
      <w:pPr>
        <w:tabs>
          <w:tab w:val="num" w:pos="340"/>
        </w:tabs>
        <w:ind w:left="340" w:hanging="340"/>
      </w:pPr>
      <w:rPr>
        <w:rFonts w:ascii="Symbol" w:hAnsi="Symbol" w:hint="default"/>
        <w:color w:val="auto"/>
        <w:sz w:val="22"/>
      </w:rPr>
    </w:lvl>
  </w:abstractNum>
  <w:abstractNum w:abstractNumId="29" w15:restartNumberingAfterBreak="0">
    <w:nsid w:val="29612C8E"/>
    <w:multiLevelType w:val="singleLevel"/>
    <w:tmpl w:val="B65ED314"/>
    <w:lvl w:ilvl="0">
      <w:start w:val="1"/>
      <w:numFmt w:val="bullet"/>
      <w:lvlText w:val=""/>
      <w:lvlJc w:val="left"/>
      <w:pPr>
        <w:tabs>
          <w:tab w:val="num" w:pos="340"/>
        </w:tabs>
        <w:ind w:left="340" w:hanging="340"/>
      </w:pPr>
      <w:rPr>
        <w:rFonts w:ascii="Symbol" w:hAnsi="Symbol" w:hint="default"/>
        <w:color w:val="auto"/>
        <w:sz w:val="22"/>
      </w:rPr>
    </w:lvl>
  </w:abstractNum>
  <w:abstractNum w:abstractNumId="30" w15:restartNumberingAfterBreak="0">
    <w:nsid w:val="2AED02E9"/>
    <w:multiLevelType w:val="singleLevel"/>
    <w:tmpl w:val="5546DFCC"/>
    <w:lvl w:ilvl="0">
      <w:start w:val="1"/>
      <w:numFmt w:val="bullet"/>
      <w:lvlText w:val=""/>
      <w:lvlJc w:val="left"/>
      <w:pPr>
        <w:tabs>
          <w:tab w:val="num" w:pos="340"/>
        </w:tabs>
        <w:ind w:left="340" w:hanging="340"/>
      </w:pPr>
      <w:rPr>
        <w:rFonts w:ascii="Symbol" w:hAnsi="Symbol" w:hint="default"/>
        <w:color w:val="auto"/>
        <w:sz w:val="22"/>
      </w:rPr>
    </w:lvl>
  </w:abstractNum>
  <w:abstractNum w:abstractNumId="31" w15:restartNumberingAfterBreak="0">
    <w:nsid w:val="2F7B4804"/>
    <w:multiLevelType w:val="hybridMultilevel"/>
    <w:tmpl w:val="93CEEAAE"/>
    <w:lvl w:ilvl="0" w:tplc="C5700CFC">
      <w:start w:val="1"/>
      <w:numFmt w:val="decimal"/>
      <w:lvlText w:val="(%1)"/>
      <w:lvlJc w:val="left"/>
      <w:pPr>
        <w:ind w:left="218" w:hanging="360"/>
      </w:pPr>
      <w:rPr>
        <w:rFonts w:cs="Times New Roman" w:hint="default"/>
        <w:strike w:val="0"/>
        <w:color w:val="auto"/>
      </w:rPr>
    </w:lvl>
    <w:lvl w:ilvl="1" w:tplc="041B0019" w:tentative="1">
      <w:start w:val="1"/>
      <w:numFmt w:val="lowerLetter"/>
      <w:lvlText w:val="%2."/>
      <w:lvlJc w:val="left"/>
      <w:pPr>
        <w:ind w:left="938" w:hanging="360"/>
      </w:pPr>
      <w:rPr>
        <w:rFonts w:cs="Times New Roman"/>
      </w:rPr>
    </w:lvl>
    <w:lvl w:ilvl="2" w:tplc="041B001B" w:tentative="1">
      <w:start w:val="1"/>
      <w:numFmt w:val="lowerRoman"/>
      <w:lvlText w:val="%3."/>
      <w:lvlJc w:val="right"/>
      <w:pPr>
        <w:ind w:left="1658" w:hanging="180"/>
      </w:pPr>
      <w:rPr>
        <w:rFonts w:cs="Times New Roman"/>
      </w:rPr>
    </w:lvl>
    <w:lvl w:ilvl="3" w:tplc="041B000F" w:tentative="1">
      <w:start w:val="1"/>
      <w:numFmt w:val="decimal"/>
      <w:lvlText w:val="%4."/>
      <w:lvlJc w:val="left"/>
      <w:pPr>
        <w:ind w:left="2378" w:hanging="360"/>
      </w:pPr>
      <w:rPr>
        <w:rFonts w:cs="Times New Roman"/>
      </w:rPr>
    </w:lvl>
    <w:lvl w:ilvl="4" w:tplc="041B0019" w:tentative="1">
      <w:start w:val="1"/>
      <w:numFmt w:val="lowerLetter"/>
      <w:lvlText w:val="%5."/>
      <w:lvlJc w:val="left"/>
      <w:pPr>
        <w:ind w:left="3098" w:hanging="360"/>
      </w:pPr>
      <w:rPr>
        <w:rFonts w:cs="Times New Roman"/>
      </w:rPr>
    </w:lvl>
    <w:lvl w:ilvl="5" w:tplc="041B001B" w:tentative="1">
      <w:start w:val="1"/>
      <w:numFmt w:val="lowerRoman"/>
      <w:lvlText w:val="%6."/>
      <w:lvlJc w:val="right"/>
      <w:pPr>
        <w:ind w:left="3818" w:hanging="180"/>
      </w:pPr>
      <w:rPr>
        <w:rFonts w:cs="Times New Roman"/>
      </w:rPr>
    </w:lvl>
    <w:lvl w:ilvl="6" w:tplc="041B000F" w:tentative="1">
      <w:start w:val="1"/>
      <w:numFmt w:val="decimal"/>
      <w:lvlText w:val="%7."/>
      <w:lvlJc w:val="left"/>
      <w:pPr>
        <w:ind w:left="4538" w:hanging="360"/>
      </w:pPr>
      <w:rPr>
        <w:rFonts w:cs="Times New Roman"/>
      </w:rPr>
    </w:lvl>
    <w:lvl w:ilvl="7" w:tplc="041B0019" w:tentative="1">
      <w:start w:val="1"/>
      <w:numFmt w:val="lowerLetter"/>
      <w:lvlText w:val="%8."/>
      <w:lvlJc w:val="left"/>
      <w:pPr>
        <w:ind w:left="5258" w:hanging="360"/>
      </w:pPr>
      <w:rPr>
        <w:rFonts w:cs="Times New Roman"/>
      </w:rPr>
    </w:lvl>
    <w:lvl w:ilvl="8" w:tplc="041B001B" w:tentative="1">
      <w:start w:val="1"/>
      <w:numFmt w:val="lowerRoman"/>
      <w:lvlText w:val="%9."/>
      <w:lvlJc w:val="right"/>
      <w:pPr>
        <w:ind w:left="5978" w:hanging="180"/>
      </w:pPr>
      <w:rPr>
        <w:rFonts w:cs="Times New Roman"/>
      </w:rPr>
    </w:lvl>
  </w:abstractNum>
  <w:abstractNum w:abstractNumId="32" w15:restartNumberingAfterBreak="0">
    <w:nsid w:val="2F8F3912"/>
    <w:multiLevelType w:val="singleLevel"/>
    <w:tmpl w:val="BB564BD4"/>
    <w:lvl w:ilvl="0">
      <w:start w:val="1"/>
      <w:numFmt w:val="bullet"/>
      <w:lvlText w:val=""/>
      <w:lvlJc w:val="left"/>
      <w:pPr>
        <w:tabs>
          <w:tab w:val="num" w:pos="340"/>
        </w:tabs>
        <w:ind w:left="340" w:hanging="340"/>
      </w:pPr>
      <w:rPr>
        <w:rFonts w:ascii="Symbol" w:hAnsi="Symbol" w:hint="default"/>
        <w:color w:val="auto"/>
        <w:sz w:val="22"/>
      </w:rPr>
    </w:lvl>
  </w:abstractNum>
  <w:abstractNum w:abstractNumId="33" w15:restartNumberingAfterBreak="0">
    <w:nsid w:val="30625EDD"/>
    <w:multiLevelType w:val="multilevel"/>
    <w:tmpl w:val="D76002DA"/>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4" w15:restartNumberingAfterBreak="0">
    <w:nsid w:val="31431598"/>
    <w:multiLevelType w:val="singleLevel"/>
    <w:tmpl w:val="12882ACC"/>
    <w:lvl w:ilvl="0">
      <w:start w:val="1"/>
      <w:numFmt w:val="bullet"/>
      <w:lvlText w:val=""/>
      <w:lvlJc w:val="left"/>
      <w:pPr>
        <w:tabs>
          <w:tab w:val="num" w:pos="340"/>
        </w:tabs>
        <w:ind w:left="340" w:hanging="340"/>
      </w:pPr>
      <w:rPr>
        <w:rFonts w:ascii="Symbol" w:hAnsi="Symbol" w:hint="default"/>
        <w:color w:val="auto"/>
        <w:sz w:val="22"/>
      </w:rPr>
    </w:lvl>
  </w:abstractNum>
  <w:abstractNum w:abstractNumId="35" w15:restartNumberingAfterBreak="0">
    <w:nsid w:val="31AB2169"/>
    <w:multiLevelType w:val="singleLevel"/>
    <w:tmpl w:val="680C2030"/>
    <w:lvl w:ilvl="0">
      <w:start w:val="1"/>
      <w:numFmt w:val="bullet"/>
      <w:lvlText w:val=""/>
      <w:lvlJc w:val="left"/>
      <w:pPr>
        <w:tabs>
          <w:tab w:val="num" w:pos="340"/>
        </w:tabs>
        <w:ind w:left="340" w:hanging="340"/>
      </w:pPr>
      <w:rPr>
        <w:rFonts w:ascii="Symbol" w:hAnsi="Symbol" w:hint="default"/>
        <w:color w:val="auto"/>
        <w:sz w:val="22"/>
      </w:rPr>
    </w:lvl>
  </w:abstractNum>
  <w:abstractNum w:abstractNumId="36" w15:restartNumberingAfterBreak="0">
    <w:nsid w:val="32D96499"/>
    <w:multiLevelType w:val="hybridMultilevel"/>
    <w:tmpl w:val="B232C7CA"/>
    <w:lvl w:ilvl="0" w:tplc="1E785576">
      <w:start w:val="1"/>
      <w:numFmt w:val="lowerLetter"/>
      <w:lvlText w:val="%1)"/>
      <w:lvlJc w:val="left"/>
      <w:pPr>
        <w:ind w:left="786" w:hanging="360"/>
      </w:pPr>
      <w:rPr>
        <w:rFonts w:hint="default"/>
      </w:rPr>
    </w:lvl>
    <w:lvl w:ilvl="1" w:tplc="041B000F">
      <w:start w:val="1"/>
      <w:numFmt w:val="decimal"/>
      <w:lvlText w:val="%2."/>
      <w:lvlJc w:val="left"/>
      <w:pPr>
        <w:ind w:left="1506" w:hanging="360"/>
      </w:pPr>
    </w:lvl>
    <w:lvl w:ilvl="2" w:tplc="041B001B" w:tentative="1">
      <w:start w:val="1"/>
      <w:numFmt w:val="lowerRoman"/>
      <w:lvlText w:val="%3."/>
      <w:lvlJc w:val="right"/>
      <w:pPr>
        <w:ind w:left="2226" w:hanging="180"/>
      </w:pPr>
    </w:lvl>
    <w:lvl w:ilvl="3" w:tplc="041B000F" w:tentative="1">
      <w:start w:val="1"/>
      <w:numFmt w:val="decimal"/>
      <w:lvlText w:val="%4."/>
      <w:lvlJc w:val="left"/>
      <w:pPr>
        <w:ind w:left="2946" w:hanging="360"/>
      </w:pPr>
    </w:lvl>
    <w:lvl w:ilvl="4" w:tplc="041B0019" w:tentative="1">
      <w:start w:val="1"/>
      <w:numFmt w:val="lowerLetter"/>
      <w:lvlText w:val="%5."/>
      <w:lvlJc w:val="left"/>
      <w:pPr>
        <w:ind w:left="3666" w:hanging="360"/>
      </w:pPr>
    </w:lvl>
    <w:lvl w:ilvl="5" w:tplc="041B001B" w:tentative="1">
      <w:start w:val="1"/>
      <w:numFmt w:val="lowerRoman"/>
      <w:lvlText w:val="%6."/>
      <w:lvlJc w:val="right"/>
      <w:pPr>
        <w:ind w:left="4386" w:hanging="180"/>
      </w:pPr>
    </w:lvl>
    <w:lvl w:ilvl="6" w:tplc="041B000F" w:tentative="1">
      <w:start w:val="1"/>
      <w:numFmt w:val="decimal"/>
      <w:lvlText w:val="%7."/>
      <w:lvlJc w:val="left"/>
      <w:pPr>
        <w:ind w:left="5106" w:hanging="360"/>
      </w:pPr>
    </w:lvl>
    <w:lvl w:ilvl="7" w:tplc="041B0019" w:tentative="1">
      <w:start w:val="1"/>
      <w:numFmt w:val="lowerLetter"/>
      <w:lvlText w:val="%8."/>
      <w:lvlJc w:val="left"/>
      <w:pPr>
        <w:ind w:left="5826" w:hanging="360"/>
      </w:pPr>
    </w:lvl>
    <w:lvl w:ilvl="8" w:tplc="041B001B" w:tentative="1">
      <w:start w:val="1"/>
      <w:numFmt w:val="lowerRoman"/>
      <w:lvlText w:val="%9."/>
      <w:lvlJc w:val="right"/>
      <w:pPr>
        <w:ind w:left="6546" w:hanging="180"/>
      </w:pPr>
    </w:lvl>
  </w:abstractNum>
  <w:abstractNum w:abstractNumId="37" w15:restartNumberingAfterBreak="0">
    <w:nsid w:val="33A61FDA"/>
    <w:multiLevelType w:val="hybridMultilevel"/>
    <w:tmpl w:val="BB18381E"/>
    <w:lvl w:ilvl="0" w:tplc="A62A3F16">
      <w:start w:val="1"/>
      <w:numFmt w:val="lowerLetter"/>
      <w:lvlText w:val="%1)"/>
      <w:lvlJc w:val="left"/>
      <w:pPr>
        <w:ind w:left="785" w:hanging="360"/>
      </w:pPr>
      <w:rPr>
        <w:rFonts w:hint="default"/>
      </w:rPr>
    </w:lvl>
    <w:lvl w:ilvl="1" w:tplc="041B0019" w:tentative="1">
      <w:start w:val="1"/>
      <w:numFmt w:val="lowerLetter"/>
      <w:lvlText w:val="%2."/>
      <w:lvlJc w:val="left"/>
      <w:pPr>
        <w:ind w:left="1505" w:hanging="360"/>
      </w:pPr>
    </w:lvl>
    <w:lvl w:ilvl="2" w:tplc="041B001B" w:tentative="1">
      <w:start w:val="1"/>
      <w:numFmt w:val="lowerRoman"/>
      <w:lvlText w:val="%3."/>
      <w:lvlJc w:val="right"/>
      <w:pPr>
        <w:ind w:left="2225" w:hanging="180"/>
      </w:pPr>
    </w:lvl>
    <w:lvl w:ilvl="3" w:tplc="041B000F" w:tentative="1">
      <w:start w:val="1"/>
      <w:numFmt w:val="decimal"/>
      <w:lvlText w:val="%4."/>
      <w:lvlJc w:val="left"/>
      <w:pPr>
        <w:ind w:left="2945" w:hanging="360"/>
      </w:pPr>
    </w:lvl>
    <w:lvl w:ilvl="4" w:tplc="041B0019" w:tentative="1">
      <w:start w:val="1"/>
      <w:numFmt w:val="lowerLetter"/>
      <w:lvlText w:val="%5."/>
      <w:lvlJc w:val="left"/>
      <w:pPr>
        <w:ind w:left="3665" w:hanging="360"/>
      </w:pPr>
    </w:lvl>
    <w:lvl w:ilvl="5" w:tplc="041B001B" w:tentative="1">
      <w:start w:val="1"/>
      <w:numFmt w:val="lowerRoman"/>
      <w:lvlText w:val="%6."/>
      <w:lvlJc w:val="right"/>
      <w:pPr>
        <w:ind w:left="4385" w:hanging="180"/>
      </w:pPr>
    </w:lvl>
    <w:lvl w:ilvl="6" w:tplc="041B000F" w:tentative="1">
      <w:start w:val="1"/>
      <w:numFmt w:val="decimal"/>
      <w:lvlText w:val="%7."/>
      <w:lvlJc w:val="left"/>
      <w:pPr>
        <w:ind w:left="5105" w:hanging="360"/>
      </w:pPr>
    </w:lvl>
    <w:lvl w:ilvl="7" w:tplc="041B0019" w:tentative="1">
      <w:start w:val="1"/>
      <w:numFmt w:val="lowerLetter"/>
      <w:lvlText w:val="%8."/>
      <w:lvlJc w:val="left"/>
      <w:pPr>
        <w:ind w:left="5825" w:hanging="360"/>
      </w:pPr>
    </w:lvl>
    <w:lvl w:ilvl="8" w:tplc="041B001B" w:tentative="1">
      <w:start w:val="1"/>
      <w:numFmt w:val="lowerRoman"/>
      <w:lvlText w:val="%9."/>
      <w:lvlJc w:val="right"/>
      <w:pPr>
        <w:ind w:left="6545" w:hanging="180"/>
      </w:pPr>
    </w:lvl>
  </w:abstractNum>
  <w:abstractNum w:abstractNumId="38" w15:restartNumberingAfterBreak="0">
    <w:nsid w:val="34D03E9E"/>
    <w:multiLevelType w:val="hybridMultilevel"/>
    <w:tmpl w:val="D5501E60"/>
    <w:lvl w:ilvl="0" w:tplc="4924559C">
      <w:start w:val="1"/>
      <w:numFmt w:val="decimal"/>
      <w:lvlText w:val="%1."/>
      <w:lvlJc w:val="left"/>
      <w:pPr>
        <w:ind w:left="644" w:hanging="360"/>
      </w:pPr>
      <w:rPr>
        <w:rFonts w:hint="default"/>
      </w:rPr>
    </w:lvl>
    <w:lvl w:ilvl="1" w:tplc="041B0019" w:tentative="1">
      <w:start w:val="1"/>
      <w:numFmt w:val="lowerLetter"/>
      <w:lvlText w:val="%2."/>
      <w:lvlJc w:val="left"/>
      <w:pPr>
        <w:ind w:left="1364" w:hanging="360"/>
      </w:pPr>
    </w:lvl>
    <w:lvl w:ilvl="2" w:tplc="041B001B" w:tentative="1">
      <w:start w:val="1"/>
      <w:numFmt w:val="lowerRoman"/>
      <w:lvlText w:val="%3."/>
      <w:lvlJc w:val="right"/>
      <w:pPr>
        <w:ind w:left="2084" w:hanging="180"/>
      </w:pPr>
    </w:lvl>
    <w:lvl w:ilvl="3" w:tplc="041B000F" w:tentative="1">
      <w:start w:val="1"/>
      <w:numFmt w:val="decimal"/>
      <w:lvlText w:val="%4."/>
      <w:lvlJc w:val="left"/>
      <w:pPr>
        <w:ind w:left="2804" w:hanging="360"/>
      </w:pPr>
    </w:lvl>
    <w:lvl w:ilvl="4" w:tplc="041B0019" w:tentative="1">
      <w:start w:val="1"/>
      <w:numFmt w:val="lowerLetter"/>
      <w:lvlText w:val="%5."/>
      <w:lvlJc w:val="left"/>
      <w:pPr>
        <w:ind w:left="3524" w:hanging="360"/>
      </w:pPr>
    </w:lvl>
    <w:lvl w:ilvl="5" w:tplc="041B001B" w:tentative="1">
      <w:start w:val="1"/>
      <w:numFmt w:val="lowerRoman"/>
      <w:lvlText w:val="%6."/>
      <w:lvlJc w:val="right"/>
      <w:pPr>
        <w:ind w:left="4244" w:hanging="180"/>
      </w:pPr>
    </w:lvl>
    <w:lvl w:ilvl="6" w:tplc="041B000F" w:tentative="1">
      <w:start w:val="1"/>
      <w:numFmt w:val="decimal"/>
      <w:lvlText w:val="%7."/>
      <w:lvlJc w:val="left"/>
      <w:pPr>
        <w:ind w:left="4964" w:hanging="360"/>
      </w:pPr>
    </w:lvl>
    <w:lvl w:ilvl="7" w:tplc="041B0019" w:tentative="1">
      <w:start w:val="1"/>
      <w:numFmt w:val="lowerLetter"/>
      <w:lvlText w:val="%8."/>
      <w:lvlJc w:val="left"/>
      <w:pPr>
        <w:ind w:left="5684" w:hanging="360"/>
      </w:pPr>
    </w:lvl>
    <w:lvl w:ilvl="8" w:tplc="041B001B" w:tentative="1">
      <w:start w:val="1"/>
      <w:numFmt w:val="lowerRoman"/>
      <w:lvlText w:val="%9."/>
      <w:lvlJc w:val="right"/>
      <w:pPr>
        <w:ind w:left="6404" w:hanging="180"/>
      </w:pPr>
    </w:lvl>
  </w:abstractNum>
  <w:abstractNum w:abstractNumId="39" w15:restartNumberingAfterBreak="0">
    <w:nsid w:val="36BE61C3"/>
    <w:multiLevelType w:val="singleLevel"/>
    <w:tmpl w:val="041B000F"/>
    <w:lvl w:ilvl="0">
      <w:start w:val="1"/>
      <w:numFmt w:val="decimal"/>
      <w:lvlText w:val="%1."/>
      <w:lvlJc w:val="left"/>
      <w:pPr>
        <w:ind w:left="720" w:hanging="360"/>
      </w:pPr>
      <w:rPr>
        <w:rFonts w:hint="default"/>
      </w:rPr>
    </w:lvl>
  </w:abstractNum>
  <w:abstractNum w:abstractNumId="40" w15:restartNumberingAfterBreak="0">
    <w:nsid w:val="39FA5FC2"/>
    <w:multiLevelType w:val="singleLevel"/>
    <w:tmpl w:val="6D9C59D4"/>
    <w:lvl w:ilvl="0">
      <w:start w:val="1"/>
      <w:numFmt w:val="bullet"/>
      <w:lvlText w:val=""/>
      <w:lvlJc w:val="left"/>
      <w:pPr>
        <w:tabs>
          <w:tab w:val="num" w:pos="340"/>
        </w:tabs>
        <w:ind w:left="340" w:hanging="340"/>
      </w:pPr>
      <w:rPr>
        <w:rFonts w:ascii="Symbol" w:hAnsi="Symbol" w:hint="default"/>
        <w:color w:val="auto"/>
        <w:sz w:val="22"/>
      </w:rPr>
    </w:lvl>
  </w:abstractNum>
  <w:abstractNum w:abstractNumId="41" w15:restartNumberingAfterBreak="0">
    <w:nsid w:val="3AB567E1"/>
    <w:multiLevelType w:val="hybridMultilevel"/>
    <w:tmpl w:val="C87AA2CC"/>
    <w:lvl w:ilvl="0" w:tplc="F7620860">
      <w:start w:val="1"/>
      <w:numFmt w:val="lowerLetter"/>
      <w:pStyle w:val="abc"/>
      <w:lvlText w:val="%1)"/>
      <w:lvlJc w:val="left"/>
      <w:pPr>
        <w:tabs>
          <w:tab w:val="num" w:pos="425"/>
        </w:tabs>
        <w:ind w:left="425" w:hanging="425"/>
      </w:pPr>
      <w:rPr>
        <w:rFonts w:cs="Times New Roman"/>
      </w:rPr>
    </w:lvl>
    <w:lvl w:ilvl="1" w:tplc="E88E46A2">
      <w:start w:val="1"/>
      <w:numFmt w:val="lowerLetter"/>
      <w:lvlText w:val="%2."/>
      <w:lvlJc w:val="left"/>
      <w:pPr>
        <w:tabs>
          <w:tab w:val="num" w:pos="1440"/>
        </w:tabs>
        <w:ind w:left="1440" w:hanging="360"/>
      </w:pPr>
      <w:rPr>
        <w:rFonts w:cs="Times New Roman"/>
      </w:rPr>
    </w:lvl>
    <w:lvl w:ilvl="2" w:tplc="450C293A">
      <w:start w:val="1"/>
      <w:numFmt w:val="lowerRoman"/>
      <w:lvlText w:val="%3."/>
      <w:lvlJc w:val="right"/>
      <w:pPr>
        <w:tabs>
          <w:tab w:val="num" w:pos="2160"/>
        </w:tabs>
        <w:ind w:left="2160" w:hanging="180"/>
      </w:pPr>
      <w:rPr>
        <w:rFonts w:cs="Times New Roman"/>
      </w:rPr>
    </w:lvl>
    <w:lvl w:ilvl="3" w:tplc="01821AFE">
      <w:start w:val="1"/>
      <w:numFmt w:val="decimal"/>
      <w:lvlText w:val="%4."/>
      <w:lvlJc w:val="left"/>
      <w:pPr>
        <w:tabs>
          <w:tab w:val="num" w:pos="2880"/>
        </w:tabs>
        <w:ind w:left="2880" w:hanging="360"/>
      </w:pPr>
      <w:rPr>
        <w:rFonts w:cs="Times New Roman"/>
      </w:rPr>
    </w:lvl>
    <w:lvl w:ilvl="4" w:tplc="DB8048B2">
      <w:start w:val="1"/>
      <w:numFmt w:val="lowerLetter"/>
      <w:lvlText w:val="%5."/>
      <w:lvlJc w:val="left"/>
      <w:pPr>
        <w:tabs>
          <w:tab w:val="num" w:pos="3600"/>
        </w:tabs>
        <w:ind w:left="3600" w:hanging="360"/>
      </w:pPr>
      <w:rPr>
        <w:rFonts w:cs="Times New Roman"/>
      </w:rPr>
    </w:lvl>
    <w:lvl w:ilvl="5" w:tplc="513CD49E">
      <w:start w:val="1"/>
      <w:numFmt w:val="lowerRoman"/>
      <w:lvlText w:val="%6."/>
      <w:lvlJc w:val="right"/>
      <w:pPr>
        <w:tabs>
          <w:tab w:val="num" w:pos="4320"/>
        </w:tabs>
        <w:ind w:left="4320" w:hanging="180"/>
      </w:pPr>
      <w:rPr>
        <w:rFonts w:cs="Times New Roman"/>
      </w:rPr>
    </w:lvl>
    <w:lvl w:ilvl="6" w:tplc="58647F86">
      <w:start w:val="1"/>
      <w:numFmt w:val="decimal"/>
      <w:lvlText w:val="%7."/>
      <w:lvlJc w:val="left"/>
      <w:pPr>
        <w:tabs>
          <w:tab w:val="num" w:pos="5040"/>
        </w:tabs>
        <w:ind w:left="5040" w:hanging="360"/>
      </w:pPr>
      <w:rPr>
        <w:rFonts w:cs="Times New Roman"/>
      </w:rPr>
    </w:lvl>
    <w:lvl w:ilvl="7" w:tplc="D2C0C662">
      <w:start w:val="1"/>
      <w:numFmt w:val="lowerLetter"/>
      <w:lvlText w:val="%8."/>
      <w:lvlJc w:val="left"/>
      <w:pPr>
        <w:tabs>
          <w:tab w:val="num" w:pos="5760"/>
        </w:tabs>
        <w:ind w:left="5760" w:hanging="360"/>
      </w:pPr>
      <w:rPr>
        <w:rFonts w:cs="Times New Roman"/>
      </w:rPr>
    </w:lvl>
    <w:lvl w:ilvl="8" w:tplc="1D32645C">
      <w:start w:val="1"/>
      <w:numFmt w:val="lowerRoman"/>
      <w:lvlText w:val="%9."/>
      <w:lvlJc w:val="right"/>
      <w:pPr>
        <w:tabs>
          <w:tab w:val="num" w:pos="6480"/>
        </w:tabs>
        <w:ind w:left="6480" w:hanging="180"/>
      </w:pPr>
      <w:rPr>
        <w:rFonts w:cs="Times New Roman"/>
      </w:rPr>
    </w:lvl>
  </w:abstractNum>
  <w:abstractNum w:abstractNumId="42" w15:restartNumberingAfterBreak="0">
    <w:nsid w:val="3AE47215"/>
    <w:multiLevelType w:val="hybridMultilevel"/>
    <w:tmpl w:val="F482A070"/>
    <w:lvl w:ilvl="0" w:tplc="3932B882">
      <w:start w:val="1"/>
      <w:numFmt w:val="lowerLetter"/>
      <w:lvlText w:val="%1)"/>
      <w:lvlJc w:val="left"/>
      <w:pPr>
        <w:ind w:left="786" w:hanging="360"/>
      </w:pPr>
      <w:rPr>
        <w:rFonts w:hint="default"/>
      </w:rPr>
    </w:lvl>
    <w:lvl w:ilvl="1" w:tplc="041B000F">
      <w:start w:val="1"/>
      <w:numFmt w:val="decimal"/>
      <w:lvlText w:val="%2."/>
      <w:lvlJc w:val="left"/>
      <w:pPr>
        <w:ind w:left="786" w:hanging="360"/>
      </w:pPr>
    </w:lvl>
    <w:lvl w:ilvl="2" w:tplc="041B001B">
      <w:start w:val="1"/>
      <w:numFmt w:val="lowerRoman"/>
      <w:lvlText w:val="%3."/>
      <w:lvlJc w:val="right"/>
      <w:pPr>
        <w:ind w:left="2226" w:hanging="180"/>
      </w:pPr>
    </w:lvl>
    <w:lvl w:ilvl="3" w:tplc="041B000F">
      <w:start w:val="1"/>
      <w:numFmt w:val="decimal"/>
      <w:lvlText w:val="%4."/>
      <w:lvlJc w:val="left"/>
      <w:pPr>
        <w:ind w:left="2946" w:hanging="360"/>
      </w:pPr>
    </w:lvl>
    <w:lvl w:ilvl="4" w:tplc="041B0019" w:tentative="1">
      <w:start w:val="1"/>
      <w:numFmt w:val="lowerLetter"/>
      <w:lvlText w:val="%5."/>
      <w:lvlJc w:val="left"/>
      <w:pPr>
        <w:ind w:left="3666" w:hanging="360"/>
      </w:pPr>
    </w:lvl>
    <w:lvl w:ilvl="5" w:tplc="041B001B" w:tentative="1">
      <w:start w:val="1"/>
      <w:numFmt w:val="lowerRoman"/>
      <w:lvlText w:val="%6."/>
      <w:lvlJc w:val="right"/>
      <w:pPr>
        <w:ind w:left="4386" w:hanging="180"/>
      </w:pPr>
    </w:lvl>
    <w:lvl w:ilvl="6" w:tplc="041B000F" w:tentative="1">
      <w:start w:val="1"/>
      <w:numFmt w:val="decimal"/>
      <w:lvlText w:val="%7."/>
      <w:lvlJc w:val="left"/>
      <w:pPr>
        <w:ind w:left="5106" w:hanging="360"/>
      </w:pPr>
    </w:lvl>
    <w:lvl w:ilvl="7" w:tplc="041B0019" w:tentative="1">
      <w:start w:val="1"/>
      <w:numFmt w:val="lowerLetter"/>
      <w:lvlText w:val="%8."/>
      <w:lvlJc w:val="left"/>
      <w:pPr>
        <w:ind w:left="5826" w:hanging="360"/>
      </w:pPr>
    </w:lvl>
    <w:lvl w:ilvl="8" w:tplc="041B001B" w:tentative="1">
      <w:start w:val="1"/>
      <w:numFmt w:val="lowerRoman"/>
      <w:lvlText w:val="%9."/>
      <w:lvlJc w:val="right"/>
      <w:pPr>
        <w:ind w:left="6546" w:hanging="180"/>
      </w:pPr>
    </w:lvl>
  </w:abstractNum>
  <w:abstractNum w:abstractNumId="43" w15:restartNumberingAfterBreak="0">
    <w:nsid w:val="3BEF0379"/>
    <w:multiLevelType w:val="hybridMultilevel"/>
    <w:tmpl w:val="D76002DA"/>
    <w:lvl w:ilvl="0" w:tplc="4B4AE0BE">
      <w:start w:val="1"/>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44" w15:restartNumberingAfterBreak="0">
    <w:nsid w:val="3E615B64"/>
    <w:multiLevelType w:val="singleLevel"/>
    <w:tmpl w:val="AB8212BE"/>
    <w:lvl w:ilvl="0">
      <w:start w:val="1"/>
      <w:numFmt w:val="bullet"/>
      <w:lvlText w:val=""/>
      <w:lvlJc w:val="left"/>
      <w:pPr>
        <w:tabs>
          <w:tab w:val="num" w:pos="340"/>
        </w:tabs>
        <w:ind w:left="340" w:hanging="340"/>
      </w:pPr>
      <w:rPr>
        <w:rFonts w:ascii="Symbol" w:hAnsi="Symbol" w:hint="default"/>
        <w:color w:val="auto"/>
        <w:sz w:val="22"/>
      </w:rPr>
    </w:lvl>
  </w:abstractNum>
  <w:abstractNum w:abstractNumId="45" w15:restartNumberingAfterBreak="0">
    <w:nsid w:val="3ED958D1"/>
    <w:multiLevelType w:val="singleLevel"/>
    <w:tmpl w:val="447EFAB4"/>
    <w:lvl w:ilvl="0">
      <w:start w:val="1"/>
      <w:numFmt w:val="bullet"/>
      <w:lvlText w:val=""/>
      <w:lvlJc w:val="left"/>
      <w:pPr>
        <w:tabs>
          <w:tab w:val="num" w:pos="340"/>
        </w:tabs>
        <w:ind w:left="340" w:hanging="340"/>
      </w:pPr>
      <w:rPr>
        <w:rFonts w:ascii="Symbol" w:hAnsi="Symbol" w:hint="default"/>
        <w:color w:val="auto"/>
        <w:sz w:val="22"/>
      </w:rPr>
    </w:lvl>
  </w:abstractNum>
  <w:abstractNum w:abstractNumId="46" w15:restartNumberingAfterBreak="0">
    <w:nsid w:val="40D84ED2"/>
    <w:multiLevelType w:val="singleLevel"/>
    <w:tmpl w:val="C89E0852"/>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47" w15:restartNumberingAfterBreak="0">
    <w:nsid w:val="41925214"/>
    <w:multiLevelType w:val="hybridMultilevel"/>
    <w:tmpl w:val="D76002DA"/>
    <w:lvl w:ilvl="0" w:tplc="4B4AE0BE">
      <w:start w:val="1"/>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48" w15:restartNumberingAfterBreak="0">
    <w:nsid w:val="41DB22E3"/>
    <w:multiLevelType w:val="hybridMultilevel"/>
    <w:tmpl w:val="6C0EECBE"/>
    <w:lvl w:ilvl="0" w:tplc="A172259E">
      <w:numFmt w:val="bullet"/>
      <w:lvlText w:val="-"/>
      <w:lvlJc w:val="left"/>
      <w:pPr>
        <w:ind w:left="437" w:hanging="360"/>
      </w:pPr>
      <w:rPr>
        <w:rFonts w:ascii="Calibri" w:eastAsia="Times New Roman" w:hAnsi="Calibri" w:cs="Times New Roman" w:hint="default"/>
      </w:rPr>
    </w:lvl>
    <w:lvl w:ilvl="1" w:tplc="041B0003">
      <w:start w:val="1"/>
      <w:numFmt w:val="bullet"/>
      <w:lvlText w:val="o"/>
      <w:lvlJc w:val="left"/>
      <w:pPr>
        <w:ind w:left="1157" w:hanging="360"/>
      </w:pPr>
      <w:rPr>
        <w:rFonts w:ascii="Courier New" w:hAnsi="Courier New" w:cs="Times New Roman" w:hint="default"/>
      </w:rPr>
    </w:lvl>
    <w:lvl w:ilvl="2" w:tplc="041B0005">
      <w:start w:val="1"/>
      <w:numFmt w:val="bullet"/>
      <w:lvlText w:val=""/>
      <w:lvlJc w:val="left"/>
      <w:pPr>
        <w:ind w:left="1877" w:hanging="360"/>
      </w:pPr>
      <w:rPr>
        <w:rFonts w:ascii="Wingdings" w:hAnsi="Wingdings" w:hint="default"/>
      </w:rPr>
    </w:lvl>
    <w:lvl w:ilvl="3" w:tplc="041B0001">
      <w:start w:val="1"/>
      <w:numFmt w:val="bullet"/>
      <w:lvlText w:val=""/>
      <w:lvlJc w:val="left"/>
      <w:pPr>
        <w:ind w:left="2597" w:hanging="360"/>
      </w:pPr>
      <w:rPr>
        <w:rFonts w:ascii="Symbol" w:hAnsi="Symbol" w:hint="default"/>
      </w:rPr>
    </w:lvl>
    <w:lvl w:ilvl="4" w:tplc="041B0003">
      <w:start w:val="1"/>
      <w:numFmt w:val="bullet"/>
      <w:lvlText w:val="o"/>
      <w:lvlJc w:val="left"/>
      <w:pPr>
        <w:ind w:left="3317" w:hanging="360"/>
      </w:pPr>
      <w:rPr>
        <w:rFonts w:ascii="Courier New" w:hAnsi="Courier New" w:cs="Times New Roman" w:hint="default"/>
      </w:rPr>
    </w:lvl>
    <w:lvl w:ilvl="5" w:tplc="041B0005">
      <w:start w:val="1"/>
      <w:numFmt w:val="bullet"/>
      <w:lvlText w:val=""/>
      <w:lvlJc w:val="left"/>
      <w:pPr>
        <w:ind w:left="4037" w:hanging="360"/>
      </w:pPr>
      <w:rPr>
        <w:rFonts w:ascii="Wingdings" w:hAnsi="Wingdings" w:hint="default"/>
      </w:rPr>
    </w:lvl>
    <w:lvl w:ilvl="6" w:tplc="041B0001">
      <w:start w:val="1"/>
      <w:numFmt w:val="bullet"/>
      <w:lvlText w:val=""/>
      <w:lvlJc w:val="left"/>
      <w:pPr>
        <w:ind w:left="4757" w:hanging="360"/>
      </w:pPr>
      <w:rPr>
        <w:rFonts w:ascii="Symbol" w:hAnsi="Symbol" w:hint="default"/>
      </w:rPr>
    </w:lvl>
    <w:lvl w:ilvl="7" w:tplc="041B0003">
      <w:start w:val="1"/>
      <w:numFmt w:val="bullet"/>
      <w:lvlText w:val="o"/>
      <w:lvlJc w:val="left"/>
      <w:pPr>
        <w:ind w:left="5477" w:hanging="360"/>
      </w:pPr>
      <w:rPr>
        <w:rFonts w:ascii="Courier New" w:hAnsi="Courier New" w:cs="Times New Roman" w:hint="default"/>
      </w:rPr>
    </w:lvl>
    <w:lvl w:ilvl="8" w:tplc="041B0005">
      <w:start w:val="1"/>
      <w:numFmt w:val="bullet"/>
      <w:lvlText w:val=""/>
      <w:lvlJc w:val="left"/>
      <w:pPr>
        <w:ind w:left="6197" w:hanging="360"/>
      </w:pPr>
      <w:rPr>
        <w:rFonts w:ascii="Wingdings" w:hAnsi="Wingdings" w:hint="default"/>
      </w:rPr>
    </w:lvl>
  </w:abstractNum>
  <w:abstractNum w:abstractNumId="49" w15:restartNumberingAfterBreak="0">
    <w:nsid w:val="42074114"/>
    <w:multiLevelType w:val="hybridMultilevel"/>
    <w:tmpl w:val="D99AA040"/>
    <w:lvl w:ilvl="0" w:tplc="6660CD6E">
      <w:start w:val="1"/>
      <w:numFmt w:val="bullet"/>
      <w:lvlText w:val="–"/>
      <w:lvlJc w:val="left"/>
      <w:pPr>
        <w:tabs>
          <w:tab w:val="num" w:pos="766"/>
        </w:tabs>
        <w:ind w:left="766" w:hanging="340"/>
      </w:pPr>
      <w:rPr>
        <w:rFonts w:ascii="Times New Roman" w:hAnsi="Times New Roman" w:hint="default"/>
      </w:rPr>
    </w:lvl>
    <w:lvl w:ilvl="1" w:tplc="041B0003" w:tentative="1">
      <w:start w:val="1"/>
      <w:numFmt w:val="bullet"/>
      <w:lvlText w:val="o"/>
      <w:lvlJc w:val="left"/>
      <w:pPr>
        <w:tabs>
          <w:tab w:val="num" w:pos="2292"/>
        </w:tabs>
        <w:ind w:left="2292" w:hanging="360"/>
      </w:pPr>
      <w:rPr>
        <w:rFonts w:ascii="Courier New" w:hAnsi="Courier New" w:hint="default"/>
      </w:rPr>
    </w:lvl>
    <w:lvl w:ilvl="2" w:tplc="041B0005" w:tentative="1">
      <w:start w:val="1"/>
      <w:numFmt w:val="bullet"/>
      <w:lvlText w:val=""/>
      <w:lvlJc w:val="left"/>
      <w:pPr>
        <w:tabs>
          <w:tab w:val="num" w:pos="3012"/>
        </w:tabs>
        <w:ind w:left="3012" w:hanging="360"/>
      </w:pPr>
      <w:rPr>
        <w:rFonts w:ascii="Wingdings" w:hAnsi="Wingdings" w:hint="default"/>
      </w:rPr>
    </w:lvl>
    <w:lvl w:ilvl="3" w:tplc="041B0001" w:tentative="1">
      <w:start w:val="1"/>
      <w:numFmt w:val="bullet"/>
      <w:lvlText w:val=""/>
      <w:lvlJc w:val="left"/>
      <w:pPr>
        <w:tabs>
          <w:tab w:val="num" w:pos="3732"/>
        </w:tabs>
        <w:ind w:left="3732" w:hanging="360"/>
      </w:pPr>
      <w:rPr>
        <w:rFonts w:ascii="Symbol" w:hAnsi="Symbol" w:hint="default"/>
      </w:rPr>
    </w:lvl>
    <w:lvl w:ilvl="4" w:tplc="041B0003" w:tentative="1">
      <w:start w:val="1"/>
      <w:numFmt w:val="bullet"/>
      <w:lvlText w:val="o"/>
      <w:lvlJc w:val="left"/>
      <w:pPr>
        <w:tabs>
          <w:tab w:val="num" w:pos="4452"/>
        </w:tabs>
        <w:ind w:left="4452" w:hanging="360"/>
      </w:pPr>
      <w:rPr>
        <w:rFonts w:ascii="Courier New" w:hAnsi="Courier New" w:hint="default"/>
      </w:rPr>
    </w:lvl>
    <w:lvl w:ilvl="5" w:tplc="041B0005" w:tentative="1">
      <w:start w:val="1"/>
      <w:numFmt w:val="bullet"/>
      <w:lvlText w:val=""/>
      <w:lvlJc w:val="left"/>
      <w:pPr>
        <w:tabs>
          <w:tab w:val="num" w:pos="5172"/>
        </w:tabs>
        <w:ind w:left="5172" w:hanging="360"/>
      </w:pPr>
      <w:rPr>
        <w:rFonts w:ascii="Wingdings" w:hAnsi="Wingdings" w:hint="default"/>
      </w:rPr>
    </w:lvl>
    <w:lvl w:ilvl="6" w:tplc="041B0001" w:tentative="1">
      <w:start w:val="1"/>
      <w:numFmt w:val="bullet"/>
      <w:lvlText w:val=""/>
      <w:lvlJc w:val="left"/>
      <w:pPr>
        <w:tabs>
          <w:tab w:val="num" w:pos="5892"/>
        </w:tabs>
        <w:ind w:left="5892" w:hanging="360"/>
      </w:pPr>
      <w:rPr>
        <w:rFonts w:ascii="Symbol" w:hAnsi="Symbol" w:hint="default"/>
      </w:rPr>
    </w:lvl>
    <w:lvl w:ilvl="7" w:tplc="041B0003" w:tentative="1">
      <w:start w:val="1"/>
      <w:numFmt w:val="bullet"/>
      <w:lvlText w:val="o"/>
      <w:lvlJc w:val="left"/>
      <w:pPr>
        <w:tabs>
          <w:tab w:val="num" w:pos="6612"/>
        </w:tabs>
        <w:ind w:left="6612" w:hanging="360"/>
      </w:pPr>
      <w:rPr>
        <w:rFonts w:ascii="Courier New" w:hAnsi="Courier New" w:hint="default"/>
      </w:rPr>
    </w:lvl>
    <w:lvl w:ilvl="8" w:tplc="041B0005" w:tentative="1">
      <w:start w:val="1"/>
      <w:numFmt w:val="bullet"/>
      <w:lvlText w:val=""/>
      <w:lvlJc w:val="left"/>
      <w:pPr>
        <w:tabs>
          <w:tab w:val="num" w:pos="7332"/>
        </w:tabs>
        <w:ind w:left="7332" w:hanging="360"/>
      </w:pPr>
      <w:rPr>
        <w:rFonts w:ascii="Wingdings" w:hAnsi="Wingdings" w:hint="default"/>
      </w:rPr>
    </w:lvl>
  </w:abstractNum>
  <w:abstractNum w:abstractNumId="50" w15:restartNumberingAfterBreak="0">
    <w:nsid w:val="42741B6F"/>
    <w:multiLevelType w:val="hybridMultilevel"/>
    <w:tmpl w:val="4AA61D28"/>
    <w:lvl w:ilvl="0" w:tplc="041B0001">
      <w:start w:val="1"/>
      <w:numFmt w:val="bullet"/>
      <w:lvlText w:val=""/>
      <w:lvlJc w:val="left"/>
      <w:pPr>
        <w:ind w:left="786" w:hanging="360"/>
      </w:pPr>
      <w:rPr>
        <w:rFonts w:ascii="Symbol" w:hAnsi="Symbol" w:hint="default"/>
      </w:rPr>
    </w:lvl>
    <w:lvl w:ilvl="1" w:tplc="041B0003" w:tentative="1">
      <w:start w:val="1"/>
      <w:numFmt w:val="bullet"/>
      <w:lvlText w:val="o"/>
      <w:lvlJc w:val="left"/>
      <w:pPr>
        <w:ind w:left="1506" w:hanging="360"/>
      </w:pPr>
      <w:rPr>
        <w:rFonts w:ascii="Courier New" w:hAnsi="Courier New" w:cs="Courier New" w:hint="default"/>
      </w:rPr>
    </w:lvl>
    <w:lvl w:ilvl="2" w:tplc="041B0005" w:tentative="1">
      <w:start w:val="1"/>
      <w:numFmt w:val="bullet"/>
      <w:lvlText w:val=""/>
      <w:lvlJc w:val="left"/>
      <w:pPr>
        <w:ind w:left="2226" w:hanging="360"/>
      </w:pPr>
      <w:rPr>
        <w:rFonts w:ascii="Wingdings" w:hAnsi="Wingdings" w:hint="default"/>
      </w:rPr>
    </w:lvl>
    <w:lvl w:ilvl="3" w:tplc="041B0001" w:tentative="1">
      <w:start w:val="1"/>
      <w:numFmt w:val="bullet"/>
      <w:lvlText w:val=""/>
      <w:lvlJc w:val="left"/>
      <w:pPr>
        <w:ind w:left="2946" w:hanging="360"/>
      </w:pPr>
      <w:rPr>
        <w:rFonts w:ascii="Symbol" w:hAnsi="Symbol" w:hint="default"/>
      </w:rPr>
    </w:lvl>
    <w:lvl w:ilvl="4" w:tplc="041B0003" w:tentative="1">
      <w:start w:val="1"/>
      <w:numFmt w:val="bullet"/>
      <w:lvlText w:val="o"/>
      <w:lvlJc w:val="left"/>
      <w:pPr>
        <w:ind w:left="3666" w:hanging="360"/>
      </w:pPr>
      <w:rPr>
        <w:rFonts w:ascii="Courier New" w:hAnsi="Courier New" w:cs="Courier New" w:hint="default"/>
      </w:rPr>
    </w:lvl>
    <w:lvl w:ilvl="5" w:tplc="041B0005" w:tentative="1">
      <w:start w:val="1"/>
      <w:numFmt w:val="bullet"/>
      <w:lvlText w:val=""/>
      <w:lvlJc w:val="left"/>
      <w:pPr>
        <w:ind w:left="4386" w:hanging="360"/>
      </w:pPr>
      <w:rPr>
        <w:rFonts w:ascii="Wingdings" w:hAnsi="Wingdings" w:hint="default"/>
      </w:rPr>
    </w:lvl>
    <w:lvl w:ilvl="6" w:tplc="041B0001" w:tentative="1">
      <w:start w:val="1"/>
      <w:numFmt w:val="bullet"/>
      <w:lvlText w:val=""/>
      <w:lvlJc w:val="left"/>
      <w:pPr>
        <w:ind w:left="5106" w:hanging="360"/>
      </w:pPr>
      <w:rPr>
        <w:rFonts w:ascii="Symbol" w:hAnsi="Symbol" w:hint="default"/>
      </w:rPr>
    </w:lvl>
    <w:lvl w:ilvl="7" w:tplc="041B0003" w:tentative="1">
      <w:start w:val="1"/>
      <w:numFmt w:val="bullet"/>
      <w:lvlText w:val="o"/>
      <w:lvlJc w:val="left"/>
      <w:pPr>
        <w:ind w:left="5826" w:hanging="360"/>
      </w:pPr>
      <w:rPr>
        <w:rFonts w:ascii="Courier New" w:hAnsi="Courier New" w:cs="Courier New" w:hint="default"/>
      </w:rPr>
    </w:lvl>
    <w:lvl w:ilvl="8" w:tplc="041B0005" w:tentative="1">
      <w:start w:val="1"/>
      <w:numFmt w:val="bullet"/>
      <w:lvlText w:val=""/>
      <w:lvlJc w:val="left"/>
      <w:pPr>
        <w:ind w:left="6546" w:hanging="360"/>
      </w:pPr>
      <w:rPr>
        <w:rFonts w:ascii="Wingdings" w:hAnsi="Wingdings" w:hint="default"/>
      </w:rPr>
    </w:lvl>
  </w:abstractNum>
  <w:abstractNum w:abstractNumId="51" w15:restartNumberingAfterBreak="0">
    <w:nsid w:val="452736AD"/>
    <w:multiLevelType w:val="singleLevel"/>
    <w:tmpl w:val="5FF84A52"/>
    <w:lvl w:ilvl="0">
      <w:start w:val="1"/>
      <w:numFmt w:val="bullet"/>
      <w:lvlText w:val=""/>
      <w:lvlJc w:val="left"/>
      <w:pPr>
        <w:tabs>
          <w:tab w:val="num" w:pos="340"/>
        </w:tabs>
        <w:ind w:left="340" w:hanging="340"/>
      </w:pPr>
      <w:rPr>
        <w:rFonts w:ascii="Symbol" w:hAnsi="Symbol" w:hint="default"/>
        <w:color w:val="auto"/>
        <w:sz w:val="22"/>
      </w:rPr>
    </w:lvl>
  </w:abstractNum>
  <w:abstractNum w:abstractNumId="52" w15:restartNumberingAfterBreak="0">
    <w:nsid w:val="48A23368"/>
    <w:multiLevelType w:val="hybridMultilevel"/>
    <w:tmpl w:val="AB9287D6"/>
    <w:lvl w:ilvl="0" w:tplc="0442AFDA">
      <w:start w:val="1"/>
      <w:numFmt w:val="bullet"/>
      <w:lvlText w:val=""/>
      <w:lvlJc w:val="left"/>
      <w:pPr>
        <w:ind w:left="1146" w:hanging="360"/>
      </w:pPr>
      <w:rPr>
        <w:rFonts w:ascii="Symbol" w:hAnsi="Symbol" w:hint="default"/>
        <w:color w:val="auto"/>
        <w:sz w:val="22"/>
      </w:rPr>
    </w:lvl>
    <w:lvl w:ilvl="1" w:tplc="041B0003" w:tentative="1">
      <w:start w:val="1"/>
      <w:numFmt w:val="bullet"/>
      <w:lvlText w:val="o"/>
      <w:lvlJc w:val="left"/>
      <w:pPr>
        <w:ind w:left="1866" w:hanging="360"/>
      </w:pPr>
      <w:rPr>
        <w:rFonts w:ascii="Courier New" w:hAnsi="Courier New" w:cs="Courier New" w:hint="default"/>
      </w:rPr>
    </w:lvl>
    <w:lvl w:ilvl="2" w:tplc="041B0005" w:tentative="1">
      <w:start w:val="1"/>
      <w:numFmt w:val="bullet"/>
      <w:lvlText w:val=""/>
      <w:lvlJc w:val="left"/>
      <w:pPr>
        <w:ind w:left="2586" w:hanging="360"/>
      </w:pPr>
      <w:rPr>
        <w:rFonts w:ascii="Wingdings" w:hAnsi="Wingdings" w:hint="default"/>
      </w:rPr>
    </w:lvl>
    <w:lvl w:ilvl="3" w:tplc="041B0001" w:tentative="1">
      <w:start w:val="1"/>
      <w:numFmt w:val="bullet"/>
      <w:lvlText w:val=""/>
      <w:lvlJc w:val="left"/>
      <w:pPr>
        <w:ind w:left="3306" w:hanging="360"/>
      </w:pPr>
      <w:rPr>
        <w:rFonts w:ascii="Symbol" w:hAnsi="Symbol" w:hint="default"/>
      </w:rPr>
    </w:lvl>
    <w:lvl w:ilvl="4" w:tplc="041B0003" w:tentative="1">
      <w:start w:val="1"/>
      <w:numFmt w:val="bullet"/>
      <w:lvlText w:val="o"/>
      <w:lvlJc w:val="left"/>
      <w:pPr>
        <w:ind w:left="4026" w:hanging="360"/>
      </w:pPr>
      <w:rPr>
        <w:rFonts w:ascii="Courier New" w:hAnsi="Courier New" w:cs="Courier New" w:hint="default"/>
      </w:rPr>
    </w:lvl>
    <w:lvl w:ilvl="5" w:tplc="041B0005" w:tentative="1">
      <w:start w:val="1"/>
      <w:numFmt w:val="bullet"/>
      <w:lvlText w:val=""/>
      <w:lvlJc w:val="left"/>
      <w:pPr>
        <w:ind w:left="4746" w:hanging="360"/>
      </w:pPr>
      <w:rPr>
        <w:rFonts w:ascii="Wingdings" w:hAnsi="Wingdings" w:hint="default"/>
      </w:rPr>
    </w:lvl>
    <w:lvl w:ilvl="6" w:tplc="041B0001" w:tentative="1">
      <w:start w:val="1"/>
      <w:numFmt w:val="bullet"/>
      <w:lvlText w:val=""/>
      <w:lvlJc w:val="left"/>
      <w:pPr>
        <w:ind w:left="5466" w:hanging="360"/>
      </w:pPr>
      <w:rPr>
        <w:rFonts w:ascii="Symbol" w:hAnsi="Symbol" w:hint="default"/>
      </w:rPr>
    </w:lvl>
    <w:lvl w:ilvl="7" w:tplc="041B0003" w:tentative="1">
      <w:start w:val="1"/>
      <w:numFmt w:val="bullet"/>
      <w:lvlText w:val="o"/>
      <w:lvlJc w:val="left"/>
      <w:pPr>
        <w:ind w:left="6186" w:hanging="360"/>
      </w:pPr>
      <w:rPr>
        <w:rFonts w:ascii="Courier New" w:hAnsi="Courier New" w:cs="Courier New" w:hint="default"/>
      </w:rPr>
    </w:lvl>
    <w:lvl w:ilvl="8" w:tplc="041B0005" w:tentative="1">
      <w:start w:val="1"/>
      <w:numFmt w:val="bullet"/>
      <w:lvlText w:val=""/>
      <w:lvlJc w:val="left"/>
      <w:pPr>
        <w:ind w:left="6906" w:hanging="360"/>
      </w:pPr>
      <w:rPr>
        <w:rFonts w:ascii="Wingdings" w:hAnsi="Wingdings" w:hint="default"/>
      </w:rPr>
    </w:lvl>
  </w:abstractNum>
  <w:abstractNum w:abstractNumId="53" w15:restartNumberingAfterBreak="0">
    <w:nsid w:val="4E5E3DA5"/>
    <w:multiLevelType w:val="hybridMultilevel"/>
    <w:tmpl w:val="4ED478B8"/>
    <w:lvl w:ilvl="0" w:tplc="A54030BE">
      <w:start w:val="1"/>
      <w:numFmt w:val="lowerLetter"/>
      <w:lvlText w:val="%1)"/>
      <w:lvlJc w:val="left"/>
      <w:pPr>
        <w:ind w:left="786" w:hanging="360"/>
      </w:pPr>
      <w:rPr>
        <w:rFonts w:hint="default"/>
      </w:rPr>
    </w:lvl>
    <w:lvl w:ilvl="1" w:tplc="041B0019" w:tentative="1">
      <w:start w:val="1"/>
      <w:numFmt w:val="lowerLetter"/>
      <w:lvlText w:val="%2."/>
      <w:lvlJc w:val="left"/>
      <w:pPr>
        <w:ind w:left="1506" w:hanging="360"/>
      </w:pPr>
    </w:lvl>
    <w:lvl w:ilvl="2" w:tplc="041B001B" w:tentative="1">
      <w:start w:val="1"/>
      <w:numFmt w:val="lowerRoman"/>
      <w:lvlText w:val="%3."/>
      <w:lvlJc w:val="right"/>
      <w:pPr>
        <w:ind w:left="2226" w:hanging="180"/>
      </w:pPr>
    </w:lvl>
    <w:lvl w:ilvl="3" w:tplc="041B000F" w:tentative="1">
      <w:start w:val="1"/>
      <w:numFmt w:val="decimal"/>
      <w:lvlText w:val="%4."/>
      <w:lvlJc w:val="left"/>
      <w:pPr>
        <w:ind w:left="2946" w:hanging="360"/>
      </w:pPr>
    </w:lvl>
    <w:lvl w:ilvl="4" w:tplc="041B0019" w:tentative="1">
      <w:start w:val="1"/>
      <w:numFmt w:val="lowerLetter"/>
      <w:lvlText w:val="%5."/>
      <w:lvlJc w:val="left"/>
      <w:pPr>
        <w:ind w:left="3666" w:hanging="360"/>
      </w:pPr>
    </w:lvl>
    <w:lvl w:ilvl="5" w:tplc="041B001B" w:tentative="1">
      <w:start w:val="1"/>
      <w:numFmt w:val="lowerRoman"/>
      <w:lvlText w:val="%6."/>
      <w:lvlJc w:val="right"/>
      <w:pPr>
        <w:ind w:left="4386" w:hanging="180"/>
      </w:pPr>
    </w:lvl>
    <w:lvl w:ilvl="6" w:tplc="041B000F" w:tentative="1">
      <w:start w:val="1"/>
      <w:numFmt w:val="decimal"/>
      <w:lvlText w:val="%7."/>
      <w:lvlJc w:val="left"/>
      <w:pPr>
        <w:ind w:left="5106" w:hanging="360"/>
      </w:pPr>
    </w:lvl>
    <w:lvl w:ilvl="7" w:tplc="041B0019" w:tentative="1">
      <w:start w:val="1"/>
      <w:numFmt w:val="lowerLetter"/>
      <w:lvlText w:val="%8."/>
      <w:lvlJc w:val="left"/>
      <w:pPr>
        <w:ind w:left="5826" w:hanging="360"/>
      </w:pPr>
    </w:lvl>
    <w:lvl w:ilvl="8" w:tplc="041B001B" w:tentative="1">
      <w:start w:val="1"/>
      <w:numFmt w:val="lowerRoman"/>
      <w:lvlText w:val="%9."/>
      <w:lvlJc w:val="right"/>
      <w:pPr>
        <w:ind w:left="6546" w:hanging="180"/>
      </w:pPr>
    </w:lvl>
  </w:abstractNum>
  <w:abstractNum w:abstractNumId="54" w15:restartNumberingAfterBreak="0">
    <w:nsid w:val="508E288C"/>
    <w:multiLevelType w:val="singleLevel"/>
    <w:tmpl w:val="EAA674DC"/>
    <w:lvl w:ilvl="0">
      <w:start w:val="1"/>
      <w:numFmt w:val="bullet"/>
      <w:lvlText w:val=""/>
      <w:lvlJc w:val="left"/>
      <w:pPr>
        <w:tabs>
          <w:tab w:val="num" w:pos="340"/>
        </w:tabs>
        <w:ind w:left="340" w:hanging="340"/>
      </w:pPr>
      <w:rPr>
        <w:rFonts w:ascii="Symbol" w:hAnsi="Symbol" w:hint="default"/>
        <w:color w:val="auto"/>
        <w:sz w:val="22"/>
      </w:rPr>
    </w:lvl>
  </w:abstractNum>
  <w:abstractNum w:abstractNumId="55" w15:restartNumberingAfterBreak="0">
    <w:nsid w:val="50B57FB0"/>
    <w:multiLevelType w:val="singleLevel"/>
    <w:tmpl w:val="D66C8D6A"/>
    <w:lvl w:ilvl="0">
      <w:start w:val="1"/>
      <w:numFmt w:val="bullet"/>
      <w:lvlText w:val=""/>
      <w:lvlJc w:val="left"/>
      <w:pPr>
        <w:tabs>
          <w:tab w:val="num" w:pos="340"/>
        </w:tabs>
        <w:ind w:left="340" w:hanging="340"/>
      </w:pPr>
      <w:rPr>
        <w:rFonts w:ascii="Symbol" w:hAnsi="Symbol" w:hint="default"/>
        <w:color w:val="auto"/>
        <w:sz w:val="22"/>
      </w:rPr>
    </w:lvl>
  </w:abstractNum>
  <w:abstractNum w:abstractNumId="56" w15:restartNumberingAfterBreak="0">
    <w:nsid w:val="52C63C04"/>
    <w:multiLevelType w:val="multilevel"/>
    <w:tmpl w:val="18643598"/>
    <w:lvl w:ilvl="0">
      <w:start w:val="1"/>
      <w:numFmt w:val="lowerLetter"/>
      <w:lvlText w:val="%1)"/>
      <w:lvlJc w:val="left"/>
      <w:pPr>
        <w:ind w:left="1211" w:hanging="360"/>
      </w:pPr>
      <w:rPr>
        <w:rFonts w:ascii="Times New Roman" w:eastAsia="Times New Roman" w:hAnsi="Times New Roman" w:cs="Times New Roman"/>
      </w:rPr>
    </w:lvl>
    <w:lvl w:ilvl="1" w:tentative="1">
      <w:start w:val="1"/>
      <w:numFmt w:val="bullet"/>
      <w:lvlText w:val="o"/>
      <w:lvlJc w:val="left"/>
      <w:pPr>
        <w:ind w:left="1931" w:hanging="360"/>
      </w:pPr>
      <w:rPr>
        <w:rFonts w:ascii="Courier New" w:hAnsi="Courier New" w:cs="Courier New" w:hint="default"/>
      </w:rPr>
    </w:lvl>
    <w:lvl w:ilvl="2" w:tentative="1">
      <w:start w:val="1"/>
      <w:numFmt w:val="bullet"/>
      <w:lvlText w:val=""/>
      <w:lvlJc w:val="left"/>
      <w:pPr>
        <w:ind w:left="2651" w:hanging="360"/>
      </w:pPr>
      <w:rPr>
        <w:rFonts w:ascii="Wingdings" w:hAnsi="Wingdings" w:hint="default"/>
      </w:rPr>
    </w:lvl>
    <w:lvl w:ilvl="3" w:tentative="1">
      <w:start w:val="1"/>
      <w:numFmt w:val="bullet"/>
      <w:lvlText w:val=""/>
      <w:lvlJc w:val="left"/>
      <w:pPr>
        <w:ind w:left="3371" w:hanging="360"/>
      </w:pPr>
      <w:rPr>
        <w:rFonts w:ascii="Symbol" w:hAnsi="Symbol" w:hint="default"/>
      </w:rPr>
    </w:lvl>
    <w:lvl w:ilvl="4" w:tentative="1">
      <w:start w:val="1"/>
      <w:numFmt w:val="bullet"/>
      <w:lvlText w:val="o"/>
      <w:lvlJc w:val="left"/>
      <w:pPr>
        <w:ind w:left="4091" w:hanging="360"/>
      </w:pPr>
      <w:rPr>
        <w:rFonts w:ascii="Courier New" w:hAnsi="Courier New" w:cs="Courier New" w:hint="default"/>
      </w:rPr>
    </w:lvl>
    <w:lvl w:ilvl="5" w:tentative="1">
      <w:start w:val="1"/>
      <w:numFmt w:val="bullet"/>
      <w:lvlText w:val=""/>
      <w:lvlJc w:val="left"/>
      <w:pPr>
        <w:ind w:left="4811" w:hanging="360"/>
      </w:pPr>
      <w:rPr>
        <w:rFonts w:ascii="Wingdings" w:hAnsi="Wingdings" w:hint="default"/>
      </w:rPr>
    </w:lvl>
    <w:lvl w:ilvl="6" w:tentative="1">
      <w:start w:val="1"/>
      <w:numFmt w:val="bullet"/>
      <w:lvlText w:val=""/>
      <w:lvlJc w:val="left"/>
      <w:pPr>
        <w:ind w:left="5531" w:hanging="360"/>
      </w:pPr>
      <w:rPr>
        <w:rFonts w:ascii="Symbol" w:hAnsi="Symbol" w:hint="default"/>
      </w:rPr>
    </w:lvl>
    <w:lvl w:ilvl="7" w:tentative="1">
      <w:start w:val="1"/>
      <w:numFmt w:val="bullet"/>
      <w:lvlText w:val="o"/>
      <w:lvlJc w:val="left"/>
      <w:pPr>
        <w:ind w:left="6251" w:hanging="360"/>
      </w:pPr>
      <w:rPr>
        <w:rFonts w:ascii="Courier New" w:hAnsi="Courier New" w:cs="Courier New" w:hint="default"/>
      </w:rPr>
    </w:lvl>
    <w:lvl w:ilvl="8" w:tentative="1">
      <w:start w:val="1"/>
      <w:numFmt w:val="bullet"/>
      <w:lvlText w:val=""/>
      <w:lvlJc w:val="left"/>
      <w:pPr>
        <w:ind w:left="6971" w:hanging="360"/>
      </w:pPr>
      <w:rPr>
        <w:rFonts w:ascii="Wingdings" w:hAnsi="Wingdings" w:hint="default"/>
      </w:rPr>
    </w:lvl>
  </w:abstractNum>
  <w:abstractNum w:abstractNumId="57" w15:restartNumberingAfterBreak="0">
    <w:nsid w:val="54DF403A"/>
    <w:multiLevelType w:val="singleLevel"/>
    <w:tmpl w:val="98E63842"/>
    <w:lvl w:ilvl="0">
      <w:start w:val="1"/>
      <w:numFmt w:val="bullet"/>
      <w:lvlText w:val=""/>
      <w:lvlJc w:val="left"/>
      <w:pPr>
        <w:tabs>
          <w:tab w:val="num" w:pos="340"/>
        </w:tabs>
        <w:ind w:left="340" w:hanging="340"/>
      </w:pPr>
      <w:rPr>
        <w:rFonts w:ascii="Symbol" w:hAnsi="Symbol" w:hint="default"/>
        <w:color w:val="auto"/>
        <w:sz w:val="22"/>
      </w:rPr>
    </w:lvl>
  </w:abstractNum>
  <w:abstractNum w:abstractNumId="58" w15:restartNumberingAfterBreak="0">
    <w:nsid w:val="5B922B72"/>
    <w:multiLevelType w:val="singleLevel"/>
    <w:tmpl w:val="A946934E"/>
    <w:lvl w:ilvl="0">
      <w:start w:val="1"/>
      <w:numFmt w:val="bullet"/>
      <w:lvlText w:val=""/>
      <w:lvlJc w:val="left"/>
      <w:pPr>
        <w:tabs>
          <w:tab w:val="num" w:pos="340"/>
        </w:tabs>
        <w:ind w:left="340" w:hanging="340"/>
      </w:pPr>
      <w:rPr>
        <w:rFonts w:ascii="Symbol" w:hAnsi="Symbol" w:hint="default"/>
        <w:color w:val="auto"/>
        <w:sz w:val="22"/>
      </w:rPr>
    </w:lvl>
  </w:abstractNum>
  <w:abstractNum w:abstractNumId="59" w15:restartNumberingAfterBreak="0">
    <w:nsid w:val="5CC11DDE"/>
    <w:multiLevelType w:val="hybridMultilevel"/>
    <w:tmpl w:val="FB269118"/>
    <w:lvl w:ilvl="0" w:tplc="041B0017">
      <w:start w:val="1"/>
      <w:numFmt w:val="lowerLetter"/>
      <w:lvlText w:val="%1)"/>
      <w:lvlJc w:val="left"/>
      <w:pPr>
        <w:ind w:left="785" w:hanging="360"/>
      </w:pPr>
      <w:rPr>
        <w:rFonts w:hint="default"/>
      </w:rPr>
    </w:lvl>
    <w:lvl w:ilvl="1" w:tplc="041B0019" w:tentative="1">
      <w:start w:val="1"/>
      <w:numFmt w:val="lowerLetter"/>
      <w:lvlText w:val="%2."/>
      <w:lvlJc w:val="left"/>
      <w:pPr>
        <w:ind w:left="1505" w:hanging="360"/>
      </w:pPr>
    </w:lvl>
    <w:lvl w:ilvl="2" w:tplc="041B001B" w:tentative="1">
      <w:start w:val="1"/>
      <w:numFmt w:val="lowerRoman"/>
      <w:lvlText w:val="%3."/>
      <w:lvlJc w:val="right"/>
      <w:pPr>
        <w:ind w:left="2225" w:hanging="180"/>
      </w:pPr>
    </w:lvl>
    <w:lvl w:ilvl="3" w:tplc="041B000F" w:tentative="1">
      <w:start w:val="1"/>
      <w:numFmt w:val="decimal"/>
      <w:lvlText w:val="%4."/>
      <w:lvlJc w:val="left"/>
      <w:pPr>
        <w:ind w:left="2945" w:hanging="360"/>
      </w:pPr>
    </w:lvl>
    <w:lvl w:ilvl="4" w:tplc="041B0019" w:tentative="1">
      <w:start w:val="1"/>
      <w:numFmt w:val="lowerLetter"/>
      <w:lvlText w:val="%5."/>
      <w:lvlJc w:val="left"/>
      <w:pPr>
        <w:ind w:left="3665" w:hanging="360"/>
      </w:pPr>
    </w:lvl>
    <w:lvl w:ilvl="5" w:tplc="041B001B" w:tentative="1">
      <w:start w:val="1"/>
      <w:numFmt w:val="lowerRoman"/>
      <w:lvlText w:val="%6."/>
      <w:lvlJc w:val="right"/>
      <w:pPr>
        <w:ind w:left="4385" w:hanging="180"/>
      </w:pPr>
    </w:lvl>
    <w:lvl w:ilvl="6" w:tplc="041B000F" w:tentative="1">
      <w:start w:val="1"/>
      <w:numFmt w:val="decimal"/>
      <w:lvlText w:val="%7."/>
      <w:lvlJc w:val="left"/>
      <w:pPr>
        <w:ind w:left="5105" w:hanging="360"/>
      </w:pPr>
    </w:lvl>
    <w:lvl w:ilvl="7" w:tplc="041B0019" w:tentative="1">
      <w:start w:val="1"/>
      <w:numFmt w:val="lowerLetter"/>
      <w:lvlText w:val="%8."/>
      <w:lvlJc w:val="left"/>
      <w:pPr>
        <w:ind w:left="5825" w:hanging="360"/>
      </w:pPr>
    </w:lvl>
    <w:lvl w:ilvl="8" w:tplc="041B001B" w:tentative="1">
      <w:start w:val="1"/>
      <w:numFmt w:val="lowerRoman"/>
      <w:lvlText w:val="%9."/>
      <w:lvlJc w:val="right"/>
      <w:pPr>
        <w:ind w:left="6545" w:hanging="180"/>
      </w:pPr>
    </w:lvl>
  </w:abstractNum>
  <w:abstractNum w:abstractNumId="60" w15:restartNumberingAfterBreak="0">
    <w:nsid w:val="5F190D94"/>
    <w:multiLevelType w:val="hybridMultilevel"/>
    <w:tmpl w:val="3ECED388"/>
    <w:lvl w:ilvl="0" w:tplc="041B0001">
      <w:start w:val="1"/>
      <w:numFmt w:val="bullet"/>
      <w:lvlText w:val=""/>
      <w:lvlJc w:val="left"/>
      <w:pPr>
        <w:ind w:left="1188" w:hanging="360"/>
      </w:pPr>
      <w:rPr>
        <w:rFonts w:ascii="Symbol" w:hAnsi="Symbol" w:hint="default"/>
      </w:rPr>
    </w:lvl>
    <w:lvl w:ilvl="1" w:tplc="041B0003" w:tentative="1">
      <w:start w:val="1"/>
      <w:numFmt w:val="bullet"/>
      <w:lvlText w:val="o"/>
      <w:lvlJc w:val="left"/>
      <w:pPr>
        <w:ind w:left="1908" w:hanging="360"/>
      </w:pPr>
      <w:rPr>
        <w:rFonts w:ascii="Courier New" w:hAnsi="Courier New" w:cs="Courier New" w:hint="default"/>
      </w:rPr>
    </w:lvl>
    <w:lvl w:ilvl="2" w:tplc="041B0005" w:tentative="1">
      <w:start w:val="1"/>
      <w:numFmt w:val="bullet"/>
      <w:lvlText w:val=""/>
      <w:lvlJc w:val="left"/>
      <w:pPr>
        <w:ind w:left="2628" w:hanging="360"/>
      </w:pPr>
      <w:rPr>
        <w:rFonts w:ascii="Wingdings" w:hAnsi="Wingdings" w:hint="default"/>
      </w:rPr>
    </w:lvl>
    <w:lvl w:ilvl="3" w:tplc="041B0001" w:tentative="1">
      <w:start w:val="1"/>
      <w:numFmt w:val="bullet"/>
      <w:lvlText w:val=""/>
      <w:lvlJc w:val="left"/>
      <w:pPr>
        <w:ind w:left="3348" w:hanging="360"/>
      </w:pPr>
      <w:rPr>
        <w:rFonts w:ascii="Symbol" w:hAnsi="Symbol" w:hint="default"/>
      </w:rPr>
    </w:lvl>
    <w:lvl w:ilvl="4" w:tplc="041B0003" w:tentative="1">
      <w:start w:val="1"/>
      <w:numFmt w:val="bullet"/>
      <w:lvlText w:val="o"/>
      <w:lvlJc w:val="left"/>
      <w:pPr>
        <w:ind w:left="4068" w:hanging="360"/>
      </w:pPr>
      <w:rPr>
        <w:rFonts w:ascii="Courier New" w:hAnsi="Courier New" w:cs="Courier New" w:hint="default"/>
      </w:rPr>
    </w:lvl>
    <w:lvl w:ilvl="5" w:tplc="041B0005" w:tentative="1">
      <w:start w:val="1"/>
      <w:numFmt w:val="bullet"/>
      <w:lvlText w:val=""/>
      <w:lvlJc w:val="left"/>
      <w:pPr>
        <w:ind w:left="4788" w:hanging="360"/>
      </w:pPr>
      <w:rPr>
        <w:rFonts w:ascii="Wingdings" w:hAnsi="Wingdings" w:hint="default"/>
      </w:rPr>
    </w:lvl>
    <w:lvl w:ilvl="6" w:tplc="041B0001" w:tentative="1">
      <w:start w:val="1"/>
      <w:numFmt w:val="bullet"/>
      <w:lvlText w:val=""/>
      <w:lvlJc w:val="left"/>
      <w:pPr>
        <w:ind w:left="5508" w:hanging="360"/>
      </w:pPr>
      <w:rPr>
        <w:rFonts w:ascii="Symbol" w:hAnsi="Symbol" w:hint="default"/>
      </w:rPr>
    </w:lvl>
    <w:lvl w:ilvl="7" w:tplc="041B0003" w:tentative="1">
      <w:start w:val="1"/>
      <w:numFmt w:val="bullet"/>
      <w:lvlText w:val="o"/>
      <w:lvlJc w:val="left"/>
      <w:pPr>
        <w:ind w:left="6228" w:hanging="360"/>
      </w:pPr>
      <w:rPr>
        <w:rFonts w:ascii="Courier New" w:hAnsi="Courier New" w:cs="Courier New" w:hint="default"/>
      </w:rPr>
    </w:lvl>
    <w:lvl w:ilvl="8" w:tplc="041B0005" w:tentative="1">
      <w:start w:val="1"/>
      <w:numFmt w:val="bullet"/>
      <w:lvlText w:val=""/>
      <w:lvlJc w:val="left"/>
      <w:pPr>
        <w:ind w:left="6948" w:hanging="360"/>
      </w:pPr>
      <w:rPr>
        <w:rFonts w:ascii="Wingdings" w:hAnsi="Wingdings" w:hint="default"/>
      </w:rPr>
    </w:lvl>
  </w:abstractNum>
  <w:abstractNum w:abstractNumId="61" w15:restartNumberingAfterBreak="0">
    <w:nsid w:val="62046C28"/>
    <w:multiLevelType w:val="hybridMultilevel"/>
    <w:tmpl w:val="004E0670"/>
    <w:lvl w:ilvl="0" w:tplc="040E0017">
      <w:start w:val="1"/>
      <w:numFmt w:val="lowerLetter"/>
      <w:lvlText w:val="%1)"/>
      <w:lvlJc w:val="left"/>
      <w:pPr>
        <w:ind w:left="1145" w:hanging="360"/>
      </w:pPr>
    </w:lvl>
    <w:lvl w:ilvl="1" w:tplc="04090019" w:tentative="1">
      <w:start w:val="1"/>
      <w:numFmt w:val="lowerLetter"/>
      <w:lvlText w:val="%2."/>
      <w:lvlJc w:val="left"/>
      <w:pPr>
        <w:ind w:left="1865" w:hanging="360"/>
      </w:pPr>
    </w:lvl>
    <w:lvl w:ilvl="2" w:tplc="0409001B" w:tentative="1">
      <w:start w:val="1"/>
      <w:numFmt w:val="lowerRoman"/>
      <w:lvlText w:val="%3."/>
      <w:lvlJc w:val="right"/>
      <w:pPr>
        <w:ind w:left="2585" w:hanging="180"/>
      </w:pPr>
    </w:lvl>
    <w:lvl w:ilvl="3" w:tplc="0409000F" w:tentative="1">
      <w:start w:val="1"/>
      <w:numFmt w:val="decimal"/>
      <w:lvlText w:val="%4."/>
      <w:lvlJc w:val="left"/>
      <w:pPr>
        <w:ind w:left="3305" w:hanging="360"/>
      </w:pPr>
    </w:lvl>
    <w:lvl w:ilvl="4" w:tplc="04090019" w:tentative="1">
      <w:start w:val="1"/>
      <w:numFmt w:val="lowerLetter"/>
      <w:lvlText w:val="%5."/>
      <w:lvlJc w:val="left"/>
      <w:pPr>
        <w:ind w:left="4025" w:hanging="360"/>
      </w:pPr>
    </w:lvl>
    <w:lvl w:ilvl="5" w:tplc="0409001B" w:tentative="1">
      <w:start w:val="1"/>
      <w:numFmt w:val="lowerRoman"/>
      <w:lvlText w:val="%6."/>
      <w:lvlJc w:val="right"/>
      <w:pPr>
        <w:ind w:left="4745" w:hanging="180"/>
      </w:pPr>
    </w:lvl>
    <w:lvl w:ilvl="6" w:tplc="0409000F" w:tentative="1">
      <w:start w:val="1"/>
      <w:numFmt w:val="decimal"/>
      <w:lvlText w:val="%7."/>
      <w:lvlJc w:val="left"/>
      <w:pPr>
        <w:ind w:left="5465" w:hanging="360"/>
      </w:pPr>
    </w:lvl>
    <w:lvl w:ilvl="7" w:tplc="04090019" w:tentative="1">
      <w:start w:val="1"/>
      <w:numFmt w:val="lowerLetter"/>
      <w:lvlText w:val="%8."/>
      <w:lvlJc w:val="left"/>
      <w:pPr>
        <w:ind w:left="6185" w:hanging="360"/>
      </w:pPr>
    </w:lvl>
    <w:lvl w:ilvl="8" w:tplc="0409001B" w:tentative="1">
      <w:start w:val="1"/>
      <w:numFmt w:val="lowerRoman"/>
      <w:lvlText w:val="%9."/>
      <w:lvlJc w:val="right"/>
      <w:pPr>
        <w:ind w:left="6905" w:hanging="180"/>
      </w:pPr>
    </w:lvl>
  </w:abstractNum>
  <w:abstractNum w:abstractNumId="62" w15:restartNumberingAfterBreak="0">
    <w:nsid w:val="69DF6D5E"/>
    <w:multiLevelType w:val="hybridMultilevel"/>
    <w:tmpl w:val="2C96D272"/>
    <w:lvl w:ilvl="0" w:tplc="CEC022B6">
      <w:start w:val="1"/>
      <w:numFmt w:val="lowerLetter"/>
      <w:lvlText w:val="%1)"/>
      <w:lvlJc w:val="left"/>
      <w:pPr>
        <w:ind w:left="786" w:hanging="360"/>
      </w:pPr>
      <w:rPr>
        <w:rFonts w:hint="default"/>
      </w:rPr>
    </w:lvl>
    <w:lvl w:ilvl="1" w:tplc="041B0019" w:tentative="1">
      <w:start w:val="1"/>
      <w:numFmt w:val="lowerLetter"/>
      <w:lvlText w:val="%2."/>
      <w:lvlJc w:val="left"/>
      <w:pPr>
        <w:ind w:left="1506" w:hanging="360"/>
      </w:pPr>
    </w:lvl>
    <w:lvl w:ilvl="2" w:tplc="041B001B" w:tentative="1">
      <w:start w:val="1"/>
      <w:numFmt w:val="lowerRoman"/>
      <w:lvlText w:val="%3."/>
      <w:lvlJc w:val="right"/>
      <w:pPr>
        <w:ind w:left="2226" w:hanging="180"/>
      </w:pPr>
    </w:lvl>
    <w:lvl w:ilvl="3" w:tplc="041B000F" w:tentative="1">
      <w:start w:val="1"/>
      <w:numFmt w:val="decimal"/>
      <w:lvlText w:val="%4."/>
      <w:lvlJc w:val="left"/>
      <w:pPr>
        <w:ind w:left="2946" w:hanging="360"/>
      </w:pPr>
    </w:lvl>
    <w:lvl w:ilvl="4" w:tplc="041B0019" w:tentative="1">
      <w:start w:val="1"/>
      <w:numFmt w:val="lowerLetter"/>
      <w:lvlText w:val="%5."/>
      <w:lvlJc w:val="left"/>
      <w:pPr>
        <w:ind w:left="3666" w:hanging="360"/>
      </w:pPr>
    </w:lvl>
    <w:lvl w:ilvl="5" w:tplc="041B001B" w:tentative="1">
      <w:start w:val="1"/>
      <w:numFmt w:val="lowerRoman"/>
      <w:lvlText w:val="%6."/>
      <w:lvlJc w:val="right"/>
      <w:pPr>
        <w:ind w:left="4386" w:hanging="180"/>
      </w:pPr>
    </w:lvl>
    <w:lvl w:ilvl="6" w:tplc="041B000F" w:tentative="1">
      <w:start w:val="1"/>
      <w:numFmt w:val="decimal"/>
      <w:lvlText w:val="%7."/>
      <w:lvlJc w:val="left"/>
      <w:pPr>
        <w:ind w:left="5106" w:hanging="360"/>
      </w:pPr>
    </w:lvl>
    <w:lvl w:ilvl="7" w:tplc="041B0019" w:tentative="1">
      <w:start w:val="1"/>
      <w:numFmt w:val="lowerLetter"/>
      <w:lvlText w:val="%8."/>
      <w:lvlJc w:val="left"/>
      <w:pPr>
        <w:ind w:left="5826" w:hanging="360"/>
      </w:pPr>
    </w:lvl>
    <w:lvl w:ilvl="8" w:tplc="041B001B" w:tentative="1">
      <w:start w:val="1"/>
      <w:numFmt w:val="lowerRoman"/>
      <w:lvlText w:val="%9."/>
      <w:lvlJc w:val="right"/>
      <w:pPr>
        <w:ind w:left="6546" w:hanging="180"/>
      </w:pPr>
    </w:lvl>
  </w:abstractNum>
  <w:abstractNum w:abstractNumId="63" w15:restartNumberingAfterBreak="0">
    <w:nsid w:val="6A126FF4"/>
    <w:multiLevelType w:val="singleLevel"/>
    <w:tmpl w:val="E8ACBF34"/>
    <w:lvl w:ilvl="0">
      <w:start w:val="1"/>
      <w:numFmt w:val="bullet"/>
      <w:lvlText w:val=""/>
      <w:lvlJc w:val="left"/>
      <w:pPr>
        <w:tabs>
          <w:tab w:val="num" w:pos="340"/>
        </w:tabs>
        <w:ind w:left="340" w:hanging="340"/>
      </w:pPr>
      <w:rPr>
        <w:rFonts w:ascii="Symbol" w:hAnsi="Symbol" w:hint="default"/>
        <w:color w:val="auto"/>
        <w:sz w:val="22"/>
      </w:rPr>
    </w:lvl>
  </w:abstractNum>
  <w:abstractNum w:abstractNumId="64" w15:restartNumberingAfterBreak="0">
    <w:nsid w:val="6A853D09"/>
    <w:multiLevelType w:val="singleLevel"/>
    <w:tmpl w:val="74382278"/>
    <w:lvl w:ilvl="0">
      <w:start w:val="1"/>
      <w:numFmt w:val="bullet"/>
      <w:lvlText w:val=""/>
      <w:lvlJc w:val="left"/>
      <w:pPr>
        <w:tabs>
          <w:tab w:val="num" w:pos="340"/>
        </w:tabs>
        <w:ind w:left="340" w:hanging="340"/>
      </w:pPr>
      <w:rPr>
        <w:rFonts w:ascii="Symbol" w:hAnsi="Symbol" w:hint="default"/>
        <w:color w:val="auto"/>
        <w:sz w:val="22"/>
      </w:rPr>
    </w:lvl>
  </w:abstractNum>
  <w:abstractNum w:abstractNumId="65" w15:restartNumberingAfterBreak="0">
    <w:nsid w:val="719825F6"/>
    <w:multiLevelType w:val="hybridMultilevel"/>
    <w:tmpl w:val="E4AE81A0"/>
    <w:lvl w:ilvl="0" w:tplc="8D64AB16">
      <w:numFmt w:val="bullet"/>
      <w:lvlText w:val="-"/>
      <w:lvlJc w:val="left"/>
      <w:pPr>
        <w:ind w:left="720" w:hanging="360"/>
      </w:pPr>
      <w:rPr>
        <w:rFonts w:ascii="Calibri" w:eastAsiaTheme="minorHAnsi" w:hAnsi="Calibri" w:cs="Calibri" w:hint="default"/>
      </w:rPr>
    </w:lvl>
    <w:lvl w:ilvl="1" w:tplc="041B0003">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66" w15:restartNumberingAfterBreak="0">
    <w:nsid w:val="72783BCF"/>
    <w:multiLevelType w:val="hybridMultilevel"/>
    <w:tmpl w:val="895C1D6E"/>
    <w:lvl w:ilvl="0" w:tplc="041B000F">
      <w:start w:val="1"/>
      <w:numFmt w:val="decimal"/>
      <w:lvlText w:val="%1."/>
      <w:lvlJc w:val="left"/>
      <w:pPr>
        <w:ind w:left="720" w:hanging="360"/>
      </w:p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67" w15:restartNumberingAfterBreak="0">
    <w:nsid w:val="73473C13"/>
    <w:multiLevelType w:val="singleLevel"/>
    <w:tmpl w:val="3080EF0E"/>
    <w:lvl w:ilvl="0">
      <w:start w:val="1"/>
      <w:numFmt w:val="upperLetter"/>
      <w:pStyle w:val="Nadpis1"/>
      <w:lvlText w:val="%1."/>
      <w:lvlJc w:val="left"/>
      <w:pPr>
        <w:tabs>
          <w:tab w:val="num" w:pos="2062"/>
        </w:tabs>
        <w:ind w:left="2062" w:hanging="360"/>
      </w:pPr>
      <w:rPr>
        <w:rFonts w:cs="Times New Roman" w:hint="default"/>
      </w:rPr>
    </w:lvl>
  </w:abstractNum>
  <w:abstractNum w:abstractNumId="68" w15:restartNumberingAfterBreak="0">
    <w:nsid w:val="76CE0C42"/>
    <w:multiLevelType w:val="singleLevel"/>
    <w:tmpl w:val="BC940338"/>
    <w:lvl w:ilvl="0">
      <w:start w:val="1"/>
      <w:numFmt w:val="bullet"/>
      <w:lvlText w:val=""/>
      <w:lvlJc w:val="left"/>
      <w:pPr>
        <w:tabs>
          <w:tab w:val="num" w:pos="340"/>
        </w:tabs>
        <w:ind w:left="340" w:hanging="340"/>
      </w:pPr>
      <w:rPr>
        <w:rFonts w:ascii="Symbol" w:hAnsi="Symbol" w:hint="default"/>
        <w:color w:val="auto"/>
        <w:sz w:val="22"/>
      </w:rPr>
    </w:lvl>
  </w:abstractNum>
  <w:abstractNum w:abstractNumId="69" w15:restartNumberingAfterBreak="0">
    <w:nsid w:val="78CD316A"/>
    <w:multiLevelType w:val="singleLevel"/>
    <w:tmpl w:val="28081C9C"/>
    <w:lvl w:ilvl="0">
      <w:start w:val="1"/>
      <w:numFmt w:val="lowerLetter"/>
      <w:pStyle w:val="Pismenka"/>
      <w:lvlText w:val="(%1)"/>
      <w:lvlJc w:val="left"/>
      <w:pPr>
        <w:tabs>
          <w:tab w:val="num" w:pos="360"/>
        </w:tabs>
        <w:ind w:left="360" w:hanging="360"/>
      </w:pPr>
      <w:rPr>
        <w:rFonts w:cs="Times New Roman" w:hint="default"/>
      </w:rPr>
    </w:lvl>
  </w:abstractNum>
  <w:abstractNum w:abstractNumId="70" w15:restartNumberingAfterBreak="0">
    <w:nsid w:val="7D8531CC"/>
    <w:multiLevelType w:val="hybridMultilevel"/>
    <w:tmpl w:val="52AE7564"/>
    <w:lvl w:ilvl="0" w:tplc="6660CD6E">
      <w:start w:val="1"/>
      <w:numFmt w:val="bullet"/>
      <w:lvlText w:val="–"/>
      <w:lvlJc w:val="left"/>
      <w:pPr>
        <w:tabs>
          <w:tab w:val="num" w:pos="766"/>
        </w:tabs>
        <w:ind w:left="766" w:hanging="340"/>
      </w:pPr>
      <w:rPr>
        <w:rFonts w:ascii="Times New Roman" w:hAnsi="Times New Roman" w:hint="default"/>
      </w:rPr>
    </w:lvl>
    <w:lvl w:ilvl="1" w:tplc="041B0003" w:tentative="1">
      <w:start w:val="1"/>
      <w:numFmt w:val="bullet"/>
      <w:lvlText w:val="o"/>
      <w:lvlJc w:val="left"/>
      <w:pPr>
        <w:tabs>
          <w:tab w:val="num" w:pos="1866"/>
        </w:tabs>
        <w:ind w:left="1866" w:hanging="360"/>
      </w:pPr>
      <w:rPr>
        <w:rFonts w:ascii="Courier New" w:hAnsi="Courier New" w:hint="default"/>
      </w:rPr>
    </w:lvl>
    <w:lvl w:ilvl="2" w:tplc="041B0005" w:tentative="1">
      <w:start w:val="1"/>
      <w:numFmt w:val="bullet"/>
      <w:lvlText w:val=""/>
      <w:lvlJc w:val="left"/>
      <w:pPr>
        <w:tabs>
          <w:tab w:val="num" w:pos="2586"/>
        </w:tabs>
        <w:ind w:left="2586" w:hanging="360"/>
      </w:pPr>
      <w:rPr>
        <w:rFonts w:ascii="Wingdings" w:hAnsi="Wingdings" w:hint="default"/>
      </w:rPr>
    </w:lvl>
    <w:lvl w:ilvl="3" w:tplc="041B0001" w:tentative="1">
      <w:start w:val="1"/>
      <w:numFmt w:val="bullet"/>
      <w:lvlText w:val=""/>
      <w:lvlJc w:val="left"/>
      <w:pPr>
        <w:tabs>
          <w:tab w:val="num" w:pos="3306"/>
        </w:tabs>
        <w:ind w:left="3306" w:hanging="360"/>
      </w:pPr>
      <w:rPr>
        <w:rFonts w:ascii="Symbol" w:hAnsi="Symbol" w:hint="default"/>
      </w:rPr>
    </w:lvl>
    <w:lvl w:ilvl="4" w:tplc="041B0003" w:tentative="1">
      <w:start w:val="1"/>
      <w:numFmt w:val="bullet"/>
      <w:lvlText w:val="o"/>
      <w:lvlJc w:val="left"/>
      <w:pPr>
        <w:tabs>
          <w:tab w:val="num" w:pos="4026"/>
        </w:tabs>
        <w:ind w:left="4026" w:hanging="360"/>
      </w:pPr>
      <w:rPr>
        <w:rFonts w:ascii="Courier New" w:hAnsi="Courier New" w:hint="default"/>
      </w:rPr>
    </w:lvl>
    <w:lvl w:ilvl="5" w:tplc="041B0005" w:tentative="1">
      <w:start w:val="1"/>
      <w:numFmt w:val="bullet"/>
      <w:lvlText w:val=""/>
      <w:lvlJc w:val="left"/>
      <w:pPr>
        <w:tabs>
          <w:tab w:val="num" w:pos="4746"/>
        </w:tabs>
        <w:ind w:left="4746" w:hanging="360"/>
      </w:pPr>
      <w:rPr>
        <w:rFonts w:ascii="Wingdings" w:hAnsi="Wingdings" w:hint="default"/>
      </w:rPr>
    </w:lvl>
    <w:lvl w:ilvl="6" w:tplc="041B0001" w:tentative="1">
      <w:start w:val="1"/>
      <w:numFmt w:val="bullet"/>
      <w:lvlText w:val=""/>
      <w:lvlJc w:val="left"/>
      <w:pPr>
        <w:tabs>
          <w:tab w:val="num" w:pos="5466"/>
        </w:tabs>
        <w:ind w:left="5466" w:hanging="360"/>
      </w:pPr>
      <w:rPr>
        <w:rFonts w:ascii="Symbol" w:hAnsi="Symbol" w:hint="default"/>
      </w:rPr>
    </w:lvl>
    <w:lvl w:ilvl="7" w:tplc="041B0003" w:tentative="1">
      <w:start w:val="1"/>
      <w:numFmt w:val="bullet"/>
      <w:lvlText w:val="o"/>
      <w:lvlJc w:val="left"/>
      <w:pPr>
        <w:tabs>
          <w:tab w:val="num" w:pos="6186"/>
        </w:tabs>
        <w:ind w:left="6186" w:hanging="360"/>
      </w:pPr>
      <w:rPr>
        <w:rFonts w:ascii="Courier New" w:hAnsi="Courier New" w:hint="default"/>
      </w:rPr>
    </w:lvl>
    <w:lvl w:ilvl="8" w:tplc="041B0005" w:tentative="1">
      <w:start w:val="1"/>
      <w:numFmt w:val="bullet"/>
      <w:lvlText w:val=""/>
      <w:lvlJc w:val="left"/>
      <w:pPr>
        <w:tabs>
          <w:tab w:val="num" w:pos="6906"/>
        </w:tabs>
        <w:ind w:left="6906" w:hanging="360"/>
      </w:pPr>
      <w:rPr>
        <w:rFonts w:ascii="Wingdings" w:hAnsi="Wingdings" w:hint="default"/>
      </w:rPr>
    </w:lvl>
  </w:abstractNum>
  <w:abstractNum w:abstractNumId="71" w15:restartNumberingAfterBreak="0">
    <w:nsid w:val="7FA06E1E"/>
    <w:multiLevelType w:val="hybridMultilevel"/>
    <w:tmpl w:val="E1D44646"/>
    <w:lvl w:ilvl="0" w:tplc="95F20A84">
      <w:start w:val="1"/>
      <w:numFmt w:val="bullet"/>
      <w:pStyle w:val="Zoznamsodrkami"/>
      <w:lvlText w:val="—"/>
      <w:lvlJc w:val="left"/>
      <w:pPr>
        <w:tabs>
          <w:tab w:val="num" w:pos="1616"/>
        </w:tabs>
        <w:ind w:left="1616" w:hanging="340"/>
      </w:pPr>
      <w:rPr>
        <w:rFonts w:ascii="Arial" w:hAnsi="Arial" w:cs="Arial" w:hint="default"/>
        <w:color w:val="auto"/>
        <w:sz w:val="24"/>
      </w:rPr>
    </w:lvl>
    <w:lvl w:ilvl="1" w:tplc="04090003">
      <w:start w:val="1"/>
      <w:numFmt w:val="bullet"/>
      <w:lvlText w:val="o"/>
      <w:lvlJc w:val="left"/>
      <w:pPr>
        <w:tabs>
          <w:tab w:val="num" w:pos="2149"/>
        </w:tabs>
        <w:ind w:left="2149" w:hanging="360"/>
      </w:pPr>
      <w:rPr>
        <w:rFonts w:ascii="Courier New" w:hAnsi="Courier New" w:hint="default"/>
      </w:rPr>
    </w:lvl>
    <w:lvl w:ilvl="2" w:tplc="04090005" w:tentative="1">
      <w:start w:val="1"/>
      <w:numFmt w:val="bullet"/>
      <w:lvlText w:val=""/>
      <w:lvlJc w:val="left"/>
      <w:pPr>
        <w:tabs>
          <w:tab w:val="num" w:pos="2869"/>
        </w:tabs>
        <w:ind w:left="2869" w:hanging="360"/>
      </w:pPr>
      <w:rPr>
        <w:rFonts w:ascii="Wingdings" w:hAnsi="Wingdings" w:hint="default"/>
      </w:rPr>
    </w:lvl>
    <w:lvl w:ilvl="3" w:tplc="04090001" w:tentative="1">
      <w:start w:val="1"/>
      <w:numFmt w:val="bullet"/>
      <w:lvlText w:val=""/>
      <w:lvlJc w:val="left"/>
      <w:pPr>
        <w:tabs>
          <w:tab w:val="num" w:pos="3589"/>
        </w:tabs>
        <w:ind w:left="3589" w:hanging="360"/>
      </w:pPr>
      <w:rPr>
        <w:rFonts w:ascii="Symbol" w:hAnsi="Symbol" w:hint="default"/>
      </w:rPr>
    </w:lvl>
    <w:lvl w:ilvl="4" w:tplc="04090003" w:tentative="1">
      <w:start w:val="1"/>
      <w:numFmt w:val="bullet"/>
      <w:lvlText w:val="o"/>
      <w:lvlJc w:val="left"/>
      <w:pPr>
        <w:tabs>
          <w:tab w:val="num" w:pos="4309"/>
        </w:tabs>
        <w:ind w:left="4309" w:hanging="360"/>
      </w:pPr>
      <w:rPr>
        <w:rFonts w:ascii="Courier New" w:hAnsi="Courier New" w:hint="default"/>
      </w:rPr>
    </w:lvl>
    <w:lvl w:ilvl="5" w:tplc="04090005" w:tentative="1">
      <w:start w:val="1"/>
      <w:numFmt w:val="bullet"/>
      <w:lvlText w:val=""/>
      <w:lvlJc w:val="left"/>
      <w:pPr>
        <w:tabs>
          <w:tab w:val="num" w:pos="5029"/>
        </w:tabs>
        <w:ind w:left="5029" w:hanging="360"/>
      </w:pPr>
      <w:rPr>
        <w:rFonts w:ascii="Wingdings" w:hAnsi="Wingdings" w:hint="default"/>
      </w:rPr>
    </w:lvl>
    <w:lvl w:ilvl="6" w:tplc="04090001" w:tentative="1">
      <w:start w:val="1"/>
      <w:numFmt w:val="bullet"/>
      <w:lvlText w:val=""/>
      <w:lvlJc w:val="left"/>
      <w:pPr>
        <w:tabs>
          <w:tab w:val="num" w:pos="5749"/>
        </w:tabs>
        <w:ind w:left="5749" w:hanging="360"/>
      </w:pPr>
      <w:rPr>
        <w:rFonts w:ascii="Symbol" w:hAnsi="Symbol" w:hint="default"/>
      </w:rPr>
    </w:lvl>
    <w:lvl w:ilvl="7" w:tplc="04090003" w:tentative="1">
      <w:start w:val="1"/>
      <w:numFmt w:val="bullet"/>
      <w:lvlText w:val="o"/>
      <w:lvlJc w:val="left"/>
      <w:pPr>
        <w:tabs>
          <w:tab w:val="num" w:pos="6469"/>
        </w:tabs>
        <w:ind w:left="6469" w:hanging="360"/>
      </w:pPr>
      <w:rPr>
        <w:rFonts w:ascii="Courier New" w:hAnsi="Courier New" w:hint="default"/>
      </w:rPr>
    </w:lvl>
    <w:lvl w:ilvl="8" w:tplc="04090005" w:tentative="1">
      <w:start w:val="1"/>
      <w:numFmt w:val="bullet"/>
      <w:lvlText w:val=""/>
      <w:lvlJc w:val="left"/>
      <w:pPr>
        <w:tabs>
          <w:tab w:val="num" w:pos="7189"/>
        </w:tabs>
        <w:ind w:left="7189" w:hanging="360"/>
      </w:pPr>
      <w:rPr>
        <w:rFonts w:ascii="Wingdings" w:hAnsi="Wingdings" w:hint="default"/>
      </w:rPr>
    </w:lvl>
  </w:abstractNum>
  <w:num w:numId="1" w16cid:durableId="658270336">
    <w:abstractNumId w:val="67"/>
  </w:num>
  <w:num w:numId="2" w16cid:durableId="913927902">
    <w:abstractNumId w:val="39"/>
  </w:num>
  <w:num w:numId="3" w16cid:durableId="1147434531">
    <w:abstractNumId w:val="27"/>
  </w:num>
  <w:num w:numId="4" w16cid:durableId="1072964427">
    <w:abstractNumId w:val="0"/>
    <w:lvlOverride w:ilvl="0">
      <w:lvl w:ilvl="0">
        <w:start w:val="1"/>
        <w:numFmt w:val="bullet"/>
        <w:lvlText w:val="-"/>
        <w:legacy w:legacy="1" w:legacySpace="0" w:legacyIndent="360"/>
        <w:lvlJc w:val="left"/>
        <w:pPr>
          <w:ind w:left="360" w:hanging="360"/>
        </w:pPr>
      </w:lvl>
    </w:lvlOverride>
  </w:num>
  <w:num w:numId="5" w16cid:durableId="1768497932">
    <w:abstractNumId w:val="69"/>
  </w:num>
  <w:num w:numId="6" w16cid:durableId="1781994143">
    <w:abstractNumId w:val="4"/>
  </w:num>
  <w:num w:numId="7" w16cid:durableId="1838382822">
    <w:abstractNumId w:val="49"/>
  </w:num>
  <w:num w:numId="8" w16cid:durableId="39786236">
    <w:abstractNumId w:val="22"/>
  </w:num>
  <w:num w:numId="9" w16cid:durableId="429546800">
    <w:abstractNumId w:val="21"/>
  </w:num>
  <w:num w:numId="10" w16cid:durableId="318849070">
    <w:abstractNumId w:val="70"/>
  </w:num>
  <w:num w:numId="11" w16cid:durableId="1270817400">
    <w:abstractNumId w:val="39"/>
    <w:lvlOverride w:ilvl="0">
      <w:startOverride w:val="1"/>
    </w:lvlOverride>
  </w:num>
  <w:num w:numId="12" w16cid:durableId="1867404807">
    <w:abstractNumId w:val="39"/>
    <w:lvlOverride w:ilvl="0">
      <w:startOverride w:val="1"/>
    </w:lvlOverride>
  </w:num>
  <w:num w:numId="13" w16cid:durableId="458229264">
    <w:abstractNumId w:val="12"/>
  </w:num>
  <w:num w:numId="14" w16cid:durableId="778915082">
    <w:abstractNumId w:val="8"/>
  </w:num>
  <w:num w:numId="15" w16cid:durableId="385842138">
    <w:abstractNumId w:val="26"/>
  </w:num>
  <w:num w:numId="16" w16cid:durableId="1491368690">
    <w:abstractNumId w:val="14"/>
  </w:num>
  <w:num w:numId="17" w16cid:durableId="523714510">
    <w:abstractNumId w:val="7"/>
  </w:num>
  <w:num w:numId="18" w16cid:durableId="1544638123">
    <w:abstractNumId w:val="18"/>
  </w:num>
  <w:num w:numId="19" w16cid:durableId="842932034">
    <w:abstractNumId w:val="39"/>
  </w:num>
  <w:num w:numId="20" w16cid:durableId="921185197">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494338596">
    <w:abstractNumId w:val="40"/>
  </w:num>
  <w:num w:numId="22" w16cid:durableId="239365335">
    <w:abstractNumId w:val="61"/>
  </w:num>
  <w:num w:numId="23" w16cid:durableId="1152143359">
    <w:abstractNumId w:val="71"/>
  </w:num>
  <w:num w:numId="24" w16cid:durableId="424110927">
    <w:abstractNumId w:val="13"/>
  </w:num>
  <w:num w:numId="25" w16cid:durableId="633564457">
    <w:abstractNumId w:val="43"/>
  </w:num>
  <w:num w:numId="26" w16cid:durableId="125778222">
    <w:abstractNumId w:val="47"/>
  </w:num>
  <w:num w:numId="27" w16cid:durableId="1525632209">
    <w:abstractNumId w:val="48"/>
  </w:num>
  <w:num w:numId="28" w16cid:durableId="217787492">
    <w:abstractNumId w:val="30"/>
  </w:num>
  <w:num w:numId="29" w16cid:durableId="469982590">
    <w:abstractNumId w:val="29"/>
  </w:num>
  <w:num w:numId="30" w16cid:durableId="1994289837">
    <w:abstractNumId w:val="58"/>
  </w:num>
  <w:num w:numId="31" w16cid:durableId="1753505427">
    <w:abstractNumId w:val="33"/>
  </w:num>
  <w:num w:numId="32" w16cid:durableId="1066535610">
    <w:abstractNumId w:val="66"/>
  </w:num>
  <w:num w:numId="33" w16cid:durableId="1181048929">
    <w:abstractNumId w:val="23"/>
  </w:num>
  <w:num w:numId="34" w16cid:durableId="810749213">
    <w:abstractNumId w:val="55"/>
  </w:num>
  <w:num w:numId="35" w16cid:durableId="1568035613">
    <w:abstractNumId w:val="25"/>
  </w:num>
  <w:num w:numId="36" w16cid:durableId="31615047">
    <w:abstractNumId w:val="17"/>
  </w:num>
  <w:num w:numId="37" w16cid:durableId="2003653630">
    <w:abstractNumId w:val="57"/>
  </w:num>
  <w:num w:numId="38" w16cid:durableId="667365719">
    <w:abstractNumId w:val="2"/>
  </w:num>
  <w:num w:numId="39" w16cid:durableId="1490294143">
    <w:abstractNumId w:val="32"/>
  </w:num>
  <w:num w:numId="40" w16cid:durableId="717052297">
    <w:abstractNumId w:val="35"/>
  </w:num>
  <w:num w:numId="41" w16cid:durableId="1478452074">
    <w:abstractNumId w:val="15"/>
  </w:num>
  <w:num w:numId="42" w16cid:durableId="673384441">
    <w:abstractNumId w:val="16"/>
  </w:num>
  <w:num w:numId="43" w16cid:durableId="1933077373">
    <w:abstractNumId w:val="68"/>
  </w:num>
  <w:num w:numId="44" w16cid:durableId="1433939666">
    <w:abstractNumId w:val="24"/>
  </w:num>
  <w:num w:numId="45" w16cid:durableId="758059921">
    <w:abstractNumId w:val="37"/>
  </w:num>
  <w:num w:numId="46" w16cid:durableId="1344354232">
    <w:abstractNumId w:val="59"/>
  </w:num>
  <w:num w:numId="47" w16cid:durableId="1913076019">
    <w:abstractNumId w:val="11"/>
  </w:num>
  <w:num w:numId="48" w16cid:durableId="2033799433">
    <w:abstractNumId w:val="69"/>
  </w:num>
  <w:num w:numId="49" w16cid:durableId="47149141">
    <w:abstractNumId w:val="69"/>
  </w:num>
  <w:num w:numId="50" w16cid:durableId="1901940666">
    <w:abstractNumId w:val="1"/>
  </w:num>
  <w:num w:numId="51" w16cid:durableId="770859339">
    <w:abstractNumId w:val="62"/>
  </w:num>
  <w:num w:numId="52" w16cid:durableId="689142325">
    <w:abstractNumId w:val="3"/>
  </w:num>
  <w:num w:numId="53" w16cid:durableId="97920286">
    <w:abstractNumId w:val="64"/>
  </w:num>
  <w:num w:numId="54" w16cid:durableId="1418285475">
    <w:abstractNumId w:val="45"/>
  </w:num>
  <w:num w:numId="55" w16cid:durableId="1298802788">
    <w:abstractNumId w:val="54"/>
  </w:num>
  <w:num w:numId="56" w16cid:durableId="363093685">
    <w:abstractNumId w:val="36"/>
  </w:num>
  <w:num w:numId="57" w16cid:durableId="721682723">
    <w:abstractNumId w:val="53"/>
  </w:num>
  <w:num w:numId="58" w16cid:durableId="367341288">
    <w:abstractNumId w:val="42"/>
  </w:num>
  <w:num w:numId="59" w16cid:durableId="1854300427">
    <w:abstractNumId w:val="19"/>
  </w:num>
  <w:num w:numId="60" w16cid:durableId="302320652">
    <w:abstractNumId w:val="28"/>
  </w:num>
  <w:num w:numId="61" w16cid:durableId="1718361122">
    <w:abstractNumId w:val="34"/>
  </w:num>
  <w:num w:numId="62" w16cid:durableId="874804691">
    <w:abstractNumId w:val="52"/>
  </w:num>
  <w:num w:numId="63" w16cid:durableId="705712034">
    <w:abstractNumId w:val="69"/>
  </w:num>
  <w:num w:numId="64" w16cid:durableId="849568703">
    <w:abstractNumId w:val="69"/>
  </w:num>
  <w:num w:numId="65" w16cid:durableId="1171487086">
    <w:abstractNumId w:val="65"/>
  </w:num>
  <w:num w:numId="66" w16cid:durableId="1973053374">
    <w:abstractNumId w:val="51"/>
  </w:num>
  <w:num w:numId="67" w16cid:durableId="1379090621">
    <w:abstractNumId w:val="6"/>
  </w:num>
  <w:num w:numId="68" w16cid:durableId="115762867">
    <w:abstractNumId w:val="44"/>
  </w:num>
  <w:num w:numId="69" w16cid:durableId="705326364">
    <w:abstractNumId w:val="63"/>
  </w:num>
  <w:num w:numId="70" w16cid:durableId="544367059">
    <w:abstractNumId w:val="67"/>
  </w:num>
  <w:num w:numId="71" w16cid:durableId="1026255253">
    <w:abstractNumId w:val="9"/>
  </w:num>
  <w:num w:numId="72" w16cid:durableId="1206067719">
    <w:abstractNumId w:val="20"/>
  </w:num>
  <w:num w:numId="73" w16cid:durableId="80102818">
    <w:abstractNumId w:val="5"/>
  </w:num>
  <w:num w:numId="74" w16cid:durableId="1087116449">
    <w:abstractNumId w:val="69"/>
  </w:num>
  <w:num w:numId="75" w16cid:durableId="1376389809">
    <w:abstractNumId w:val="38"/>
  </w:num>
  <w:num w:numId="76" w16cid:durableId="2090081041">
    <w:abstractNumId w:val="67"/>
  </w:num>
  <w:num w:numId="77" w16cid:durableId="57367842">
    <w:abstractNumId w:val="67"/>
  </w:num>
  <w:num w:numId="78" w16cid:durableId="1825316362">
    <w:abstractNumId w:val="67"/>
    <w:lvlOverride w:ilvl="0">
      <w:startOverride w:val="9"/>
    </w:lvlOverride>
  </w:num>
  <w:num w:numId="79" w16cid:durableId="2003000062">
    <w:abstractNumId w:val="69"/>
  </w:num>
  <w:num w:numId="80" w16cid:durableId="1445615558">
    <w:abstractNumId w:val="69"/>
  </w:num>
  <w:num w:numId="81" w16cid:durableId="243416546">
    <w:abstractNumId w:val="69"/>
  </w:num>
  <w:num w:numId="82" w16cid:durableId="1589079436">
    <w:abstractNumId w:val="69"/>
  </w:num>
  <w:num w:numId="83" w16cid:durableId="1461604903">
    <w:abstractNumId w:val="69"/>
  </w:num>
  <w:num w:numId="84" w16cid:durableId="1211307363">
    <w:abstractNumId w:val="56"/>
  </w:num>
  <w:num w:numId="85" w16cid:durableId="276958430">
    <w:abstractNumId w:val="10"/>
  </w:num>
  <w:num w:numId="86" w16cid:durableId="194654963">
    <w:abstractNumId w:val="46"/>
  </w:num>
  <w:num w:numId="87" w16cid:durableId="1349260878">
    <w:abstractNumId w:val="31"/>
  </w:num>
  <w:num w:numId="88" w16cid:durableId="562763236">
    <w:abstractNumId w:val="69"/>
  </w:num>
  <w:num w:numId="89" w16cid:durableId="1781757362">
    <w:abstractNumId w:val="69"/>
  </w:num>
  <w:num w:numId="90" w16cid:durableId="2005162220">
    <w:abstractNumId w:val="60"/>
  </w:num>
  <w:num w:numId="91" w16cid:durableId="902570114">
    <w:abstractNumId w:val="69"/>
  </w:num>
  <w:num w:numId="92" w16cid:durableId="53041548">
    <w:abstractNumId w:val="69"/>
  </w:num>
  <w:num w:numId="93" w16cid:durableId="392389606">
    <w:abstractNumId w:val="50"/>
  </w:num>
  <w:numIdMacAtCleanup w:val="9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hideSpellingErrors/>
  <w:hideGrammaticalErrors/>
  <w:defaultTabStop w:val="708"/>
  <w:hyphenationZone w:val="425"/>
  <w:drawingGridHorizontalSpacing w:val="100"/>
  <w:displayHorizontalDrawingGridEvery w:val="2"/>
  <w:characterSpacingControl w:val="doNotCompress"/>
  <w:hdrShapeDefaults>
    <o:shapedefaults v:ext="edit" spidmax="209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95128"/>
    <w:rsid w:val="00000EBD"/>
    <w:rsid w:val="0000290B"/>
    <w:rsid w:val="00002921"/>
    <w:rsid w:val="000033B4"/>
    <w:rsid w:val="00003C63"/>
    <w:rsid w:val="00003DEF"/>
    <w:rsid w:val="000040F5"/>
    <w:rsid w:val="000042EE"/>
    <w:rsid w:val="00004F99"/>
    <w:rsid w:val="00005618"/>
    <w:rsid w:val="00006E86"/>
    <w:rsid w:val="00006F02"/>
    <w:rsid w:val="000106B7"/>
    <w:rsid w:val="000106BA"/>
    <w:rsid w:val="00010822"/>
    <w:rsid w:val="00010C2A"/>
    <w:rsid w:val="00011460"/>
    <w:rsid w:val="00015984"/>
    <w:rsid w:val="000166DC"/>
    <w:rsid w:val="000172DD"/>
    <w:rsid w:val="00017791"/>
    <w:rsid w:val="000178A5"/>
    <w:rsid w:val="000203C6"/>
    <w:rsid w:val="00021C95"/>
    <w:rsid w:val="000225A5"/>
    <w:rsid w:val="00025561"/>
    <w:rsid w:val="000324E1"/>
    <w:rsid w:val="00032D7F"/>
    <w:rsid w:val="000331E6"/>
    <w:rsid w:val="000338A2"/>
    <w:rsid w:val="00035987"/>
    <w:rsid w:val="00036B7B"/>
    <w:rsid w:val="0003793C"/>
    <w:rsid w:val="00041167"/>
    <w:rsid w:val="000422E9"/>
    <w:rsid w:val="000425A6"/>
    <w:rsid w:val="00042A09"/>
    <w:rsid w:val="00042F64"/>
    <w:rsid w:val="00043393"/>
    <w:rsid w:val="00044533"/>
    <w:rsid w:val="00045A17"/>
    <w:rsid w:val="00046391"/>
    <w:rsid w:val="000465C6"/>
    <w:rsid w:val="000470EC"/>
    <w:rsid w:val="00047F10"/>
    <w:rsid w:val="00047F14"/>
    <w:rsid w:val="0005056B"/>
    <w:rsid w:val="0005109A"/>
    <w:rsid w:val="0005179B"/>
    <w:rsid w:val="000517AC"/>
    <w:rsid w:val="00052495"/>
    <w:rsid w:val="00052B4D"/>
    <w:rsid w:val="00054859"/>
    <w:rsid w:val="000548CA"/>
    <w:rsid w:val="00055202"/>
    <w:rsid w:val="000567CC"/>
    <w:rsid w:val="0006126C"/>
    <w:rsid w:val="0006170F"/>
    <w:rsid w:val="00062334"/>
    <w:rsid w:val="000626E8"/>
    <w:rsid w:val="00062DCD"/>
    <w:rsid w:val="000655FE"/>
    <w:rsid w:val="000658BA"/>
    <w:rsid w:val="000667CF"/>
    <w:rsid w:val="00067635"/>
    <w:rsid w:val="00067E22"/>
    <w:rsid w:val="0007097A"/>
    <w:rsid w:val="00073853"/>
    <w:rsid w:val="000738DF"/>
    <w:rsid w:val="000739AC"/>
    <w:rsid w:val="0007523E"/>
    <w:rsid w:val="00075B41"/>
    <w:rsid w:val="00076486"/>
    <w:rsid w:val="00076DF3"/>
    <w:rsid w:val="00077153"/>
    <w:rsid w:val="00077A38"/>
    <w:rsid w:val="00077C57"/>
    <w:rsid w:val="00077C6D"/>
    <w:rsid w:val="000812CD"/>
    <w:rsid w:val="00081BC8"/>
    <w:rsid w:val="00082DB2"/>
    <w:rsid w:val="0008425B"/>
    <w:rsid w:val="00084356"/>
    <w:rsid w:val="0008496E"/>
    <w:rsid w:val="00085012"/>
    <w:rsid w:val="00085A3A"/>
    <w:rsid w:val="00086A82"/>
    <w:rsid w:val="000876F9"/>
    <w:rsid w:val="0009088A"/>
    <w:rsid w:val="00090F78"/>
    <w:rsid w:val="000912D7"/>
    <w:rsid w:val="00092C39"/>
    <w:rsid w:val="00092E6F"/>
    <w:rsid w:val="00093CC4"/>
    <w:rsid w:val="00093E41"/>
    <w:rsid w:val="0009489C"/>
    <w:rsid w:val="00095A95"/>
    <w:rsid w:val="00095C11"/>
    <w:rsid w:val="000964D8"/>
    <w:rsid w:val="0009657F"/>
    <w:rsid w:val="000965D0"/>
    <w:rsid w:val="000A13A1"/>
    <w:rsid w:val="000A1BBA"/>
    <w:rsid w:val="000A1DAE"/>
    <w:rsid w:val="000A1E06"/>
    <w:rsid w:val="000A2204"/>
    <w:rsid w:val="000A246E"/>
    <w:rsid w:val="000A25E0"/>
    <w:rsid w:val="000A28B6"/>
    <w:rsid w:val="000A39A1"/>
    <w:rsid w:val="000A3BBB"/>
    <w:rsid w:val="000A3FE4"/>
    <w:rsid w:val="000A4ACF"/>
    <w:rsid w:val="000A5AA5"/>
    <w:rsid w:val="000A5D5F"/>
    <w:rsid w:val="000A6FBA"/>
    <w:rsid w:val="000B01A7"/>
    <w:rsid w:val="000B0BE8"/>
    <w:rsid w:val="000B3DDB"/>
    <w:rsid w:val="000B4629"/>
    <w:rsid w:val="000B6195"/>
    <w:rsid w:val="000B6D83"/>
    <w:rsid w:val="000B7957"/>
    <w:rsid w:val="000C02C8"/>
    <w:rsid w:val="000C17C3"/>
    <w:rsid w:val="000C2046"/>
    <w:rsid w:val="000C2309"/>
    <w:rsid w:val="000C2D66"/>
    <w:rsid w:val="000C2E5F"/>
    <w:rsid w:val="000C3011"/>
    <w:rsid w:val="000C3422"/>
    <w:rsid w:val="000C6630"/>
    <w:rsid w:val="000C68B3"/>
    <w:rsid w:val="000C7A1D"/>
    <w:rsid w:val="000C7DE8"/>
    <w:rsid w:val="000D07FE"/>
    <w:rsid w:val="000D0E62"/>
    <w:rsid w:val="000D1324"/>
    <w:rsid w:val="000D1BD5"/>
    <w:rsid w:val="000D22FF"/>
    <w:rsid w:val="000D25B8"/>
    <w:rsid w:val="000D28FF"/>
    <w:rsid w:val="000D3FB1"/>
    <w:rsid w:val="000D434E"/>
    <w:rsid w:val="000D479C"/>
    <w:rsid w:val="000D4824"/>
    <w:rsid w:val="000D560B"/>
    <w:rsid w:val="000D5BEE"/>
    <w:rsid w:val="000D6061"/>
    <w:rsid w:val="000D76F9"/>
    <w:rsid w:val="000D7E4B"/>
    <w:rsid w:val="000E07D2"/>
    <w:rsid w:val="000E08F9"/>
    <w:rsid w:val="000E27EA"/>
    <w:rsid w:val="000E2958"/>
    <w:rsid w:val="000E2A37"/>
    <w:rsid w:val="000E2C42"/>
    <w:rsid w:val="000E4B8D"/>
    <w:rsid w:val="000E4D12"/>
    <w:rsid w:val="000E56F8"/>
    <w:rsid w:val="000E59C2"/>
    <w:rsid w:val="000E6FA7"/>
    <w:rsid w:val="000F038C"/>
    <w:rsid w:val="000F0431"/>
    <w:rsid w:val="000F0A6B"/>
    <w:rsid w:val="000F0FA7"/>
    <w:rsid w:val="000F1306"/>
    <w:rsid w:val="000F1CF9"/>
    <w:rsid w:val="000F24BC"/>
    <w:rsid w:val="000F2533"/>
    <w:rsid w:val="000F27A2"/>
    <w:rsid w:val="000F2A75"/>
    <w:rsid w:val="000F40C4"/>
    <w:rsid w:val="000F4640"/>
    <w:rsid w:val="000F4D86"/>
    <w:rsid w:val="000F5666"/>
    <w:rsid w:val="000F66C2"/>
    <w:rsid w:val="00100466"/>
    <w:rsid w:val="00102C1A"/>
    <w:rsid w:val="00103563"/>
    <w:rsid w:val="00103B71"/>
    <w:rsid w:val="00103E4E"/>
    <w:rsid w:val="00104E7E"/>
    <w:rsid w:val="0010591F"/>
    <w:rsid w:val="00106DAB"/>
    <w:rsid w:val="00107FAD"/>
    <w:rsid w:val="0011133F"/>
    <w:rsid w:val="00111DFD"/>
    <w:rsid w:val="00113259"/>
    <w:rsid w:val="00113508"/>
    <w:rsid w:val="001139DB"/>
    <w:rsid w:val="0011485D"/>
    <w:rsid w:val="00116DD8"/>
    <w:rsid w:val="00116F7A"/>
    <w:rsid w:val="001176F5"/>
    <w:rsid w:val="00117C0F"/>
    <w:rsid w:val="00120034"/>
    <w:rsid w:val="00120F3A"/>
    <w:rsid w:val="001210B4"/>
    <w:rsid w:val="0012205A"/>
    <w:rsid w:val="00122E14"/>
    <w:rsid w:val="00122FD4"/>
    <w:rsid w:val="00123685"/>
    <w:rsid w:val="001246FB"/>
    <w:rsid w:val="00124A2D"/>
    <w:rsid w:val="0012534F"/>
    <w:rsid w:val="00125E19"/>
    <w:rsid w:val="00126844"/>
    <w:rsid w:val="00126EB9"/>
    <w:rsid w:val="00127702"/>
    <w:rsid w:val="00127D9C"/>
    <w:rsid w:val="00130146"/>
    <w:rsid w:val="00130FB9"/>
    <w:rsid w:val="0013160B"/>
    <w:rsid w:val="0013369F"/>
    <w:rsid w:val="00134145"/>
    <w:rsid w:val="00134FB7"/>
    <w:rsid w:val="00135187"/>
    <w:rsid w:val="00136273"/>
    <w:rsid w:val="00136874"/>
    <w:rsid w:val="00136A4A"/>
    <w:rsid w:val="0013703B"/>
    <w:rsid w:val="0013788A"/>
    <w:rsid w:val="001379E6"/>
    <w:rsid w:val="00137CAC"/>
    <w:rsid w:val="00137E3C"/>
    <w:rsid w:val="00140343"/>
    <w:rsid w:val="001406E8"/>
    <w:rsid w:val="00141691"/>
    <w:rsid w:val="00141832"/>
    <w:rsid w:val="00142367"/>
    <w:rsid w:val="00142529"/>
    <w:rsid w:val="00142DDE"/>
    <w:rsid w:val="00143358"/>
    <w:rsid w:val="001438AC"/>
    <w:rsid w:val="0014486E"/>
    <w:rsid w:val="001456BC"/>
    <w:rsid w:val="00146904"/>
    <w:rsid w:val="00146C70"/>
    <w:rsid w:val="00147FB3"/>
    <w:rsid w:val="0015039D"/>
    <w:rsid w:val="00150D3F"/>
    <w:rsid w:val="00151067"/>
    <w:rsid w:val="0015114A"/>
    <w:rsid w:val="00151FC0"/>
    <w:rsid w:val="001528FD"/>
    <w:rsid w:val="00152DFF"/>
    <w:rsid w:val="00153603"/>
    <w:rsid w:val="00153898"/>
    <w:rsid w:val="00153CCD"/>
    <w:rsid w:val="00153E22"/>
    <w:rsid w:val="001540BC"/>
    <w:rsid w:val="0015443D"/>
    <w:rsid w:val="00154694"/>
    <w:rsid w:val="00155499"/>
    <w:rsid w:val="00156231"/>
    <w:rsid w:val="0015673B"/>
    <w:rsid w:val="0015674B"/>
    <w:rsid w:val="00156830"/>
    <w:rsid w:val="00156885"/>
    <w:rsid w:val="001570D9"/>
    <w:rsid w:val="001578E7"/>
    <w:rsid w:val="00160AAA"/>
    <w:rsid w:val="001612EC"/>
    <w:rsid w:val="00161BCF"/>
    <w:rsid w:val="00162383"/>
    <w:rsid w:val="00163B7A"/>
    <w:rsid w:val="00165E7B"/>
    <w:rsid w:val="00166FA8"/>
    <w:rsid w:val="00170B9E"/>
    <w:rsid w:val="001712A8"/>
    <w:rsid w:val="0017194C"/>
    <w:rsid w:val="00171B03"/>
    <w:rsid w:val="0017267A"/>
    <w:rsid w:val="001726AD"/>
    <w:rsid w:val="00172D44"/>
    <w:rsid w:val="001733C5"/>
    <w:rsid w:val="0017346C"/>
    <w:rsid w:val="00174A8F"/>
    <w:rsid w:val="00174E55"/>
    <w:rsid w:val="00175133"/>
    <w:rsid w:val="0017651F"/>
    <w:rsid w:val="00177051"/>
    <w:rsid w:val="00177897"/>
    <w:rsid w:val="00177BCA"/>
    <w:rsid w:val="00177C59"/>
    <w:rsid w:val="001824D2"/>
    <w:rsid w:val="001844A9"/>
    <w:rsid w:val="00184E52"/>
    <w:rsid w:val="0018581E"/>
    <w:rsid w:val="001871CD"/>
    <w:rsid w:val="0018792B"/>
    <w:rsid w:val="00187B00"/>
    <w:rsid w:val="00190DBB"/>
    <w:rsid w:val="00191563"/>
    <w:rsid w:val="00193EE6"/>
    <w:rsid w:val="00194A39"/>
    <w:rsid w:val="001A052D"/>
    <w:rsid w:val="001A072E"/>
    <w:rsid w:val="001A14AF"/>
    <w:rsid w:val="001A177D"/>
    <w:rsid w:val="001A1C39"/>
    <w:rsid w:val="001A4977"/>
    <w:rsid w:val="001A566C"/>
    <w:rsid w:val="001A5F91"/>
    <w:rsid w:val="001A5F9F"/>
    <w:rsid w:val="001A67EF"/>
    <w:rsid w:val="001A69AC"/>
    <w:rsid w:val="001A6CC5"/>
    <w:rsid w:val="001A6F8B"/>
    <w:rsid w:val="001A7CD7"/>
    <w:rsid w:val="001A7D3F"/>
    <w:rsid w:val="001A7FDC"/>
    <w:rsid w:val="001B0EC3"/>
    <w:rsid w:val="001B3087"/>
    <w:rsid w:val="001B3829"/>
    <w:rsid w:val="001B4232"/>
    <w:rsid w:val="001B5156"/>
    <w:rsid w:val="001B5855"/>
    <w:rsid w:val="001B5C2C"/>
    <w:rsid w:val="001C0A6A"/>
    <w:rsid w:val="001C1FC8"/>
    <w:rsid w:val="001C2141"/>
    <w:rsid w:val="001C30D3"/>
    <w:rsid w:val="001C39EE"/>
    <w:rsid w:val="001C3CEC"/>
    <w:rsid w:val="001C6938"/>
    <w:rsid w:val="001D050D"/>
    <w:rsid w:val="001D06F0"/>
    <w:rsid w:val="001D0C7D"/>
    <w:rsid w:val="001D181E"/>
    <w:rsid w:val="001D1DEE"/>
    <w:rsid w:val="001D3160"/>
    <w:rsid w:val="001D3DCB"/>
    <w:rsid w:val="001D4E8A"/>
    <w:rsid w:val="001D507C"/>
    <w:rsid w:val="001D5398"/>
    <w:rsid w:val="001D5F78"/>
    <w:rsid w:val="001D5FA3"/>
    <w:rsid w:val="001D74FA"/>
    <w:rsid w:val="001E03E6"/>
    <w:rsid w:val="001E1815"/>
    <w:rsid w:val="001E27A6"/>
    <w:rsid w:val="001E2891"/>
    <w:rsid w:val="001E3939"/>
    <w:rsid w:val="001E3EC9"/>
    <w:rsid w:val="001E4423"/>
    <w:rsid w:val="001E4714"/>
    <w:rsid w:val="001E4DDA"/>
    <w:rsid w:val="001E6A82"/>
    <w:rsid w:val="001E7DAF"/>
    <w:rsid w:val="001F338B"/>
    <w:rsid w:val="001F340D"/>
    <w:rsid w:val="001F4E5F"/>
    <w:rsid w:val="001F6331"/>
    <w:rsid w:val="00200829"/>
    <w:rsid w:val="002009AC"/>
    <w:rsid w:val="00200C9C"/>
    <w:rsid w:val="00200D12"/>
    <w:rsid w:val="00200E0B"/>
    <w:rsid w:val="00203C71"/>
    <w:rsid w:val="00204925"/>
    <w:rsid w:val="00205242"/>
    <w:rsid w:val="00205E14"/>
    <w:rsid w:val="00206943"/>
    <w:rsid w:val="0020722A"/>
    <w:rsid w:val="002074F0"/>
    <w:rsid w:val="002101C8"/>
    <w:rsid w:val="002112DA"/>
    <w:rsid w:val="0021293B"/>
    <w:rsid w:val="002130D8"/>
    <w:rsid w:val="00214198"/>
    <w:rsid w:val="00214924"/>
    <w:rsid w:val="0021533B"/>
    <w:rsid w:val="002159A3"/>
    <w:rsid w:val="00216E9E"/>
    <w:rsid w:val="0021757D"/>
    <w:rsid w:val="002177BC"/>
    <w:rsid w:val="00217F63"/>
    <w:rsid w:val="00221D59"/>
    <w:rsid w:val="00221F76"/>
    <w:rsid w:val="0022251C"/>
    <w:rsid w:val="00223446"/>
    <w:rsid w:val="0022347C"/>
    <w:rsid w:val="00224175"/>
    <w:rsid w:val="00225398"/>
    <w:rsid w:val="0023026F"/>
    <w:rsid w:val="002303A4"/>
    <w:rsid w:val="002304B6"/>
    <w:rsid w:val="002311B6"/>
    <w:rsid w:val="00232D0A"/>
    <w:rsid w:val="0023562B"/>
    <w:rsid w:val="00236308"/>
    <w:rsid w:val="00236952"/>
    <w:rsid w:val="00237825"/>
    <w:rsid w:val="00237BB4"/>
    <w:rsid w:val="002414BC"/>
    <w:rsid w:val="002415F0"/>
    <w:rsid w:val="002418D5"/>
    <w:rsid w:val="00241AD1"/>
    <w:rsid w:val="00241F81"/>
    <w:rsid w:val="00242D1D"/>
    <w:rsid w:val="00243B5A"/>
    <w:rsid w:val="0024584A"/>
    <w:rsid w:val="00245B3F"/>
    <w:rsid w:val="00246542"/>
    <w:rsid w:val="00246DE3"/>
    <w:rsid w:val="002476A7"/>
    <w:rsid w:val="0025042B"/>
    <w:rsid w:val="002505EC"/>
    <w:rsid w:val="00251025"/>
    <w:rsid w:val="002513D6"/>
    <w:rsid w:val="00251772"/>
    <w:rsid w:val="00251BF2"/>
    <w:rsid w:val="00253BCB"/>
    <w:rsid w:val="00254418"/>
    <w:rsid w:val="0025662A"/>
    <w:rsid w:val="00260C4C"/>
    <w:rsid w:val="0026118D"/>
    <w:rsid w:val="00262CD4"/>
    <w:rsid w:val="00262E33"/>
    <w:rsid w:val="002641E1"/>
    <w:rsid w:val="002648FE"/>
    <w:rsid w:val="00265153"/>
    <w:rsid w:val="002653B8"/>
    <w:rsid w:val="00265B4F"/>
    <w:rsid w:val="00266203"/>
    <w:rsid w:val="0026780B"/>
    <w:rsid w:val="002679A0"/>
    <w:rsid w:val="00271316"/>
    <w:rsid w:val="00271950"/>
    <w:rsid w:val="002724ED"/>
    <w:rsid w:val="0027298D"/>
    <w:rsid w:val="0027306B"/>
    <w:rsid w:val="00273FD3"/>
    <w:rsid w:val="00274784"/>
    <w:rsid w:val="00274C00"/>
    <w:rsid w:val="002761B2"/>
    <w:rsid w:val="00280A3A"/>
    <w:rsid w:val="00280D5B"/>
    <w:rsid w:val="00283139"/>
    <w:rsid w:val="002833F7"/>
    <w:rsid w:val="0028408E"/>
    <w:rsid w:val="00284E6A"/>
    <w:rsid w:val="002861DB"/>
    <w:rsid w:val="002868CF"/>
    <w:rsid w:val="00286A3D"/>
    <w:rsid w:val="00286D2A"/>
    <w:rsid w:val="00287150"/>
    <w:rsid w:val="002909BD"/>
    <w:rsid w:val="002909C2"/>
    <w:rsid w:val="00290A84"/>
    <w:rsid w:val="00290F83"/>
    <w:rsid w:val="00292079"/>
    <w:rsid w:val="002920A2"/>
    <w:rsid w:val="002939C6"/>
    <w:rsid w:val="002946AB"/>
    <w:rsid w:val="00294BAE"/>
    <w:rsid w:val="00295001"/>
    <w:rsid w:val="00296051"/>
    <w:rsid w:val="002977CC"/>
    <w:rsid w:val="00297D2A"/>
    <w:rsid w:val="002A264B"/>
    <w:rsid w:val="002A28B7"/>
    <w:rsid w:val="002A338E"/>
    <w:rsid w:val="002A3458"/>
    <w:rsid w:val="002A34E1"/>
    <w:rsid w:val="002A350A"/>
    <w:rsid w:val="002A597C"/>
    <w:rsid w:val="002A7B1C"/>
    <w:rsid w:val="002A7CDF"/>
    <w:rsid w:val="002B057C"/>
    <w:rsid w:val="002B170C"/>
    <w:rsid w:val="002B295C"/>
    <w:rsid w:val="002B2E36"/>
    <w:rsid w:val="002B3E7A"/>
    <w:rsid w:val="002B4000"/>
    <w:rsid w:val="002B4A67"/>
    <w:rsid w:val="002B6120"/>
    <w:rsid w:val="002C191C"/>
    <w:rsid w:val="002C2178"/>
    <w:rsid w:val="002C228B"/>
    <w:rsid w:val="002C341E"/>
    <w:rsid w:val="002C3448"/>
    <w:rsid w:val="002C39E4"/>
    <w:rsid w:val="002C3C41"/>
    <w:rsid w:val="002C4BC0"/>
    <w:rsid w:val="002C59EE"/>
    <w:rsid w:val="002C7662"/>
    <w:rsid w:val="002D01DF"/>
    <w:rsid w:val="002D1B57"/>
    <w:rsid w:val="002D2AF4"/>
    <w:rsid w:val="002D4AEE"/>
    <w:rsid w:val="002D4E62"/>
    <w:rsid w:val="002D535C"/>
    <w:rsid w:val="002D5A7F"/>
    <w:rsid w:val="002D69FB"/>
    <w:rsid w:val="002D79A9"/>
    <w:rsid w:val="002D7F2C"/>
    <w:rsid w:val="002E0DE7"/>
    <w:rsid w:val="002E0E7B"/>
    <w:rsid w:val="002E1079"/>
    <w:rsid w:val="002E226B"/>
    <w:rsid w:val="002E2545"/>
    <w:rsid w:val="002E2E64"/>
    <w:rsid w:val="002E31E7"/>
    <w:rsid w:val="002E35FC"/>
    <w:rsid w:val="002E56D3"/>
    <w:rsid w:val="002E5C64"/>
    <w:rsid w:val="002E64D5"/>
    <w:rsid w:val="002F02CD"/>
    <w:rsid w:val="002F033C"/>
    <w:rsid w:val="002F05C7"/>
    <w:rsid w:val="002F2C69"/>
    <w:rsid w:val="002F2E62"/>
    <w:rsid w:val="002F3429"/>
    <w:rsid w:val="002F3801"/>
    <w:rsid w:val="002F3C09"/>
    <w:rsid w:val="002F5513"/>
    <w:rsid w:val="002F626C"/>
    <w:rsid w:val="002F770F"/>
    <w:rsid w:val="002F7A72"/>
    <w:rsid w:val="00300B21"/>
    <w:rsid w:val="00300FD6"/>
    <w:rsid w:val="00301031"/>
    <w:rsid w:val="00301C73"/>
    <w:rsid w:val="00302042"/>
    <w:rsid w:val="00302B7A"/>
    <w:rsid w:val="00302F8C"/>
    <w:rsid w:val="003030FF"/>
    <w:rsid w:val="00303F29"/>
    <w:rsid w:val="0030497C"/>
    <w:rsid w:val="00305352"/>
    <w:rsid w:val="0030592D"/>
    <w:rsid w:val="0030736C"/>
    <w:rsid w:val="00307540"/>
    <w:rsid w:val="00310907"/>
    <w:rsid w:val="00310B03"/>
    <w:rsid w:val="0031104D"/>
    <w:rsid w:val="003147AA"/>
    <w:rsid w:val="00316E5D"/>
    <w:rsid w:val="00317A9E"/>
    <w:rsid w:val="0032138D"/>
    <w:rsid w:val="00321616"/>
    <w:rsid w:val="00321BF2"/>
    <w:rsid w:val="003226A5"/>
    <w:rsid w:val="00322BA6"/>
    <w:rsid w:val="00324AF8"/>
    <w:rsid w:val="003262E6"/>
    <w:rsid w:val="00326B55"/>
    <w:rsid w:val="00327C80"/>
    <w:rsid w:val="00330CB9"/>
    <w:rsid w:val="00331D12"/>
    <w:rsid w:val="00331FD6"/>
    <w:rsid w:val="00332108"/>
    <w:rsid w:val="00332136"/>
    <w:rsid w:val="003323AD"/>
    <w:rsid w:val="003326E7"/>
    <w:rsid w:val="00334301"/>
    <w:rsid w:val="003359A1"/>
    <w:rsid w:val="00335C04"/>
    <w:rsid w:val="00337C64"/>
    <w:rsid w:val="00340CB1"/>
    <w:rsid w:val="0034119B"/>
    <w:rsid w:val="00342E08"/>
    <w:rsid w:val="003434C5"/>
    <w:rsid w:val="003452C2"/>
    <w:rsid w:val="003456B0"/>
    <w:rsid w:val="00345D2D"/>
    <w:rsid w:val="0034638A"/>
    <w:rsid w:val="003463DE"/>
    <w:rsid w:val="00346D45"/>
    <w:rsid w:val="00347D6B"/>
    <w:rsid w:val="003500E4"/>
    <w:rsid w:val="00351A15"/>
    <w:rsid w:val="00352453"/>
    <w:rsid w:val="00353C69"/>
    <w:rsid w:val="00354B2F"/>
    <w:rsid w:val="00355EDF"/>
    <w:rsid w:val="00355F4D"/>
    <w:rsid w:val="00361248"/>
    <w:rsid w:val="00361281"/>
    <w:rsid w:val="00362135"/>
    <w:rsid w:val="003630F6"/>
    <w:rsid w:val="00363F0D"/>
    <w:rsid w:val="003642CE"/>
    <w:rsid w:val="00364A89"/>
    <w:rsid w:val="0036502B"/>
    <w:rsid w:val="003654E8"/>
    <w:rsid w:val="00367411"/>
    <w:rsid w:val="00367A6E"/>
    <w:rsid w:val="0037081F"/>
    <w:rsid w:val="00370F56"/>
    <w:rsid w:val="00372B5B"/>
    <w:rsid w:val="00372E8B"/>
    <w:rsid w:val="00373215"/>
    <w:rsid w:val="00373DB3"/>
    <w:rsid w:val="0037431A"/>
    <w:rsid w:val="00374CFA"/>
    <w:rsid w:val="00375AB4"/>
    <w:rsid w:val="00375C3A"/>
    <w:rsid w:val="00375CD4"/>
    <w:rsid w:val="00380451"/>
    <w:rsid w:val="003805B6"/>
    <w:rsid w:val="00381C98"/>
    <w:rsid w:val="00381D7F"/>
    <w:rsid w:val="00383EA5"/>
    <w:rsid w:val="003846B1"/>
    <w:rsid w:val="00384B3F"/>
    <w:rsid w:val="00387A23"/>
    <w:rsid w:val="003900F0"/>
    <w:rsid w:val="0039013D"/>
    <w:rsid w:val="00390480"/>
    <w:rsid w:val="0039097A"/>
    <w:rsid w:val="003911FC"/>
    <w:rsid w:val="00391F39"/>
    <w:rsid w:val="003935E0"/>
    <w:rsid w:val="0039453B"/>
    <w:rsid w:val="00394DC4"/>
    <w:rsid w:val="0039706A"/>
    <w:rsid w:val="00397EC0"/>
    <w:rsid w:val="00397F54"/>
    <w:rsid w:val="003A0C66"/>
    <w:rsid w:val="003A0F96"/>
    <w:rsid w:val="003A1071"/>
    <w:rsid w:val="003A1A88"/>
    <w:rsid w:val="003A1BBD"/>
    <w:rsid w:val="003A20E3"/>
    <w:rsid w:val="003A2AE6"/>
    <w:rsid w:val="003A4094"/>
    <w:rsid w:val="003A4862"/>
    <w:rsid w:val="003A5476"/>
    <w:rsid w:val="003A6371"/>
    <w:rsid w:val="003A6AE8"/>
    <w:rsid w:val="003B03F8"/>
    <w:rsid w:val="003B1FF2"/>
    <w:rsid w:val="003B2A5D"/>
    <w:rsid w:val="003B5333"/>
    <w:rsid w:val="003B591C"/>
    <w:rsid w:val="003B68A5"/>
    <w:rsid w:val="003B762E"/>
    <w:rsid w:val="003B7C90"/>
    <w:rsid w:val="003C0DE9"/>
    <w:rsid w:val="003C233B"/>
    <w:rsid w:val="003C2375"/>
    <w:rsid w:val="003C3FDF"/>
    <w:rsid w:val="003C4B78"/>
    <w:rsid w:val="003C5853"/>
    <w:rsid w:val="003C597F"/>
    <w:rsid w:val="003C59E0"/>
    <w:rsid w:val="003C6202"/>
    <w:rsid w:val="003C6505"/>
    <w:rsid w:val="003C6B7B"/>
    <w:rsid w:val="003C7798"/>
    <w:rsid w:val="003D134E"/>
    <w:rsid w:val="003D140B"/>
    <w:rsid w:val="003D18B3"/>
    <w:rsid w:val="003D2006"/>
    <w:rsid w:val="003D2067"/>
    <w:rsid w:val="003D5127"/>
    <w:rsid w:val="003D65AA"/>
    <w:rsid w:val="003D7756"/>
    <w:rsid w:val="003E0FA2"/>
    <w:rsid w:val="003E149A"/>
    <w:rsid w:val="003E1D5F"/>
    <w:rsid w:val="003E25DD"/>
    <w:rsid w:val="003E3C45"/>
    <w:rsid w:val="003E4261"/>
    <w:rsid w:val="003E5412"/>
    <w:rsid w:val="003E7CCC"/>
    <w:rsid w:val="003F0494"/>
    <w:rsid w:val="003F06F9"/>
    <w:rsid w:val="003F28D5"/>
    <w:rsid w:val="003F3EFB"/>
    <w:rsid w:val="003F4C92"/>
    <w:rsid w:val="003F788D"/>
    <w:rsid w:val="003F7ACC"/>
    <w:rsid w:val="003F7ADD"/>
    <w:rsid w:val="003F7FB5"/>
    <w:rsid w:val="004007CA"/>
    <w:rsid w:val="00401849"/>
    <w:rsid w:val="00401912"/>
    <w:rsid w:val="00401C8C"/>
    <w:rsid w:val="00401F9E"/>
    <w:rsid w:val="004027CF"/>
    <w:rsid w:val="00403725"/>
    <w:rsid w:val="00403FF5"/>
    <w:rsid w:val="0040520B"/>
    <w:rsid w:val="0040522D"/>
    <w:rsid w:val="00405FF2"/>
    <w:rsid w:val="0040614D"/>
    <w:rsid w:val="0040680F"/>
    <w:rsid w:val="00407243"/>
    <w:rsid w:val="00407557"/>
    <w:rsid w:val="004079DB"/>
    <w:rsid w:val="00407EE5"/>
    <w:rsid w:val="004107C2"/>
    <w:rsid w:val="004108AD"/>
    <w:rsid w:val="004112C6"/>
    <w:rsid w:val="00411D88"/>
    <w:rsid w:val="00411EDB"/>
    <w:rsid w:val="00412482"/>
    <w:rsid w:val="004145EE"/>
    <w:rsid w:val="00416A0F"/>
    <w:rsid w:val="00420D87"/>
    <w:rsid w:val="00421895"/>
    <w:rsid w:val="00422195"/>
    <w:rsid w:val="00423130"/>
    <w:rsid w:val="00423AFA"/>
    <w:rsid w:val="00424C34"/>
    <w:rsid w:val="004252C9"/>
    <w:rsid w:val="00425519"/>
    <w:rsid w:val="004262D7"/>
    <w:rsid w:val="00426669"/>
    <w:rsid w:val="00426918"/>
    <w:rsid w:val="00430148"/>
    <w:rsid w:val="004313A2"/>
    <w:rsid w:val="004317F0"/>
    <w:rsid w:val="00432AE6"/>
    <w:rsid w:val="004330B3"/>
    <w:rsid w:val="0043488E"/>
    <w:rsid w:val="00434E61"/>
    <w:rsid w:val="00435C31"/>
    <w:rsid w:val="0043618D"/>
    <w:rsid w:val="00436388"/>
    <w:rsid w:val="004401E3"/>
    <w:rsid w:val="004409F5"/>
    <w:rsid w:val="00440E78"/>
    <w:rsid w:val="004417B1"/>
    <w:rsid w:val="00442157"/>
    <w:rsid w:val="004430B4"/>
    <w:rsid w:val="00444033"/>
    <w:rsid w:val="0044554A"/>
    <w:rsid w:val="00446423"/>
    <w:rsid w:val="0044642A"/>
    <w:rsid w:val="004465CA"/>
    <w:rsid w:val="0044737A"/>
    <w:rsid w:val="00450117"/>
    <w:rsid w:val="0045047E"/>
    <w:rsid w:val="004508CD"/>
    <w:rsid w:val="00450EE8"/>
    <w:rsid w:val="00451C59"/>
    <w:rsid w:val="00452357"/>
    <w:rsid w:val="00452C96"/>
    <w:rsid w:val="004530F3"/>
    <w:rsid w:val="00453B09"/>
    <w:rsid w:val="0045465E"/>
    <w:rsid w:val="00454E4F"/>
    <w:rsid w:val="0045536D"/>
    <w:rsid w:val="00455E94"/>
    <w:rsid w:val="00456775"/>
    <w:rsid w:val="00457013"/>
    <w:rsid w:val="0046024D"/>
    <w:rsid w:val="00460337"/>
    <w:rsid w:val="00460A08"/>
    <w:rsid w:val="0046138C"/>
    <w:rsid w:val="00461D2D"/>
    <w:rsid w:val="00462D57"/>
    <w:rsid w:val="00463164"/>
    <w:rsid w:val="00463B56"/>
    <w:rsid w:val="00464905"/>
    <w:rsid w:val="00464ED2"/>
    <w:rsid w:val="00464F45"/>
    <w:rsid w:val="00465F01"/>
    <w:rsid w:val="004669E9"/>
    <w:rsid w:val="00471702"/>
    <w:rsid w:val="00471807"/>
    <w:rsid w:val="00472548"/>
    <w:rsid w:val="00472D0B"/>
    <w:rsid w:val="00472F8F"/>
    <w:rsid w:val="00474171"/>
    <w:rsid w:val="004749A3"/>
    <w:rsid w:val="004754E7"/>
    <w:rsid w:val="004760A1"/>
    <w:rsid w:val="00481F68"/>
    <w:rsid w:val="0048346B"/>
    <w:rsid w:val="004838B9"/>
    <w:rsid w:val="00483A16"/>
    <w:rsid w:val="00485C1F"/>
    <w:rsid w:val="00486070"/>
    <w:rsid w:val="00486A1A"/>
    <w:rsid w:val="00487CD8"/>
    <w:rsid w:val="00490ED4"/>
    <w:rsid w:val="0049140D"/>
    <w:rsid w:val="00491AF0"/>
    <w:rsid w:val="00491C69"/>
    <w:rsid w:val="004931D2"/>
    <w:rsid w:val="00493F12"/>
    <w:rsid w:val="00494B7D"/>
    <w:rsid w:val="00496A4E"/>
    <w:rsid w:val="00497423"/>
    <w:rsid w:val="00497945"/>
    <w:rsid w:val="00497A08"/>
    <w:rsid w:val="004A045E"/>
    <w:rsid w:val="004A085B"/>
    <w:rsid w:val="004A1419"/>
    <w:rsid w:val="004A2BDD"/>
    <w:rsid w:val="004A3E88"/>
    <w:rsid w:val="004A4C7A"/>
    <w:rsid w:val="004A4D80"/>
    <w:rsid w:val="004A54F9"/>
    <w:rsid w:val="004A591E"/>
    <w:rsid w:val="004A5E5B"/>
    <w:rsid w:val="004A64A5"/>
    <w:rsid w:val="004A695B"/>
    <w:rsid w:val="004A6C40"/>
    <w:rsid w:val="004B0930"/>
    <w:rsid w:val="004B0BBB"/>
    <w:rsid w:val="004B0F19"/>
    <w:rsid w:val="004B1103"/>
    <w:rsid w:val="004B1959"/>
    <w:rsid w:val="004B1B38"/>
    <w:rsid w:val="004B227C"/>
    <w:rsid w:val="004B233F"/>
    <w:rsid w:val="004B2651"/>
    <w:rsid w:val="004B28EF"/>
    <w:rsid w:val="004B3FDA"/>
    <w:rsid w:val="004B43F5"/>
    <w:rsid w:val="004B4663"/>
    <w:rsid w:val="004B4763"/>
    <w:rsid w:val="004B4940"/>
    <w:rsid w:val="004B4C35"/>
    <w:rsid w:val="004B52AA"/>
    <w:rsid w:val="004B599A"/>
    <w:rsid w:val="004B69E1"/>
    <w:rsid w:val="004B71E1"/>
    <w:rsid w:val="004C09B5"/>
    <w:rsid w:val="004C0B85"/>
    <w:rsid w:val="004C0D06"/>
    <w:rsid w:val="004C0F07"/>
    <w:rsid w:val="004C154B"/>
    <w:rsid w:val="004C17CA"/>
    <w:rsid w:val="004C1B2C"/>
    <w:rsid w:val="004C1C27"/>
    <w:rsid w:val="004C25C2"/>
    <w:rsid w:val="004C29EC"/>
    <w:rsid w:val="004C2BE7"/>
    <w:rsid w:val="004C33F4"/>
    <w:rsid w:val="004C345E"/>
    <w:rsid w:val="004C461D"/>
    <w:rsid w:val="004C540D"/>
    <w:rsid w:val="004C587E"/>
    <w:rsid w:val="004D0994"/>
    <w:rsid w:val="004D1815"/>
    <w:rsid w:val="004D25F3"/>
    <w:rsid w:val="004D3B14"/>
    <w:rsid w:val="004D3B4A"/>
    <w:rsid w:val="004D6075"/>
    <w:rsid w:val="004D68AC"/>
    <w:rsid w:val="004D74F8"/>
    <w:rsid w:val="004D76AD"/>
    <w:rsid w:val="004D7B01"/>
    <w:rsid w:val="004E0068"/>
    <w:rsid w:val="004E0168"/>
    <w:rsid w:val="004E0BAA"/>
    <w:rsid w:val="004E0C8C"/>
    <w:rsid w:val="004E182C"/>
    <w:rsid w:val="004E185A"/>
    <w:rsid w:val="004E21C9"/>
    <w:rsid w:val="004E3A41"/>
    <w:rsid w:val="004E45B9"/>
    <w:rsid w:val="004E48D3"/>
    <w:rsid w:val="004E61B7"/>
    <w:rsid w:val="004E79BA"/>
    <w:rsid w:val="004E7B93"/>
    <w:rsid w:val="004E7FC9"/>
    <w:rsid w:val="004F1F45"/>
    <w:rsid w:val="004F3378"/>
    <w:rsid w:val="004F3DD3"/>
    <w:rsid w:val="004F4A33"/>
    <w:rsid w:val="004F5D96"/>
    <w:rsid w:val="004F78BE"/>
    <w:rsid w:val="004F7A8F"/>
    <w:rsid w:val="00500104"/>
    <w:rsid w:val="00500B7D"/>
    <w:rsid w:val="005013EA"/>
    <w:rsid w:val="00501418"/>
    <w:rsid w:val="00503C90"/>
    <w:rsid w:val="00504487"/>
    <w:rsid w:val="005048F4"/>
    <w:rsid w:val="00504CD2"/>
    <w:rsid w:val="005053C8"/>
    <w:rsid w:val="00505643"/>
    <w:rsid w:val="0050614A"/>
    <w:rsid w:val="005064D1"/>
    <w:rsid w:val="00506E0F"/>
    <w:rsid w:val="00507B8B"/>
    <w:rsid w:val="00507CB4"/>
    <w:rsid w:val="005108F0"/>
    <w:rsid w:val="00512D17"/>
    <w:rsid w:val="005131C0"/>
    <w:rsid w:val="005138B1"/>
    <w:rsid w:val="00515879"/>
    <w:rsid w:val="0051635F"/>
    <w:rsid w:val="005200CF"/>
    <w:rsid w:val="00520FA6"/>
    <w:rsid w:val="0052114D"/>
    <w:rsid w:val="005213F9"/>
    <w:rsid w:val="00522617"/>
    <w:rsid w:val="00530644"/>
    <w:rsid w:val="00530C72"/>
    <w:rsid w:val="00530F38"/>
    <w:rsid w:val="00532900"/>
    <w:rsid w:val="00534BFA"/>
    <w:rsid w:val="00534E55"/>
    <w:rsid w:val="00535663"/>
    <w:rsid w:val="0053581F"/>
    <w:rsid w:val="00536884"/>
    <w:rsid w:val="00536F11"/>
    <w:rsid w:val="00537FDE"/>
    <w:rsid w:val="0054025F"/>
    <w:rsid w:val="00540718"/>
    <w:rsid w:val="00540852"/>
    <w:rsid w:val="00540C98"/>
    <w:rsid w:val="00541789"/>
    <w:rsid w:val="00542006"/>
    <w:rsid w:val="005422A4"/>
    <w:rsid w:val="005422B4"/>
    <w:rsid w:val="0054259E"/>
    <w:rsid w:val="00543F06"/>
    <w:rsid w:val="005450B9"/>
    <w:rsid w:val="00545B77"/>
    <w:rsid w:val="00546BD3"/>
    <w:rsid w:val="0054786F"/>
    <w:rsid w:val="0055226C"/>
    <w:rsid w:val="0055329C"/>
    <w:rsid w:val="00553566"/>
    <w:rsid w:val="00553AFB"/>
    <w:rsid w:val="00554218"/>
    <w:rsid w:val="005577DE"/>
    <w:rsid w:val="00560173"/>
    <w:rsid w:val="00564B72"/>
    <w:rsid w:val="00565ABC"/>
    <w:rsid w:val="00566389"/>
    <w:rsid w:val="00567765"/>
    <w:rsid w:val="00567BDE"/>
    <w:rsid w:val="00570635"/>
    <w:rsid w:val="00570A3B"/>
    <w:rsid w:val="005711E1"/>
    <w:rsid w:val="0057149D"/>
    <w:rsid w:val="00571627"/>
    <w:rsid w:val="00572CB8"/>
    <w:rsid w:val="0057382A"/>
    <w:rsid w:val="00574527"/>
    <w:rsid w:val="0057480F"/>
    <w:rsid w:val="0057594E"/>
    <w:rsid w:val="00576F40"/>
    <w:rsid w:val="0057747A"/>
    <w:rsid w:val="00581515"/>
    <w:rsid w:val="005825D7"/>
    <w:rsid w:val="005826E3"/>
    <w:rsid w:val="0058315C"/>
    <w:rsid w:val="0058479C"/>
    <w:rsid w:val="005852DC"/>
    <w:rsid w:val="005859AC"/>
    <w:rsid w:val="0058657D"/>
    <w:rsid w:val="00590177"/>
    <w:rsid w:val="00590567"/>
    <w:rsid w:val="005918F5"/>
    <w:rsid w:val="00592616"/>
    <w:rsid w:val="00592B74"/>
    <w:rsid w:val="00594529"/>
    <w:rsid w:val="00595B76"/>
    <w:rsid w:val="00595C22"/>
    <w:rsid w:val="00595CED"/>
    <w:rsid w:val="00596FF7"/>
    <w:rsid w:val="005979C3"/>
    <w:rsid w:val="005A0CAB"/>
    <w:rsid w:val="005A2556"/>
    <w:rsid w:val="005A25EA"/>
    <w:rsid w:val="005A38F9"/>
    <w:rsid w:val="005A5552"/>
    <w:rsid w:val="005A76F0"/>
    <w:rsid w:val="005A7FDD"/>
    <w:rsid w:val="005B1F3D"/>
    <w:rsid w:val="005B316E"/>
    <w:rsid w:val="005B40F8"/>
    <w:rsid w:val="005B41C1"/>
    <w:rsid w:val="005B4970"/>
    <w:rsid w:val="005B508D"/>
    <w:rsid w:val="005B5538"/>
    <w:rsid w:val="005B70DE"/>
    <w:rsid w:val="005C00A5"/>
    <w:rsid w:val="005C0A25"/>
    <w:rsid w:val="005C0D00"/>
    <w:rsid w:val="005C50FC"/>
    <w:rsid w:val="005C6657"/>
    <w:rsid w:val="005C7637"/>
    <w:rsid w:val="005D0C04"/>
    <w:rsid w:val="005D1CC0"/>
    <w:rsid w:val="005D213F"/>
    <w:rsid w:val="005D25E4"/>
    <w:rsid w:val="005D26A6"/>
    <w:rsid w:val="005D27E2"/>
    <w:rsid w:val="005D2A89"/>
    <w:rsid w:val="005D330E"/>
    <w:rsid w:val="005D40CF"/>
    <w:rsid w:val="005D42EB"/>
    <w:rsid w:val="005D474F"/>
    <w:rsid w:val="005D4842"/>
    <w:rsid w:val="005D5217"/>
    <w:rsid w:val="005D554F"/>
    <w:rsid w:val="005D614C"/>
    <w:rsid w:val="005E020D"/>
    <w:rsid w:val="005E042A"/>
    <w:rsid w:val="005E07C9"/>
    <w:rsid w:val="005E09B4"/>
    <w:rsid w:val="005E0DD6"/>
    <w:rsid w:val="005E0DF4"/>
    <w:rsid w:val="005E1C28"/>
    <w:rsid w:val="005E29ED"/>
    <w:rsid w:val="005E35DD"/>
    <w:rsid w:val="005E3ACC"/>
    <w:rsid w:val="005E4178"/>
    <w:rsid w:val="005E44F5"/>
    <w:rsid w:val="005E4544"/>
    <w:rsid w:val="005E696B"/>
    <w:rsid w:val="005E6DC3"/>
    <w:rsid w:val="005E75DA"/>
    <w:rsid w:val="005E7AC3"/>
    <w:rsid w:val="005F0BED"/>
    <w:rsid w:val="005F2BC8"/>
    <w:rsid w:val="005F2FDA"/>
    <w:rsid w:val="005F3320"/>
    <w:rsid w:val="005F4979"/>
    <w:rsid w:val="005F4B6E"/>
    <w:rsid w:val="005F53ED"/>
    <w:rsid w:val="005F54A3"/>
    <w:rsid w:val="005F59C8"/>
    <w:rsid w:val="005F5D4F"/>
    <w:rsid w:val="005F6E8B"/>
    <w:rsid w:val="005F6EE4"/>
    <w:rsid w:val="005F7FDE"/>
    <w:rsid w:val="005F7FE0"/>
    <w:rsid w:val="00600330"/>
    <w:rsid w:val="0060038D"/>
    <w:rsid w:val="0060192E"/>
    <w:rsid w:val="0060236A"/>
    <w:rsid w:val="0060256B"/>
    <w:rsid w:val="0060270E"/>
    <w:rsid w:val="006031E3"/>
    <w:rsid w:val="00603EFB"/>
    <w:rsid w:val="00605372"/>
    <w:rsid w:val="00606021"/>
    <w:rsid w:val="006063E8"/>
    <w:rsid w:val="006069D3"/>
    <w:rsid w:val="0060790D"/>
    <w:rsid w:val="0061062A"/>
    <w:rsid w:val="00611027"/>
    <w:rsid w:val="00611960"/>
    <w:rsid w:val="00615CEA"/>
    <w:rsid w:val="00616806"/>
    <w:rsid w:val="00617450"/>
    <w:rsid w:val="006177F5"/>
    <w:rsid w:val="00621780"/>
    <w:rsid w:val="00622013"/>
    <w:rsid w:val="006241F9"/>
    <w:rsid w:val="00625557"/>
    <w:rsid w:val="00625BEF"/>
    <w:rsid w:val="006261D1"/>
    <w:rsid w:val="00627B6C"/>
    <w:rsid w:val="00630386"/>
    <w:rsid w:val="006303CB"/>
    <w:rsid w:val="0063278E"/>
    <w:rsid w:val="00632FB0"/>
    <w:rsid w:val="006331FA"/>
    <w:rsid w:val="006337C5"/>
    <w:rsid w:val="006339DC"/>
    <w:rsid w:val="00634730"/>
    <w:rsid w:val="0063550B"/>
    <w:rsid w:val="00637396"/>
    <w:rsid w:val="00637D68"/>
    <w:rsid w:val="00641278"/>
    <w:rsid w:val="00641554"/>
    <w:rsid w:val="006422BD"/>
    <w:rsid w:val="00642387"/>
    <w:rsid w:val="006441BC"/>
    <w:rsid w:val="00644449"/>
    <w:rsid w:val="006451DD"/>
    <w:rsid w:val="0064520D"/>
    <w:rsid w:val="006470D0"/>
    <w:rsid w:val="00647862"/>
    <w:rsid w:val="00650498"/>
    <w:rsid w:val="0065070C"/>
    <w:rsid w:val="006510AA"/>
    <w:rsid w:val="00651689"/>
    <w:rsid w:val="00651C5D"/>
    <w:rsid w:val="00653F5B"/>
    <w:rsid w:val="00654981"/>
    <w:rsid w:val="00656AD7"/>
    <w:rsid w:val="006575EA"/>
    <w:rsid w:val="0066152D"/>
    <w:rsid w:val="00662C25"/>
    <w:rsid w:val="0066327E"/>
    <w:rsid w:val="0066346C"/>
    <w:rsid w:val="00663D17"/>
    <w:rsid w:val="00663DFD"/>
    <w:rsid w:val="00664515"/>
    <w:rsid w:val="0066618F"/>
    <w:rsid w:val="006674B1"/>
    <w:rsid w:val="00670AF4"/>
    <w:rsid w:val="00670ECB"/>
    <w:rsid w:val="00671BB4"/>
    <w:rsid w:val="00672B70"/>
    <w:rsid w:val="00672D39"/>
    <w:rsid w:val="00674FDB"/>
    <w:rsid w:val="006750FE"/>
    <w:rsid w:val="00676CB7"/>
    <w:rsid w:val="00676D74"/>
    <w:rsid w:val="00677AB7"/>
    <w:rsid w:val="00681CC0"/>
    <w:rsid w:val="00681E3B"/>
    <w:rsid w:val="0068449F"/>
    <w:rsid w:val="0068537D"/>
    <w:rsid w:val="006860E9"/>
    <w:rsid w:val="006874FD"/>
    <w:rsid w:val="006878D4"/>
    <w:rsid w:val="006901D0"/>
    <w:rsid w:val="00690E4C"/>
    <w:rsid w:val="006941BA"/>
    <w:rsid w:val="00694931"/>
    <w:rsid w:val="00694BA8"/>
    <w:rsid w:val="006957CC"/>
    <w:rsid w:val="00696C90"/>
    <w:rsid w:val="00697574"/>
    <w:rsid w:val="00697F7C"/>
    <w:rsid w:val="006A05A3"/>
    <w:rsid w:val="006A124A"/>
    <w:rsid w:val="006A169D"/>
    <w:rsid w:val="006A29BB"/>
    <w:rsid w:val="006A2C74"/>
    <w:rsid w:val="006A3C75"/>
    <w:rsid w:val="006A3ED0"/>
    <w:rsid w:val="006A58B6"/>
    <w:rsid w:val="006A6EB4"/>
    <w:rsid w:val="006A737C"/>
    <w:rsid w:val="006B003D"/>
    <w:rsid w:val="006B0BC4"/>
    <w:rsid w:val="006B126B"/>
    <w:rsid w:val="006B2D3C"/>
    <w:rsid w:val="006B2E72"/>
    <w:rsid w:val="006B3E4A"/>
    <w:rsid w:val="006B3E8C"/>
    <w:rsid w:val="006B43FA"/>
    <w:rsid w:val="006B60AE"/>
    <w:rsid w:val="006B6B12"/>
    <w:rsid w:val="006B74EA"/>
    <w:rsid w:val="006C0296"/>
    <w:rsid w:val="006C0323"/>
    <w:rsid w:val="006C0F4D"/>
    <w:rsid w:val="006C27AA"/>
    <w:rsid w:val="006C3FDF"/>
    <w:rsid w:val="006C58F6"/>
    <w:rsid w:val="006C7E90"/>
    <w:rsid w:val="006D0A4B"/>
    <w:rsid w:val="006D36EA"/>
    <w:rsid w:val="006D3989"/>
    <w:rsid w:val="006D3C83"/>
    <w:rsid w:val="006D3D0B"/>
    <w:rsid w:val="006D3D41"/>
    <w:rsid w:val="006D4AE5"/>
    <w:rsid w:val="006D7585"/>
    <w:rsid w:val="006D75D8"/>
    <w:rsid w:val="006D7E17"/>
    <w:rsid w:val="006E05AF"/>
    <w:rsid w:val="006E26E5"/>
    <w:rsid w:val="006E2F64"/>
    <w:rsid w:val="006E36A2"/>
    <w:rsid w:val="006E4804"/>
    <w:rsid w:val="006E4DE3"/>
    <w:rsid w:val="006E5054"/>
    <w:rsid w:val="006E5367"/>
    <w:rsid w:val="006E554A"/>
    <w:rsid w:val="006E575D"/>
    <w:rsid w:val="006E59CA"/>
    <w:rsid w:val="006E6B24"/>
    <w:rsid w:val="006E7A01"/>
    <w:rsid w:val="006F056A"/>
    <w:rsid w:val="006F07B4"/>
    <w:rsid w:val="006F25AA"/>
    <w:rsid w:val="006F2860"/>
    <w:rsid w:val="006F28DA"/>
    <w:rsid w:val="006F2B34"/>
    <w:rsid w:val="006F53C7"/>
    <w:rsid w:val="006F57C5"/>
    <w:rsid w:val="006F5D26"/>
    <w:rsid w:val="006F693B"/>
    <w:rsid w:val="006F7B65"/>
    <w:rsid w:val="0070104B"/>
    <w:rsid w:val="007019A7"/>
    <w:rsid w:val="00701F03"/>
    <w:rsid w:val="00702B56"/>
    <w:rsid w:val="00702D5E"/>
    <w:rsid w:val="00703344"/>
    <w:rsid w:val="00703D6F"/>
    <w:rsid w:val="00703E75"/>
    <w:rsid w:val="00704D77"/>
    <w:rsid w:val="00705108"/>
    <w:rsid w:val="00706EEB"/>
    <w:rsid w:val="00707BD3"/>
    <w:rsid w:val="007118E1"/>
    <w:rsid w:val="00711CE0"/>
    <w:rsid w:val="00711E03"/>
    <w:rsid w:val="00714597"/>
    <w:rsid w:val="0071599A"/>
    <w:rsid w:val="00717626"/>
    <w:rsid w:val="0071779C"/>
    <w:rsid w:val="00717D96"/>
    <w:rsid w:val="007224BE"/>
    <w:rsid w:val="007234E1"/>
    <w:rsid w:val="007239B4"/>
    <w:rsid w:val="0072695D"/>
    <w:rsid w:val="00726991"/>
    <w:rsid w:val="00726DDA"/>
    <w:rsid w:val="0073064B"/>
    <w:rsid w:val="0073065F"/>
    <w:rsid w:val="007309FE"/>
    <w:rsid w:val="00732CCB"/>
    <w:rsid w:val="007336EE"/>
    <w:rsid w:val="007347A3"/>
    <w:rsid w:val="00734BF4"/>
    <w:rsid w:val="00736013"/>
    <w:rsid w:val="0073609C"/>
    <w:rsid w:val="007365DE"/>
    <w:rsid w:val="00736771"/>
    <w:rsid w:val="0073695C"/>
    <w:rsid w:val="00737326"/>
    <w:rsid w:val="007400FA"/>
    <w:rsid w:val="00741092"/>
    <w:rsid w:val="00741F8B"/>
    <w:rsid w:val="00742680"/>
    <w:rsid w:val="007432E7"/>
    <w:rsid w:val="007434A2"/>
    <w:rsid w:val="00743C10"/>
    <w:rsid w:val="00743F38"/>
    <w:rsid w:val="00743FF4"/>
    <w:rsid w:val="00744DA2"/>
    <w:rsid w:val="007461A0"/>
    <w:rsid w:val="007464D9"/>
    <w:rsid w:val="00746C9E"/>
    <w:rsid w:val="00746F6B"/>
    <w:rsid w:val="007474F3"/>
    <w:rsid w:val="00750259"/>
    <w:rsid w:val="00750629"/>
    <w:rsid w:val="007508D8"/>
    <w:rsid w:val="0075139D"/>
    <w:rsid w:val="00751E25"/>
    <w:rsid w:val="00755DE6"/>
    <w:rsid w:val="00756218"/>
    <w:rsid w:val="00756D0D"/>
    <w:rsid w:val="00757523"/>
    <w:rsid w:val="00757748"/>
    <w:rsid w:val="00757A32"/>
    <w:rsid w:val="00760750"/>
    <w:rsid w:val="0076129D"/>
    <w:rsid w:val="00761578"/>
    <w:rsid w:val="007616D8"/>
    <w:rsid w:val="00761D76"/>
    <w:rsid w:val="00761E3B"/>
    <w:rsid w:val="00762D9A"/>
    <w:rsid w:val="00763B21"/>
    <w:rsid w:val="0076418B"/>
    <w:rsid w:val="007647F1"/>
    <w:rsid w:val="007658EA"/>
    <w:rsid w:val="0077399F"/>
    <w:rsid w:val="00775C20"/>
    <w:rsid w:val="00775D22"/>
    <w:rsid w:val="00775FE7"/>
    <w:rsid w:val="007760BC"/>
    <w:rsid w:val="00777324"/>
    <w:rsid w:val="00777B52"/>
    <w:rsid w:val="00780A65"/>
    <w:rsid w:val="00780D60"/>
    <w:rsid w:val="00781004"/>
    <w:rsid w:val="00781875"/>
    <w:rsid w:val="00782B97"/>
    <w:rsid w:val="00782BB3"/>
    <w:rsid w:val="00783CA6"/>
    <w:rsid w:val="00783EFD"/>
    <w:rsid w:val="00784C48"/>
    <w:rsid w:val="007859A6"/>
    <w:rsid w:val="007874E4"/>
    <w:rsid w:val="0078754C"/>
    <w:rsid w:val="00787EA4"/>
    <w:rsid w:val="007902B7"/>
    <w:rsid w:val="007903B8"/>
    <w:rsid w:val="00790CD0"/>
    <w:rsid w:val="00790D5D"/>
    <w:rsid w:val="0079191F"/>
    <w:rsid w:val="00793DB8"/>
    <w:rsid w:val="00793FFB"/>
    <w:rsid w:val="0079696B"/>
    <w:rsid w:val="00797006"/>
    <w:rsid w:val="00797FDF"/>
    <w:rsid w:val="007A005F"/>
    <w:rsid w:val="007A10E1"/>
    <w:rsid w:val="007A1781"/>
    <w:rsid w:val="007A1E20"/>
    <w:rsid w:val="007A2053"/>
    <w:rsid w:val="007A2998"/>
    <w:rsid w:val="007A2E51"/>
    <w:rsid w:val="007A3456"/>
    <w:rsid w:val="007A491D"/>
    <w:rsid w:val="007A69A8"/>
    <w:rsid w:val="007A6CB9"/>
    <w:rsid w:val="007A7B97"/>
    <w:rsid w:val="007A7F84"/>
    <w:rsid w:val="007B0E90"/>
    <w:rsid w:val="007B1BB0"/>
    <w:rsid w:val="007B2031"/>
    <w:rsid w:val="007B2E7A"/>
    <w:rsid w:val="007B314C"/>
    <w:rsid w:val="007B3A69"/>
    <w:rsid w:val="007B54E7"/>
    <w:rsid w:val="007B5B5D"/>
    <w:rsid w:val="007C00E6"/>
    <w:rsid w:val="007C065D"/>
    <w:rsid w:val="007C3B50"/>
    <w:rsid w:val="007C6233"/>
    <w:rsid w:val="007C6A37"/>
    <w:rsid w:val="007C7E19"/>
    <w:rsid w:val="007D1679"/>
    <w:rsid w:val="007D3E38"/>
    <w:rsid w:val="007D4590"/>
    <w:rsid w:val="007D6502"/>
    <w:rsid w:val="007D75B4"/>
    <w:rsid w:val="007D7B37"/>
    <w:rsid w:val="007D7C7F"/>
    <w:rsid w:val="007E04F1"/>
    <w:rsid w:val="007E0A24"/>
    <w:rsid w:val="007E0F81"/>
    <w:rsid w:val="007E15FE"/>
    <w:rsid w:val="007E1652"/>
    <w:rsid w:val="007E2083"/>
    <w:rsid w:val="007E26BA"/>
    <w:rsid w:val="007E29FF"/>
    <w:rsid w:val="007E47FA"/>
    <w:rsid w:val="007E4E9F"/>
    <w:rsid w:val="007E57D5"/>
    <w:rsid w:val="007E594B"/>
    <w:rsid w:val="007E5F38"/>
    <w:rsid w:val="007E6194"/>
    <w:rsid w:val="007E6628"/>
    <w:rsid w:val="007E764B"/>
    <w:rsid w:val="007F0C3F"/>
    <w:rsid w:val="007F232A"/>
    <w:rsid w:val="007F4330"/>
    <w:rsid w:val="007F4606"/>
    <w:rsid w:val="007F4631"/>
    <w:rsid w:val="007F47BA"/>
    <w:rsid w:val="007F4CC3"/>
    <w:rsid w:val="007F54A7"/>
    <w:rsid w:val="007F6CF4"/>
    <w:rsid w:val="007F7C2E"/>
    <w:rsid w:val="0080028D"/>
    <w:rsid w:val="008018EE"/>
    <w:rsid w:val="0080190B"/>
    <w:rsid w:val="00801E73"/>
    <w:rsid w:val="00802060"/>
    <w:rsid w:val="00802DBA"/>
    <w:rsid w:val="00803BD1"/>
    <w:rsid w:val="00803E7D"/>
    <w:rsid w:val="008048A2"/>
    <w:rsid w:val="00804AFA"/>
    <w:rsid w:val="00804E60"/>
    <w:rsid w:val="00805075"/>
    <w:rsid w:val="0080548E"/>
    <w:rsid w:val="00805AB5"/>
    <w:rsid w:val="00806CE9"/>
    <w:rsid w:val="00806EE2"/>
    <w:rsid w:val="008073F8"/>
    <w:rsid w:val="00812AA4"/>
    <w:rsid w:val="00812E6F"/>
    <w:rsid w:val="00813301"/>
    <w:rsid w:val="008142CC"/>
    <w:rsid w:val="00815894"/>
    <w:rsid w:val="00815A32"/>
    <w:rsid w:val="00815B5A"/>
    <w:rsid w:val="00816C5F"/>
    <w:rsid w:val="00816D37"/>
    <w:rsid w:val="0081724B"/>
    <w:rsid w:val="00817276"/>
    <w:rsid w:val="0081740D"/>
    <w:rsid w:val="008176EF"/>
    <w:rsid w:val="008211DA"/>
    <w:rsid w:val="008227BA"/>
    <w:rsid w:val="008227D4"/>
    <w:rsid w:val="00822DE0"/>
    <w:rsid w:val="00824A7E"/>
    <w:rsid w:val="00825536"/>
    <w:rsid w:val="008261CF"/>
    <w:rsid w:val="0082667F"/>
    <w:rsid w:val="0082704D"/>
    <w:rsid w:val="00830C02"/>
    <w:rsid w:val="0083201C"/>
    <w:rsid w:val="008323FB"/>
    <w:rsid w:val="00832EE6"/>
    <w:rsid w:val="0083362D"/>
    <w:rsid w:val="0083467A"/>
    <w:rsid w:val="00835222"/>
    <w:rsid w:val="008355A6"/>
    <w:rsid w:val="008361ED"/>
    <w:rsid w:val="00836CCE"/>
    <w:rsid w:val="00837B46"/>
    <w:rsid w:val="00840C44"/>
    <w:rsid w:val="00841F55"/>
    <w:rsid w:val="008422F4"/>
    <w:rsid w:val="00843BCF"/>
    <w:rsid w:val="00844796"/>
    <w:rsid w:val="008453E9"/>
    <w:rsid w:val="0085044B"/>
    <w:rsid w:val="0085196C"/>
    <w:rsid w:val="00852364"/>
    <w:rsid w:val="008524A0"/>
    <w:rsid w:val="00852D4F"/>
    <w:rsid w:val="00853B65"/>
    <w:rsid w:val="008543BA"/>
    <w:rsid w:val="00854DEA"/>
    <w:rsid w:val="0085539F"/>
    <w:rsid w:val="00856A1C"/>
    <w:rsid w:val="00856BF4"/>
    <w:rsid w:val="00857145"/>
    <w:rsid w:val="00857559"/>
    <w:rsid w:val="008579A7"/>
    <w:rsid w:val="00860149"/>
    <w:rsid w:val="0086095B"/>
    <w:rsid w:val="00861749"/>
    <w:rsid w:val="00863C60"/>
    <w:rsid w:val="008648B4"/>
    <w:rsid w:val="00864CBA"/>
    <w:rsid w:val="0086513F"/>
    <w:rsid w:val="008669C1"/>
    <w:rsid w:val="00866B70"/>
    <w:rsid w:val="00867BF9"/>
    <w:rsid w:val="00867EC0"/>
    <w:rsid w:val="00867FB4"/>
    <w:rsid w:val="0087053C"/>
    <w:rsid w:val="00870FD1"/>
    <w:rsid w:val="00871463"/>
    <w:rsid w:val="00871D6F"/>
    <w:rsid w:val="00871EED"/>
    <w:rsid w:val="00873CDE"/>
    <w:rsid w:val="00874443"/>
    <w:rsid w:val="0087477C"/>
    <w:rsid w:val="00875528"/>
    <w:rsid w:val="00875D5D"/>
    <w:rsid w:val="00875DA7"/>
    <w:rsid w:val="0087799B"/>
    <w:rsid w:val="008809FB"/>
    <w:rsid w:val="00880A7B"/>
    <w:rsid w:val="008812D1"/>
    <w:rsid w:val="008821BF"/>
    <w:rsid w:val="008837EF"/>
    <w:rsid w:val="00884150"/>
    <w:rsid w:val="00884AD7"/>
    <w:rsid w:val="008856CD"/>
    <w:rsid w:val="0088588A"/>
    <w:rsid w:val="0088729A"/>
    <w:rsid w:val="00887301"/>
    <w:rsid w:val="00887683"/>
    <w:rsid w:val="00887C84"/>
    <w:rsid w:val="00890589"/>
    <w:rsid w:val="00891481"/>
    <w:rsid w:val="00891EC7"/>
    <w:rsid w:val="008925D9"/>
    <w:rsid w:val="00893223"/>
    <w:rsid w:val="008933B7"/>
    <w:rsid w:val="00893756"/>
    <w:rsid w:val="008948DE"/>
    <w:rsid w:val="0089652C"/>
    <w:rsid w:val="00896A20"/>
    <w:rsid w:val="00896A8D"/>
    <w:rsid w:val="00896DD3"/>
    <w:rsid w:val="00897E47"/>
    <w:rsid w:val="008A0D60"/>
    <w:rsid w:val="008A0EA1"/>
    <w:rsid w:val="008A19EB"/>
    <w:rsid w:val="008A1BA8"/>
    <w:rsid w:val="008A1C0E"/>
    <w:rsid w:val="008A1E50"/>
    <w:rsid w:val="008A22AF"/>
    <w:rsid w:val="008A2957"/>
    <w:rsid w:val="008A2D79"/>
    <w:rsid w:val="008A3F3F"/>
    <w:rsid w:val="008A433F"/>
    <w:rsid w:val="008A452F"/>
    <w:rsid w:val="008A4A75"/>
    <w:rsid w:val="008A4F86"/>
    <w:rsid w:val="008A53D5"/>
    <w:rsid w:val="008A5403"/>
    <w:rsid w:val="008A5C84"/>
    <w:rsid w:val="008A6149"/>
    <w:rsid w:val="008A6176"/>
    <w:rsid w:val="008A6D28"/>
    <w:rsid w:val="008A724F"/>
    <w:rsid w:val="008B0250"/>
    <w:rsid w:val="008B1245"/>
    <w:rsid w:val="008B1B50"/>
    <w:rsid w:val="008B1DA9"/>
    <w:rsid w:val="008B206F"/>
    <w:rsid w:val="008B31AE"/>
    <w:rsid w:val="008B439F"/>
    <w:rsid w:val="008B54F1"/>
    <w:rsid w:val="008B5909"/>
    <w:rsid w:val="008B5973"/>
    <w:rsid w:val="008B634E"/>
    <w:rsid w:val="008B6694"/>
    <w:rsid w:val="008B78D2"/>
    <w:rsid w:val="008B79CE"/>
    <w:rsid w:val="008C0838"/>
    <w:rsid w:val="008C19C4"/>
    <w:rsid w:val="008C1BD7"/>
    <w:rsid w:val="008C1FAF"/>
    <w:rsid w:val="008C2ED0"/>
    <w:rsid w:val="008C370A"/>
    <w:rsid w:val="008C3F06"/>
    <w:rsid w:val="008C6806"/>
    <w:rsid w:val="008C7812"/>
    <w:rsid w:val="008D081B"/>
    <w:rsid w:val="008D0944"/>
    <w:rsid w:val="008D1F34"/>
    <w:rsid w:val="008D2F11"/>
    <w:rsid w:val="008D347E"/>
    <w:rsid w:val="008D38F3"/>
    <w:rsid w:val="008D3A6A"/>
    <w:rsid w:val="008D48E9"/>
    <w:rsid w:val="008D4A2B"/>
    <w:rsid w:val="008D4C3A"/>
    <w:rsid w:val="008D4EAD"/>
    <w:rsid w:val="008D522C"/>
    <w:rsid w:val="008D587C"/>
    <w:rsid w:val="008D5C0A"/>
    <w:rsid w:val="008D6E14"/>
    <w:rsid w:val="008D7145"/>
    <w:rsid w:val="008D763E"/>
    <w:rsid w:val="008E0423"/>
    <w:rsid w:val="008E04AE"/>
    <w:rsid w:val="008E3068"/>
    <w:rsid w:val="008E3532"/>
    <w:rsid w:val="008E3DB7"/>
    <w:rsid w:val="008E4D82"/>
    <w:rsid w:val="008E5214"/>
    <w:rsid w:val="008E5275"/>
    <w:rsid w:val="008E68A4"/>
    <w:rsid w:val="008E6E59"/>
    <w:rsid w:val="008E7463"/>
    <w:rsid w:val="008F0030"/>
    <w:rsid w:val="008F0C20"/>
    <w:rsid w:val="008F25F7"/>
    <w:rsid w:val="008F3522"/>
    <w:rsid w:val="008F49A3"/>
    <w:rsid w:val="008F543F"/>
    <w:rsid w:val="008F5559"/>
    <w:rsid w:val="008F580A"/>
    <w:rsid w:val="008F7E04"/>
    <w:rsid w:val="00900696"/>
    <w:rsid w:val="0090078A"/>
    <w:rsid w:val="009009A0"/>
    <w:rsid w:val="00900BC5"/>
    <w:rsid w:val="0090140E"/>
    <w:rsid w:val="0090192B"/>
    <w:rsid w:val="00904049"/>
    <w:rsid w:val="009068AD"/>
    <w:rsid w:val="0091081D"/>
    <w:rsid w:val="0091242A"/>
    <w:rsid w:val="00912B87"/>
    <w:rsid w:val="0091347D"/>
    <w:rsid w:val="0091359F"/>
    <w:rsid w:val="00913B04"/>
    <w:rsid w:val="009145D4"/>
    <w:rsid w:val="0091492E"/>
    <w:rsid w:val="00915C15"/>
    <w:rsid w:val="00916A1E"/>
    <w:rsid w:val="00920B1D"/>
    <w:rsid w:val="00921335"/>
    <w:rsid w:val="0092200E"/>
    <w:rsid w:val="009226CD"/>
    <w:rsid w:val="00922BD5"/>
    <w:rsid w:val="00923139"/>
    <w:rsid w:val="009232E8"/>
    <w:rsid w:val="00923813"/>
    <w:rsid w:val="009257EB"/>
    <w:rsid w:val="00927709"/>
    <w:rsid w:val="009277FC"/>
    <w:rsid w:val="0093153F"/>
    <w:rsid w:val="00931AEF"/>
    <w:rsid w:val="00931E37"/>
    <w:rsid w:val="0093309F"/>
    <w:rsid w:val="00933102"/>
    <w:rsid w:val="00935AFF"/>
    <w:rsid w:val="00935B9B"/>
    <w:rsid w:val="00935FE3"/>
    <w:rsid w:val="00940D06"/>
    <w:rsid w:val="0094159B"/>
    <w:rsid w:val="00942E47"/>
    <w:rsid w:val="0094321F"/>
    <w:rsid w:val="00943517"/>
    <w:rsid w:val="009441EB"/>
    <w:rsid w:val="00944736"/>
    <w:rsid w:val="00944984"/>
    <w:rsid w:val="009458E0"/>
    <w:rsid w:val="0094680E"/>
    <w:rsid w:val="00946BD5"/>
    <w:rsid w:val="00947447"/>
    <w:rsid w:val="0095003F"/>
    <w:rsid w:val="00951248"/>
    <w:rsid w:val="0095186C"/>
    <w:rsid w:val="00951A64"/>
    <w:rsid w:val="00952104"/>
    <w:rsid w:val="009533C6"/>
    <w:rsid w:val="00953A9B"/>
    <w:rsid w:val="00953F9F"/>
    <w:rsid w:val="00954399"/>
    <w:rsid w:val="00955776"/>
    <w:rsid w:val="00955979"/>
    <w:rsid w:val="00955D78"/>
    <w:rsid w:val="009561D8"/>
    <w:rsid w:val="00957EF3"/>
    <w:rsid w:val="00960872"/>
    <w:rsid w:val="00962CA1"/>
    <w:rsid w:val="00966BB7"/>
    <w:rsid w:val="00970198"/>
    <w:rsid w:val="00972988"/>
    <w:rsid w:val="00973324"/>
    <w:rsid w:val="009738C3"/>
    <w:rsid w:val="009743BF"/>
    <w:rsid w:val="009748D7"/>
    <w:rsid w:val="00976EEA"/>
    <w:rsid w:val="00977B3B"/>
    <w:rsid w:val="00980279"/>
    <w:rsid w:val="0098136C"/>
    <w:rsid w:val="00981A10"/>
    <w:rsid w:val="00982C0C"/>
    <w:rsid w:val="009838C2"/>
    <w:rsid w:val="0098468E"/>
    <w:rsid w:val="0098537D"/>
    <w:rsid w:val="00985D23"/>
    <w:rsid w:val="0098647C"/>
    <w:rsid w:val="009904D9"/>
    <w:rsid w:val="00991C72"/>
    <w:rsid w:val="00992FAC"/>
    <w:rsid w:val="009936EB"/>
    <w:rsid w:val="00994CF3"/>
    <w:rsid w:val="00994D41"/>
    <w:rsid w:val="009951A0"/>
    <w:rsid w:val="00995608"/>
    <w:rsid w:val="00995B8C"/>
    <w:rsid w:val="00996B08"/>
    <w:rsid w:val="00996D2F"/>
    <w:rsid w:val="00996D6A"/>
    <w:rsid w:val="00996FFB"/>
    <w:rsid w:val="00997015"/>
    <w:rsid w:val="00997FE0"/>
    <w:rsid w:val="009A024D"/>
    <w:rsid w:val="009A0CCF"/>
    <w:rsid w:val="009A1CEB"/>
    <w:rsid w:val="009A22F8"/>
    <w:rsid w:val="009A399A"/>
    <w:rsid w:val="009A57FC"/>
    <w:rsid w:val="009A5D7B"/>
    <w:rsid w:val="009A7168"/>
    <w:rsid w:val="009B1E3A"/>
    <w:rsid w:val="009B2404"/>
    <w:rsid w:val="009B2573"/>
    <w:rsid w:val="009B265F"/>
    <w:rsid w:val="009B2884"/>
    <w:rsid w:val="009B2BE5"/>
    <w:rsid w:val="009B2D72"/>
    <w:rsid w:val="009B31A1"/>
    <w:rsid w:val="009B46BC"/>
    <w:rsid w:val="009B56FC"/>
    <w:rsid w:val="009B57D6"/>
    <w:rsid w:val="009B5977"/>
    <w:rsid w:val="009B60B7"/>
    <w:rsid w:val="009B6DA6"/>
    <w:rsid w:val="009B7001"/>
    <w:rsid w:val="009B7215"/>
    <w:rsid w:val="009B7785"/>
    <w:rsid w:val="009C08A7"/>
    <w:rsid w:val="009C0BA6"/>
    <w:rsid w:val="009C1F30"/>
    <w:rsid w:val="009C7699"/>
    <w:rsid w:val="009D02E9"/>
    <w:rsid w:val="009D0700"/>
    <w:rsid w:val="009D0879"/>
    <w:rsid w:val="009D0C3F"/>
    <w:rsid w:val="009D24CD"/>
    <w:rsid w:val="009D2E9D"/>
    <w:rsid w:val="009D2ECF"/>
    <w:rsid w:val="009D4C85"/>
    <w:rsid w:val="009D56B6"/>
    <w:rsid w:val="009D56BB"/>
    <w:rsid w:val="009D6EB9"/>
    <w:rsid w:val="009D7120"/>
    <w:rsid w:val="009D7F50"/>
    <w:rsid w:val="009D7F89"/>
    <w:rsid w:val="009E002F"/>
    <w:rsid w:val="009E0040"/>
    <w:rsid w:val="009E1555"/>
    <w:rsid w:val="009E16EA"/>
    <w:rsid w:val="009E34D7"/>
    <w:rsid w:val="009E5E66"/>
    <w:rsid w:val="009E6876"/>
    <w:rsid w:val="009E6D88"/>
    <w:rsid w:val="009E736D"/>
    <w:rsid w:val="009E7683"/>
    <w:rsid w:val="009E7CC2"/>
    <w:rsid w:val="009F04A6"/>
    <w:rsid w:val="009F0F7E"/>
    <w:rsid w:val="009F14F2"/>
    <w:rsid w:val="009F2D9A"/>
    <w:rsid w:val="009F3759"/>
    <w:rsid w:val="009F614A"/>
    <w:rsid w:val="009F6927"/>
    <w:rsid w:val="009F704A"/>
    <w:rsid w:val="009F7D8D"/>
    <w:rsid w:val="00A001BC"/>
    <w:rsid w:val="00A0137D"/>
    <w:rsid w:val="00A02942"/>
    <w:rsid w:val="00A029AC"/>
    <w:rsid w:val="00A02F71"/>
    <w:rsid w:val="00A03823"/>
    <w:rsid w:val="00A0389B"/>
    <w:rsid w:val="00A04D47"/>
    <w:rsid w:val="00A05FBA"/>
    <w:rsid w:val="00A06C29"/>
    <w:rsid w:val="00A07873"/>
    <w:rsid w:val="00A111BE"/>
    <w:rsid w:val="00A11791"/>
    <w:rsid w:val="00A11FFB"/>
    <w:rsid w:val="00A13E99"/>
    <w:rsid w:val="00A2012A"/>
    <w:rsid w:val="00A206D6"/>
    <w:rsid w:val="00A20891"/>
    <w:rsid w:val="00A209D2"/>
    <w:rsid w:val="00A20D49"/>
    <w:rsid w:val="00A20DD0"/>
    <w:rsid w:val="00A214FA"/>
    <w:rsid w:val="00A21B0D"/>
    <w:rsid w:val="00A21B29"/>
    <w:rsid w:val="00A2269B"/>
    <w:rsid w:val="00A22B34"/>
    <w:rsid w:val="00A22D6C"/>
    <w:rsid w:val="00A23D4E"/>
    <w:rsid w:val="00A25722"/>
    <w:rsid w:val="00A26359"/>
    <w:rsid w:val="00A26C17"/>
    <w:rsid w:val="00A31BBB"/>
    <w:rsid w:val="00A31DFF"/>
    <w:rsid w:val="00A32D77"/>
    <w:rsid w:val="00A355CC"/>
    <w:rsid w:val="00A4032B"/>
    <w:rsid w:val="00A40EFF"/>
    <w:rsid w:val="00A41EC6"/>
    <w:rsid w:val="00A420D8"/>
    <w:rsid w:val="00A42365"/>
    <w:rsid w:val="00A44192"/>
    <w:rsid w:val="00A443B1"/>
    <w:rsid w:val="00A453C3"/>
    <w:rsid w:val="00A45660"/>
    <w:rsid w:val="00A45ECD"/>
    <w:rsid w:val="00A4637B"/>
    <w:rsid w:val="00A46A96"/>
    <w:rsid w:val="00A46F0E"/>
    <w:rsid w:val="00A4756B"/>
    <w:rsid w:val="00A4774C"/>
    <w:rsid w:val="00A50AAC"/>
    <w:rsid w:val="00A51287"/>
    <w:rsid w:val="00A52311"/>
    <w:rsid w:val="00A5240F"/>
    <w:rsid w:val="00A5391E"/>
    <w:rsid w:val="00A54A61"/>
    <w:rsid w:val="00A5502E"/>
    <w:rsid w:val="00A556E3"/>
    <w:rsid w:val="00A558FF"/>
    <w:rsid w:val="00A5618F"/>
    <w:rsid w:val="00A56A53"/>
    <w:rsid w:val="00A56B4E"/>
    <w:rsid w:val="00A56FC4"/>
    <w:rsid w:val="00A604D6"/>
    <w:rsid w:val="00A613F8"/>
    <w:rsid w:val="00A6161C"/>
    <w:rsid w:val="00A61B19"/>
    <w:rsid w:val="00A61FB3"/>
    <w:rsid w:val="00A626AB"/>
    <w:rsid w:val="00A639F4"/>
    <w:rsid w:val="00A65191"/>
    <w:rsid w:val="00A6527B"/>
    <w:rsid w:val="00A65AED"/>
    <w:rsid w:val="00A702AA"/>
    <w:rsid w:val="00A70B8E"/>
    <w:rsid w:val="00A7144F"/>
    <w:rsid w:val="00A72805"/>
    <w:rsid w:val="00A73483"/>
    <w:rsid w:val="00A73577"/>
    <w:rsid w:val="00A73CDE"/>
    <w:rsid w:val="00A740C0"/>
    <w:rsid w:val="00A752E6"/>
    <w:rsid w:val="00A75E13"/>
    <w:rsid w:val="00A7672A"/>
    <w:rsid w:val="00A76984"/>
    <w:rsid w:val="00A777E1"/>
    <w:rsid w:val="00A77C2E"/>
    <w:rsid w:val="00A8108C"/>
    <w:rsid w:val="00A837A9"/>
    <w:rsid w:val="00A8551E"/>
    <w:rsid w:val="00A8607B"/>
    <w:rsid w:val="00A86BBF"/>
    <w:rsid w:val="00A86EC1"/>
    <w:rsid w:val="00A872CB"/>
    <w:rsid w:val="00A9048F"/>
    <w:rsid w:val="00A91281"/>
    <w:rsid w:val="00A91A60"/>
    <w:rsid w:val="00A91E48"/>
    <w:rsid w:val="00A922B5"/>
    <w:rsid w:val="00A94356"/>
    <w:rsid w:val="00A945FD"/>
    <w:rsid w:val="00A947C7"/>
    <w:rsid w:val="00A94F39"/>
    <w:rsid w:val="00A94FFF"/>
    <w:rsid w:val="00A95312"/>
    <w:rsid w:val="00A95CFD"/>
    <w:rsid w:val="00A967B5"/>
    <w:rsid w:val="00AA0675"/>
    <w:rsid w:val="00AA08EC"/>
    <w:rsid w:val="00AA0B8B"/>
    <w:rsid w:val="00AA0E17"/>
    <w:rsid w:val="00AA0EE4"/>
    <w:rsid w:val="00AA14FA"/>
    <w:rsid w:val="00AA159B"/>
    <w:rsid w:val="00AA230D"/>
    <w:rsid w:val="00AA2493"/>
    <w:rsid w:val="00AA2AAB"/>
    <w:rsid w:val="00AA381B"/>
    <w:rsid w:val="00AA4A34"/>
    <w:rsid w:val="00AA51D1"/>
    <w:rsid w:val="00AA544C"/>
    <w:rsid w:val="00AA5BF1"/>
    <w:rsid w:val="00AA5D23"/>
    <w:rsid w:val="00AB0237"/>
    <w:rsid w:val="00AB1CF7"/>
    <w:rsid w:val="00AB23BF"/>
    <w:rsid w:val="00AB2AFD"/>
    <w:rsid w:val="00AB2EEE"/>
    <w:rsid w:val="00AB308E"/>
    <w:rsid w:val="00AB3D9A"/>
    <w:rsid w:val="00AB3FDB"/>
    <w:rsid w:val="00AB5083"/>
    <w:rsid w:val="00AB572C"/>
    <w:rsid w:val="00AB58B6"/>
    <w:rsid w:val="00AB5BA9"/>
    <w:rsid w:val="00AB6B04"/>
    <w:rsid w:val="00AC12B2"/>
    <w:rsid w:val="00AC40B0"/>
    <w:rsid w:val="00AC493A"/>
    <w:rsid w:val="00AC63EC"/>
    <w:rsid w:val="00AC6B42"/>
    <w:rsid w:val="00AC7164"/>
    <w:rsid w:val="00AD0575"/>
    <w:rsid w:val="00AD26D8"/>
    <w:rsid w:val="00AD2C70"/>
    <w:rsid w:val="00AD43BD"/>
    <w:rsid w:val="00AD4FCA"/>
    <w:rsid w:val="00AD5CCC"/>
    <w:rsid w:val="00AD6758"/>
    <w:rsid w:val="00AD7880"/>
    <w:rsid w:val="00AE0C13"/>
    <w:rsid w:val="00AE178E"/>
    <w:rsid w:val="00AE4708"/>
    <w:rsid w:val="00AE4AC7"/>
    <w:rsid w:val="00AE5250"/>
    <w:rsid w:val="00AE5E4B"/>
    <w:rsid w:val="00AE62D9"/>
    <w:rsid w:val="00AE7763"/>
    <w:rsid w:val="00AE7EB1"/>
    <w:rsid w:val="00AF03E0"/>
    <w:rsid w:val="00AF0B12"/>
    <w:rsid w:val="00AF0CE9"/>
    <w:rsid w:val="00AF20CE"/>
    <w:rsid w:val="00AF24DA"/>
    <w:rsid w:val="00AF29D2"/>
    <w:rsid w:val="00AF2D43"/>
    <w:rsid w:val="00AF337F"/>
    <w:rsid w:val="00AF3D80"/>
    <w:rsid w:val="00AF3F80"/>
    <w:rsid w:val="00AF48F5"/>
    <w:rsid w:val="00AF4EF4"/>
    <w:rsid w:val="00AF685D"/>
    <w:rsid w:val="00AF7986"/>
    <w:rsid w:val="00B0162F"/>
    <w:rsid w:val="00B01B3A"/>
    <w:rsid w:val="00B02E20"/>
    <w:rsid w:val="00B03577"/>
    <w:rsid w:val="00B0368E"/>
    <w:rsid w:val="00B076E6"/>
    <w:rsid w:val="00B100DF"/>
    <w:rsid w:val="00B12204"/>
    <w:rsid w:val="00B12629"/>
    <w:rsid w:val="00B12F56"/>
    <w:rsid w:val="00B146E6"/>
    <w:rsid w:val="00B15A1B"/>
    <w:rsid w:val="00B1705A"/>
    <w:rsid w:val="00B240D0"/>
    <w:rsid w:val="00B24BBD"/>
    <w:rsid w:val="00B25695"/>
    <w:rsid w:val="00B26484"/>
    <w:rsid w:val="00B2705C"/>
    <w:rsid w:val="00B275E3"/>
    <w:rsid w:val="00B27D7F"/>
    <w:rsid w:val="00B30E53"/>
    <w:rsid w:val="00B3143B"/>
    <w:rsid w:val="00B314B7"/>
    <w:rsid w:val="00B31B93"/>
    <w:rsid w:val="00B33494"/>
    <w:rsid w:val="00B336C4"/>
    <w:rsid w:val="00B340BC"/>
    <w:rsid w:val="00B345EE"/>
    <w:rsid w:val="00B3666E"/>
    <w:rsid w:val="00B36A47"/>
    <w:rsid w:val="00B37382"/>
    <w:rsid w:val="00B37C16"/>
    <w:rsid w:val="00B4016F"/>
    <w:rsid w:val="00B40629"/>
    <w:rsid w:val="00B40FBE"/>
    <w:rsid w:val="00B4142A"/>
    <w:rsid w:val="00B41461"/>
    <w:rsid w:val="00B417AF"/>
    <w:rsid w:val="00B4201E"/>
    <w:rsid w:val="00B42033"/>
    <w:rsid w:val="00B42184"/>
    <w:rsid w:val="00B433AF"/>
    <w:rsid w:val="00B46BC2"/>
    <w:rsid w:val="00B474D5"/>
    <w:rsid w:val="00B50225"/>
    <w:rsid w:val="00B51A0E"/>
    <w:rsid w:val="00B52249"/>
    <w:rsid w:val="00B55A09"/>
    <w:rsid w:val="00B55B0A"/>
    <w:rsid w:val="00B5603D"/>
    <w:rsid w:val="00B564FF"/>
    <w:rsid w:val="00B56595"/>
    <w:rsid w:val="00B56CBE"/>
    <w:rsid w:val="00B56DFE"/>
    <w:rsid w:val="00B57BA3"/>
    <w:rsid w:val="00B6076C"/>
    <w:rsid w:val="00B62092"/>
    <w:rsid w:val="00B62963"/>
    <w:rsid w:val="00B630C9"/>
    <w:rsid w:val="00B630F0"/>
    <w:rsid w:val="00B64693"/>
    <w:rsid w:val="00B6520C"/>
    <w:rsid w:val="00B6640C"/>
    <w:rsid w:val="00B67573"/>
    <w:rsid w:val="00B7036C"/>
    <w:rsid w:val="00B71506"/>
    <w:rsid w:val="00B71C86"/>
    <w:rsid w:val="00B71DAE"/>
    <w:rsid w:val="00B7200A"/>
    <w:rsid w:val="00B720C9"/>
    <w:rsid w:val="00B723D4"/>
    <w:rsid w:val="00B72DCB"/>
    <w:rsid w:val="00B765D9"/>
    <w:rsid w:val="00B76C91"/>
    <w:rsid w:val="00B77494"/>
    <w:rsid w:val="00B77FF8"/>
    <w:rsid w:val="00B80208"/>
    <w:rsid w:val="00B80383"/>
    <w:rsid w:val="00B808C6"/>
    <w:rsid w:val="00B825EB"/>
    <w:rsid w:val="00B84595"/>
    <w:rsid w:val="00B84860"/>
    <w:rsid w:val="00B848A8"/>
    <w:rsid w:val="00B85818"/>
    <w:rsid w:val="00B85924"/>
    <w:rsid w:val="00B866AF"/>
    <w:rsid w:val="00B914CA"/>
    <w:rsid w:val="00B92CE0"/>
    <w:rsid w:val="00B94837"/>
    <w:rsid w:val="00B94B96"/>
    <w:rsid w:val="00B966A0"/>
    <w:rsid w:val="00B96BFB"/>
    <w:rsid w:val="00B96E94"/>
    <w:rsid w:val="00BA0027"/>
    <w:rsid w:val="00BA0E18"/>
    <w:rsid w:val="00BA11AF"/>
    <w:rsid w:val="00BA1D42"/>
    <w:rsid w:val="00BA20C9"/>
    <w:rsid w:val="00BA2537"/>
    <w:rsid w:val="00BA26BC"/>
    <w:rsid w:val="00BA3F0D"/>
    <w:rsid w:val="00BA3FB7"/>
    <w:rsid w:val="00BA456F"/>
    <w:rsid w:val="00BA4957"/>
    <w:rsid w:val="00BA4A3E"/>
    <w:rsid w:val="00BA727B"/>
    <w:rsid w:val="00BA76A6"/>
    <w:rsid w:val="00BB0327"/>
    <w:rsid w:val="00BB1FEA"/>
    <w:rsid w:val="00BB218F"/>
    <w:rsid w:val="00BB2336"/>
    <w:rsid w:val="00BB2AA6"/>
    <w:rsid w:val="00BB377B"/>
    <w:rsid w:val="00BB3A59"/>
    <w:rsid w:val="00BB712B"/>
    <w:rsid w:val="00BB7A40"/>
    <w:rsid w:val="00BC0905"/>
    <w:rsid w:val="00BC09C5"/>
    <w:rsid w:val="00BC0C8D"/>
    <w:rsid w:val="00BC47A4"/>
    <w:rsid w:val="00BC5406"/>
    <w:rsid w:val="00BC590B"/>
    <w:rsid w:val="00BC6157"/>
    <w:rsid w:val="00BC631F"/>
    <w:rsid w:val="00BC752F"/>
    <w:rsid w:val="00BC7633"/>
    <w:rsid w:val="00BC7BDD"/>
    <w:rsid w:val="00BD04D9"/>
    <w:rsid w:val="00BD0B1C"/>
    <w:rsid w:val="00BD0E9A"/>
    <w:rsid w:val="00BD10C3"/>
    <w:rsid w:val="00BD1FF0"/>
    <w:rsid w:val="00BD3FC6"/>
    <w:rsid w:val="00BD4D63"/>
    <w:rsid w:val="00BD5CE6"/>
    <w:rsid w:val="00BD5EE7"/>
    <w:rsid w:val="00BD7181"/>
    <w:rsid w:val="00BD7535"/>
    <w:rsid w:val="00BE075E"/>
    <w:rsid w:val="00BE1519"/>
    <w:rsid w:val="00BE1E49"/>
    <w:rsid w:val="00BE23DF"/>
    <w:rsid w:val="00BE242F"/>
    <w:rsid w:val="00BE48D8"/>
    <w:rsid w:val="00BE4B4A"/>
    <w:rsid w:val="00BE5FAF"/>
    <w:rsid w:val="00BE679A"/>
    <w:rsid w:val="00BE7642"/>
    <w:rsid w:val="00BF1076"/>
    <w:rsid w:val="00BF1727"/>
    <w:rsid w:val="00BF2456"/>
    <w:rsid w:val="00BF255E"/>
    <w:rsid w:val="00BF2D80"/>
    <w:rsid w:val="00BF425D"/>
    <w:rsid w:val="00BF4685"/>
    <w:rsid w:val="00BF4BD8"/>
    <w:rsid w:val="00BF511F"/>
    <w:rsid w:val="00BF5315"/>
    <w:rsid w:val="00BF547B"/>
    <w:rsid w:val="00BF54D0"/>
    <w:rsid w:val="00BF5C37"/>
    <w:rsid w:val="00BF5CA9"/>
    <w:rsid w:val="00BF71B7"/>
    <w:rsid w:val="00BF7991"/>
    <w:rsid w:val="00BF7B65"/>
    <w:rsid w:val="00BF7C7C"/>
    <w:rsid w:val="00C0054C"/>
    <w:rsid w:val="00C00D5B"/>
    <w:rsid w:val="00C016CE"/>
    <w:rsid w:val="00C0257D"/>
    <w:rsid w:val="00C02854"/>
    <w:rsid w:val="00C02C96"/>
    <w:rsid w:val="00C03840"/>
    <w:rsid w:val="00C03B46"/>
    <w:rsid w:val="00C0443B"/>
    <w:rsid w:val="00C0536A"/>
    <w:rsid w:val="00C05F3E"/>
    <w:rsid w:val="00C0767A"/>
    <w:rsid w:val="00C0787C"/>
    <w:rsid w:val="00C12F2A"/>
    <w:rsid w:val="00C1308C"/>
    <w:rsid w:val="00C13216"/>
    <w:rsid w:val="00C13534"/>
    <w:rsid w:val="00C14413"/>
    <w:rsid w:val="00C14925"/>
    <w:rsid w:val="00C14A67"/>
    <w:rsid w:val="00C155B0"/>
    <w:rsid w:val="00C15A7B"/>
    <w:rsid w:val="00C15BC6"/>
    <w:rsid w:val="00C20937"/>
    <w:rsid w:val="00C21B2F"/>
    <w:rsid w:val="00C22B63"/>
    <w:rsid w:val="00C22C68"/>
    <w:rsid w:val="00C23135"/>
    <w:rsid w:val="00C235CB"/>
    <w:rsid w:val="00C2402A"/>
    <w:rsid w:val="00C241B7"/>
    <w:rsid w:val="00C24B6B"/>
    <w:rsid w:val="00C254F5"/>
    <w:rsid w:val="00C25502"/>
    <w:rsid w:val="00C25F94"/>
    <w:rsid w:val="00C260F1"/>
    <w:rsid w:val="00C278A9"/>
    <w:rsid w:val="00C304C6"/>
    <w:rsid w:val="00C30B33"/>
    <w:rsid w:val="00C30D55"/>
    <w:rsid w:val="00C324ED"/>
    <w:rsid w:val="00C325C0"/>
    <w:rsid w:val="00C32F39"/>
    <w:rsid w:val="00C3356B"/>
    <w:rsid w:val="00C34EBA"/>
    <w:rsid w:val="00C3571D"/>
    <w:rsid w:val="00C35DA5"/>
    <w:rsid w:val="00C37CB0"/>
    <w:rsid w:val="00C4115A"/>
    <w:rsid w:val="00C42031"/>
    <w:rsid w:val="00C43092"/>
    <w:rsid w:val="00C430B3"/>
    <w:rsid w:val="00C4318F"/>
    <w:rsid w:val="00C43A59"/>
    <w:rsid w:val="00C43B83"/>
    <w:rsid w:val="00C44120"/>
    <w:rsid w:val="00C4486C"/>
    <w:rsid w:val="00C449C5"/>
    <w:rsid w:val="00C459DC"/>
    <w:rsid w:val="00C45F77"/>
    <w:rsid w:val="00C460D7"/>
    <w:rsid w:val="00C462F1"/>
    <w:rsid w:val="00C467DD"/>
    <w:rsid w:val="00C46D68"/>
    <w:rsid w:val="00C47E49"/>
    <w:rsid w:val="00C505D1"/>
    <w:rsid w:val="00C509B0"/>
    <w:rsid w:val="00C50B52"/>
    <w:rsid w:val="00C50BB0"/>
    <w:rsid w:val="00C520AC"/>
    <w:rsid w:val="00C53DAC"/>
    <w:rsid w:val="00C55554"/>
    <w:rsid w:val="00C55C56"/>
    <w:rsid w:val="00C56D14"/>
    <w:rsid w:val="00C571D9"/>
    <w:rsid w:val="00C57290"/>
    <w:rsid w:val="00C575CA"/>
    <w:rsid w:val="00C57F6A"/>
    <w:rsid w:val="00C57FFA"/>
    <w:rsid w:val="00C60BFD"/>
    <w:rsid w:val="00C612AB"/>
    <w:rsid w:val="00C616CD"/>
    <w:rsid w:val="00C61E46"/>
    <w:rsid w:val="00C61FED"/>
    <w:rsid w:val="00C6261A"/>
    <w:rsid w:val="00C672BA"/>
    <w:rsid w:val="00C712A3"/>
    <w:rsid w:val="00C71577"/>
    <w:rsid w:val="00C716D5"/>
    <w:rsid w:val="00C719C1"/>
    <w:rsid w:val="00C7293F"/>
    <w:rsid w:val="00C72986"/>
    <w:rsid w:val="00C730D3"/>
    <w:rsid w:val="00C74505"/>
    <w:rsid w:val="00C751A0"/>
    <w:rsid w:val="00C76D6A"/>
    <w:rsid w:val="00C8176C"/>
    <w:rsid w:val="00C81B89"/>
    <w:rsid w:val="00C81CDC"/>
    <w:rsid w:val="00C823DD"/>
    <w:rsid w:val="00C82A8B"/>
    <w:rsid w:val="00C83715"/>
    <w:rsid w:val="00C83AA2"/>
    <w:rsid w:val="00C83FF3"/>
    <w:rsid w:val="00C84F65"/>
    <w:rsid w:val="00C854EE"/>
    <w:rsid w:val="00C854FD"/>
    <w:rsid w:val="00C85DEA"/>
    <w:rsid w:val="00C85E2F"/>
    <w:rsid w:val="00C8746A"/>
    <w:rsid w:val="00C87E09"/>
    <w:rsid w:val="00C9157B"/>
    <w:rsid w:val="00C9243F"/>
    <w:rsid w:val="00C93259"/>
    <w:rsid w:val="00C93B60"/>
    <w:rsid w:val="00C94614"/>
    <w:rsid w:val="00C94FB8"/>
    <w:rsid w:val="00C96020"/>
    <w:rsid w:val="00C96AEB"/>
    <w:rsid w:val="00CA0147"/>
    <w:rsid w:val="00CA0212"/>
    <w:rsid w:val="00CA044C"/>
    <w:rsid w:val="00CA0A14"/>
    <w:rsid w:val="00CA1A3C"/>
    <w:rsid w:val="00CA1CFF"/>
    <w:rsid w:val="00CA1F2A"/>
    <w:rsid w:val="00CA3116"/>
    <w:rsid w:val="00CA415C"/>
    <w:rsid w:val="00CA441D"/>
    <w:rsid w:val="00CA69EB"/>
    <w:rsid w:val="00CA6FE3"/>
    <w:rsid w:val="00CA776F"/>
    <w:rsid w:val="00CA79CF"/>
    <w:rsid w:val="00CA7F80"/>
    <w:rsid w:val="00CB000E"/>
    <w:rsid w:val="00CB001A"/>
    <w:rsid w:val="00CB0CD3"/>
    <w:rsid w:val="00CB18D7"/>
    <w:rsid w:val="00CB3140"/>
    <w:rsid w:val="00CB406D"/>
    <w:rsid w:val="00CB4ED5"/>
    <w:rsid w:val="00CB6A54"/>
    <w:rsid w:val="00CB6D4D"/>
    <w:rsid w:val="00CB7513"/>
    <w:rsid w:val="00CB774F"/>
    <w:rsid w:val="00CB7F7D"/>
    <w:rsid w:val="00CC153E"/>
    <w:rsid w:val="00CC23EC"/>
    <w:rsid w:val="00CC3798"/>
    <w:rsid w:val="00CC3F89"/>
    <w:rsid w:val="00CC55A3"/>
    <w:rsid w:val="00CC6436"/>
    <w:rsid w:val="00CD0B6A"/>
    <w:rsid w:val="00CD18B9"/>
    <w:rsid w:val="00CD2EFC"/>
    <w:rsid w:val="00CD302E"/>
    <w:rsid w:val="00CD3A8A"/>
    <w:rsid w:val="00CD3F7B"/>
    <w:rsid w:val="00CD4F6B"/>
    <w:rsid w:val="00CD6446"/>
    <w:rsid w:val="00CD6712"/>
    <w:rsid w:val="00CE19A3"/>
    <w:rsid w:val="00CE2EA2"/>
    <w:rsid w:val="00CE31F4"/>
    <w:rsid w:val="00CE376C"/>
    <w:rsid w:val="00CE3B6F"/>
    <w:rsid w:val="00CE3EA0"/>
    <w:rsid w:val="00CE426C"/>
    <w:rsid w:val="00CE44AF"/>
    <w:rsid w:val="00CE5432"/>
    <w:rsid w:val="00CE5955"/>
    <w:rsid w:val="00CE612B"/>
    <w:rsid w:val="00CE727C"/>
    <w:rsid w:val="00CE74F2"/>
    <w:rsid w:val="00CF0036"/>
    <w:rsid w:val="00CF0965"/>
    <w:rsid w:val="00CF2329"/>
    <w:rsid w:val="00CF2828"/>
    <w:rsid w:val="00CF2FC7"/>
    <w:rsid w:val="00CF3032"/>
    <w:rsid w:val="00CF3230"/>
    <w:rsid w:val="00CF414F"/>
    <w:rsid w:val="00CF5274"/>
    <w:rsid w:val="00CF5AAE"/>
    <w:rsid w:val="00CF6360"/>
    <w:rsid w:val="00CF6CFF"/>
    <w:rsid w:val="00CF7C4C"/>
    <w:rsid w:val="00D00810"/>
    <w:rsid w:val="00D02B99"/>
    <w:rsid w:val="00D0430D"/>
    <w:rsid w:val="00D04670"/>
    <w:rsid w:val="00D04D91"/>
    <w:rsid w:val="00D056DC"/>
    <w:rsid w:val="00D06026"/>
    <w:rsid w:val="00D06D9E"/>
    <w:rsid w:val="00D07E4B"/>
    <w:rsid w:val="00D07F5A"/>
    <w:rsid w:val="00D1011D"/>
    <w:rsid w:val="00D1180C"/>
    <w:rsid w:val="00D1288B"/>
    <w:rsid w:val="00D13A52"/>
    <w:rsid w:val="00D13DD5"/>
    <w:rsid w:val="00D14196"/>
    <w:rsid w:val="00D14308"/>
    <w:rsid w:val="00D14CAC"/>
    <w:rsid w:val="00D15319"/>
    <w:rsid w:val="00D15838"/>
    <w:rsid w:val="00D16F95"/>
    <w:rsid w:val="00D1786B"/>
    <w:rsid w:val="00D17EBD"/>
    <w:rsid w:val="00D21626"/>
    <w:rsid w:val="00D21E5B"/>
    <w:rsid w:val="00D2314D"/>
    <w:rsid w:val="00D240BD"/>
    <w:rsid w:val="00D247C0"/>
    <w:rsid w:val="00D24870"/>
    <w:rsid w:val="00D26A1E"/>
    <w:rsid w:val="00D26E35"/>
    <w:rsid w:val="00D26F9D"/>
    <w:rsid w:val="00D27259"/>
    <w:rsid w:val="00D27BED"/>
    <w:rsid w:val="00D30681"/>
    <w:rsid w:val="00D30DD2"/>
    <w:rsid w:val="00D31DEF"/>
    <w:rsid w:val="00D3260D"/>
    <w:rsid w:val="00D32721"/>
    <w:rsid w:val="00D333CF"/>
    <w:rsid w:val="00D333E2"/>
    <w:rsid w:val="00D33DB8"/>
    <w:rsid w:val="00D33F88"/>
    <w:rsid w:val="00D34932"/>
    <w:rsid w:val="00D34B3E"/>
    <w:rsid w:val="00D3542A"/>
    <w:rsid w:val="00D37FCF"/>
    <w:rsid w:val="00D40FB1"/>
    <w:rsid w:val="00D41499"/>
    <w:rsid w:val="00D41A6A"/>
    <w:rsid w:val="00D422DB"/>
    <w:rsid w:val="00D42B61"/>
    <w:rsid w:val="00D4302D"/>
    <w:rsid w:val="00D4557E"/>
    <w:rsid w:val="00D4583E"/>
    <w:rsid w:val="00D4614E"/>
    <w:rsid w:val="00D4745C"/>
    <w:rsid w:val="00D50DF4"/>
    <w:rsid w:val="00D51503"/>
    <w:rsid w:val="00D51F9E"/>
    <w:rsid w:val="00D529F9"/>
    <w:rsid w:val="00D534C9"/>
    <w:rsid w:val="00D54563"/>
    <w:rsid w:val="00D551EB"/>
    <w:rsid w:val="00D55930"/>
    <w:rsid w:val="00D5631D"/>
    <w:rsid w:val="00D566E2"/>
    <w:rsid w:val="00D56E62"/>
    <w:rsid w:val="00D56F42"/>
    <w:rsid w:val="00D57033"/>
    <w:rsid w:val="00D57044"/>
    <w:rsid w:val="00D572A9"/>
    <w:rsid w:val="00D62103"/>
    <w:rsid w:val="00D623EF"/>
    <w:rsid w:val="00D644FF"/>
    <w:rsid w:val="00D64BB0"/>
    <w:rsid w:val="00D65C61"/>
    <w:rsid w:val="00D66184"/>
    <w:rsid w:val="00D66B58"/>
    <w:rsid w:val="00D6732C"/>
    <w:rsid w:val="00D67CEF"/>
    <w:rsid w:val="00D70C7D"/>
    <w:rsid w:val="00D72087"/>
    <w:rsid w:val="00D73125"/>
    <w:rsid w:val="00D732ED"/>
    <w:rsid w:val="00D74289"/>
    <w:rsid w:val="00D75116"/>
    <w:rsid w:val="00D753C0"/>
    <w:rsid w:val="00D75C9B"/>
    <w:rsid w:val="00D81072"/>
    <w:rsid w:val="00D818FC"/>
    <w:rsid w:val="00D826D3"/>
    <w:rsid w:val="00D82CB9"/>
    <w:rsid w:val="00D82EF4"/>
    <w:rsid w:val="00D83E37"/>
    <w:rsid w:val="00D84A58"/>
    <w:rsid w:val="00D84C89"/>
    <w:rsid w:val="00D85454"/>
    <w:rsid w:val="00D85970"/>
    <w:rsid w:val="00D8600E"/>
    <w:rsid w:val="00D8645F"/>
    <w:rsid w:val="00D86D18"/>
    <w:rsid w:val="00D900EB"/>
    <w:rsid w:val="00D90AF1"/>
    <w:rsid w:val="00D90E26"/>
    <w:rsid w:val="00D910F6"/>
    <w:rsid w:val="00D91A08"/>
    <w:rsid w:val="00D91BEC"/>
    <w:rsid w:val="00D91EF4"/>
    <w:rsid w:val="00D922AE"/>
    <w:rsid w:val="00D92476"/>
    <w:rsid w:val="00D92E9D"/>
    <w:rsid w:val="00D933FB"/>
    <w:rsid w:val="00D94BB3"/>
    <w:rsid w:val="00D9628A"/>
    <w:rsid w:val="00D963B9"/>
    <w:rsid w:val="00D9677E"/>
    <w:rsid w:val="00D97021"/>
    <w:rsid w:val="00DA0D3E"/>
    <w:rsid w:val="00DA1295"/>
    <w:rsid w:val="00DA1B0B"/>
    <w:rsid w:val="00DA1D41"/>
    <w:rsid w:val="00DA1E3B"/>
    <w:rsid w:val="00DA2806"/>
    <w:rsid w:val="00DA3044"/>
    <w:rsid w:val="00DA330B"/>
    <w:rsid w:val="00DA364B"/>
    <w:rsid w:val="00DA44B8"/>
    <w:rsid w:val="00DA5231"/>
    <w:rsid w:val="00DA5773"/>
    <w:rsid w:val="00DA69AE"/>
    <w:rsid w:val="00DA6F92"/>
    <w:rsid w:val="00DA7028"/>
    <w:rsid w:val="00DA749D"/>
    <w:rsid w:val="00DB01E3"/>
    <w:rsid w:val="00DB1FDB"/>
    <w:rsid w:val="00DB2FC1"/>
    <w:rsid w:val="00DB4195"/>
    <w:rsid w:val="00DB4BB7"/>
    <w:rsid w:val="00DB562F"/>
    <w:rsid w:val="00DB68B2"/>
    <w:rsid w:val="00DB78CF"/>
    <w:rsid w:val="00DB7E9D"/>
    <w:rsid w:val="00DC0E5C"/>
    <w:rsid w:val="00DC2A64"/>
    <w:rsid w:val="00DC56A6"/>
    <w:rsid w:val="00DC68C3"/>
    <w:rsid w:val="00DC69A9"/>
    <w:rsid w:val="00DC71F9"/>
    <w:rsid w:val="00DD0F1E"/>
    <w:rsid w:val="00DD1281"/>
    <w:rsid w:val="00DD1453"/>
    <w:rsid w:val="00DD1CC9"/>
    <w:rsid w:val="00DD23C0"/>
    <w:rsid w:val="00DD25D7"/>
    <w:rsid w:val="00DD2FDA"/>
    <w:rsid w:val="00DD31D4"/>
    <w:rsid w:val="00DD3476"/>
    <w:rsid w:val="00DD367C"/>
    <w:rsid w:val="00DD39B9"/>
    <w:rsid w:val="00DD50B8"/>
    <w:rsid w:val="00DD575B"/>
    <w:rsid w:val="00DD5774"/>
    <w:rsid w:val="00DD5ACD"/>
    <w:rsid w:val="00DD66D0"/>
    <w:rsid w:val="00DD7FA8"/>
    <w:rsid w:val="00DE01BB"/>
    <w:rsid w:val="00DE0D84"/>
    <w:rsid w:val="00DE16DE"/>
    <w:rsid w:val="00DE1CC3"/>
    <w:rsid w:val="00DE1D1A"/>
    <w:rsid w:val="00DE256F"/>
    <w:rsid w:val="00DE2D81"/>
    <w:rsid w:val="00DE358C"/>
    <w:rsid w:val="00DE38A4"/>
    <w:rsid w:val="00DE4746"/>
    <w:rsid w:val="00DE48D3"/>
    <w:rsid w:val="00DE5898"/>
    <w:rsid w:val="00DE7959"/>
    <w:rsid w:val="00DF1646"/>
    <w:rsid w:val="00DF200E"/>
    <w:rsid w:val="00DF202B"/>
    <w:rsid w:val="00DF2604"/>
    <w:rsid w:val="00DF434E"/>
    <w:rsid w:val="00DF58EE"/>
    <w:rsid w:val="00DF5905"/>
    <w:rsid w:val="00DF6280"/>
    <w:rsid w:val="00DF7194"/>
    <w:rsid w:val="00E02230"/>
    <w:rsid w:val="00E02FF0"/>
    <w:rsid w:val="00E03B57"/>
    <w:rsid w:val="00E05584"/>
    <w:rsid w:val="00E063C0"/>
    <w:rsid w:val="00E10B8A"/>
    <w:rsid w:val="00E10CFA"/>
    <w:rsid w:val="00E11D8B"/>
    <w:rsid w:val="00E133A8"/>
    <w:rsid w:val="00E1390D"/>
    <w:rsid w:val="00E13BEB"/>
    <w:rsid w:val="00E15C96"/>
    <w:rsid w:val="00E15FE9"/>
    <w:rsid w:val="00E1728C"/>
    <w:rsid w:val="00E21468"/>
    <w:rsid w:val="00E22AD2"/>
    <w:rsid w:val="00E22DFF"/>
    <w:rsid w:val="00E231BA"/>
    <w:rsid w:val="00E23359"/>
    <w:rsid w:val="00E24D51"/>
    <w:rsid w:val="00E24DB5"/>
    <w:rsid w:val="00E2794A"/>
    <w:rsid w:val="00E3010D"/>
    <w:rsid w:val="00E31D08"/>
    <w:rsid w:val="00E320D4"/>
    <w:rsid w:val="00E32CA1"/>
    <w:rsid w:val="00E33387"/>
    <w:rsid w:val="00E34872"/>
    <w:rsid w:val="00E34CEF"/>
    <w:rsid w:val="00E34DCA"/>
    <w:rsid w:val="00E34E5E"/>
    <w:rsid w:val="00E3652A"/>
    <w:rsid w:val="00E37BDD"/>
    <w:rsid w:val="00E409A7"/>
    <w:rsid w:val="00E40E03"/>
    <w:rsid w:val="00E4117D"/>
    <w:rsid w:val="00E41FA2"/>
    <w:rsid w:val="00E425EE"/>
    <w:rsid w:val="00E42827"/>
    <w:rsid w:val="00E44877"/>
    <w:rsid w:val="00E44B03"/>
    <w:rsid w:val="00E45084"/>
    <w:rsid w:val="00E45648"/>
    <w:rsid w:val="00E45765"/>
    <w:rsid w:val="00E45B32"/>
    <w:rsid w:val="00E45D99"/>
    <w:rsid w:val="00E46285"/>
    <w:rsid w:val="00E46C27"/>
    <w:rsid w:val="00E5113F"/>
    <w:rsid w:val="00E52A35"/>
    <w:rsid w:val="00E52FC0"/>
    <w:rsid w:val="00E5385A"/>
    <w:rsid w:val="00E55146"/>
    <w:rsid w:val="00E5531E"/>
    <w:rsid w:val="00E55624"/>
    <w:rsid w:val="00E56466"/>
    <w:rsid w:val="00E571DC"/>
    <w:rsid w:val="00E5726F"/>
    <w:rsid w:val="00E6014F"/>
    <w:rsid w:val="00E60569"/>
    <w:rsid w:val="00E607A8"/>
    <w:rsid w:val="00E608DB"/>
    <w:rsid w:val="00E6166E"/>
    <w:rsid w:val="00E619AF"/>
    <w:rsid w:val="00E61A04"/>
    <w:rsid w:val="00E62183"/>
    <w:rsid w:val="00E626B1"/>
    <w:rsid w:val="00E627BF"/>
    <w:rsid w:val="00E641EA"/>
    <w:rsid w:val="00E64317"/>
    <w:rsid w:val="00E663FC"/>
    <w:rsid w:val="00E67138"/>
    <w:rsid w:val="00E677EF"/>
    <w:rsid w:val="00E70680"/>
    <w:rsid w:val="00E706D6"/>
    <w:rsid w:val="00E70ADD"/>
    <w:rsid w:val="00E717D4"/>
    <w:rsid w:val="00E718F5"/>
    <w:rsid w:val="00E72295"/>
    <w:rsid w:val="00E72C65"/>
    <w:rsid w:val="00E72C8F"/>
    <w:rsid w:val="00E73E47"/>
    <w:rsid w:val="00E74FD8"/>
    <w:rsid w:val="00E76D0E"/>
    <w:rsid w:val="00E76EF1"/>
    <w:rsid w:val="00E76FB1"/>
    <w:rsid w:val="00E77BCF"/>
    <w:rsid w:val="00E80605"/>
    <w:rsid w:val="00E80CB1"/>
    <w:rsid w:val="00E81E95"/>
    <w:rsid w:val="00E830DA"/>
    <w:rsid w:val="00E84184"/>
    <w:rsid w:val="00E849F3"/>
    <w:rsid w:val="00E84C69"/>
    <w:rsid w:val="00E85232"/>
    <w:rsid w:val="00E854B4"/>
    <w:rsid w:val="00E87357"/>
    <w:rsid w:val="00E8758E"/>
    <w:rsid w:val="00E8786C"/>
    <w:rsid w:val="00E87C14"/>
    <w:rsid w:val="00E91E1F"/>
    <w:rsid w:val="00E92100"/>
    <w:rsid w:val="00E95128"/>
    <w:rsid w:val="00E95493"/>
    <w:rsid w:val="00E963F8"/>
    <w:rsid w:val="00E97810"/>
    <w:rsid w:val="00EA0B3F"/>
    <w:rsid w:val="00EA4629"/>
    <w:rsid w:val="00EA5385"/>
    <w:rsid w:val="00EA71F4"/>
    <w:rsid w:val="00EA7610"/>
    <w:rsid w:val="00EA7B8D"/>
    <w:rsid w:val="00EB0931"/>
    <w:rsid w:val="00EB10F7"/>
    <w:rsid w:val="00EB1C47"/>
    <w:rsid w:val="00EB27C5"/>
    <w:rsid w:val="00EB35F7"/>
    <w:rsid w:val="00EB5698"/>
    <w:rsid w:val="00EB6E8D"/>
    <w:rsid w:val="00EB740F"/>
    <w:rsid w:val="00EC0820"/>
    <w:rsid w:val="00EC13B1"/>
    <w:rsid w:val="00EC1D8A"/>
    <w:rsid w:val="00EC24D3"/>
    <w:rsid w:val="00EC2A55"/>
    <w:rsid w:val="00EC5C0B"/>
    <w:rsid w:val="00EC73DC"/>
    <w:rsid w:val="00EC7EEC"/>
    <w:rsid w:val="00ED1468"/>
    <w:rsid w:val="00ED1E98"/>
    <w:rsid w:val="00ED226F"/>
    <w:rsid w:val="00ED38C9"/>
    <w:rsid w:val="00ED3AA1"/>
    <w:rsid w:val="00ED3E32"/>
    <w:rsid w:val="00ED45D2"/>
    <w:rsid w:val="00ED51F0"/>
    <w:rsid w:val="00ED599D"/>
    <w:rsid w:val="00ED5F95"/>
    <w:rsid w:val="00ED6436"/>
    <w:rsid w:val="00ED67D4"/>
    <w:rsid w:val="00ED715D"/>
    <w:rsid w:val="00ED7A56"/>
    <w:rsid w:val="00ED7C80"/>
    <w:rsid w:val="00EE0E21"/>
    <w:rsid w:val="00EE149B"/>
    <w:rsid w:val="00EE21A1"/>
    <w:rsid w:val="00EE2450"/>
    <w:rsid w:val="00EE43EC"/>
    <w:rsid w:val="00EE4B85"/>
    <w:rsid w:val="00EE606A"/>
    <w:rsid w:val="00EE7047"/>
    <w:rsid w:val="00EF04C0"/>
    <w:rsid w:val="00EF095B"/>
    <w:rsid w:val="00EF09FD"/>
    <w:rsid w:val="00EF0B01"/>
    <w:rsid w:val="00EF0F13"/>
    <w:rsid w:val="00EF2FEC"/>
    <w:rsid w:val="00EF34AE"/>
    <w:rsid w:val="00EF495B"/>
    <w:rsid w:val="00EF4E72"/>
    <w:rsid w:val="00EF4FC7"/>
    <w:rsid w:val="00EF5407"/>
    <w:rsid w:val="00EF578D"/>
    <w:rsid w:val="00EF5A22"/>
    <w:rsid w:val="00EF5B56"/>
    <w:rsid w:val="00EF5E71"/>
    <w:rsid w:val="00EF688C"/>
    <w:rsid w:val="00EF7C50"/>
    <w:rsid w:val="00F00603"/>
    <w:rsid w:val="00F00EB3"/>
    <w:rsid w:val="00F0271F"/>
    <w:rsid w:val="00F02B0B"/>
    <w:rsid w:val="00F04712"/>
    <w:rsid w:val="00F05756"/>
    <w:rsid w:val="00F06652"/>
    <w:rsid w:val="00F06772"/>
    <w:rsid w:val="00F06F0D"/>
    <w:rsid w:val="00F07829"/>
    <w:rsid w:val="00F107A1"/>
    <w:rsid w:val="00F10E0E"/>
    <w:rsid w:val="00F11B5D"/>
    <w:rsid w:val="00F12594"/>
    <w:rsid w:val="00F12ABC"/>
    <w:rsid w:val="00F12BF1"/>
    <w:rsid w:val="00F12EFB"/>
    <w:rsid w:val="00F150F1"/>
    <w:rsid w:val="00F15ED0"/>
    <w:rsid w:val="00F16237"/>
    <w:rsid w:val="00F16F26"/>
    <w:rsid w:val="00F17012"/>
    <w:rsid w:val="00F20205"/>
    <w:rsid w:val="00F208D4"/>
    <w:rsid w:val="00F2096E"/>
    <w:rsid w:val="00F20AB3"/>
    <w:rsid w:val="00F213DD"/>
    <w:rsid w:val="00F21B02"/>
    <w:rsid w:val="00F21C6B"/>
    <w:rsid w:val="00F23139"/>
    <w:rsid w:val="00F23BBA"/>
    <w:rsid w:val="00F251E9"/>
    <w:rsid w:val="00F260DD"/>
    <w:rsid w:val="00F263E0"/>
    <w:rsid w:val="00F26B99"/>
    <w:rsid w:val="00F27004"/>
    <w:rsid w:val="00F27376"/>
    <w:rsid w:val="00F3168F"/>
    <w:rsid w:val="00F31CA6"/>
    <w:rsid w:val="00F32FEC"/>
    <w:rsid w:val="00F34308"/>
    <w:rsid w:val="00F350C3"/>
    <w:rsid w:val="00F355BF"/>
    <w:rsid w:val="00F35EB3"/>
    <w:rsid w:val="00F3695C"/>
    <w:rsid w:val="00F40350"/>
    <w:rsid w:val="00F407C9"/>
    <w:rsid w:val="00F408DD"/>
    <w:rsid w:val="00F41323"/>
    <w:rsid w:val="00F4167B"/>
    <w:rsid w:val="00F41D99"/>
    <w:rsid w:val="00F42181"/>
    <w:rsid w:val="00F4385F"/>
    <w:rsid w:val="00F44AEA"/>
    <w:rsid w:val="00F4619A"/>
    <w:rsid w:val="00F46C6C"/>
    <w:rsid w:val="00F47F6D"/>
    <w:rsid w:val="00F500B6"/>
    <w:rsid w:val="00F501FB"/>
    <w:rsid w:val="00F50A27"/>
    <w:rsid w:val="00F51DF6"/>
    <w:rsid w:val="00F526BC"/>
    <w:rsid w:val="00F53D2F"/>
    <w:rsid w:val="00F542A0"/>
    <w:rsid w:val="00F544A7"/>
    <w:rsid w:val="00F546B3"/>
    <w:rsid w:val="00F54864"/>
    <w:rsid w:val="00F6017F"/>
    <w:rsid w:val="00F601DA"/>
    <w:rsid w:val="00F60D47"/>
    <w:rsid w:val="00F6122F"/>
    <w:rsid w:val="00F612DD"/>
    <w:rsid w:val="00F61ADB"/>
    <w:rsid w:val="00F61E8D"/>
    <w:rsid w:val="00F620AA"/>
    <w:rsid w:val="00F626C4"/>
    <w:rsid w:val="00F641E8"/>
    <w:rsid w:val="00F65098"/>
    <w:rsid w:val="00F66F27"/>
    <w:rsid w:val="00F671E6"/>
    <w:rsid w:val="00F67FF3"/>
    <w:rsid w:val="00F700CE"/>
    <w:rsid w:val="00F709E2"/>
    <w:rsid w:val="00F70A58"/>
    <w:rsid w:val="00F70C00"/>
    <w:rsid w:val="00F70E82"/>
    <w:rsid w:val="00F71552"/>
    <w:rsid w:val="00F71764"/>
    <w:rsid w:val="00F71C4F"/>
    <w:rsid w:val="00F71E1F"/>
    <w:rsid w:val="00F73EF1"/>
    <w:rsid w:val="00F74368"/>
    <w:rsid w:val="00F75DF5"/>
    <w:rsid w:val="00F76202"/>
    <w:rsid w:val="00F77ADF"/>
    <w:rsid w:val="00F802C8"/>
    <w:rsid w:val="00F80889"/>
    <w:rsid w:val="00F80E5F"/>
    <w:rsid w:val="00F81081"/>
    <w:rsid w:val="00F81F44"/>
    <w:rsid w:val="00F82153"/>
    <w:rsid w:val="00F82FCF"/>
    <w:rsid w:val="00F830A8"/>
    <w:rsid w:val="00F838BE"/>
    <w:rsid w:val="00F83A95"/>
    <w:rsid w:val="00F83D7B"/>
    <w:rsid w:val="00F85872"/>
    <w:rsid w:val="00F85895"/>
    <w:rsid w:val="00F859F1"/>
    <w:rsid w:val="00F865E8"/>
    <w:rsid w:val="00F904D5"/>
    <w:rsid w:val="00F918E5"/>
    <w:rsid w:val="00F91913"/>
    <w:rsid w:val="00F9359C"/>
    <w:rsid w:val="00F943EB"/>
    <w:rsid w:val="00F9506A"/>
    <w:rsid w:val="00F97A00"/>
    <w:rsid w:val="00FA01BC"/>
    <w:rsid w:val="00FA0B55"/>
    <w:rsid w:val="00FA1EF8"/>
    <w:rsid w:val="00FA2A9D"/>
    <w:rsid w:val="00FA2E81"/>
    <w:rsid w:val="00FA41DE"/>
    <w:rsid w:val="00FA44BB"/>
    <w:rsid w:val="00FA6ADD"/>
    <w:rsid w:val="00FA6C5D"/>
    <w:rsid w:val="00FA6D0F"/>
    <w:rsid w:val="00FA6D4E"/>
    <w:rsid w:val="00FA704F"/>
    <w:rsid w:val="00FB0C8B"/>
    <w:rsid w:val="00FB1326"/>
    <w:rsid w:val="00FB2186"/>
    <w:rsid w:val="00FB223B"/>
    <w:rsid w:val="00FB2525"/>
    <w:rsid w:val="00FB352D"/>
    <w:rsid w:val="00FB35DA"/>
    <w:rsid w:val="00FB3ECB"/>
    <w:rsid w:val="00FB5521"/>
    <w:rsid w:val="00FB7C67"/>
    <w:rsid w:val="00FC075C"/>
    <w:rsid w:val="00FC156B"/>
    <w:rsid w:val="00FC1802"/>
    <w:rsid w:val="00FC1D72"/>
    <w:rsid w:val="00FC4A63"/>
    <w:rsid w:val="00FC4E3E"/>
    <w:rsid w:val="00FC5C57"/>
    <w:rsid w:val="00FC603B"/>
    <w:rsid w:val="00FC7213"/>
    <w:rsid w:val="00FD085E"/>
    <w:rsid w:val="00FD0E89"/>
    <w:rsid w:val="00FD3474"/>
    <w:rsid w:val="00FD353B"/>
    <w:rsid w:val="00FD393C"/>
    <w:rsid w:val="00FD3FFE"/>
    <w:rsid w:val="00FD44E7"/>
    <w:rsid w:val="00FD4736"/>
    <w:rsid w:val="00FD477B"/>
    <w:rsid w:val="00FD4CF7"/>
    <w:rsid w:val="00FE0172"/>
    <w:rsid w:val="00FE057E"/>
    <w:rsid w:val="00FE0F76"/>
    <w:rsid w:val="00FE25E5"/>
    <w:rsid w:val="00FE2CC6"/>
    <w:rsid w:val="00FE335D"/>
    <w:rsid w:val="00FE3AB4"/>
    <w:rsid w:val="00FE4177"/>
    <w:rsid w:val="00FE508C"/>
    <w:rsid w:val="00FE5836"/>
    <w:rsid w:val="00FE778B"/>
    <w:rsid w:val="00FF0E24"/>
    <w:rsid w:val="00FF141B"/>
    <w:rsid w:val="00FF1B37"/>
    <w:rsid w:val="00FF2C04"/>
    <w:rsid w:val="00FF3376"/>
    <w:rsid w:val="00FF3BDB"/>
    <w:rsid w:val="00FF46DB"/>
    <w:rsid w:val="00FF65EE"/>
    <w:rsid w:val="00FF6DFE"/>
    <w:rsid w:val="00FF718E"/>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95"/>
    <o:shapelayout v:ext="edit">
      <o:idmap v:ext="edit" data="2"/>
    </o:shapelayout>
  </w:shapeDefaults>
  <w:decimalSymbol w:val=","/>
  <w:listSeparator w:val=";"/>
  <w14:docId w14:val="63BE8653"/>
  <w15:docId w15:val="{39A81014-4C81-4ECF-AAF0-B0512E4242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k-SK"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y">
    <w:name w:val="Normal"/>
    <w:qFormat/>
    <w:rsid w:val="00E95128"/>
    <w:pPr>
      <w:spacing w:after="0" w:line="240" w:lineRule="auto"/>
    </w:pPr>
    <w:rPr>
      <w:rFonts w:ascii="Times New Roman" w:eastAsia="Times New Roman" w:hAnsi="Times New Roman" w:cs="Times New Roman"/>
      <w:sz w:val="20"/>
      <w:szCs w:val="20"/>
    </w:rPr>
  </w:style>
  <w:style w:type="paragraph" w:styleId="Nadpis1">
    <w:name w:val="heading 1"/>
    <w:basedOn w:val="Normlny"/>
    <w:next w:val="Normlny"/>
    <w:link w:val="Nadpis1Char"/>
    <w:qFormat/>
    <w:rsid w:val="00E95128"/>
    <w:pPr>
      <w:keepNext/>
      <w:numPr>
        <w:numId w:val="1"/>
      </w:numPr>
      <w:outlineLvl w:val="0"/>
    </w:pPr>
    <w:rPr>
      <w:b/>
      <w:caps/>
      <w:sz w:val="18"/>
    </w:rPr>
  </w:style>
  <w:style w:type="paragraph" w:styleId="Nadpis2">
    <w:name w:val="heading 2"/>
    <w:basedOn w:val="Normlny"/>
    <w:next w:val="Normlny"/>
    <w:link w:val="Nadpis2Char"/>
    <w:uiPriority w:val="9"/>
    <w:qFormat/>
    <w:rsid w:val="00E95128"/>
    <w:pPr>
      <w:keepNext/>
      <w:outlineLvl w:val="1"/>
    </w:pPr>
    <w:rPr>
      <w:b/>
      <w:sz w:val="18"/>
    </w:rPr>
  </w:style>
  <w:style w:type="paragraph" w:styleId="Nadpis6">
    <w:name w:val="heading 6"/>
    <w:basedOn w:val="Normlny"/>
    <w:next w:val="Normlny"/>
    <w:link w:val="Nadpis6Char"/>
    <w:qFormat/>
    <w:rsid w:val="00E95128"/>
    <w:pPr>
      <w:keepNext/>
      <w:outlineLvl w:val="5"/>
    </w:pPr>
    <w:rPr>
      <w:b/>
      <w:caps/>
      <w:sz w:val="32"/>
    </w:rPr>
  </w:style>
  <w:style w:type="paragraph" w:styleId="Nadpis9">
    <w:name w:val="heading 9"/>
    <w:basedOn w:val="Normlny"/>
    <w:next w:val="Normlny"/>
    <w:link w:val="Nadpis9Char"/>
    <w:uiPriority w:val="9"/>
    <w:semiHidden/>
    <w:unhideWhenUsed/>
    <w:qFormat/>
    <w:rsid w:val="003E0FA2"/>
    <w:pPr>
      <w:keepNext/>
      <w:keepLines/>
      <w:spacing w:before="200"/>
      <w:outlineLvl w:val="8"/>
    </w:pPr>
    <w:rPr>
      <w:rFonts w:asciiTheme="majorHAnsi" w:eastAsiaTheme="majorEastAsia" w:hAnsiTheme="majorHAnsi" w:cstheme="majorBidi"/>
      <w:i/>
      <w:iCs/>
      <w:color w:val="404040" w:themeColor="text1" w:themeTint="BF"/>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styleId="Hlavika">
    <w:name w:val="header"/>
    <w:basedOn w:val="Normlny"/>
    <w:link w:val="HlavikaChar"/>
    <w:uiPriority w:val="99"/>
    <w:unhideWhenUsed/>
    <w:rsid w:val="00E95128"/>
    <w:pPr>
      <w:tabs>
        <w:tab w:val="center" w:pos="4536"/>
        <w:tab w:val="right" w:pos="9072"/>
      </w:tabs>
    </w:pPr>
  </w:style>
  <w:style w:type="character" w:customStyle="1" w:styleId="HlavikaChar">
    <w:name w:val="Hlavička Char"/>
    <w:basedOn w:val="Predvolenpsmoodseku"/>
    <w:link w:val="Hlavika"/>
    <w:uiPriority w:val="99"/>
    <w:rsid w:val="00E95128"/>
  </w:style>
  <w:style w:type="paragraph" w:styleId="Pta">
    <w:name w:val="footer"/>
    <w:basedOn w:val="Normlny"/>
    <w:link w:val="PtaChar"/>
    <w:uiPriority w:val="99"/>
    <w:unhideWhenUsed/>
    <w:rsid w:val="00E95128"/>
    <w:pPr>
      <w:tabs>
        <w:tab w:val="center" w:pos="4536"/>
        <w:tab w:val="right" w:pos="9072"/>
      </w:tabs>
    </w:pPr>
  </w:style>
  <w:style w:type="character" w:customStyle="1" w:styleId="PtaChar">
    <w:name w:val="Päta Char"/>
    <w:basedOn w:val="Predvolenpsmoodseku"/>
    <w:link w:val="Pta"/>
    <w:uiPriority w:val="99"/>
    <w:rsid w:val="00E95128"/>
  </w:style>
  <w:style w:type="character" w:styleId="slostrany">
    <w:name w:val="page number"/>
    <w:basedOn w:val="Predvolenpsmoodseku"/>
    <w:rsid w:val="00E95128"/>
    <w:rPr>
      <w:rFonts w:cs="Times New Roman"/>
    </w:rPr>
  </w:style>
  <w:style w:type="character" w:customStyle="1" w:styleId="Nadpis1Char">
    <w:name w:val="Nadpis 1 Char"/>
    <w:basedOn w:val="Predvolenpsmoodseku"/>
    <w:link w:val="Nadpis1"/>
    <w:rsid w:val="00E95128"/>
    <w:rPr>
      <w:rFonts w:ascii="Times New Roman" w:eastAsia="Times New Roman" w:hAnsi="Times New Roman" w:cs="Times New Roman"/>
      <w:b/>
      <w:caps/>
      <w:sz w:val="18"/>
      <w:szCs w:val="20"/>
    </w:rPr>
  </w:style>
  <w:style w:type="character" w:customStyle="1" w:styleId="Nadpis2Char">
    <w:name w:val="Nadpis 2 Char"/>
    <w:basedOn w:val="Predvolenpsmoodseku"/>
    <w:link w:val="Nadpis2"/>
    <w:uiPriority w:val="9"/>
    <w:rsid w:val="00E95128"/>
    <w:rPr>
      <w:rFonts w:ascii="Times New Roman" w:eastAsia="Times New Roman" w:hAnsi="Times New Roman" w:cs="Times New Roman"/>
      <w:b/>
      <w:sz w:val="18"/>
      <w:szCs w:val="20"/>
    </w:rPr>
  </w:style>
  <w:style w:type="character" w:customStyle="1" w:styleId="Nadpis6Char">
    <w:name w:val="Nadpis 6 Char"/>
    <w:basedOn w:val="Predvolenpsmoodseku"/>
    <w:link w:val="Nadpis6"/>
    <w:rsid w:val="00E95128"/>
    <w:rPr>
      <w:rFonts w:ascii="Times New Roman" w:eastAsia="Times New Roman" w:hAnsi="Times New Roman" w:cs="Times New Roman"/>
      <w:b/>
      <w:caps/>
      <w:sz w:val="32"/>
      <w:szCs w:val="20"/>
    </w:rPr>
  </w:style>
  <w:style w:type="paragraph" w:styleId="Zkladntext">
    <w:name w:val="Body Text"/>
    <w:basedOn w:val="Normlny"/>
    <w:link w:val="ZkladntextChar"/>
    <w:rsid w:val="00E95128"/>
    <w:pPr>
      <w:ind w:left="426"/>
      <w:jc w:val="both"/>
    </w:pPr>
    <w:rPr>
      <w:sz w:val="18"/>
    </w:rPr>
  </w:style>
  <w:style w:type="character" w:customStyle="1" w:styleId="ZkladntextChar">
    <w:name w:val="Základný text Char"/>
    <w:basedOn w:val="Predvolenpsmoodseku"/>
    <w:link w:val="Zkladntext"/>
    <w:rsid w:val="00E95128"/>
    <w:rPr>
      <w:rFonts w:ascii="Times New Roman" w:eastAsia="Times New Roman" w:hAnsi="Times New Roman" w:cs="Times New Roman"/>
      <w:sz w:val="18"/>
      <w:szCs w:val="20"/>
    </w:rPr>
  </w:style>
  <w:style w:type="paragraph" w:customStyle="1" w:styleId="Uvod">
    <w:name w:val="Uvod"/>
    <w:basedOn w:val="Normlny"/>
    <w:rsid w:val="00E95128"/>
    <w:pPr>
      <w:ind w:left="284" w:hanging="284"/>
      <w:jc w:val="both"/>
    </w:pPr>
    <w:rPr>
      <w:sz w:val="22"/>
    </w:rPr>
  </w:style>
  <w:style w:type="character" w:styleId="Odkaznapoznmkupodiarou">
    <w:name w:val="footnote reference"/>
    <w:basedOn w:val="Predvolenpsmoodseku"/>
    <w:semiHidden/>
    <w:rsid w:val="00E95128"/>
    <w:rPr>
      <w:rFonts w:cs="Times New Roman"/>
      <w:position w:val="6"/>
      <w:sz w:val="16"/>
      <w:szCs w:val="16"/>
    </w:rPr>
  </w:style>
  <w:style w:type="paragraph" w:customStyle="1" w:styleId="lita">
    <w:name w:val="lit_a"/>
    <w:basedOn w:val="Normlny"/>
    <w:rsid w:val="00E95128"/>
    <w:pPr>
      <w:spacing w:after="20"/>
      <w:ind w:left="624" w:hanging="340"/>
      <w:jc w:val="both"/>
    </w:pPr>
    <w:rPr>
      <w:rFonts w:ascii="Times" w:hAnsi="Times"/>
      <w:lang w:val="en-US"/>
    </w:rPr>
  </w:style>
  <w:style w:type="paragraph" w:customStyle="1" w:styleId="zif">
    <w:name w:val="zif"/>
    <w:basedOn w:val="Normlny"/>
    <w:link w:val="zifChar"/>
    <w:rsid w:val="00E95128"/>
    <w:pPr>
      <w:tabs>
        <w:tab w:val="left" w:pos="620"/>
      </w:tabs>
      <w:spacing w:after="80"/>
      <w:jc w:val="both"/>
    </w:pPr>
    <w:rPr>
      <w:rFonts w:ascii="Times" w:hAnsi="Times"/>
      <w:lang w:val="en-US"/>
    </w:rPr>
  </w:style>
  <w:style w:type="character" w:customStyle="1" w:styleId="zifChar">
    <w:name w:val="zif Char"/>
    <w:basedOn w:val="Predvolenpsmoodseku"/>
    <w:link w:val="zif"/>
    <w:locked/>
    <w:rsid w:val="00E95128"/>
    <w:rPr>
      <w:rFonts w:ascii="Times" w:eastAsia="Times New Roman" w:hAnsi="Times" w:cs="Times New Roman"/>
      <w:sz w:val="20"/>
      <w:szCs w:val="20"/>
      <w:lang w:val="en-US"/>
    </w:rPr>
  </w:style>
  <w:style w:type="paragraph" w:styleId="Odsekzoznamu">
    <w:name w:val="List Paragraph"/>
    <w:aliases w:val="Odsek zoznamu2,Odsek"/>
    <w:basedOn w:val="Normlny"/>
    <w:uiPriority w:val="34"/>
    <w:qFormat/>
    <w:rsid w:val="00E95128"/>
    <w:pPr>
      <w:ind w:left="708"/>
    </w:pPr>
  </w:style>
  <w:style w:type="paragraph" w:customStyle="1" w:styleId="Tabulka">
    <w:name w:val="Tabulka"/>
    <w:basedOn w:val="Normlny"/>
    <w:rsid w:val="00160AAA"/>
    <w:rPr>
      <w:color w:val="000000"/>
      <w:sz w:val="18"/>
    </w:rPr>
  </w:style>
  <w:style w:type="paragraph" w:customStyle="1" w:styleId="Pismenka">
    <w:name w:val="Pismenka"/>
    <w:basedOn w:val="Zkladntext"/>
    <w:rsid w:val="00160AAA"/>
    <w:pPr>
      <w:numPr>
        <w:numId w:val="5"/>
      </w:numPr>
    </w:pPr>
    <w:rPr>
      <w:b/>
    </w:rPr>
  </w:style>
  <w:style w:type="character" w:customStyle="1" w:styleId="Nadpis9Char">
    <w:name w:val="Nadpis 9 Char"/>
    <w:basedOn w:val="Predvolenpsmoodseku"/>
    <w:link w:val="Nadpis9"/>
    <w:semiHidden/>
    <w:rsid w:val="003E0FA2"/>
    <w:rPr>
      <w:rFonts w:asciiTheme="majorHAnsi" w:eastAsiaTheme="majorEastAsia" w:hAnsiTheme="majorHAnsi" w:cstheme="majorBidi"/>
      <w:i/>
      <w:iCs/>
      <w:color w:val="404040" w:themeColor="text1" w:themeTint="BF"/>
      <w:sz w:val="20"/>
      <w:szCs w:val="20"/>
    </w:rPr>
  </w:style>
  <w:style w:type="paragraph" w:styleId="Textbubliny">
    <w:name w:val="Balloon Text"/>
    <w:basedOn w:val="Normlny"/>
    <w:link w:val="TextbublinyChar"/>
    <w:uiPriority w:val="99"/>
    <w:semiHidden/>
    <w:unhideWhenUsed/>
    <w:rsid w:val="004B69E1"/>
    <w:rPr>
      <w:rFonts w:ascii="Tahoma" w:hAnsi="Tahoma" w:cs="Tahoma"/>
      <w:sz w:val="16"/>
      <w:szCs w:val="16"/>
    </w:rPr>
  </w:style>
  <w:style w:type="character" w:customStyle="1" w:styleId="TextbublinyChar">
    <w:name w:val="Text bubliny Char"/>
    <w:basedOn w:val="Predvolenpsmoodseku"/>
    <w:link w:val="Textbubliny"/>
    <w:uiPriority w:val="99"/>
    <w:semiHidden/>
    <w:rsid w:val="004B69E1"/>
    <w:rPr>
      <w:rFonts w:ascii="Tahoma" w:eastAsia="Times New Roman" w:hAnsi="Tahoma" w:cs="Tahoma"/>
      <w:sz w:val="16"/>
      <w:szCs w:val="16"/>
    </w:rPr>
  </w:style>
  <w:style w:type="character" w:styleId="Odkaznakomentr">
    <w:name w:val="annotation reference"/>
    <w:basedOn w:val="Predvolenpsmoodseku"/>
    <w:uiPriority w:val="99"/>
    <w:semiHidden/>
    <w:unhideWhenUsed/>
    <w:rsid w:val="00574527"/>
    <w:rPr>
      <w:sz w:val="16"/>
      <w:szCs w:val="16"/>
    </w:rPr>
  </w:style>
  <w:style w:type="paragraph" w:styleId="Textkomentra">
    <w:name w:val="annotation text"/>
    <w:basedOn w:val="Normlny"/>
    <w:link w:val="TextkomentraChar"/>
    <w:uiPriority w:val="99"/>
    <w:unhideWhenUsed/>
    <w:rsid w:val="00574527"/>
  </w:style>
  <w:style w:type="character" w:customStyle="1" w:styleId="TextkomentraChar">
    <w:name w:val="Text komentára Char"/>
    <w:basedOn w:val="Predvolenpsmoodseku"/>
    <w:link w:val="Textkomentra"/>
    <w:uiPriority w:val="99"/>
    <w:rsid w:val="00574527"/>
    <w:rPr>
      <w:rFonts w:ascii="Times New Roman" w:eastAsia="Times New Roman" w:hAnsi="Times New Roman" w:cs="Times New Roman"/>
      <w:sz w:val="20"/>
      <w:szCs w:val="20"/>
    </w:rPr>
  </w:style>
  <w:style w:type="paragraph" w:styleId="Predmetkomentra">
    <w:name w:val="annotation subject"/>
    <w:basedOn w:val="Textkomentra"/>
    <w:next w:val="Textkomentra"/>
    <w:link w:val="PredmetkomentraChar"/>
    <w:uiPriority w:val="99"/>
    <w:semiHidden/>
    <w:unhideWhenUsed/>
    <w:rsid w:val="00574527"/>
    <w:rPr>
      <w:b/>
      <w:bCs/>
    </w:rPr>
  </w:style>
  <w:style w:type="character" w:customStyle="1" w:styleId="PredmetkomentraChar">
    <w:name w:val="Predmet komentára Char"/>
    <w:basedOn w:val="TextkomentraChar"/>
    <w:link w:val="Predmetkomentra"/>
    <w:uiPriority w:val="99"/>
    <w:semiHidden/>
    <w:rsid w:val="00574527"/>
    <w:rPr>
      <w:rFonts w:ascii="Times New Roman" w:eastAsia="Times New Roman" w:hAnsi="Times New Roman" w:cs="Times New Roman"/>
      <w:b/>
      <w:bCs/>
      <w:sz w:val="20"/>
      <w:szCs w:val="20"/>
    </w:rPr>
  </w:style>
  <w:style w:type="paragraph" w:styleId="Revzia">
    <w:name w:val="Revision"/>
    <w:hidden/>
    <w:uiPriority w:val="99"/>
    <w:semiHidden/>
    <w:rsid w:val="00574527"/>
    <w:pPr>
      <w:spacing w:after="0" w:line="240" w:lineRule="auto"/>
    </w:pPr>
    <w:rPr>
      <w:rFonts w:ascii="Times New Roman" w:eastAsia="Times New Roman" w:hAnsi="Times New Roman" w:cs="Times New Roman"/>
      <w:sz w:val="20"/>
      <w:szCs w:val="20"/>
    </w:rPr>
  </w:style>
  <w:style w:type="paragraph" w:customStyle="1" w:styleId="Subhead2">
    <w:name w:val="Subhead 2"/>
    <w:basedOn w:val="Normlny"/>
    <w:rsid w:val="00E45D99"/>
    <w:pPr>
      <w:tabs>
        <w:tab w:val="left" w:pos="1531"/>
      </w:tabs>
      <w:autoSpaceDE w:val="0"/>
      <w:autoSpaceDN w:val="0"/>
      <w:adjustRightInd w:val="0"/>
      <w:spacing w:line="260" w:lineRule="atLeast"/>
      <w:ind w:left="1531" w:right="1134" w:hanging="1531"/>
    </w:pPr>
    <w:rPr>
      <w:rFonts w:ascii="Univers 55" w:hAnsi="Univers 55" w:cs="Univers 55"/>
      <w:b/>
      <w:bCs/>
      <w:color w:val="0C2D83"/>
      <w:lang w:val="en-NZ" w:eastAsia="en-NZ"/>
    </w:rPr>
  </w:style>
  <w:style w:type="paragraph" w:customStyle="1" w:styleId="tabelLinks">
    <w:name w:val="tabelLinks"/>
    <w:basedOn w:val="Normlny"/>
    <w:rsid w:val="00EA71F4"/>
    <w:pPr>
      <w:spacing w:line="260" w:lineRule="exact"/>
    </w:pPr>
    <w:rPr>
      <w:rFonts w:ascii="Times" w:hAnsi="Times"/>
      <w:sz w:val="18"/>
      <w:lang w:val="en-GB"/>
    </w:rPr>
  </w:style>
  <w:style w:type="paragraph" w:styleId="Zkladntext3">
    <w:name w:val="Body Text 3"/>
    <w:basedOn w:val="Normlny"/>
    <w:link w:val="Zkladntext3Char"/>
    <w:uiPriority w:val="99"/>
    <w:unhideWhenUsed/>
    <w:rsid w:val="00BA2537"/>
    <w:pPr>
      <w:spacing w:after="120"/>
    </w:pPr>
    <w:rPr>
      <w:sz w:val="16"/>
      <w:szCs w:val="16"/>
    </w:rPr>
  </w:style>
  <w:style w:type="character" w:customStyle="1" w:styleId="Zkladntext3Char">
    <w:name w:val="Základný text 3 Char"/>
    <w:basedOn w:val="Predvolenpsmoodseku"/>
    <w:link w:val="Zkladntext3"/>
    <w:uiPriority w:val="99"/>
    <w:rsid w:val="00BA2537"/>
    <w:rPr>
      <w:rFonts w:ascii="Times New Roman" w:eastAsia="Times New Roman" w:hAnsi="Times New Roman" w:cs="Times New Roman"/>
      <w:sz w:val="16"/>
      <w:szCs w:val="16"/>
    </w:rPr>
  </w:style>
  <w:style w:type="table" w:styleId="Mriekatabuky">
    <w:name w:val="Table Grid"/>
    <w:basedOn w:val="Normlnatabuka"/>
    <w:uiPriority w:val="59"/>
    <w:rsid w:val="00F544A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textovprepojenie">
    <w:name w:val="Hyperlink"/>
    <w:basedOn w:val="Predvolenpsmoodseku"/>
    <w:uiPriority w:val="99"/>
    <w:unhideWhenUsed/>
    <w:rsid w:val="009257EB"/>
    <w:rPr>
      <w:color w:val="0000FF" w:themeColor="hyperlink"/>
      <w:u w:val="single"/>
    </w:rPr>
  </w:style>
  <w:style w:type="paragraph" w:customStyle="1" w:styleId="AccountingPolicy">
    <w:name w:val="Accounting Policy"/>
    <w:basedOn w:val="Normlny"/>
    <w:link w:val="AccountingPolicyChar"/>
    <w:uiPriority w:val="99"/>
    <w:rsid w:val="00EF04C0"/>
    <w:pPr>
      <w:tabs>
        <w:tab w:val="left" w:pos="1531"/>
        <w:tab w:val="left" w:pos="1871"/>
      </w:tabs>
      <w:autoSpaceDE w:val="0"/>
      <w:autoSpaceDN w:val="0"/>
      <w:adjustRightInd w:val="0"/>
      <w:spacing w:line="260" w:lineRule="atLeast"/>
    </w:pPr>
    <w:rPr>
      <w:rFonts w:ascii="Univers 45 Light" w:hAnsi="Univers 45 Light" w:cs="Univers 45 Light"/>
      <w:color w:val="000000"/>
      <w:lang w:val="en-NZ" w:eastAsia="en-NZ"/>
    </w:rPr>
  </w:style>
  <w:style w:type="character" w:customStyle="1" w:styleId="AccountingPolicyChar">
    <w:name w:val="Accounting Policy Char"/>
    <w:basedOn w:val="Predvolenpsmoodseku"/>
    <w:link w:val="AccountingPolicy"/>
    <w:uiPriority w:val="99"/>
    <w:rsid w:val="00EF04C0"/>
    <w:rPr>
      <w:rFonts w:ascii="Univers 45 Light" w:eastAsia="Times New Roman" w:hAnsi="Univers 45 Light" w:cs="Univers 45 Light"/>
      <w:color w:val="000000"/>
      <w:sz w:val="20"/>
      <w:szCs w:val="20"/>
      <w:lang w:val="en-NZ" w:eastAsia="en-NZ"/>
    </w:rPr>
  </w:style>
  <w:style w:type="character" w:customStyle="1" w:styleId="odstavecChar">
    <w:name w:val="odstavec Char"/>
    <w:basedOn w:val="Predvolenpsmoodseku"/>
    <w:link w:val="odstavec"/>
    <w:locked/>
    <w:rsid w:val="00BD0E9A"/>
    <w:rPr>
      <w:rFonts w:ascii="Times New Roman" w:hAnsi="Times New Roman" w:cs="Times New Roman"/>
      <w:bCs/>
      <w:iCs/>
      <w:sz w:val="18"/>
      <w:szCs w:val="18"/>
    </w:rPr>
  </w:style>
  <w:style w:type="paragraph" w:customStyle="1" w:styleId="odstavec">
    <w:name w:val="odstavec"/>
    <w:basedOn w:val="Normlny"/>
    <w:link w:val="odstavecChar"/>
    <w:autoRedefine/>
    <w:rsid w:val="00BD0E9A"/>
    <w:pPr>
      <w:suppressAutoHyphens/>
      <w:ind w:left="426"/>
      <w:jc w:val="both"/>
    </w:pPr>
    <w:rPr>
      <w:rFonts w:eastAsiaTheme="minorHAnsi"/>
      <w:bCs/>
      <w:iCs/>
      <w:sz w:val="18"/>
      <w:szCs w:val="18"/>
    </w:rPr>
  </w:style>
  <w:style w:type="paragraph" w:customStyle="1" w:styleId="abc">
    <w:name w:val="abc"/>
    <w:basedOn w:val="Normlny"/>
    <w:autoRedefine/>
    <w:rsid w:val="00003DEF"/>
    <w:pPr>
      <w:numPr>
        <w:numId w:val="20"/>
      </w:numPr>
      <w:spacing w:before="60" w:after="120"/>
      <w:jc w:val="both"/>
    </w:pPr>
    <w:rPr>
      <w:rFonts w:ascii="Arial" w:hAnsi="Arial" w:cs="Arial"/>
      <w:b/>
      <w:lang w:eastAsia="sk-SK"/>
    </w:rPr>
  </w:style>
  <w:style w:type="paragraph" w:customStyle="1" w:styleId="body">
    <w:name w:val="body"/>
    <w:basedOn w:val="odstavec"/>
    <w:link w:val="bodyChar"/>
    <w:qFormat/>
    <w:rsid w:val="00471807"/>
    <w:rPr>
      <w:rFonts w:eastAsia="Times New Roman"/>
      <w:lang w:eastAsia="sk-SK"/>
    </w:rPr>
  </w:style>
  <w:style w:type="character" w:customStyle="1" w:styleId="bodyChar">
    <w:name w:val="body Char"/>
    <w:aliases w:val="List Paragraph Char,Odsek zoznamu2 Char,Odsek Char"/>
    <w:basedOn w:val="odstavecChar"/>
    <w:link w:val="body"/>
    <w:uiPriority w:val="34"/>
    <w:rsid w:val="00471807"/>
    <w:rPr>
      <w:rFonts w:ascii="Helv" w:eastAsia="Times New Roman" w:hAnsi="Helv" w:cs="Helv"/>
      <w:bCs/>
      <w:iCs/>
      <w:color w:val="00B050"/>
      <w:sz w:val="20"/>
      <w:szCs w:val="20"/>
      <w:lang w:eastAsia="sk-SK"/>
    </w:rPr>
  </w:style>
  <w:style w:type="paragraph" w:customStyle="1" w:styleId="ABC-paragrahinNotes">
    <w:name w:val="ABC - paragrah in Notes"/>
    <w:link w:val="ABC-paragrahinNotesChar"/>
    <w:rsid w:val="00471807"/>
    <w:pPr>
      <w:spacing w:after="240" w:line="240" w:lineRule="auto"/>
      <w:jc w:val="both"/>
    </w:pPr>
    <w:rPr>
      <w:rFonts w:ascii="Arial" w:eastAsia="Times New Roman" w:hAnsi="Arial" w:cs="Times New Roman"/>
      <w:sz w:val="18"/>
      <w:szCs w:val="20"/>
      <w:lang w:val="en-GB"/>
    </w:rPr>
  </w:style>
  <w:style w:type="character" w:customStyle="1" w:styleId="ABC-paragrahinNotesChar">
    <w:name w:val="ABC - paragrah in Notes Char"/>
    <w:basedOn w:val="Predvolenpsmoodseku"/>
    <w:link w:val="ABC-paragrahinNotes"/>
    <w:rsid w:val="00471807"/>
    <w:rPr>
      <w:rFonts w:ascii="Arial" w:eastAsia="Times New Roman" w:hAnsi="Arial" w:cs="Times New Roman"/>
      <w:sz w:val="18"/>
      <w:szCs w:val="20"/>
      <w:lang w:val="en-GB"/>
    </w:rPr>
  </w:style>
  <w:style w:type="paragraph" w:customStyle="1" w:styleId="Subhead3Char">
    <w:name w:val="Subhead 3 Char"/>
    <w:basedOn w:val="Normlny"/>
    <w:link w:val="Subhead3CharChar"/>
    <w:rsid w:val="008261CF"/>
    <w:pPr>
      <w:tabs>
        <w:tab w:val="left" w:pos="397"/>
        <w:tab w:val="left" w:pos="1134"/>
        <w:tab w:val="left" w:pos="1531"/>
        <w:tab w:val="left" w:pos="1871"/>
      </w:tabs>
      <w:autoSpaceDE w:val="0"/>
      <w:autoSpaceDN w:val="0"/>
      <w:adjustRightInd w:val="0"/>
      <w:spacing w:line="260" w:lineRule="atLeast"/>
      <w:ind w:left="1531" w:right="935" w:hanging="1531"/>
    </w:pPr>
    <w:rPr>
      <w:rFonts w:ascii="Univers 45 Light" w:hAnsi="Univers 45 Light" w:cs="Univers 45 Light"/>
      <w:b/>
      <w:bCs/>
      <w:color w:val="0C2D83"/>
      <w:lang w:val="en-NZ" w:eastAsia="en-NZ"/>
    </w:rPr>
  </w:style>
  <w:style w:type="character" w:customStyle="1" w:styleId="Subhead3CharChar">
    <w:name w:val="Subhead 3 Char Char"/>
    <w:basedOn w:val="Predvolenpsmoodseku"/>
    <w:link w:val="Subhead3Char"/>
    <w:rsid w:val="008261CF"/>
    <w:rPr>
      <w:rFonts w:ascii="Univers 45 Light" w:eastAsia="Times New Roman" w:hAnsi="Univers 45 Light" w:cs="Univers 45 Light"/>
      <w:b/>
      <w:bCs/>
      <w:color w:val="0C2D83"/>
      <w:sz w:val="20"/>
      <w:szCs w:val="20"/>
      <w:lang w:val="en-NZ" w:eastAsia="en-NZ"/>
    </w:rPr>
  </w:style>
  <w:style w:type="paragraph" w:customStyle="1" w:styleId="Subhead4">
    <w:name w:val="Subhead 4"/>
    <w:basedOn w:val="Normlny"/>
    <w:link w:val="Subhead4Char"/>
    <w:rsid w:val="00953A9B"/>
    <w:pPr>
      <w:tabs>
        <w:tab w:val="left" w:pos="397"/>
        <w:tab w:val="left" w:pos="1134"/>
        <w:tab w:val="left" w:pos="1531"/>
        <w:tab w:val="left" w:pos="1871"/>
      </w:tabs>
      <w:autoSpaceDE w:val="0"/>
      <w:autoSpaceDN w:val="0"/>
      <w:adjustRightInd w:val="0"/>
      <w:spacing w:line="260" w:lineRule="atLeast"/>
      <w:ind w:left="1531" w:right="935" w:hanging="1531"/>
    </w:pPr>
    <w:rPr>
      <w:rFonts w:ascii="Univers 45 Light" w:hAnsi="Univers 45 Light" w:cs="Univers 45 Light"/>
      <w:b/>
      <w:bCs/>
      <w:color w:val="7B7FB6"/>
      <w:lang w:val="en-NZ" w:eastAsia="en-NZ"/>
    </w:rPr>
  </w:style>
  <w:style w:type="character" w:customStyle="1" w:styleId="Subhead4Char">
    <w:name w:val="Subhead 4 Char"/>
    <w:basedOn w:val="Predvolenpsmoodseku"/>
    <w:link w:val="Subhead4"/>
    <w:rsid w:val="00953A9B"/>
    <w:rPr>
      <w:rFonts w:ascii="Univers 45 Light" w:eastAsia="Times New Roman" w:hAnsi="Univers 45 Light" w:cs="Univers 45 Light"/>
      <w:b/>
      <w:bCs/>
      <w:color w:val="7B7FB6"/>
      <w:sz w:val="20"/>
      <w:szCs w:val="20"/>
      <w:lang w:val="en-NZ" w:eastAsia="en-NZ"/>
    </w:rPr>
  </w:style>
  <w:style w:type="paragraph" w:styleId="Zoznamsodrkami">
    <w:name w:val="List Bullet"/>
    <w:basedOn w:val="Normlny"/>
    <w:link w:val="ZoznamsodrkamiChar"/>
    <w:uiPriority w:val="99"/>
    <w:rsid w:val="009838C2"/>
    <w:pPr>
      <w:numPr>
        <w:numId w:val="23"/>
      </w:numPr>
      <w:spacing w:after="60"/>
      <w:ind w:left="340"/>
      <w:jc w:val="both"/>
    </w:pPr>
    <w:rPr>
      <w:sz w:val="22"/>
      <w:lang w:val="cs-CZ" w:eastAsia="cs-CZ"/>
    </w:rPr>
  </w:style>
  <w:style w:type="character" w:customStyle="1" w:styleId="ZoznamsodrkamiChar">
    <w:name w:val="Zoznam s odrážkami Char"/>
    <w:link w:val="Zoznamsodrkami"/>
    <w:uiPriority w:val="99"/>
    <w:locked/>
    <w:rsid w:val="004C09B5"/>
    <w:rPr>
      <w:rFonts w:ascii="Times New Roman" w:eastAsia="Times New Roman" w:hAnsi="Times New Roman" w:cs="Times New Roman"/>
      <w:szCs w:val="20"/>
      <w:lang w:val="cs-CZ" w:eastAsia="cs-CZ"/>
    </w:rPr>
  </w:style>
  <w:style w:type="paragraph" w:customStyle="1" w:styleId="NormalLeft">
    <w:name w:val="Normal Left"/>
    <w:basedOn w:val="Normlny"/>
    <w:link w:val="NormalLeftChar"/>
    <w:uiPriority w:val="99"/>
    <w:rsid w:val="004C09B5"/>
    <w:pPr>
      <w:spacing w:after="120"/>
      <w:ind w:left="624"/>
      <w:jc w:val="both"/>
    </w:pPr>
    <w:rPr>
      <w:sz w:val="22"/>
    </w:rPr>
  </w:style>
  <w:style w:type="character" w:customStyle="1" w:styleId="NormalLeftChar">
    <w:name w:val="Normal Left Char"/>
    <w:link w:val="NormalLeft"/>
    <w:uiPriority w:val="99"/>
    <w:locked/>
    <w:rsid w:val="004C09B5"/>
    <w:rPr>
      <w:rFonts w:ascii="Times New Roman" w:eastAsia="Times New Roman" w:hAnsi="Times New Roman" w:cs="Times New Roman"/>
      <w:szCs w:val="20"/>
    </w:rPr>
  </w:style>
  <w:style w:type="paragraph" w:customStyle="1" w:styleId="HeadingLetter2">
    <w:name w:val="Heading Letter 2"/>
    <w:basedOn w:val="Normlny"/>
    <w:rsid w:val="004C09B5"/>
    <w:pPr>
      <w:keepNext/>
      <w:tabs>
        <w:tab w:val="left" w:pos="565"/>
        <w:tab w:val="num" w:pos="624"/>
        <w:tab w:val="num" w:pos="794"/>
      </w:tabs>
      <w:spacing w:before="60" w:after="120"/>
      <w:ind w:left="794" w:right="91" w:hanging="454"/>
      <w:outlineLvl w:val="3"/>
    </w:pPr>
    <w:rPr>
      <w:b/>
      <w:bCs/>
      <w:i/>
      <w:iCs/>
      <w:sz w:val="22"/>
      <w:szCs w:val="24"/>
      <w:lang w:val="en-US"/>
    </w:rPr>
  </w:style>
  <w:style w:type="paragraph" w:customStyle="1" w:styleId="NormalLeftbold">
    <w:name w:val="Normal Left bold"/>
    <w:basedOn w:val="NormalLeft"/>
    <w:next w:val="NormalLeft"/>
    <w:link w:val="NormalLeftboldChar"/>
    <w:uiPriority w:val="99"/>
    <w:rsid w:val="009E6D88"/>
    <w:pPr>
      <w:keepNext/>
      <w:numPr>
        <w:ilvl w:val="12"/>
      </w:numPr>
      <w:tabs>
        <w:tab w:val="left" w:pos="567"/>
      </w:tabs>
      <w:ind w:left="624"/>
      <w:jc w:val="left"/>
    </w:pPr>
    <w:rPr>
      <w:b/>
      <w:sz w:val="19"/>
      <w:szCs w:val="19"/>
    </w:rPr>
  </w:style>
  <w:style w:type="character" w:customStyle="1" w:styleId="NormalLeftboldChar">
    <w:name w:val="Normal Left bold Char"/>
    <w:link w:val="NormalLeftbold"/>
    <w:uiPriority w:val="99"/>
    <w:locked/>
    <w:rsid w:val="009E6D88"/>
    <w:rPr>
      <w:rFonts w:ascii="Times New Roman" w:eastAsia="Times New Roman" w:hAnsi="Times New Roman" w:cs="Times New Roman"/>
      <w:b/>
      <w:sz w:val="19"/>
      <w:szCs w:val="19"/>
    </w:rPr>
  </w:style>
  <w:style w:type="paragraph" w:customStyle="1" w:styleId="BodyText1">
    <w:name w:val="Body Text1"/>
    <w:link w:val="BodytextChar3"/>
    <w:rsid w:val="00A420D8"/>
    <w:pPr>
      <w:tabs>
        <w:tab w:val="left" w:pos="397"/>
      </w:tabs>
      <w:autoSpaceDE w:val="0"/>
      <w:autoSpaceDN w:val="0"/>
      <w:adjustRightInd w:val="0"/>
      <w:spacing w:after="0" w:line="260" w:lineRule="atLeast"/>
    </w:pPr>
    <w:rPr>
      <w:rFonts w:ascii="Univers 45 Light" w:eastAsia="Times New Roman" w:hAnsi="Univers 45 Light" w:cs="Univers 45 Light"/>
      <w:color w:val="000000"/>
      <w:sz w:val="20"/>
      <w:szCs w:val="20"/>
      <w:lang w:val="en-NZ" w:eastAsia="en-NZ"/>
    </w:rPr>
  </w:style>
  <w:style w:type="character" w:customStyle="1" w:styleId="BodytextChar3">
    <w:name w:val="Body text Char3"/>
    <w:basedOn w:val="Predvolenpsmoodseku"/>
    <w:link w:val="BodyText1"/>
    <w:rsid w:val="00A420D8"/>
    <w:rPr>
      <w:rFonts w:ascii="Univers 45 Light" w:eastAsia="Times New Roman" w:hAnsi="Univers 45 Light" w:cs="Univers 45 Light"/>
      <w:color w:val="000000"/>
      <w:sz w:val="20"/>
      <w:szCs w:val="20"/>
      <w:lang w:val="en-NZ" w:eastAsia="en-NZ"/>
    </w:rPr>
  </w:style>
  <w:style w:type="paragraph" w:styleId="Bezriadkovania">
    <w:name w:val="No Spacing"/>
    <w:uiPriority w:val="1"/>
    <w:qFormat/>
    <w:rsid w:val="00381D7F"/>
    <w:pPr>
      <w:spacing w:after="0" w:line="240" w:lineRule="auto"/>
    </w:pPr>
  </w:style>
  <w:style w:type="paragraph" w:styleId="Obyajntext">
    <w:name w:val="Plain Text"/>
    <w:basedOn w:val="Normlny"/>
    <w:link w:val="ObyajntextChar"/>
    <w:uiPriority w:val="99"/>
    <w:semiHidden/>
    <w:unhideWhenUsed/>
    <w:rsid w:val="00F81F44"/>
    <w:rPr>
      <w:rFonts w:ascii="Calibri" w:eastAsiaTheme="minorHAnsi" w:hAnsi="Calibri" w:cs="Consolas"/>
      <w:sz w:val="22"/>
      <w:szCs w:val="21"/>
    </w:rPr>
  </w:style>
  <w:style w:type="character" w:customStyle="1" w:styleId="ObyajntextChar">
    <w:name w:val="Obyčajný text Char"/>
    <w:basedOn w:val="Predvolenpsmoodseku"/>
    <w:link w:val="Obyajntext"/>
    <w:uiPriority w:val="99"/>
    <w:semiHidden/>
    <w:rsid w:val="00F81F44"/>
    <w:rPr>
      <w:rFonts w:ascii="Calibri" w:hAnsi="Calibri" w:cs="Consolas"/>
      <w:szCs w:val="21"/>
    </w:rPr>
  </w:style>
  <w:style w:type="paragraph" w:customStyle="1" w:styleId="Default">
    <w:name w:val="Default"/>
    <w:rsid w:val="005E696B"/>
    <w:pPr>
      <w:autoSpaceDE w:val="0"/>
      <w:autoSpaceDN w:val="0"/>
      <w:adjustRightInd w:val="0"/>
      <w:spacing w:after="0" w:line="240" w:lineRule="auto"/>
    </w:pPr>
    <w:rPr>
      <w:rFonts w:ascii="Univers for KPMG" w:hAnsi="Univers for KPMG" w:cs="Univers for KPMG"/>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7483778">
      <w:bodyDiv w:val="1"/>
      <w:marLeft w:val="0"/>
      <w:marRight w:val="0"/>
      <w:marTop w:val="0"/>
      <w:marBottom w:val="0"/>
      <w:divBdr>
        <w:top w:val="none" w:sz="0" w:space="0" w:color="auto"/>
        <w:left w:val="none" w:sz="0" w:space="0" w:color="auto"/>
        <w:bottom w:val="none" w:sz="0" w:space="0" w:color="auto"/>
        <w:right w:val="none" w:sz="0" w:space="0" w:color="auto"/>
      </w:divBdr>
    </w:div>
    <w:div w:id="62339644">
      <w:bodyDiv w:val="1"/>
      <w:marLeft w:val="0"/>
      <w:marRight w:val="0"/>
      <w:marTop w:val="0"/>
      <w:marBottom w:val="0"/>
      <w:divBdr>
        <w:top w:val="none" w:sz="0" w:space="0" w:color="auto"/>
        <w:left w:val="none" w:sz="0" w:space="0" w:color="auto"/>
        <w:bottom w:val="none" w:sz="0" w:space="0" w:color="auto"/>
        <w:right w:val="none" w:sz="0" w:space="0" w:color="auto"/>
      </w:divBdr>
    </w:div>
    <w:div w:id="99422644">
      <w:bodyDiv w:val="1"/>
      <w:marLeft w:val="0"/>
      <w:marRight w:val="0"/>
      <w:marTop w:val="0"/>
      <w:marBottom w:val="0"/>
      <w:divBdr>
        <w:top w:val="none" w:sz="0" w:space="0" w:color="auto"/>
        <w:left w:val="none" w:sz="0" w:space="0" w:color="auto"/>
        <w:bottom w:val="none" w:sz="0" w:space="0" w:color="auto"/>
        <w:right w:val="none" w:sz="0" w:space="0" w:color="auto"/>
      </w:divBdr>
    </w:div>
    <w:div w:id="126776039">
      <w:bodyDiv w:val="1"/>
      <w:marLeft w:val="0"/>
      <w:marRight w:val="0"/>
      <w:marTop w:val="0"/>
      <w:marBottom w:val="0"/>
      <w:divBdr>
        <w:top w:val="none" w:sz="0" w:space="0" w:color="auto"/>
        <w:left w:val="none" w:sz="0" w:space="0" w:color="auto"/>
        <w:bottom w:val="none" w:sz="0" w:space="0" w:color="auto"/>
        <w:right w:val="none" w:sz="0" w:space="0" w:color="auto"/>
      </w:divBdr>
    </w:div>
    <w:div w:id="202330630">
      <w:bodyDiv w:val="1"/>
      <w:marLeft w:val="0"/>
      <w:marRight w:val="0"/>
      <w:marTop w:val="0"/>
      <w:marBottom w:val="0"/>
      <w:divBdr>
        <w:top w:val="none" w:sz="0" w:space="0" w:color="auto"/>
        <w:left w:val="none" w:sz="0" w:space="0" w:color="auto"/>
        <w:bottom w:val="none" w:sz="0" w:space="0" w:color="auto"/>
        <w:right w:val="none" w:sz="0" w:space="0" w:color="auto"/>
      </w:divBdr>
    </w:div>
    <w:div w:id="217938696">
      <w:bodyDiv w:val="1"/>
      <w:marLeft w:val="0"/>
      <w:marRight w:val="0"/>
      <w:marTop w:val="0"/>
      <w:marBottom w:val="0"/>
      <w:divBdr>
        <w:top w:val="none" w:sz="0" w:space="0" w:color="auto"/>
        <w:left w:val="none" w:sz="0" w:space="0" w:color="auto"/>
        <w:bottom w:val="none" w:sz="0" w:space="0" w:color="auto"/>
        <w:right w:val="none" w:sz="0" w:space="0" w:color="auto"/>
      </w:divBdr>
    </w:div>
    <w:div w:id="286207831">
      <w:bodyDiv w:val="1"/>
      <w:marLeft w:val="0"/>
      <w:marRight w:val="0"/>
      <w:marTop w:val="0"/>
      <w:marBottom w:val="0"/>
      <w:divBdr>
        <w:top w:val="none" w:sz="0" w:space="0" w:color="auto"/>
        <w:left w:val="none" w:sz="0" w:space="0" w:color="auto"/>
        <w:bottom w:val="none" w:sz="0" w:space="0" w:color="auto"/>
        <w:right w:val="none" w:sz="0" w:space="0" w:color="auto"/>
      </w:divBdr>
    </w:div>
    <w:div w:id="401416816">
      <w:bodyDiv w:val="1"/>
      <w:marLeft w:val="0"/>
      <w:marRight w:val="0"/>
      <w:marTop w:val="0"/>
      <w:marBottom w:val="0"/>
      <w:divBdr>
        <w:top w:val="none" w:sz="0" w:space="0" w:color="auto"/>
        <w:left w:val="none" w:sz="0" w:space="0" w:color="auto"/>
        <w:bottom w:val="none" w:sz="0" w:space="0" w:color="auto"/>
        <w:right w:val="none" w:sz="0" w:space="0" w:color="auto"/>
      </w:divBdr>
    </w:div>
    <w:div w:id="418599667">
      <w:bodyDiv w:val="1"/>
      <w:marLeft w:val="0"/>
      <w:marRight w:val="0"/>
      <w:marTop w:val="0"/>
      <w:marBottom w:val="0"/>
      <w:divBdr>
        <w:top w:val="none" w:sz="0" w:space="0" w:color="auto"/>
        <w:left w:val="none" w:sz="0" w:space="0" w:color="auto"/>
        <w:bottom w:val="none" w:sz="0" w:space="0" w:color="auto"/>
        <w:right w:val="none" w:sz="0" w:space="0" w:color="auto"/>
      </w:divBdr>
    </w:div>
    <w:div w:id="447774189">
      <w:bodyDiv w:val="1"/>
      <w:marLeft w:val="0"/>
      <w:marRight w:val="0"/>
      <w:marTop w:val="0"/>
      <w:marBottom w:val="0"/>
      <w:divBdr>
        <w:top w:val="none" w:sz="0" w:space="0" w:color="auto"/>
        <w:left w:val="none" w:sz="0" w:space="0" w:color="auto"/>
        <w:bottom w:val="none" w:sz="0" w:space="0" w:color="auto"/>
        <w:right w:val="none" w:sz="0" w:space="0" w:color="auto"/>
      </w:divBdr>
    </w:div>
    <w:div w:id="519390592">
      <w:bodyDiv w:val="1"/>
      <w:marLeft w:val="0"/>
      <w:marRight w:val="0"/>
      <w:marTop w:val="0"/>
      <w:marBottom w:val="0"/>
      <w:divBdr>
        <w:top w:val="none" w:sz="0" w:space="0" w:color="auto"/>
        <w:left w:val="none" w:sz="0" w:space="0" w:color="auto"/>
        <w:bottom w:val="none" w:sz="0" w:space="0" w:color="auto"/>
        <w:right w:val="none" w:sz="0" w:space="0" w:color="auto"/>
      </w:divBdr>
    </w:div>
    <w:div w:id="529299698">
      <w:bodyDiv w:val="1"/>
      <w:marLeft w:val="0"/>
      <w:marRight w:val="0"/>
      <w:marTop w:val="0"/>
      <w:marBottom w:val="0"/>
      <w:divBdr>
        <w:top w:val="none" w:sz="0" w:space="0" w:color="auto"/>
        <w:left w:val="none" w:sz="0" w:space="0" w:color="auto"/>
        <w:bottom w:val="none" w:sz="0" w:space="0" w:color="auto"/>
        <w:right w:val="none" w:sz="0" w:space="0" w:color="auto"/>
      </w:divBdr>
    </w:div>
    <w:div w:id="534275276">
      <w:bodyDiv w:val="1"/>
      <w:marLeft w:val="0"/>
      <w:marRight w:val="0"/>
      <w:marTop w:val="0"/>
      <w:marBottom w:val="0"/>
      <w:divBdr>
        <w:top w:val="none" w:sz="0" w:space="0" w:color="auto"/>
        <w:left w:val="none" w:sz="0" w:space="0" w:color="auto"/>
        <w:bottom w:val="none" w:sz="0" w:space="0" w:color="auto"/>
        <w:right w:val="none" w:sz="0" w:space="0" w:color="auto"/>
      </w:divBdr>
    </w:div>
    <w:div w:id="612977056">
      <w:bodyDiv w:val="1"/>
      <w:marLeft w:val="0"/>
      <w:marRight w:val="0"/>
      <w:marTop w:val="0"/>
      <w:marBottom w:val="0"/>
      <w:divBdr>
        <w:top w:val="none" w:sz="0" w:space="0" w:color="auto"/>
        <w:left w:val="none" w:sz="0" w:space="0" w:color="auto"/>
        <w:bottom w:val="none" w:sz="0" w:space="0" w:color="auto"/>
        <w:right w:val="none" w:sz="0" w:space="0" w:color="auto"/>
      </w:divBdr>
    </w:div>
    <w:div w:id="639653473">
      <w:bodyDiv w:val="1"/>
      <w:marLeft w:val="0"/>
      <w:marRight w:val="0"/>
      <w:marTop w:val="0"/>
      <w:marBottom w:val="0"/>
      <w:divBdr>
        <w:top w:val="none" w:sz="0" w:space="0" w:color="auto"/>
        <w:left w:val="none" w:sz="0" w:space="0" w:color="auto"/>
        <w:bottom w:val="none" w:sz="0" w:space="0" w:color="auto"/>
        <w:right w:val="none" w:sz="0" w:space="0" w:color="auto"/>
      </w:divBdr>
    </w:div>
    <w:div w:id="648094891">
      <w:bodyDiv w:val="1"/>
      <w:marLeft w:val="0"/>
      <w:marRight w:val="0"/>
      <w:marTop w:val="0"/>
      <w:marBottom w:val="0"/>
      <w:divBdr>
        <w:top w:val="none" w:sz="0" w:space="0" w:color="auto"/>
        <w:left w:val="none" w:sz="0" w:space="0" w:color="auto"/>
        <w:bottom w:val="none" w:sz="0" w:space="0" w:color="auto"/>
        <w:right w:val="none" w:sz="0" w:space="0" w:color="auto"/>
      </w:divBdr>
    </w:div>
    <w:div w:id="687950392">
      <w:bodyDiv w:val="1"/>
      <w:marLeft w:val="0"/>
      <w:marRight w:val="0"/>
      <w:marTop w:val="0"/>
      <w:marBottom w:val="0"/>
      <w:divBdr>
        <w:top w:val="none" w:sz="0" w:space="0" w:color="auto"/>
        <w:left w:val="none" w:sz="0" w:space="0" w:color="auto"/>
        <w:bottom w:val="none" w:sz="0" w:space="0" w:color="auto"/>
        <w:right w:val="none" w:sz="0" w:space="0" w:color="auto"/>
      </w:divBdr>
    </w:div>
    <w:div w:id="714503822">
      <w:bodyDiv w:val="1"/>
      <w:marLeft w:val="0"/>
      <w:marRight w:val="0"/>
      <w:marTop w:val="0"/>
      <w:marBottom w:val="0"/>
      <w:divBdr>
        <w:top w:val="none" w:sz="0" w:space="0" w:color="auto"/>
        <w:left w:val="none" w:sz="0" w:space="0" w:color="auto"/>
        <w:bottom w:val="none" w:sz="0" w:space="0" w:color="auto"/>
        <w:right w:val="none" w:sz="0" w:space="0" w:color="auto"/>
      </w:divBdr>
    </w:div>
    <w:div w:id="768966363">
      <w:bodyDiv w:val="1"/>
      <w:marLeft w:val="0"/>
      <w:marRight w:val="0"/>
      <w:marTop w:val="0"/>
      <w:marBottom w:val="0"/>
      <w:divBdr>
        <w:top w:val="none" w:sz="0" w:space="0" w:color="auto"/>
        <w:left w:val="none" w:sz="0" w:space="0" w:color="auto"/>
        <w:bottom w:val="none" w:sz="0" w:space="0" w:color="auto"/>
        <w:right w:val="none" w:sz="0" w:space="0" w:color="auto"/>
      </w:divBdr>
    </w:div>
    <w:div w:id="791826355">
      <w:bodyDiv w:val="1"/>
      <w:marLeft w:val="0"/>
      <w:marRight w:val="0"/>
      <w:marTop w:val="0"/>
      <w:marBottom w:val="0"/>
      <w:divBdr>
        <w:top w:val="none" w:sz="0" w:space="0" w:color="auto"/>
        <w:left w:val="none" w:sz="0" w:space="0" w:color="auto"/>
        <w:bottom w:val="none" w:sz="0" w:space="0" w:color="auto"/>
        <w:right w:val="none" w:sz="0" w:space="0" w:color="auto"/>
      </w:divBdr>
    </w:div>
    <w:div w:id="828910521">
      <w:bodyDiv w:val="1"/>
      <w:marLeft w:val="0"/>
      <w:marRight w:val="0"/>
      <w:marTop w:val="0"/>
      <w:marBottom w:val="0"/>
      <w:divBdr>
        <w:top w:val="none" w:sz="0" w:space="0" w:color="auto"/>
        <w:left w:val="none" w:sz="0" w:space="0" w:color="auto"/>
        <w:bottom w:val="none" w:sz="0" w:space="0" w:color="auto"/>
        <w:right w:val="none" w:sz="0" w:space="0" w:color="auto"/>
      </w:divBdr>
    </w:div>
    <w:div w:id="849872897">
      <w:bodyDiv w:val="1"/>
      <w:marLeft w:val="0"/>
      <w:marRight w:val="0"/>
      <w:marTop w:val="0"/>
      <w:marBottom w:val="0"/>
      <w:divBdr>
        <w:top w:val="none" w:sz="0" w:space="0" w:color="auto"/>
        <w:left w:val="none" w:sz="0" w:space="0" w:color="auto"/>
        <w:bottom w:val="none" w:sz="0" w:space="0" w:color="auto"/>
        <w:right w:val="none" w:sz="0" w:space="0" w:color="auto"/>
      </w:divBdr>
    </w:div>
    <w:div w:id="949162788">
      <w:bodyDiv w:val="1"/>
      <w:marLeft w:val="0"/>
      <w:marRight w:val="0"/>
      <w:marTop w:val="0"/>
      <w:marBottom w:val="0"/>
      <w:divBdr>
        <w:top w:val="none" w:sz="0" w:space="0" w:color="auto"/>
        <w:left w:val="none" w:sz="0" w:space="0" w:color="auto"/>
        <w:bottom w:val="none" w:sz="0" w:space="0" w:color="auto"/>
        <w:right w:val="none" w:sz="0" w:space="0" w:color="auto"/>
      </w:divBdr>
    </w:div>
    <w:div w:id="991563354">
      <w:bodyDiv w:val="1"/>
      <w:marLeft w:val="0"/>
      <w:marRight w:val="0"/>
      <w:marTop w:val="0"/>
      <w:marBottom w:val="0"/>
      <w:divBdr>
        <w:top w:val="none" w:sz="0" w:space="0" w:color="auto"/>
        <w:left w:val="none" w:sz="0" w:space="0" w:color="auto"/>
        <w:bottom w:val="none" w:sz="0" w:space="0" w:color="auto"/>
        <w:right w:val="none" w:sz="0" w:space="0" w:color="auto"/>
      </w:divBdr>
    </w:div>
    <w:div w:id="1058892845">
      <w:bodyDiv w:val="1"/>
      <w:marLeft w:val="0"/>
      <w:marRight w:val="0"/>
      <w:marTop w:val="0"/>
      <w:marBottom w:val="0"/>
      <w:divBdr>
        <w:top w:val="none" w:sz="0" w:space="0" w:color="auto"/>
        <w:left w:val="none" w:sz="0" w:space="0" w:color="auto"/>
        <w:bottom w:val="none" w:sz="0" w:space="0" w:color="auto"/>
        <w:right w:val="none" w:sz="0" w:space="0" w:color="auto"/>
      </w:divBdr>
    </w:div>
    <w:div w:id="1113397766">
      <w:bodyDiv w:val="1"/>
      <w:marLeft w:val="0"/>
      <w:marRight w:val="0"/>
      <w:marTop w:val="0"/>
      <w:marBottom w:val="0"/>
      <w:divBdr>
        <w:top w:val="none" w:sz="0" w:space="0" w:color="auto"/>
        <w:left w:val="none" w:sz="0" w:space="0" w:color="auto"/>
        <w:bottom w:val="none" w:sz="0" w:space="0" w:color="auto"/>
        <w:right w:val="none" w:sz="0" w:space="0" w:color="auto"/>
      </w:divBdr>
    </w:div>
    <w:div w:id="1239362683">
      <w:bodyDiv w:val="1"/>
      <w:marLeft w:val="0"/>
      <w:marRight w:val="0"/>
      <w:marTop w:val="0"/>
      <w:marBottom w:val="0"/>
      <w:divBdr>
        <w:top w:val="none" w:sz="0" w:space="0" w:color="auto"/>
        <w:left w:val="none" w:sz="0" w:space="0" w:color="auto"/>
        <w:bottom w:val="none" w:sz="0" w:space="0" w:color="auto"/>
        <w:right w:val="none" w:sz="0" w:space="0" w:color="auto"/>
      </w:divBdr>
    </w:div>
    <w:div w:id="1284114625">
      <w:bodyDiv w:val="1"/>
      <w:marLeft w:val="0"/>
      <w:marRight w:val="0"/>
      <w:marTop w:val="0"/>
      <w:marBottom w:val="0"/>
      <w:divBdr>
        <w:top w:val="none" w:sz="0" w:space="0" w:color="auto"/>
        <w:left w:val="none" w:sz="0" w:space="0" w:color="auto"/>
        <w:bottom w:val="none" w:sz="0" w:space="0" w:color="auto"/>
        <w:right w:val="none" w:sz="0" w:space="0" w:color="auto"/>
      </w:divBdr>
    </w:div>
    <w:div w:id="1363820774">
      <w:bodyDiv w:val="1"/>
      <w:marLeft w:val="0"/>
      <w:marRight w:val="0"/>
      <w:marTop w:val="0"/>
      <w:marBottom w:val="0"/>
      <w:divBdr>
        <w:top w:val="none" w:sz="0" w:space="0" w:color="auto"/>
        <w:left w:val="none" w:sz="0" w:space="0" w:color="auto"/>
        <w:bottom w:val="none" w:sz="0" w:space="0" w:color="auto"/>
        <w:right w:val="none" w:sz="0" w:space="0" w:color="auto"/>
      </w:divBdr>
    </w:div>
    <w:div w:id="1387144371">
      <w:bodyDiv w:val="1"/>
      <w:marLeft w:val="0"/>
      <w:marRight w:val="0"/>
      <w:marTop w:val="0"/>
      <w:marBottom w:val="0"/>
      <w:divBdr>
        <w:top w:val="none" w:sz="0" w:space="0" w:color="auto"/>
        <w:left w:val="none" w:sz="0" w:space="0" w:color="auto"/>
        <w:bottom w:val="none" w:sz="0" w:space="0" w:color="auto"/>
        <w:right w:val="none" w:sz="0" w:space="0" w:color="auto"/>
      </w:divBdr>
    </w:div>
    <w:div w:id="1422264240">
      <w:bodyDiv w:val="1"/>
      <w:marLeft w:val="0"/>
      <w:marRight w:val="0"/>
      <w:marTop w:val="0"/>
      <w:marBottom w:val="0"/>
      <w:divBdr>
        <w:top w:val="none" w:sz="0" w:space="0" w:color="auto"/>
        <w:left w:val="none" w:sz="0" w:space="0" w:color="auto"/>
        <w:bottom w:val="none" w:sz="0" w:space="0" w:color="auto"/>
        <w:right w:val="none" w:sz="0" w:space="0" w:color="auto"/>
      </w:divBdr>
    </w:div>
    <w:div w:id="1449160503">
      <w:bodyDiv w:val="1"/>
      <w:marLeft w:val="0"/>
      <w:marRight w:val="0"/>
      <w:marTop w:val="0"/>
      <w:marBottom w:val="0"/>
      <w:divBdr>
        <w:top w:val="none" w:sz="0" w:space="0" w:color="auto"/>
        <w:left w:val="none" w:sz="0" w:space="0" w:color="auto"/>
        <w:bottom w:val="none" w:sz="0" w:space="0" w:color="auto"/>
        <w:right w:val="none" w:sz="0" w:space="0" w:color="auto"/>
      </w:divBdr>
    </w:div>
    <w:div w:id="1452364593">
      <w:bodyDiv w:val="1"/>
      <w:marLeft w:val="0"/>
      <w:marRight w:val="0"/>
      <w:marTop w:val="0"/>
      <w:marBottom w:val="0"/>
      <w:divBdr>
        <w:top w:val="none" w:sz="0" w:space="0" w:color="auto"/>
        <w:left w:val="none" w:sz="0" w:space="0" w:color="auto"/>
        <w:bottom w:val="none" w:sz="0" w:space="0" w:color="auto"/>
        <w:right w:val="none" w:sz="0" w:space="0" w:color="auto"/>
      </w:divBdr>
    </w:div>
    <w:div w:id="1616670455">
      <w:bodyDiv w:val="1"/>
      <w:marLeft w:val="0"/>
      <w:marRight w:val="0"/>
      <w:marTop w:val="0"/>
      <w:marBottom w:val="0"/>
      <w:divBdr>
        <w:top w:val="none" w:sz="0" w:space="0" w:color="auto"/>
        <w:left w:val="none" w:sz="0" w:space="0" w:color="auto"/>
        <w:bottom w:val="none" w:sz="0" w:space="0" w:color="auto"/>
        <w:right w:val="none" w:sz="0" w:space="0" w:color="auto"/>
      </w:divBdr>
    </w:div>
    <w:div w:id="1651060647">
      <w:bodyDiv w:val="1"/>
      <w:marLeft w:val="0"/>
      <w:marRight w:val="0"/>
      <w:marTop w:val="0"/>
      <w:marBottom w:val="0"/>
      <w:divBdr>
        <w:top w:val="none" w:sz="0" w:space="0" w:color="auto"/>
        <w:left w:val="none" w:sz="0" w:space="0" w:color="auto"/>
        <w:bottom w:val="none" w:sz="0" w:space="0" w:color="auto"/>
        <w:right w:val="none" w:sz="0" w:space="0" w:color="auto"/>
      </w:divBdr>
    </w:div>
    <w:div w:id="1661738039">
      <w:bodyDiv w:val="1"/>
      <w:marLeft w:val="0"/>
      <w:marRight w:val="0"/>
      <w:marTop w:val="0"/>
      <w:marBottom w:val="0"/>
      <w:divBdr>
        <w:top w:val="none" w:sz="0" w:space="0" w:color="auto"/>
        <w:left w:val="none" w:sz="0" w:space="0" w:color="auto"/>
        <w:bottom w:val="none" w:sz="0" w:space="0" w:color="auto"/>
        <w:right w:val="none" w:sz="0" w:space="0" w:color="auto"/>
      </w:divBdr>
    </w:div>
    <w:div w:id="1722286536">
      <w:bodyDiv w:val="1"/>
      <w:marLeft w:val="0"/>
      <w:marRight w:val="0"/>
      <w:marTop w:val="0"/>
      <w:marBottom w:val="0"/>
      <w:divBdr>
        <w:top w:val="none" w:sz="0" w:space="0" w:color="auto"/>
        <w:left w:val="none" w:sz="0" w:space="0" w:color="auto"/>
        <w:bottom w:val="none" w:sz="0" w:space="0" w:color="auto"/>
        <w:right w:val="none" w:sz="0" w:space="0" w:color="auto"/>
      </w:divBdr>
    </w:div>
    <w:div w:id="1826894905">
      <w:bodyDiv w:val="1"/>
      <w:marLeft w:val="0"/>
      <w:marRight w:val="0"/>
      <w:marTop w:val="0"/>
      <w:marBottom w:val="0"/>
      <w:divBdr>
        <w:top w:val="none" w:sz="0" w:space="0" w:color="auto"/>
        <w:left w:val="none" w:sz="0" w:space="0" w:color="auto"/>
        <w:bottom w:val="none" w:sz="0" w:space="0" w:color="auto"/>
        <w:right w:val="none" w:sz="0" w:space="0" w:color="auto"/>
      </w:divBdr>
    </w:div>
    <w:div w:id="1846092172">
      <w:bodyDiv w:val="1"/>
      <w:marLeft w:val="0"/>
      <w:marRight w:val="0"/>
      <w:marTop w:val="0"/>
      <w:marBottom w:val="0"/>
      <w:divBdr>
        <w:top w:val="none" w:sz="0" w:space="0" w:color="auto"/>
        <w:left w:val="none" w:sz="0" w:space="0" w:color="auto"/>
        <w:bottom w:val="none" w:sz="0" w:space="0" w:color="auto"/>
        <w:right w:val="none" w:sz="0" w:space="0" w:color="auto"/>
      </w:divBdr>
    </w:div>
    <w:div w:id="1858805691">
      <w:bodyDiv w:val="1"/>
      <w:marLeft w:val="0"/>
      <w:marRight w:val="0"/>
      <w:marTop w:val="0"/>
      <w:marBottom w:val="0"/>
      <w:divBdr>
        <w:top w:val="none" w:sz="0" w:space="0" w:color="auto"/>
        <w:left w:val="none" w:sz="0" w:space="0" w:color="auto"/>
        <w:bottom w:val="none" w:sz="0" w:space="0" w:color="auto"/>
        <w:right w:val="none" w:sz="0" w:space="0" w:color="auto"/>
      </w:divBdr>
    </w:div>
    <w:div w:id="1872650196">
      <w:bodyDiv w:val="1"/>
      <w:marLeft w:val="0"/>
      <w:marRight w:val="0"/>
      <w:marTop w:val="0"/>
      <w:marBottom w:val="0"/>
      <w:divBdr>
        <w:top w:val="none" w:sz="0" w:space="0" w:color="auto"/>
        <w:left w:val="none" w:sz="0" w:space="0" w:color="auto"/>
        <w:bottom w:val="none" w:sz="0" w:space="0" w:color="auto"/>
        <w:right w:val="none" w:sz="0" w:space="0" w:color="auto"/>
      </w:divBdr>
    </w:div>
    <w:div w:id="1987776426">
      <w:bodyDiv w:val="1"/>
      <w:marLeft w:val="0"/>
      <w:marRight w:val="0"/>
      <w:marTop w:val="0"/>
      <w:marBottom w:val="0"/>
      <w:divBdr>
        <w:top w:val="none" w:sz="0" w:space="0" w:color="auto"/>
        <w:left w:val="none" w:sz="0" w:space="0" w:color="auto"/>
        <w:bottom w:val="none" w:sz="0" w:space="0" w:color="auto"/>
        <w:right w:val="none" w:sz="0" w:space="0" w:color="auto"/>
      </w:divBdr>
    </w:div>
    <w:div w:id="2083290668">
      <w:bodyDiv w:val="1"/>
      <w:marLeft w:val="0"/>
      <w:marRight w:val="0"/>
      <w:marTop w:val="0"/>
      <w:marBottom w:val="0"/>
      <w:divBdr>
        <w:top w:val="none" w:sz="0" w:space="0" w:color="auto"/>
        <w:left w:val="none" w:sz="0" w:space="0" w:color="auto"/>
        <w:bottom w:val="none" w:sz="0" w:space="0" w:color="auto"/>
        <w:right w:val="none" w:sz="0" w:space="0" w:color="auto"/>
      </w:divBdr>
    </w:div>
    <w:div w:id="2100713053">
      <w:bodyDiv w:val="1"/>
      <w:marLeft w:val="0"/>
      <w:marRight w:val="0"/>
      <w:marTop w:val="0"/>
      <w:marBottom w:val="0"/>
      <w:divBdr>
        <w:top w:val="none" w:sz="0" w:space="0" w:color="auto"/>
        <w:left w:val="none" w:sz="0" w:space="0" w:color="auto"/>
        <w:bottom w:val="none" w:sz="0" w:space="0" w:color="auto"/>
        <w:right w:val="none" w:sz="0" w:space="0" w:color="auto"/>
      </w:divBdr>
    </w:div>
    <w:div w:id="2105376723">
      <w:bodyDiv w:val="1"/>
      <w:marLeft w:val="0"/>
      <w:marRight w:val="0"/>
      <w:marTop w:val="0"/>
      <w:marBottom w:val="0"/>
      <w:divBdr>
        <w:top w:val="none" w:sz="0" w:space="0" w:color="auto"/>
        <w:left w:val="none" w:sz="0" w:space="0" w:color="auto"/>
        <w:bottom w:val="none" w:sz="0" w:space="0" w:color="auto"/>
        <w:right w:val="none" w:sz="0" w:space="0" w:color="auto"/>
      </w:divBdr>
    </w:div>
    <w:div w:id="21090403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8.emf"/><Relationship Id="rId21" Type="http://schemas.openxmlformats.org/officeDocument/2006/relationships/package" Target="embeddings/Microsoft_Excel_Worksheet2.xlsx"/><Relationship Id="rId42" Type="http://schemas.openxmlformats.org/officeDocument/2006/relationships/image" Target="media/image16.emf"/><Relationship Id="rId47" Type="http://schemas.openxmlformats.org/officeDocument/2006/relationships/image" Target="media/image20.emf"/><Relationship Id="rId63" Type="http://schemas.openxmlformats.org/officeDocument/2006/relationships/image" Target="media/image29.emf"/><Relationship Id="rId68" Type="http://schemas.openxmlformats.org/officeDocument/2006/relationships/image" Target="media/image32.emf"/><Relationship Id="rId84" Type="http://schemas.openxmlformats.org/officeDocument/2006/relationships/image" Target="media/image40.emf"/><Relationship Id="rId89" Type="http://schemas.openxmlformats.org/officeDocument/2006/relationships/package" Target="embeddings/Microsoft_Excel_Worksheet33.xlsx"/><Relationship Id="rId7" Type="http://schemas.openxmlformats.org/officeDocument/2006/relationships/settings" Target="settings.xml"/><Relationship Id="rId71" Type="http://schemas.openxmlformats.org/officeDocument/2006/relationships/package" Target="embeddings/Microsoft_Excel_Worksheet24.xlsx"/><Relationship Id="rId92" Type="http://schemas.openxmlformats.org/officeDocument/2006/relationships/image" Target="media/image44.emf"/><Relationship Id="rId2" Type="http://schemas.openxmlformats.org/officeDocument/2006/relationships/customXml" Target="../customXml/item2.xml"/><Relationship Id="rId16" Type="http://schemas.openxmlformats.org/officeDocument/2006/relationships/image" Target="media/image3.emf"/><Relationship Id="rId29" Type="http://schemas.openxmlformats.org/officeDocument/2006/relationships/package" Target="embeddings/Microsoft_Excel_Worksheet6.xlsx"/><Relationship Id="rId11" Type="http://schemas.openxmlformats.org/officeDocument/2006/relationships/header" Target="header1.xml"/><Relationship Id="rId24" Type="http://schemas.openxmlformats.org/officeDocument/2006/relationships/image" Target="media/image7.emf"/><Relationship Id="rId32" Type="http://schemas.openxmlformats.org/officeDocument/2006/relationships/image" Target="media/image11.emf"/><Relationship Id="rId37" Type="http://schemas.openxmlformats.org/officeDocument/2006/relationships/package" Target="embeddings/Microsoft_Excel_Worksheet10.xlsx"/><Relationship Id="rId40" Type="http://schemas.openxmlformats.org/officeDocument/2006/relationships/image" Target="media/image15.emf"/><Relationship Id="rId45" Type="http://schemas.openxmlformats.org/officeDocument/2006/relationships/image" Target="media/image18.emf"/><Relationship Id="rId53" Type="http://schemas.openxmlformats.org/officeDocument/2006/relationships/image" Target="media/image23.emf"/><Relationship Id="rId58" Type="http://schemas.openxmlformats.org/officeDocument/2006/relationships/image" Target="media/image26.emf"/><Relationship Id="rId66" Type="http://schemas.openxmlformats.org/officeDocument/2006/relationships/package" Target="embeddings/Microsoft_Excel_Worksheet22.xlsx"/><Relationship Id="rId74" Type="http://schemas.openxmlformats.org/officeDocument/2006/relationships/image" Target="media/image35.emf"/><Relationship Id="rId79" Type="http://schemas.openxmlformats.org/officeDocument/2006/relationships/package" Target="embeddings/Microsoft_Excel_Worksheet28.xlsx"/><Relationship Id="rId87" Type="http://schemas.openxmlformats.org/officeDocument/2006/relationships/package" Target="embeddings/Microsoft_Excel_Worksheet32.xlsx"/><Relationship Id="rId102" Type="http://schemas.openxmlformats.org/officeDocument/2006/relationships/footer" Target="footer3.xml"/><Relationship Id="rId5" Type="http://schemas.openxmlformats.org/officeDocument/2006/relationships/numbering" Target="numbering.xml"/><Relationship Id="rId61" Type="http://schemas.openxmlformats.org/officeDocument/2006/relationships/image" Target="media/image28.emf"/><Relationship Id="rId82" Type="http://schemas.openxmlformats.org/officeDocument/2006/relationships/image" Target="media/image39.emf"/><Relationship Id="rId90" Type="http://schemas.openxmlformats.org/officeDocument/2006/relationships/image" Target="media/image43.emf"/><Relationship Id="rId95" Type="http://schemas.openxmlformats.org/officeDocument/2006/relationships/package" Target="embeddings/Microsoft_Excel_Worksheet36.xlsx"/><Relationship Id="rId19" Type="http://schemas.openxmlformats.org/officeDocument/2006/relationships/package" Target="embeddings/Microsoft_Excel_Worksheet1.xlsx"/><Relationship Id="rId14" Type="http://schemas.openxmlformats.org/officeDocument/2006/relationships/footer" Target="footer2.xml"/><Relationship Id="rId22" Type="http://schemas.openxmlformats.org/officeDocument/2006/relationships/image" Target="media/image6.emf"/><Relationship Id="rId27" Type="http://schemas.openxmlformats.org/officeDocument/2006/relationships/package" Target="embeddings/Microsoft_Excel_Worksheet5.xlsx"/><Relationship Id="rId30" Type="http://schemas.openxmlformats.org/officeDocument/2006/relationships/image" Target="media/image10.emf"/><Relationship Id="rId35" Type="http://schemas.openxmlformats.org/officeDocument/2006/relationships/package" Target="embeddings/Microsoft_Excel_Worksheet9.xlsx"/><Relationship Id="rId43" Type="http://schemas.openxmlformats.org/officeDocument/2006/relationships/image" Target="media/image17.emf"/><Relationship Id="rId48" Type="http://schemas.openxmlformats.org/officeDocument/2006/relationships/package" Target="embeddings/Microsoft_Excel_Worksheet14.xlsx"/><Relationship Id="rId56" Type="http://schemas.openxmlformats.org/officeDocument/2006/relationships/image" Target="media/image25.emf"/><Relationship Id="rId64" Type="http://schemas.openxmlformats.org/officeDocument/2006/relationships/package" Target="embeddings/Microsoft_Excel_Worksheet21.xlsx"/><Relationship Id="rId69" Type="http://schemas.openxmlformats.org/officeDocument/2006/relationships/package" Target="embeddings/Microsoft_Excel_Worksheet23.xlsx"/><Relationship Id="rId77" Type="http://schemas.openxmlformats.org/officeDocument/2006/relationships/package" Target="embeddings/Microsoft_Excel_Worksheet27.xlsx"/><Relationship Id="rId100" Type="http://schemas.openxmlformats.org/officeDocument/2006/relationships/header" Target="header4.xml"/><Relationship Id="rId8" Type="http://schemas.openxmlformats.org/officeDocument/2006/relationships/webSettings" Target="webSettings.xml"/><Relationship Id="rId51" Type="http://schemas.openxmlformats.org/officeDocument/2006/relationships/image" Target="media/image22.emf"/><Relationship Id="rId72" Type="http://schemas.openxmlformats.org/officeDocument/2006/relationships/image" Target="media/image34.emf"/><Relationship Id="rId80" Type="http://schemas.openxmlformats.org/officeDocument/2006/relationships/image" Target="media/image38.emf"/><Relationship Id="rId85" Type="http://schemas.openxmlformats.org/officeDocument/2006/relationships/package" Target="embeddings/Microsoft_Excel_Worksheet31.xlsx"/><Relationship Id="rId93" Type="http://schemas.openxmlformats.org/officeDocument/2006/relationships/package" Target="embeddings/Microsoft_Excel_Worksheet35.xlsx"/><Relationship Id="rId98" Type="http://schemas.openxmlformats.org/officeDocument/2006/relationships/image" Target="media/image47.emf"/><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package" Target="embeddings/Microsoft_Excel_Worksheet.xlsx"/><Relationship Id="rId25" Type="http://schemas.openxmlformats.org/officeDocument/2006/relationships/package" Target="embeddings/Microsoft_Excel_Worksheet4.xlsx"/><Relationship Id="rId33" Type="http://schemas.openxmlformats.org/officeDocument/2006/relationships/package" Target="embeddings/Microsoft_Excel_Worksheet8.xlsx"/><Relationship Id="rId38" Type="http://schemas.openxmlformats.org/officeDocument/2006/relationships/image" Target="media/image14.emf"/><Relationship Id="rId46" Type="http://schemas.openxmlformats.org/officeDocument/2006/relationships/image" Target="media/image19.emf"/><Relationship Id="rId59" Type="http://schemas.openxmlformats.org/officeDocument/2006/relationships/image" Target="media/image27.emf"/><Relationship Id="rId67" Type="http://schemas.openxmlformats.org/officeDocument/2006/relationships/image" Target="media/image31.emf"/><Relationship Id="rId103" Type="http://schemas.openxmlformats.org/officeDocument/2006/relationships/fontTable" Target="fontTable.xml"/><Relationship Id="rId20" Type="http://schemas.openxmlformats.org/officeDocument/2006/relationships/image" Target="media/image5.emf"/><Relationship Id="rId41" Type="http://schemas.openxmlformats.org/officeDocument/2006/relationships/package" Target="embeddings/Microsoft_Excel_Worksheet12.xlsx"/><Relationship Id="rId54" Type="http://schemas.openxmlformats.org/officeDocument/2006/relationships/package" Target="embeddings/Microsoft_Excel_Worksheet17.xlsx"/><Relationship Id="rId62" Type="http://schemas.openxmlformats.org/officeDocument/2006/relationships/package" Target="embeddings/Microsoft_Excel_Worksheet20.xlsx"/><Relationship Id="rId70" Type="http://schemas.openxmlformats.org/officeDocument/2006/relationships/image" Target="media/image33.emf"/><Relationship Id="rId75" Type="http://schemas.openxmlformats.org/officeDocument/2006/relationships/package" Target="embeddings/Microsoft_Excel_Worksheet26.xlsx"/><Relationship Id="rId83" Type="http://schemas.openxmlformats.org/officeDocument/2006/relationships/package" Target="embeddings/Microsoft_Excel_Worksheet30.xlsx"/><Relationship Id="rId88" Type="http://schemas.openxmlformats.org/officeDocument/2006/relationships/image" Target="media/image42.emf"/><Relationship Id="rId91" Type="http://schemas.openxmlformats.org/officeDocument/2006/relationships/package" Target="embeddings/Microsoft_Excel_Worksheet34.xlsx"/><Relationship Id="rId96" Type="http://schemas.openxmlformats.org/officeDocument/2006/relationships/image" Target="media/image46.emf"/><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package" Target="embeddings/Microsoft_Excel_Worksheet3.xlsx"/><Relationship Id="rId28" Type="http://schemas.openxmlformats.org/officeDocument/2006/relationships/image" Target="media/image9.emf"/><Relationship Id="rId36" Type="http://schemas.openxmlformats.org/officeDocument/2006/relationships/image" Target="media/image13.emf"/><Relationship Id="rId49" Type="http://schemas.openxmlformats.org/officeDocument/2006/relationships/image" Target="media/image21.emf"/><Relationship Id="rId57" Type="http://schemas.openxmlformats.org/officeDocument/2006/relationships/package" Target="embeddings/Microsoft_Excel_Worksheet18.xlsx"/><Relationship Id="rId10" Type="http://schemas.openxmlformats.org/officeDocument/2006/relationships/endnotes" Target="endnotes.xml"/><Relationship Id="rId31" Type="http://schemas.openxmlformats.org/officeDocument/2006/relationships/package" Target="embeddings/Microsoft_Excel_Worksheet7.xlsx"/><Relationship Id="rId44" Type="http://schemas.openxmlformats.org/officeDocument/2006/relationships/package" Target="embeddings/Microsoft_Excel_Worksheet13.xlsx"/><Relationship Id="rId52" Type="http://schemas.openxmlformats.org/officeDocument/2006/relationships/package" Target="embeddings/Microsoft_Excel_Worksheet16.xlsx"/><Relationship Id="rId60" Type="http://schemas.openxmlformats.org/officeDocument/2006/relationships/package" Target="embeddings/Microsoft_Excel_Worksheet19.xlsx"/><Relationship Id="rId65" Type="http://schemas.openxmlformats.org/officeDocument/2006/relationships/image" Target="media/image30.emf"/><Relationship Id="rId73" Type="http://schemas.openxmlformats.org/officeDocument/2006/relationships/package" Target="embeddings/Microsoft_Excel_Worksheet25.xlsx"/><Relationship Id="rId78" Type="http://schemas.openxmlformats.org/officeDocument/2006/relationships/image" Target="media/image37.emf"/><Relationship Id="rId81" Type="http://schemas.openxmlformats.org/officeDocument/2006/relationships/package" Target="embeddings/Microsoft_Excel_Worksheet29.xlsx"/><Relationship Id="rId86" Type="http://schemas.openxmlformats.org/officeDocument/2006/relationships/image" Target="media/image41.emf"/><Relationship Id="rId94" Type="http://schemas.openxmlformats.org/officeDocument/2006/relationships/image" Target="media/image45.emf"/><Relationship Id="rId99" Type="http://schemas.openxmlformats.org/officeDocument/2006/relationships/package" Target="embeddings/Microsoft_Excel_Worksheet38.xlsx"/><Relationship Id="rId10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image" Target="media/image4.emf"/><Relationship Id="rId39" Type="http://schemas.openxmlformats.org/officeDocument/2006/relationships/package" Target="embeddings/Microsoft_Excel_Worksheet11.xlsx"/><Relationship Id="rId34" Type="http://schemas.openxmlformats.org/officeDocument/2006/relationships/image" Target="media/image12.emf"/><Relationship Id="rId50" Type="http://schemas.openxmlformats.org/officeDocument/2006/relationships/package" Target="embeddings/Microsoft_Excel_Worksheet15.xlsx"/><Relationship Id="rId55" Type="http://schemas.openxmlformats.org/officeDocument/2006/relationships/image" Target="media/image24.emf"/><Relationship Id="rId76" Type="http://schemas.openxmlformats.org/officeDocument/2006/relationships/image" Target="media/image36.emf"/><Relationship Id="rId97" Type="http://schemas.openxmlformats.org/officeDocument/2006/relationships/package" Target="embeddings/Microsoft_Excel_Worksheet37.xlsx"/><Relationship Id="rId10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wmf"/></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_rels/header5.xml.rels><?xml version="1.0" encoding="UTF-8" standalone="yes"?>
<Relationships xmlns="http://schemas.openxmlformats.org/package/2006/relationships"><Relationship Id="rId1" Type="http://schemas.openxmlformats.org/officeDocument/2006/relationships/image" Target="media/image1.w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documentManagement>
    <lcf76f155ced4ddcb4097134ff3c332f xmlns="c042fc64-fdc4-43c6-8b17-ad5765547562">
      <Terms xmlns="http://schemas.microsoft.com/office/infopath/2007/PartnerControls"/>
    </lcf76f155ced4ddcb4097134ff3c332f>
    <TaxCatchAll xmlns="9721e1d2-87b5-41a9-aee4-58bae764c55a"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ma:contentTypeID="0x0101009F2A9F6CC38F324791D293F2C72D7776" ma:contentTypeVersion="15" ma:contentTypeDescription="Umožňuje vytvoriť nový dokument." ma:contentTypeScope="" ma:versionID="8b63467abb732fcfec22d24c71d91b8c">
  <xsd:schema xmlns:xsd="http://www.w3.org/2001/XMLSchema" xmlns:xs="http://www.w3.org/2001/XMLSchema" xmlns:p="http://schemas.microsoft.com/office/2006/metadata/properties" xmlns:ns2="c042fc64-fdc4-43c6-8b17-ad5765547562" xmlns:ns3="9721e1d2-87b5-41a9-aee4-58bae764c55a" targetNamespace="http://schemas.microsoft.com/office/2006/metadata/properties" ma:root="true" ma:fieldsID="d0f81644069456746c9f49323abd3725" ns2:_="" ns3:_="">
    <xsd:import namespace="c042fc64-fdc4-43c6-8b17-ad5765547562"/>
    <xsd:import namespace="9721e1d2-87b5-41a9-aee4-58bae764c55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42fc64-fdc4-43c6-8b17-ad5765547562" elementFormDefault="qualified">
    <xsd:import namespace="http://schemas.microsoft.com/office/2006/documentManagement/types"/>
    <xsd:import namespace="http://schemas.microsoft.com/office/infopath/2007/PartnerControls"/>
    <xsd:element name="MediaServiceMetadata" ma:index="5" nillable="true" ma:displayName="MediaServiceMetadata" ma:hidden="true" ma:internalName="MediaServiceMetadata" ma:readOnly="true">
      <xsd:simpleType>
        <xsd:restriction base="dms:Note"/>
      </xsd:simpleType>
    </xsd:element>
    <xsd:element name="MediaServiceFastMetadata" ma:index="6" nillable="true" ma:displayName="MediaServiceFastMetadata" ma:hidden="true" ma:internalName="MediaServiceFastMetadata" ma:readOnly="true">
      <xsd:simpleType>
        <xsd:restriction base="dms:Note"/>
      </xsd:simpleType>
    </xsd:element>
    <xsd:element name="MediaServiceSearchProperties" ma:index="7" nillable="true" ma:displayName="MediaServiceSearchProperties" ma:hidden="true" ma:internalName="MediaServiceSearchProperties" ma:readOnly="true">
      <xsd:simpleType>
        <xsd:restriction base="dms:Note"/>
      </xsd:simpleType>
    </xsd:element>
    <xsd:element name="MediaServiceObjectDetectorVersions" ma:index="8"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f9c04131-a3dd-48b1-9899-21c6397bbaf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21e1d2-87b5-41a9-aee4-58bae764c55a"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ef4440dc-103e-422c-a3a6-b14ace5e3327}" ma:internalName="TaxCatchAll" ma:showField="CatchAllData" ma:web="9721e1d2-87b5-41a9-aee4-58bae764c55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A97BDA-EC18-4EF2-817B-9D14EBB6094E}">
  <ds:schemaRefs>
    <ds:schemaRef ds:uri="http://schemas.microsoft.com/office/2006/metadata/properties"/>
    <ds:schemaRef ds:uri="c042fc64-fdc4-43c6-8b17-ad5765547562"/>
    <ds:schemaRef ds:uri="http://schemas.microsoft.com/office/infopath/2007/PartnerControls"/>
    <ds:schemaRef ds:uri="9721e1d2-87b5-41a9-aee4-58bae764c55a"/>
  </ds:schemaRefs>
</ds:datastoreItem>
</file>

<file path=customXml/itemProps2.xml><?xml version="1.0" encoding="utf-8"?>
<ds:datastoreItem xmlns:ds="http://schemas.openxmlformats.org/officeDocument/2006/customXml" ds:itemID="{64060FD8-4258-476B-BC08-B3C8BDF1A2F0}">
  <ds:schemaRefs>
    <ds:schemaRef ds:uri="http://schemas.openxmlformats.org/officeDocument/2006/bibliography"/>
  </ds:schemaRefs>
</ds:datastoreItem>
</file>

<file path=customXml/itemProps3.xml><?xml version="1.0" encoding="utf-8"?>
<ds:datastoreItem xmlns:ds="http://schemas.openxmlformats.org/officeDocument/2006/customXml" ds:itemID="{64CF9575-47BC-4A91-9DB8-DAA3C697A137}">
  <ds:schemaRefs>
    <ds:schemaRef ds:uri="http://schemas.microsoft.com/sharepoint/v3/contenttype/forms"/>
  </ds:schemaRefs>
</ds:datastoreItem>
</file>

<file path=customXml/itemProps4.xml><?xml version="1.0" encoding="utf-8"?>
<ds:datastoreItem xmlns:ds="http://schemas.openxmlformats.org/officeDocument/2006/customXml" ds:itemID="{93F66361-07C8-498C-A337-2D88715436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42fc64-fdc4-43c6-8b17-ad5765547562"/>
    <ds:schemaRef ds:uri="9721e1d2-87b5-41a9-aee4-58bae764c5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063844f-1e0e-4977-a128-2dabbce321b8}" enabled="1" method="Standard" siteId="{b9e9ed43-edf4-4755-925b-76f18f50dbe7}" removed="0"/>
</clbl:labelList>
</file>

<file path=docProps/app.xml><?xml version="1.0" encoding="utf-8"?>
<Properties xmlns="http://schemas.openxmlformats.org/officeDocument/2006/extended-properties" xmlns:vt="http://schemas.openxmlformats.org/officeDocument/2006/docPropsVTypes">
  <Template>Normal</Template>
  <TotalTime>9</TotalTime>
  <Pages>35</Pages>
  <Words>6252</Words>
  <Characters>38739</Characters>
  <Application>Microsoft Office Word</Application>
  <DocSecurity>0</DocSecurity>
  <Lines>322</Lines>
  <Paragraphs>89</Paragraphs>
  <ScaleCrop>false</ScaleCrop>
  <HeadingPairs>
    <vt:vector size="4" baseType="variant">
      <vt:variant>
        <vt:lpstr>Názov</vt:lpstr>
      </vt:variant>
      <vt:variant>
        <vt:i4>1</vt:i4>
      </vt:variant>
      <vt:variant>
        <vt:lpstr>Title</vt:lpstr>
      </vt:variant>
      <vt:variant>
        <vt:i4>1</vt:i4>
      </vt:variant>
    </vt:vector>
  </HeadingPairs>
  <TitlesOfParts>
    <vt:vector size="2" baseType="lpstr">
      <vt:lpstr>VUZ poznamky 2019 VUJ</vt:lpstr>
      <vt:lpstr>VUZ poznamky 2019 VUJ</vt:lpstr>
    </vt:vector>
  </TitlesOfParts>
  <Company>KPMG</Company>
  <LinksUpToDate>false</LinksUpToDate>
  <CharactersWithSpaces>44902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VUZ poznamky 2019 VUJ</dc:title>
  <dc:creator>Sikulova, Andrea</dc:creator>
  <cp:keywords/>
  <dc:description/>
  <cp:lastModifiedBy>Adam Ulman</cp:lastModifiedBy>
  <cp:revision>5</cp:revision>
  <cp:lastPrinted>2017-11-21T11:13:00Z</cp:lastPrinted>
  <dcterms:created xsi:type="dcterms:W3CDTF">2026-06-25T06:33:00Z</dcterms:created>
  <dcterms:modified xsi:type="dcterms:W3CDTF">2026-06-29T06:54:00Z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0x0101009F2A9F6CC38F324791D293F2C72D7776</vt:lpwstr>
  </property>
  <property fmtid="{D5CDD505-2E9C-101B-9397-08002B2CF9AE}" pid="3" name="KPMGDataBusinessProcess">
    <vt:lpwstr/>
  </property>
  <property fmtid="{D5CDD505-2E9C-101B-9397-08002B2CF9AE}" pid="4" name="KPMGDataCountryOfOrigin">
    <vt:lpwstr>659</vt:lpwstr>
  </property>
  <property fmtid="{D5CDD505-2E9C-101B-9397-08002B2CF9AE}" pid="5" name="KPMGDataTechnology">
    <vt:lpwstr/>
  </property>
  <property fmtid="{D5CDD505-2E9C-101B-9397-08002B2CF9AE}" pid="6" name="KPMGDataAcquisitions">
    <vt:lpwstr/>
  </property>
  <property fmtid="{D5CDD505-2E9C-101B-9397-08002B2CF9AE}" pid="7" name="KPMGDataServices">
    <vt:lpwstr>79;#Accounting Advisory Services|a6042060-be6e-474a-92c8-78d39e9e6043</vt:lpwstr>
  </property>
  <property fmtid="{D5CDD505-2E9C-101B-9397-08002B2CF9AE}" pid="8" name="KPMGDataRelevantCountries">
    <vt:lpwstr/>
  </property>
  <property fmtid="{D5CDD505-2E9C-101B-9397-08002B2CF9AE}" pid="9" name="KPMGDataAlliances">
    <vt:lpwstr/>
  </property>
  <property fmtid="{D5CDD505-2E9C-101B-9397-08002B2CF9AE}" pid="10" name="KPMGDataFileType">
    <vt:lpwstr>35</vt:lpwstr>
  </property>
  <property fmtid="{D5CDD505-2E9C-101B-9397-08002B2CF9AE}" pid="11" name="KPMGDataTaxTechnical">
    <vt:lpwstr/>
  </property>
  <property fmtid="{D5CDD505-2E9C-101B-9397-08002B2CF9AE}" pid="12" name="KPMGDataEngagementPhase">
    <vt:lpwstr/>
  </property>
  <property fmtid="{D5CDD505-2E9C-101B-9397-08002B2CF9AE}" pid="13" name="KPMGDataMarkets">
    <vt:lpwstr/>
  </property>
  <property fmtid="{D5CDD505-2E9C-101B-9397-08002B2CF9AE}" pid="14" name="KPMGDataAudienceLevel">
    <vt:lpwstr/>
  </property>
  <property fmtid="{D5CDD505-2E9C-101B-9397-08002B2CF9AE}" pid="15" name="KPMGDataContentCategoryType">
    <vt:lpwstr>1372</vt:lpwstr>
  </property>
  <property fmtid="{D5CDD505-2E9C-101B-9397-08002B2CF9AE}" pid="16" name="KPMGDataPropositions">
    <vt:lpwstr/>
  </property>
  <property fmtid="{D5CDD505-2E9C-101B-9397-08002B2CF9AE}" pid="17" name="KPMGDataCentreOfExcellecnce">
    <vt:lpwstr/>
  </property>
  <property fmtid="{D5CDD505-2E9C-101B-9397-08002B2CF9AE}" pid="18" name="KPMGDataExternalAudience">
    <vt:lpwstr/>
  </property>
  <property fmtid="{D5CDD505-2E9C-101B-9397-08002B2CF9AE}" pid="19" name="MSIP_Label_b063844f-1e0e-4977-a128-2dabbce321b8_Enabled">
    <vt:lpwstr>true</vt:lpwstr>
  </property>
  <property fmtid="{D5CDD505-2E9C-101B-9397-08002B2CF9AE}" pid="20" name="MSIP_Label_b063844f-1e0e-4977-a128-2dabbce321b8_SetDate">
    <vt:lpwstr>2025-03-24T13:28:09Z</vt:lpwstr>
  </property>
  <property fmtid="{D5CDD505-2E9C-101B-9397-08002B2CF9AE}" pid="21" name="MSIP_Label_b063844f-1e0e-4977-a128-2dabbce321b8_Method">
    <vt:lpwstr>Standard</vt:lpwstr>
  </property>
  <property fmtid="{D5CDD505-2E9C-101B-9397-08002B2CF9AE}" pid="22" name="MSIP_Label_b063844f-1e0e-4977-a128-2dabbce321b8_Name">
    <vt:lpwstr>(SVK) Confidential</vt:lpwstr>
  </property>
  <property fmtid="{D5CDD505-2E9C-101B-9397-08002B2CF9AE}" pid="23" name="MSIP_Label_b063844f-1e0e-4977-a128-2dabbce321b8_SiteId">
    <vt:lpwstr>b9e9ed43-edf4-4755-925b-76f18f50dbe7</vt:lpwstr>
  </property>
  <property fmtid="{D5CDD505-2E9C-101B-9397-08002B2CF9AE}" pid="24" name="MSIP_Label_b063844f-1e0e-4977-a128-2dabbce321b8_ActionId">
    <vt:lpwstr>769ff663-4208-47c1-b8c8-57c50a997afc</vt:lpwstr>
  </property>
  <property fmtid="{D5CDD505-2E9C-101B-9397-08002B2CF9AE}" pid="25" name="MSIP_Label_b063844f-1e0e-4977-a128-2dabbce321b8_ContentBits">
    <vt:lpwstr>0</vt:lpwstr>
  </property>
  <property fmtid="{D5CDD505-2E9C-101B-9397-08002B2CF9AE}" pid="26" name="MSIP_Label_b063844f-1e0e-4977-a128-2dabbce321b8_Tag">
    <vt:lpwstr>10, 3, 0, 1</vt:lpwstr>
  </property>
  <property fmtid="{D5CDD505-2E9C-101B-9397-08002B2CF9AE}" pid="27" name="GrammarlyDocumentId">
    <vt:lpwstr>d1801baa-3ad3-472b-906b-228543066e02</vt:lpwstr>
  </property>
  <property fmtid="{D5CDD505-2E9C-101B-9397-08002B2CF9AE}" pid="28" name="MediaServiceImageTags">
    <vt:lpwstr/>
  </property>
</Properties>
</file>