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customXml/itemProps39.xml" ContentType="application/vnd.openxmlformats-officedocument.customXmlProperties+xml"/>
  <Override PartName="/customXml/itemProps40.xml" ContentType="application/vnd.openxmlformats-officedocument.customXmlProperties+xml"/>
  <Override PartName="/customXml/itemProps41.xml" ContentType="application/vnd.openxmlformats-officedocument.customXmlProperties+xml"/>
  <Override PartName="/customXml/itemProps42.xml" ContentType="application/vnd.openxmlformats-officedocument.customXmlProperties+xml"/>
  <Override PartName="/customXml/itemProps43.xml" ContentType="application/vnd.openxmlformats-officedocument.customXmlProperties+xml"/>
  <Override PartName="/customXml/itemProps44.xml" ContentType="application/vnd.openxmlformats-officedocument.customXmlProperties+xml"/>
  <Override PartName="/customXml/itemProps45.xml" ContentType="application/vnd.openxmlformats-officedocument.customXmlProperties+xml"/>
  <Override PartName="/customXml/itemProps46.xml" ContentType="application/vnd.openxmlformats-officedocument.customXmlProperties+xml"/>
  <Override PartName="/customXml/itemProps47.xml" ContentType="application/vnd.openxmlformats-officedocument.customXmlProperties+xml"/>
  <Override PartName="/customXml/itemProps48.xml" ContentType="application/vnd.openxmlformats-officedocument.customXmlProperties+xml"/>
  <Override PartName="/customXml/itemProps49.xml" ContentType="application/vnd.openxmlformats-officedocument.customXmlProperties+xml"/>
  <Override PartName="/customXml/itemProps50.xml" ContentType="application/vnd.openxmlformats-officedocument.customXmlProperties+xml"/>
  <Override PartName="/customXml/itemProps51.xml" ContentType="application/vnd.openxmlformats-officedocument.customXmlProperties+xml"/>
  <Override PartName="/customXml/itemProps52.xml" ContentType="application/vnd.openxmlformats-officedocument.customXmlProperties+xml"/>
  <Override PartName="/customXml/itemProps53.xml" ContentType="application/vnd.openxmlformats-officedocument.customXmlProperties+xml"/>
  <Override PartName="/customXml/itemProps54.xml" ContentType="application/vnd.openxmlformats-officedocument.customXmlProperties+xml"/>
  <Override PartName="/customXml/itemProps55.xml" ContentType="application/vnd.openxmlformats-officedocument.customXmlProperties+xml"/>
  <Override PartName="/customXml/itemProps56.xml" ContentType="application/vnd.openxmlformats-officedocument.customXmlProperties+xml"/>
  <Override PartName="/customXml/itemProps57.xml" ContentType="application/vnd.openxmlformats-officedocument.customXmlProperties+xml"/>
  <Override PartName="/customXml/itemProps58.xml" ContentType="application/vnd.openxmlformats-officedocument.customXmlProperties+xml"/>
  <Override PartName="/customXml/itemProps59.xml" ContentType="application/vnd.openxmlformats-officedocument.customXmlProperties+xml"/>
  <Override PartName="/customXml/itemProps60.xml" ContentType="application/vnd.openxmlformats-officedocument.customXmlProperties+xml"/>
  <Override PartName="/customXml/itemProps61.xml" ContentType="application/vnd.openxmlformats-officedocument.customXmlProperties+xml"/>
  <Override PartName="/customXml/itemProps62.xml" ContentType="application/vnd.openxmlformats-officedocument.customXmlProperties+xml"/>
  <Override PartName="/customXml/itemProps63.xml" ContentType="application/vnd.openxmlformats-officedocument.customXmlProperties+xml"/>
  <Override PartName="/customXml/itemProps64.xml" ContentType="application/vnd.openxmlformats-officedocument.customXmlProperties+xml"/>
  <Override PartName="/customXml/itemProps65.xml" ContentType="application/vnd.openxmlformats-officedocument.customXmlProperties+xml"/>
  <Override PartName="/customXml/itemProps66.xml" ContentType="application/vnd.openxmlformats-officedocument.customXmlProperties+xml"/>
  <Override PartName="/customXml/itemProps67.xml" ContentType="application/vnd.openxmlformats-officedocument.customXmlProperties+xml"/>
  <Override PartName="/customXml/itemProps68.xml" ContentType="application/vnd.openxmlformats-officedocument.customXmlProperties+xml"/>
  <Override PartName="/customXml/itemProps69.xml" ContentType="application/vnd.openxmlformats-officedocument.customXmlProperties+xml"/>
  <Override PartName="/customXml/itemProps70.xml" ContentType="application/vnd.openxmlformats-officedocument.customXmlProperties+xml"/>
  <Override PartName="/customXml/itemProps71.xml" ContentType="application/vnd.openxmlformats-officedocument.customXmlProperties+xml"/>
  <Override PartName="/customXml/itemProps72.xml" ContentType="application/vnd.openxmlformats-officedocument.customXmlProperties+xml"/>
  <Override PartName="/customXml/itemProps73.xml" ContentType="application/vnd.openxmlformats-officedocument.customXmlProperties+xml"/>
  <Override PartName="/customXml/itemProps74.xml" ContentType="application/vnd.openxmlformats-officedocument.customXmlProperties+xml"/>
  <Override PartName="/customXml/itemProps75.xml" ContentType="application/vnd.openxmlformats-officedocument.customXmlProperties+xml"/>
  <Override PartName="/customXml/itemProps76.xml" ContentType="application/vnd.openxmlformats-officedocument.customXmlProperties+xml"/>
  <Override PartName="/customXml/itemProps77.xml" ContentType="application/vnd.openxmlformats-officedocument.customXmlProperties+xml"/>
  <Override PartName="/customXml/itemProps78.xml" ContentType="application/vnd.openxmlformats-officedocument.customXmlProperties+xml"/>
  <Override PartName="/customXml/itemProps79.xml" ContentType="application/vnd.openxmlformats-officedocument.customXmlProperties+xml"/>
  <Override PartName="/customXml/itemProps80.xml" ContentType="application/vnd.openxmlformats-officedocument.customXmlProperties+xml"/>
  <Override PartName="/customXml/itemProps81.xml" ContentType="application/vnd.openxmlformats-officedocument.customXmlProperties+xml"/>
  <Override PartName="/customXml/itemProps82.xml" ContentType="application/vnd.openxmlformats-officedocument.customXmlProperties+xml"/>
  <Override PartName="/customXml/itemProps83.xml" ContentType="application/vnd.openxmlformats-officedocument.customXmlProperties+xml"/>
  <Override PartName="/customXml/itemProps84.xml" ContentType="application/vnd.openxmlformats-officedocument.customXmlProperties+xml"/>
  <Override PartName="/customXml/itemProps85.xml" ContentType="application/vnd.openxmlformats-officedocument.customXmlProperties+xml"/>
  <Override PartName="/customXml/itemProps86.xml" ContentType="application/vnd.openxmlformats-officedocument.customXmlProperties+xml"/>
  <Override PartName="/customXml/itemProps87.xml" ContentType="application/vnd.openxmlformats-officedocument.customXmlProperties+xml"/>
  <Override PartName="/customXml/itemProps88.xml" ContentType="application/vnd.openxmlformats-officedocument.customXmlProperties+xml"/>
  <Override PartName="/customXml/itemProps89.xml" ContentType="application/vnd.openxmlformats-officedocument.customXmlProperties+xml"/>
  <Override PartName="/customXml/itemProps90.xml" ContentType="application/vnd.openxmlformats-officedocument.customXmlProperties+xml"/>
  <Override PartName="/customXml/itemProps91.xml" ContentType="application/vnd.openxmlformats-officedocument.customXmlProperties+xml"/>
  <Override PartName="/customXml/itemProps92.xml" ContentType="application/vnd.openxmlformats-officedocument.customXmlProperties+xml"/>
  <Override PartName="/customXml/itemProps93.xml" ContentType="application/vnd.openxmlformats-officedocument.customXmlProperties+xml"/>
  <Override PartName="/customXml/itemProps94.xml" ContentType="application/vnd.openxmlformats-officedocument.customXmlProperties+xml"/>
  <Override PartName="/customXml/itemProps95.xml" ContentType="application/vnd.openxmlformats-officedocument.customXmlProperties+xml"/>
  <Override PartName="/customXml/itemProps9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body>
    <w:p w14:paraId="7E20FB27" w14:textId="77777777" w:rsidR="002069DF" w:rsidRPr="00297E92" w:rsidRDefault="002069DF" w:rsidP="002069DF">
      <w:pPr>
        <w:rPr>
          <w:u w:val="single"/>
        </w:rPr>
      </w:pPr>
      <w:r w:rsidRPr="00297E92">
        <w:rPr>
          <w:u w:val="single"/>
        </w:rPr>
        <w:t>Poznámka:</w:t>
      </w:r>
    </w:p>
    <w:p w14:paraId="524FF53D" w14:textId="77777777" w:rsidR="002069DF" w:rsidRPr="00297E92" w:rsidRDefault="002069DF" w:rsidP="002069DF">
      <w:pPr>
        <w:rPr>
          <w:snapToGrid w:val="0"/>
          <w:lang w:eastAsia="sk-SK"/>
        </w:rPr>
      </w:pPr>
    </w:p>
    <w:p w14:paraId="607FF88E" w14:textId="77777777" w:rsidR="00FF172A" w:rsidRPr="00297E92" w:rsidRDefault="00FF172A" w:rsidP="00FF172A">
      <w:pPr>
        <w:rPr>
          <w:snapToGrid w:val="0"/>
          <w:lang w:eastAsia="sk-SK"/>
        </w:rPr>
      </w:pPr>
      <w:r w:rsidRPr="00297E92">
        <w:rPr>
          <w:snapToGrid w:val="0"/>
          <w:lang w:eastAsia="sk-SK"/>
        </w:rPr>
        <w:t xml:space="preserve">V poznámkach sa uvádzajú informácie ustanovené opatrením o obsahu poznámok k individuálnej účtovnej závierke, pre ktoré má účtovná jednotka obsahovú náplň. Všetky údaje a informácie uvedené v týchto poznámkach vychádzajú z účtovníctva a nadväzujú na individuálne účtovné výkazy. Hodnotové údaje sú uvedené v celých eurách (pokiaľ nie je uvedené inak). </w:t>
      </w:r>
    </w:p>
    <w:p w14:paraId="286F3FCC" w14:textId="77777777" w:rsidR="00C81150" w:rsidRPr="00297E92" w:rsidRDefault="00C81150" w:rsidP="00C81150">
      <w:pPr>
        <w:rPr>
          <w:snapToGrid w:val="0"/>
          <w:lang w:eastAsia="sk-SK"/>
        </w:rPr>
      </w:pPr>
    </w:p>
    <w:p w14:paraId="4EEF3147" w14:textId="77777777" w:rsidR="00C81150" w:rsidRPr="00297E92" w:rsidRDefault="00C81150" w:rsidP="00C81150"/>
    <w:p w14:paraId="49424529" w14:textId="77777777" w:rsidR="00C81150" w:rsidRPr="00297E92" w:rsidRDefault="00C81150" w:rsidP="00C81150">
      <w:pPr>
        <w:pStyle w:val="Nadpis1"/>
      </w:pPr>
      <w:r w:rsidRPr="00297E92">
        <w:t>VŠEOBECNÉ INFORMÁCIE</w:t>
      </w:r>
    </w:p>
    <w:p w14:paraId="0E6423F8" w14:textId="77777777" w:rsidR="00C81150" w:rsidRPr="00297E92" w:rsidRDefault="00C81150" w:rsidP="00C81150">
      <w:pPr>
        <w:rPr>
          <w:b/>
          <w:snapToGrid w:val="0"/>
          <w:u w:val="single"/>
          <w:lang w:eastAsia="sk-SK"/>
        </w:rPr>
      </w:pPr>
    </w:p>
    <w:p w14:paraId="32C48E0D" w14:textId="77777777" w:rsidR="00C81150" w:rsidRPr="00297E92" w:rsidRDefault="00C81150" w:rsidP="00C81150">
      <w:pPr>
        <w:pStyle w:val="Nadpis2"/>
      </w:pPr>
      <w:r w:rsidRPr="00297E92">
        <w:t>Základné údaje o spoločnosti</w:t>
      </w:r>
    </w:p>
    <w:p w14:paraId="398A61F7" w14:textId="77777777" w:rsidR="000C4A77" w:rsidRPr="00297E92" w:rsidRDefault="000C4A77" w:rsidP="000C4A77">
      <w:pPr>
        <w:rPr>
          <w:b/>
          <w:u w:val="single"/>
        </w:rPr>
      </w:pPr>
    </w:p>
    <w:tbl>
      <w:tblPr>
        <w:tblW w:w="0" w:type="auto"/>
        <w:tblInd w:w="108" w:type="dxa"/>
        <w:tblLayout w:type="fixed"/>
        <w:tblLook w:val="0000" w:firstRow="0" w:lastRow="0" w:firstColumn="0" w:lastColumn="0" w:noHBand="0" w:noVBand="0"/>
      </w:tblPr>
      <w:tblGrid>
        <w:gridCol w:w="3969"/>
        <w:gridCol w:w="5103"/>
      </w:tblGrid>
      <w:tr w:rsidR="000C4A77" w:rsidRPr="00297E92" w14:paraId="2CEFFB4F" w14:textId="77777777" w:rsidTr="005B4AC9">
        <w:tc>
          <w:tcPr>
            <w:tcW w:w="3969" w:type="dxa"/>
            <w:tcBorders>
              <w:top w:val="single" w:sz="8" w:space="0" w:color="000000"/>
            </w:tcBorders>
          </w:tcPr>
          <w:p w14:paraId="0CDD0106" w14:textId="77777777" w:rsidR="000C4A77" w:rsidRPr="00297E92" w:rsidRDefault="000C4A77" w:rsidP="0027501C">
            <w:pPr>
              <w:snapToGrid w:val="0"/>
              <w:jc w:val="left"/>
              <w:rPr>
                <w:b/>
                <w:sz w:val="15"/>
                <w:szCs w:val="15"/>
              </w:rPr>
            </w:pPr>
            <w:r w:rsidRPr="00297E92">
              <w:rPr>
                <w:b/>
                <w:sz w:val="15"/>
                <w:szCs w:val="15"/>
              </w:rPr>
              <w:t>Obchodné meno a</w:t>
            </w:r>
            <w:r w:rsidR="00C61E31" w:rsidRPr="00297E92">
              <w:rPr>
                <w:b/>
                <w:sz w:val="15"/>
                <w:szCs w:val="15"/>
              </w:rPr>
              <w:t> </w:t>
            </w:r>
            <w:r w:rsidRPr="00297E92">
              <w:rPr>
                <w:b/>
                <w:sz w:val="15"/>
                <w:szCs w:val="15"/>
              </w:rPr>
              <w:t>sídlo</w:t>
            </w:r>
          </w:p>
        </w:tc>
        <w:tc>
          <w:tcPr>
            <w:tcW w:w="5103" w:type="dxa"/>
            <w:tcBorders>
              <w:top w:val="single" w:sz="8" w:space="0" w:color="000000"/>
            </w:tcBorders>
          </w:tcPr>
          <w:p w14:paraId="157CF0D0" w14:textId="77777777" w:rsidR="000C4A77" w:rsidRPr="00297E92" w:rsidRDefault="00326A14" w:rsidP="0027501C">
            <w:pPr>
              <w:snapToGrid w:val="0"/>
              <w:jc w:val="left"/>
              <w:rPr>
                <w:sz w:val="15"/>
                <w:szCs w:val="15"/>
              </w:rPr>
            </w:pPr>
            <w:r w:rsidRPr="00297E92">
              <w:rPr>
                <w:sz w:val="15"/>
                <w:szCs w:val="15"/>
              </w:rPr>
              <w:t xml:space="preserve">MECOM GROUP s.r.o. </w:t>
            </w:r>
          </w:p>
          <w:p w14:paraId="752F26CA" w14:textId="77777777" w:rsidR="000C4A77" w:rsidRPr="00297E92" w:rsidRDefault="000C4A77" w:rsidP="0027501C">
            <w:pPr>
              <w:jc w:val="left"/>
              <w:rPr>
                <w:sz w:val="15"/>
                <w:szCs w:val="15"/>
              </w:rPr>
            </w:pPr>
            <w:r w:rsidRPr="00297E92">
              <w:rPr>
                <w:sz w:val="15"/>
                <w:szCs w:val="15"/>
              </w:rPr>
              <w:t>Poľná 4, 066 01 Humenné</w:t>
            </w:r>
          </w:p>
        </w:tc>
      </w:tr>
      <w:tr w:rsidR="000C4A77" w:rsidRPr="00297E92" w14:paraId="347DB5BA" w14:textId="77777777" w:rsidTr="005B4AC9">
        <w:tc>
          <w:tcPr>
            <w:tcW w:w="3969" w:type="dxa"/>
          </w:tcPr>
          <w:p w14:paraId="0D88DD25" w14:textId="77777777" w:rsidR="000C4A77" w:rsidRPr="00297E92" w:rsidRDefault="000C4A77" w:rsidP="0027501C">
            <w:pPr>
              <w:snapToGrid w:val="0"/>
              <w:jc w:val="left"/>
              <w:rPr>
                <w:b/>
                <w:sz w:val="15"/>
                <w:szCs w:val="15"/>
              </w:rPr>
            </w:pPr>
            <w:r w:rsidRPr="00297E92">
              <w:rPr>
                <w:b/>
                <w:sz w:val="15"/>
                <w:szCs w:val="15"/>
              </w:rPr>
              <w:t>Dátum založenia</w:t>
            </w:r>
          </w:p>
        </w:tc>
        <w:tc>
          <w:tcPr>
            <w:tcW w:w="5103" w:type="dxa"/>
          </w:tcPr>
          <w:p w14:paraId="569886F1" w14:textId="77777777" w:rsidR="000C4A77" w:rsidRPr="00297E92" w:rsidRDefault="00D60F1A" w:rsidP="0027501C">
            <w:pPr>
              <w:snapToGrid w:val="0"/>
              <w:jc w:val="left"/>
              <w:rPr>
                <w:sz w:val="15"/>
                <w:szCs w:val="15"/>
              </w:rPr>
            </w:pPr>
            <w:r w:rsidRPr="00297E92">
              <w:rPr>
                <w:sz w:val="15"/>
                <w:szCs w:val="15"/>
              </w:rPr>
              <w:t>28. júla 1995</w:t>
            </w:r>
          </w:p>
        </w:tc>
      </w:tr>
      <w:tr w:rsidR="000C4A77" w:rsidRPr="00297E92" w14:paraId="563FE2C1" w14:textId="77777777" w:rsidTr="005B4AC9">
        <w:tc>
          <w:tcPr>
            <w:tcW w:w="3969" w:type="dxa"/>
          </w:tcPr>
          <w:p w14:paraId="55B162CE" w14:textId="77777777" w:rsidR="000C4A77" w:rsidRPr="00297E92" w:rsidRDefault="000C4A77" w:rsidP="0027501C">
            <w:pPr>
              <w:snapToGrid w:val="0"/>
              <w:jc w:val="left"/>
              <w:rPr>
                <w:b/>
                <w:sz w:val="15"/>
                <w:szCs w:val="15"/>
              </w:rPr>
            </w:pPr>
            <w:r w:rsidRPr="00297E92">
              <w:rPr>
                <w:b/>
                <w:sz w:val="15"/>
                <w:szCs w:val="15"/>
              </w:rPr>
              <w:t>Dátum vzniku (podľa obchodného registra)</w:t>
            </w:r>
          </w:p>
        </w:tc>
        <w:tc>
          <w:tcPr>
            <w:tcW w:w="5103" w:type="dxa"/>
          </w:tcPr>
          <w:p w14:paraId="1128688F" w14:textId="77777777" w:rsidR="000C4A77" w:rsidRPr="00297E92" w:rsidRDefault="000C4A77" w:rsidP="0027501C">
            <w:pPr>
              <w:snapToGrid w:val="0"/>
              <w:jc w:val="left"/>
              <w:rPr>
                <w:sz w:val="15"/>
                <w:szCs w:val="15"/>
              </w:rPr>
            </w:pPr>
            <w:r w:rsidRPr="00297E92">
              <w:rPr>
                <w:sz w:val="15"/>
                <w:szCs w:val="15"/>
              </w:rPr>
              <w:t xml:space="preserve">18. októbra 1996, Okresný súd Prešov, oddiel Sro, vložka </w:t>
            </w:r>
            <w:r w:rsidR="00FC384D" w:rsidRPr="00297E92">
              <w:rPr>
                <w:sz w:val="15"/>
                <w:szCs w:val="15"/>
              </w:rPr>
              <w:t>3357/P</w:t>
            </w:r>
          </w:p>
        </w:tc>
      </w:tr>
      <w:tr w:rsidR="000C4A77" w:rsidRPr="00297E92" w14:paraId="2C035E4A" w14:textId="77777777" w:rsidTr="005B4AC9">
        <w:tc>
          <w:tcPr>
            <w:tcW w:w="3969" w:type="dxa"/>
            <w:tcBorders>
              <w:bottom w:val="single" w:sz="8" w:space="0" w:color="000000"/>
            </w:tcBorders>
          </w:tcPr>
          <w:p w14:paraId="6BEAF7C7" w14:textId="77777777" w:rsidR="000C4A77" w:rsidRPr="00297E92" w:rsidRDefault="000C4A77" w:rsidP="0027501C">
            <w:pPr>
              <w:snapToGrid w:val="0"/>
              <w:jc w:val="left"/>
              <w:rPr>
                <w:b/>
                <w:sz w:val="15"/>
                <w:szCs w:val="15"/>
              </w:rPr>
            </w:pPr>
            <w:r w:rsidRPr="00297E92">
              <w:rPr>
                <w:b/>
                <w:sz w:val="15"/>
                <w:szCs w:val="15"/>
              </w:rPr>
              <w:t>Hospodárska činnosť</w:t>
            </w:r>
          </w:p>
        </w:tc>
        <w:tc>
          <w:tcPr>
            <w:tcW w:w="5103" w:type="dxa"/>
            <w:tcBorders>
              <w:bottom w:val="single" w:sz="8" w:space="0" w:color="000000"/>
            </w:tcBorders>
          </w:tcPr>
          <w:p w14:paraId="30307C30" w14:textId="77777777" w:rsidR="000C4A77" w:rsidRPr="00297E92" w:rsidRDefault="00EB4E4E" w:rsidP="00F01D36">
            <w:pPr>
              <w:numPr>
                <w:ilvl w:val="0"/>
                <w:numId w:val="3"/>
              </w:numPr>
              <w:tabs>
                <w:tab w:val="left" w:pos="360"/>
              </w:tabs>
              <w:suppressAutoHyphens/>
              <w:snapToGrid w:val="0"/>
              <w:ind w:left="360"/>
              <w:jc w:val="left"/>
              <w:rPr>
                <w:sz w:val="15"/>
                <w:szCs w:val="15"/>
              </w:rPr>
            </w:pPr>
            <w:r w:rsidRPr="00297E92">
              <w:rPr>
                <w:sz w:val="15"/>
                <w:szCs w:val="15"/>
              </w:rPr>
              <w:t>ž</w:t>
            </w:r>
            <w:r w:rsidR="00FC384D" w:rsidRPr="00297E92">
              <w:rPr>
                <w:sz w:val="15"/>
                <w:szCs w:val="15"/>
              </w:rPr>
              <w:t>ivočíšna výroba</w:t>
            </w:r>
            <w:r w:rsidR="00776217" w:rsidRPr="00297E92">
              <w:rPr>
                <w:sz w:val="15"/>
                <w:szCs w:val="15"/>
              </w:rPr>
              <w:t>,</w:t>
            </w:r>
          </w:p>
          <w:p w14:paraId="4F1910AF" w14:textId="77777777" w:rsidR="000C4A77" w:rsidRPr="00297E92" w:rsidRDefault="00776217" w:rsidP="00F01D36">
            <w:pPr>
              <w:numPr>
                <w:ilvl w:val="0"/>
                <w:numId w:val="3"/>
              </w:numPr>
              <w:tabs>
                <w:tab w:val="left" w:pos="360"/>
              </w:tabs>
              <w:suppressAutoHyphens/>
              <w:ind w:left="360"/>
              <w:jc w:val="left"/>
              <w:rPr>
                <w:sz w:val="15"/>
                <w:szCs w:val="15"/>
              </w:rPr>
            </w:pPr>
            <w:r w:rsidRPr="00297E92">
              <w:rPr>
                <w:sz w:val="15"/>
                <w:szCs w:val="15"/>
              </w:rPr>
              <w:t xml:space="preserve">rastlinná </w:t>
            </w:r>
            <w:r w:rsidR="00FC384D" w:rsidRPr="00297E92">
              <w:rPr>
                <w:sz w:val="15"/>
                <w:szCs w:val="15"/>
              </w:rPr>
              <w:t>výroba</w:t>
            </w:r>
            <w:r w:rsidRPr="00297E92">
              <w:rPr>
                <w:sz w:val="15"/>
                <w:szCs w:val="15"/>
              </w:rPr>
              <w:t>,</w:t>
            </w:r>
          </w:p>
          <w:p w14:paraId="0FA1DBD9" w14:textId="77777777" w:rsidR="00FC384D" w:rsidRPr="00297E92" w:rsidRDefault="00776217" w:rsidP="00F01D36">
            <w:pPr>
              <w:numPr>
                <w:ilvl w:val="0"/>
                <w:numId w:val="3"/>
              </w:numPr>
              <w:tabs>
                <w:tab w:val="left" w:pos="360"/>
              </w:tabs>
              <w:suppressAutoHyphens/>
              <w:ind w:left="360"/>
              <w:jc w:val="left"/>
              <w:rPr>
                <w:sz w:val="15"/>
                <w:szCs w:val="15"/>
              </w:rPr>
            </w:pPr>
            <w:r w:rsidRPr="00297E92">
              <w:rPr>
                <w:sz w:val="15"/>
                <w:szCs w:val="15"/>
              </w:rPr>
              <w:t xml:space="preserve">podnikanie </w:t>
            </w:r>
            <w:r w:rsidR="00FC384D" w:rsidRPr="00297E92">
              <w:rPr>
                <w:sz w:val="15"/>
                <w:szCs w:val="15"/>
              </w:rPr>
              <w:t>v oblasti poľnohospodárskej výroby – spracovanie poľnohospodárskych produktov</w:t>
            </w:r>
            <w:r w:rsidR="003D2488" w:rsidRPr="00297E92">
              <w:rPr>
                <w:sz w:val="15"/>
                <w:szCs w:val="15"/>
              </w:rPr>
              <w:t>,</w:t>
            </w:r>
          </w:p>
          <w:p w14:paraId="4F7BD83E" w14:textId="77777777" w:rsidR="00FC384D" w:rsidRPr="00297E92" w:rsidRDefault="00776217" w:rsidP="00F01D36">
            <w:pPr>
              <w:numPr>
                <w:ilvl w:val="0"/>
                <w:numId w:val="3"/>
              </w:numPr>
              <w:tabs>
                <w:tab w:val="left" w:pos="360"/>
              </w:tabs>
              <w:suppressAutoHyphens/>
              <w:ind w:left="360"/>
              <w:jc w:val="left"/>
              <w:rPr>
                <w:sz w:val="15"/>
                <w:szCs w:val="15"/>
              </w:rPr>
            </w:pPr>
            <w:r w:rsidRPr="00297E92">
              <w:rPr>
                <w:sz w:val="15"/>
                <w:szCs w:val="15"/>
              </w:rPr>
              <w:t xml:space="preserve">maloobchod </w:t>
            </w:r>
            <w:r w:rsidR="00FC384D" w:rsidRPr="00297E92">
              <w:rPr>
                <w:sz w:val="15"/>
                <w:szCs w:val="15"/>
              </w:rPr>
              <w:t xml:space="preserve">a veľkoobchod s poľnohospodárskymi </w:t>
            </w:r>
            <w:r w:rsidR="000D2DF6" w:rsidRPr="00297E92">
              <w:rPr>
                <w:sz w:val="15"/>
                <w:szCs w:val="15"/>
              </w:rPr>
              <w:t>produktmi</w:t>
            </w:r>
            <w:r w:rsidR="00FC384D" w:rsidRPr="00297E92">
              <w:rPr>
                <w:sz w:val="15"/>
                <w:szCs w:val="15"/>
              </w:rPr>
              <w:t>, zvieratami, surovými kožami</w:t>
            </w:r>
            <w:r w:rsidR="003D2488" w:rsidRPr="00297E92">
              <w:rPr>
                <w:sz w:val="15"/>
                <w:szCs w:val="15"/>
              </w:rPr>
              <w:t>,</w:t>
            </w:r>
          </w:p>
          <w:p w14:paraId="5D239624" w14:textId="77777777" w:rsidR="00FC384D" w:rsidRPr="00297E92" w:rsidRDefault="00776217" w:rsidP="00F01D36">
            <w:pPr>
              <w:numPr>
                <w:ilvl w:val="0"/>
                <w:numId w:val="3"/>
              </w:numPr>
              <w:tabs>
                <w:tab w:val="left" w:pos="360"/>
              </w:tabs>
              <w:suppressAutoHyphens/>
              <w:ind w:left="360"/>
              <w:jc w:val="left"/>
              <w:rPr>
                <w:sz w:val="15"/>
                <w:szCs w:val="15"/>
              </w:rPr>
            </w:pPr>
            <w:r w:rsidRPr="00297E92">
              <w:rPr>
                <w:sz w:val="15"/>
                <w:szCs w:val="15"/>
              </w:rPr>
              <w:t xml:space="preserve">sprostredkovanie </w:t>
            </w:r>
            <w:r w:rsidR="00FC384D" w:rsidRPr="00297E92">
              <w:rPr>
                <w:sz w:val="15"/>
                <w:szCs w:val="15"/>
              </w:rPr>
              <w:t>obchodu a</w:t>
            </w:r>
            <w:r w:rsidR="003D2488" w:rsidRPr="00297E92">
              <w:rPr>
                <w:sz w:val="15"/>
                <w:szCs w:val="15"/>
              </w:rPr>
              <w:t> </w:t>
            </w:r>
            <w:r w:rsidR="00FC384D" w:rsidRPr="00297E92">
              <w:rPr>
                <w:sz w:val="15"/>
                <w:szCs w:val="15"/>
              </w:rPr>
              <w:t>služieb</w:t>
            </w:r>
            <w:r w:rsidR="003D2488" w:rsidRPr="00297E92">
              <w:rPr>
                <w:sz w:val="15"/>
                <w:szCs w:val="15"/>
              </w:rPr>
              <w:t>,</w:t>
            </w:r>
          </w:p>
          <w:p w14:paraId="3943D831" w14:textId="77777777" w:rsidR="00FC384D" w:rsidRPr="00297E92" w:rsidRDefault="00776217" w:rsidP="00F01D36">
            <w:pPr>
              <w:numPr>
                <w:ilvl w:val="0"/>
                <w:numId w:val="3"/>
              </w:numPr>
              <w:tabs>
                <w:tab w:val="left" w:pos="360"/>
              </w:tabs>
              <w:suppressAutoHyphens/>
              <w:ind w:left="360"/>
              <w:jc w:val="left"/>
              <w:rPr>
                <w:sz w:val="15"/>
                <w:szCs w:val="15"/>
              </w:rPr>
            </w:pPr>
            <w:r w:rsidRPr="00297E92">
              <w:rPr>
                <w:sz w:val="15"/>
                <w:szCs w:val="15"/>
              </w:rPr>
              <w:t xml:space="preserve">reklamné </w:t>
            </w:r>
            <w:r w:rsidR="00FC384D" w:rsidRPr="00297E92">
              <w:rPr>
                <w:sz w:val="15"/>
                <w:szCs w:val="15"/>
              </w:rPr>
              <w:t>služby</w:t>
            </w:r>
            <w:r w:rsidR="003D2488" w:rsidRPr="00297E92">
              <w:rPr>
                <w:sz w:val="15"/>
                <w:szCs w:val="15"/>
              </w:rPr>
              <w:t>,</w:t>
            </w:r>
          </w:p>
          <w:p w14:paraId="7AC9A5F7" w14:textId="77777777" w:rsidR="00FC384D" w:rsidRPr="00297E92" w:rsidRDefault="00776217" w:rsidP="00F01D36">
            <w:pPr>
              <w:numPr>
                <w:ilvl w:val="0"/>
                <w:numId w:val="3"/>
              </w:numPr>
              <w:tabs>
                <w:tab w:val="left" w:pos="360"/>
              </w:tabs>
              <w:suppressAutoHyphens/>
              <w:ind w:left="360"/>
              <w:jc w:val="left"/>
              <w:rPr>
                <w:sz w:val="15"/>
                <w:szCs w:val="15"/>
              </w:rPr>
            </w:pPr>
            <w:r w:rsidRPr="00297E92">
              <w:rPr>
                <w:sz w:val="15"/>
                <w:szCs w:val="15"/>
              </w:rPr>
              <w:t>lov</w:t>
            </w:r>
            <w:r w:rsidR="00FC384D" w:rsidRPr="00297E92">
              <w:rPr>
                <w:sz w:val="15"/>
                <w:szCs w:val="15"/>
              </w:rPr>
              <w:t>, odchyt zveri a odchov zveriny vrátane súvisiacich služieb</w:t>
            </w:r>
            <w:r w:rsidR="003D2488" w:rsidRPr="00297E92">
              <w:rPr>
                <w:sz w:val="15"/>
                <w:szCs w:val="15"/>
              </w:rPr>
              <w:t>,</w:t>
            </w:r>
          </w:p>
          <w:p w14:paraId="24F0F097" w14:textId="77777777" w:rsidR="00FC384D" w:rsidRPr="00297E92" w:rsidRDefault="00776217" w:rsidP="00F01D36">
            <w:pPr>
              <w:numPr>
                <w:ilvl w:val="0"/>
                <w:numId w:val="3"/>
              </w:numPr>
              <w:tabs>
                <w:tab w:val="left" w:pos="360"/>
              </w:tabs>
              <w:suppressAutoHyphens/>
              <w:ind w:left="360"/>
              <w:jc w:val="left"/>
              <w:rPr>
                <w:sz w:val="15"/>
                <w:szCs w:val="15"/>
              </w:rPr>
            </w:pPr>
            <w:r w:rsidRPr="00297E92">
              <w:rPr>
                <w:sz w:val="15"/>
                <w:szCs w:val="15"/>
              </w:rPr>
              <w:t xml:space="preserve">poradenská </w:t>
            </w:r>
            <w:r w:rsidR="00FC384D" w:rsidRPr="00297E92">
              <w:rPr>
                <w:sz w:val="15"/>
                <w:szCs w:val="15"/>
              </w:rPr>
              <w:t>činnosť pri spracovaní projektov pre štrukturálne nástroje Európskej únie v rozsahu voľných živností</w:t>
            </w:r>
            <w:r w:rsidR="003D2488" w:rsidRPr="00297E92">
              <w:rPr>
                <w:sz w:val="15"/>
                <w:szCs w:val="15"/>
              </w:rPr>
              <w:t>,</w:t>
            </w:r>
          </w:p>
          <w:p w14:paraId="4A4A8E12" w14:textId="77777777" w:rsidR="00FC384D" w:rsidRPr="00297E92" w:rsidRDefault="00776217" w:rsidP="00F01D36">
            <w:pPr>
              <w:numPr>
                <w:ilvl w:val="0"/>
                <w:numId w:val="3"/>
              </w:numPr>
              <w:tabs>
                <w:tab w:val="left" w:pos="360"/>
              </w:tabs>
              <w:suppressAutoHyphens/>
              <w:ind w:left="360"/>
              <w:jc w:val="left"/>
              <w:rPr>
                <w:sz w:val="15"/>
                <w:szCs w:val="15"/>
              </w:rPr>
            </w:pPr>
            <w:r w:rsidRPr="00297E92">
              <w:rPr>
                <w:sz w:val="15"/>
                <w:szCs w:val="15"/>
              </w:rPr>
              <w:t xml:space="preserve">spracovanie </w:t>
            </w:r>
            <w:r w:rsidR="00FC384D" w:rsidRPr="00297E92">
              <w:rPr>
                <w:sz w:val="15"/>
                <w:szCs w:val="15"/>
              </w:rPr>
              <w:t>projektov pre štrukturálne nástroje Európskej únie v rozsahu voľných živností</w:t>
            </w:r>
            <w:r w:rsidR="003D2488" w:rsidRPr="00297E92">
              <w:rPr>
                <w:sz w:val="15"/>
                <w:szCs w:val="15"/>
              </w:rPr>
              <w:t>,</w:t>
            </w:r>
          </w:p>
          <w:p w14:paraId="293931BD" w14:textId="77777777" w:rsidR="00FC384D" w:rsidRPr="00297E92" w:rsidRDefault="00776217" w:rsidP="00F01D36">
            <w:pPr>
              <w:numPr>
                <w:ilvl w:val="0"/>
                <w:numId w:val="3"/>
              </w:numPr>
              <w:tabs>
                <w:tab w:val="left" w:pos="360"/>
              </w:tabs>
              <w:suppressAutoHyphens/>
              <w:ind w:left="360"/>
              <w:jc w:val="left"/>
              <w:rPr>
                <w:sz w:val="15"/>
                <w:szCs w:val="15"/>
              </w:rPr>
            </w:pPr>
            <w:r w:rsidRPr="00297E92">
              <w:rPr>
                <w:sz w:val="15"/>
                <w:szCs w:val="15"/>
              </w:rPr>
              <w:t xml:space="preserve">technicko </w:t>
            </w:r>
            <w:r w:rsidR="00FC384D" w:rsidRPr="00297E92">
              <w:rPr>
                <w:sz w:val="15"/>
                <w:szCs w:val="15"/>
              </w:rPr>
              <w:t>– organizačná pomoc pri realizácii projektov pre štrukturálne nástroje Európskej únie v rozsahu voľných živností</w:t>
            </w:r>
            <w:r w:rsidR="003D2488" w:rsidRPr="00297E92">
              <w:rPr>
                <w:sz w:val="15"/>
                <w:szCs w:val="15"/>
              </w:rPr>
              <w:t>,</w:t>
            </w:r>
          </w:p>
          <w:p w14:paraId="1235FA67" w14:textId="77777777" w:rsidR="00FC384D" w:rsidRPr="00297E92" w:rsidRDefault="00776217" w:rsidP="00F01D36">
            <w:pPr>
              <w:numPr>
                <w:ilvl w:val="0"/>
                <w:numId w:val="3"/>
              </w:numPr>
              <w:tabs>
                <w:tab w:val="left" w:pos="360"/>
              </w:tabs>
              <w:suppressAutoHyphens/>
              <w:ind w:left="360"/>
              <w:jc w:val="left"/>
              <w:rPr>
                <w:sz w:val="15"/>
                <w:szCs w:val="15"/>
              </w:rPr>
            </w:pPr>
            <w:r w:rsidRPr="00297E92">
              <w:rPr>
                <w:sz w:val="15"/>
                <w:szCs w:val="15"/>
              </w:rPr>
              <w:t xml:space="preserve">podnikateľské </w:t>
            </w:r>
            <w:r w:rsidR="00FC384D" w:rsidRPr="00297E92">
              <w:rPr>
                <w:sz w:val="15"/>
                <w:szCs w:val="15"/>
              </w:rPr>
              <w:t>poradenstvo v rozsahu voľných živností</w:t>
            </w:r>
            <w:r w:rsidR="003D2488" w:rsidRPr="00297E92">
              <w:rPr>
                <w:sz w:val="15"/>
                <w:szCs w:val="15"/>
              </w:rPr>
              <w:t>,</w:t>
            </w:r>
          </w:p>
          <w:p w14:paraId="3BD3F39F" w14:textId="77777777" w:rsidR="00FC384D" w:rsidRPr="00297E92" w:rsidRDefault="00776217" w:rsidP="00F01D36">
            <w:pPr>
              <w:numPr>
                <w:ilvl w:val="0"/>
                <w:numId w:val="3"/>
              </w:numPr>
              <w:tabs>
                <w:tab w:val="left" w:pos="360"/>
              </w:tabs>
              <w:suppressAutoHyphens/>
              <w:ind w:left="360"/>
              <w:jc w:val="left"/>
              <w:rPr>
                <w:sz w:val="15"/>
                <w:szCs w:val="15"/>
              </w:rPr>
            </w:pPr>
            <w:r w:rsidRPr="00297E92">
              <w:rPr>
                <w:sz w:val="15"/>
                <w:szCs w:val="15"/>
              </w:rPr>
              <w:t xml:space="preserve">marketing </w:t>
            </w:r>
            <w:r w:rsidR="00FC384D" w:rsidRPr="00297E92">
              <w:rPr>
                <w:sz w:val="15"/>
                <w:szCs w:val="15"/>
              </w:rPr>
              <w:t>a</w:t>
            </w:r>
            <w:r w:rsidR="003D2488" w:rsidRPr="00297E92">
              <w:rPr>
                <w:sz w:val="15"/>
                <w:szCs w:val="15"/>
              </w:rPr>
              <w:t> </w:t>
            </w:r>
            <w:r w:rsidR="00FC384D" w:rsidRPr="00297E92">
              <w:rPr>
                <w:sz w:val="15"/>
                <w:szCs w:val="15"/>
              </w:rPr>
              <w:t>manažment</w:t>
            </w:r>
            <w:r w:rsidR="003D2488" w:rsidRPr="00297E92">
              <w:rPr>
                <w:sz w:val="15"/>
                <w:szCs w:val="15"/>
              </w:rPr>
              <w:t>,</w:t>
            </w:r>
          </w:p>
          <w:p w14:paraId="4D35E910" w14:textId="77777777" w:rsidR="00FC384D" w:rsidRPr="00297E92" w:rsidRDefault="00776217" w:rsidP="00F01D36">
            <w:pPr>
              <w:numPr>
                <w:ilvl w:val="0"/>
                <w:numId w:val="3"/>
              </w:numPr>
              <w:tabs>
                <w:tab w:val="left" w:pos="360"/>
              </w:tabs>
              <w:suppressAutoHyphens/>
              <w:ind w:left="360"/>
              <w:jc w:val="left"/>
              <w:rPr>
                <w:sz w:val="15"/>
                <w:szCs w:val="15"/>
              </w:rPr>
            </w:pPr>
            <w:r w:rsidRPr="00297E92">
              <w:rPr>
                <w:sz w:val="15"/>
                <w:szCs w:val="15"/>
              </w:rPr>
              <w:t xml:space="preserve">činnosť </w:t>
            </w:r>
            <w:r w:rsidR="00FC384D" w:rsidRPr="00297E92">
              <w:rPr>
                <w:sz w:val="15"/>
                <w:szCs w:val="15"/>
              </w:rPr>
              <w:t>organizačných, ekonomických a účtovných poradcov</w:t>
            </w:r>
            <w:r w:rsidR="003D2488" w:rsidRPr="00297E92">
              <w:rPr>
                <w:sz w:val="15"/>
                <w:szCs w:val="15"/>
              </w:rPr>
              <w:t>,</w:t>
            </w:r>
          </w:p>
          <w:p w14:paraId="283ADD89" w14:textId="77777777" w:rsidR="00FC384D" w:rsidRPr="00297E92" w:rsidRDefault="00776217" w:rsidP="00F01D36">
            <w:pPr>
              <w:numPr>
                <w:ilvl w:val="0"/>
                <w:numId w:val="3"/>
              </w:numPr>
              <w:tabs>
                <w:tab w:val="left" w:pos="360"/>
              </w:tabs>
              <w:suppressAutoHyphens/>
              <w:ind w:left="360"/>
              <w:jc w:val="left"/>
              <w:rPr>
                <w:sz w:val="15"/>
                <w:szCs w:val="15"/>
              </w:rPr>
            </w:pPr>
            <w:r w:rsidRPr="00297E92">
              <w:rPr>
                <w:sz w:val="15"/>
                <w:szCs w:val="15"/>
              </w:rPr>
              <w:t xml:space="preserve">spracovanie </w:t>
            </w:r>
            <w:r w:rsidR="00FC384D" w:rsidRPr="00297E92">
              <w:rPr>
                <w:sz w:val="15"/>
                <w:szCs w:val="15"/>
              </w:rPr>
              <w:t>dát</w:t>
            </w:r>
            <w:r w:rsidR="003D2488" w:rsidRPr="00297E92">
              <w:rPr>
                <w:sz w:val="15"/>
                <w:szCs w:val="15"/>
              </w:rPr>
              <w:t>,</w:t>
            </w:r>
          </w:p>
          <w:p w14:paraId="7551989F" w14:textId="77777777" w:rsidR="00FC384D" w:rsidRPr="00297E92" w:rsidRDefault="00776217" w:rsidP="00F01D36">
            <w:pPr>
              <w:numPr>
                <w:ilvl w:val="0"/>
                <w:numId w:val="3"/>
              </w:numPr>
              <w:tabs>
                <w:tab w:val="left" w:pos="360"/>
              </w:tabs>
              <w:suppressAutoHyphens/>
              <w:ind w:left="360"/>
              <w:jc w:val="left"/>
              <w:rPr>
                <w:sz w:val="15"/>
                <w:szCs w:val="15"/>
              </w:rPr>
            </w:pPr>
            <w:r w:rsidRPr="00297E92">
              <w:rPr>
                <w:sz w:val="15"/>
                <w:szCs w:val="15"/>
              </w:rPr>
              <w:t xml:space="preserve">kancelárske </w:t>
            </w:r>
            <w:r w:rsidR="00FC384D" w:rsidRPr="00297E92">
              <w:rPr>
                <w:sz w:val="15"/>
                <w:szCs w:val="15"/>
              </w:rPr>
              <w:t>a sekretárske služby vrátane kopírovacích a rozmnožovacích služieb</w:t>
            </w:r>
            <w:r w:rsidR="003D2488" w:rsidRPr="00297E92">
              <w:rPr>
                <w:sz w:val="15"/>
                <w:szCs w:val="15"/>
              </w:rPr>
              <w:t>,</w:t>
            </w:r>
          </w:p>
          <w:p w14:paraId="56591362" w14:textId="77777777" w:rsidR="00FC384D" w:rsidRPr="00297E92" w:rsidRDefault="00776217" w:rsidP="00F01D36">
            <w:pPr>
              <w:numPr>
                <w:ilvl w:val="0"/>
                <w:numId w:val="3"/>
              </w:numPr>
              <w:tabs>
                <w:tab w:val="left" w:pos="360"/>
              </w:tabs>
              <w:suppressAutoHyphens/>
              <w:ind w:left="360"/>
              <w:jc w:val="left"/>
              <w:rPr>
                <w:sz w:val="15"/>
                <w:szCs w:val="15"/>
              </w:rPr>
            </w:pPr>
            <w:r w:rsidRPr="00297E92">
              <w:rPr>
                <w:sz w:val="15"/>
                <w:szCs w:val="15"/>
              </w:rPr>
              <w:t>administratívne</w:t>
            </w:r>
            <w:r w:rsidR="00FC384D" w:rsidRPr="00297E92">
              <w:rPr>
                <w:sz w:val="15"/>
                <w:szCs w:val="15"/>
              </w:rPr>
              <w:t>, organizačné a technické práce súvisiace s vyhľadávaním, triedením, spracovaním a zoraďovaním informácií</w:t>
            </w:r>
            <w:r w:rsidR="003D2488" w:rsidRPr="00297E92">
              <w:rPr>
                <w:sz w:val="15"/>
                <w:szCs w:val="15"/>
              </w:rPr>
              <w:t>,</w:t>
            </w:r>
          </w:p>
          <w:p w14:paraId="324967C0" w14:textId="77777777" w:rsidR="00FC384D" w:rsidRPr="00297E92" w:rsidRDefault="00776217" w:rsidP="00F01D36">
            <w:pPr>
              <w:numPr>
                <w:ilvl w:val="0"/>
                <w:numId w:val="3"/>
              </w:numPr>
              <w:tabs>
                <w:tab w:val="left" w:pos="360"/>
              </w:tabs>
              <w:suppressAutoHyphens/>
              <w:ind w:left="360"/>
              <w:jc w:val="left"/>
              <w:rPr>
                <w:sz w:val="15"/>
                <w:szCs w:val="15"/>
              </w:rPr>
            </w:pPr>
            <w:r w:rsidRPr="00297E92">
              <w:rPr>
                <w:sz w:val="15"/>
                <w:szCs w:val="15"/>
              </w:rPr>
              <w:t xml:space="preserve">sprostredkovanie </w:t>
            </w:r>
            <w:r w:rsidR="00FC384D" w:rsidRPr="00297E92">
              <w:rPr>
                <w:sz w:val="15"/>
                <w:szCs w:val="15"/>
              </w:rPr>
              <w:t>výroby a dopravy v rozsahu voľných živností</w:t>
            </w:r>
            <w:r w:rsidR="003D2488" w:rsidRPr="00297E92">
              <w:rPr>
                <w:sz w:val="15"/>
                <w:szCs w:val="15"/>
              </w:rPr>
              <w:t>,</w:t>
            </w:r>
          </w:p>
          <w:p w14:paraId="451DFFB9" w14:textId="77777777" w:rsidR="00FC384D" w:rsidRPr="00297E92" w:rsidRDefault="00776217" w:rsidP="00F01D36">
            <w:pPr>
              <w:numPr>
                <w:ilvl w:val="0"/>
                <w:numId w:val="3"/>
              </w:numPr>
              <w:tabs>
                <w:tab w:val="left" w:pos="360"/>
              </w:tabs>
              <w:suppressAutoHyphens/>
              <w:ind w:left="360"/>
              <w:jc w:val="left"/>
              <w:rPr>
                <w:sz w:val="15"/>
                <w:szCs w:val="15"/>
              </w:rPr>
            </w:pPr>
            <w:r w:rsidRPr="00297E92">
              <w:rPr>
                <w:sz w:val="15"/>
                <w:szCs w:val="15"/>
              </w:rPr>
              <w:t xml:space="preserve">kúpa </w:t>
            </w:r>
            <w:r w:rsidR="00FC384D" w:rsidRPr="00297E92">
              <w:rPr>
                <w:sz w:val="15"/>
                <w:szCs w:val="15"/>
              </w:rPr>
              <w:t>tovaru na účely jeho predaja konečnému spotre</w:t>
            </w:r>
            <w:r w:rsidR="0034795C" w:rsidRPr="00297E92">
              <w:rPr>
                <w:sz w:val="15"/>
                <w:szCs w:val="15"/>
              </w:rPr>
              <w:t>biteľovi (maloobchod) v rozsahu voľných živností</w:t>
            </w:r>
            <w:r w:rsidR="003D2488" w:rsidRPr="00297E92">
              <w:rPr>
                <w:sz w:val="15"/>
                <w:szCs w:val="15"/>
              </w:rPr>
              <w:t>,</w:t>
            </w:r>
          </w:p>
          <w:p w14:paraId="2AE84748" w14:textId="77777777" w:rsidR="0034795C" w:rsidRPr="00297E92" w:rsidRDefault="00776217" w:rsidP="00F01D36">
            <w:pPr>
              <w:numPr>
                <w:ilvl w:val="0"/>
                <w:numId w:val="3"/>
              </w:numPr>
              <w:tabs>
                <w:tab w:val="left" w:pos="360"/>
              </w:tabs>
              <w:suppressAutoHyphens/>
              <w:ind w:left="360"/>
              <w:jc w:val="left"/>
              <w:rPr>
                <w:sz w:val="15"/>
                <w:szCs w:val="15"/>
              </w:rPr>
            </w:pPr>
            <w:r w:rsidRPr="00297E92">
              <w:rPr>
                <w:sz w:val="15"/>
                <w:szCs w:val="15"/>
              </w:rPr>
              <w:t xml:space="preserve">kúpa </w:t>
            </w:r>
            <w:r w:rsidR="0034795C" w:rsidRPr="00297E92">
              <w:rPr>
                <w:sz w:val="15"/>
                <w:szCs w:val="15"/>
              </w:rPr>
              <w:t>tovaru na účely jeho predaja iným prevádzkovateľom živnosti (veľkoobchod) v rozsahu voľných živností</w:t>
            </w:r>
            <w:r w:rsidR="003D2488" w:rsidRPr="00297E92">
              <w:rPr>
                <w:sz w:val="15"/>
                <w:szCs w:val="15"/>
              </w:rPr>
              <w:t>.</w:t>
            </w:r>
          </w:p>
        </w:tc>
      </w:tr>
    </w:tbl>
    <w:p w14:paraId="1844FB27" w14:textId="77777777" w:rsidR="00C81150" w:rsidRPr="00297E92" w:rsidRDefault="00C81150" w:rsidP="00C81150">
      <w:pPr>
        <w:rPr>
          <w:snapToGrid w:val="0"/>
          <w:sz w:val="15"/>
          <w:szCs w:val="15"/>
          <w:lang w:eastAsia="sk-SK"/>
        </w:rPr>
      </w:pPr>
    </w:p>
    <w:p w14:paraId="2963B879" w14:textId="77777777" w:rsidR="0009514D" w:rsidRPr="00297E92" w:rsidRDefault="0009514D" w:rsidP="00C81150">
      <w:pPr>
        <w:rPr>
          <w:snapToGrid w:val="0"/>
          <w:sz w:val="15"/>
          <w:szCs w:val="15"/>
          <w:lang w:eastAsia="sk-SK"/>
        </w:rPr>
      </w:pPr>
    </w:p>
    <w:p w14:paraId="71A8C15C" w14:textId="77777777" w:rsidR="00C81150" w:rsidRPr="00297E92" w:rsidRDefault="00C81150" w:rsidP="00C81150">
      <w:pPr>
        <w:pStyle w:val="Nadpis2"/>
      </w:pPr>
      <w:r w:rsidRPr="00297E92">
        <w:t>Zamestnanci</w:t>
      </w:r>
    </w:p>
    <w:p w14:paraId="720EEA98" w14:textId="77777777" w:rsidR="00C81150" w:rsidRPr="00297E92" w:rsidRDefault="00C81150" w:rsidP="00C81150">
      <w:pPr>
        <w:rPr>
          <w:b/>
          <w:sz w:val="15"/>
          <w:szCs w:val="15"/>
        </w:rPr>
      </w:pPr>
    </w:p>
    <w:tbl>
      <w:tblPr>
        <w:tblW w:w="4884" w:type="pct"/>
        <w:tblInd w:w="108" w:type="dxa"/>
        <w:tblBorders>
          <w:top w:val="single" w:sz="8" w:space="0" w:color="auto"/>
          <w:bottom w:val="single" w:sz="8" w:space="0" w:color="auto"/>
        </w:tblBorders>
        <w:tblLook w:val="0000" w:firstRow="0" w:lastRow="0" w:firstColumn="0" w:lastColumn="0" w:noHBand="0" w:noVBand="0"/>
      </w:tblPr>
      <w:tblGrid>
        <w:gridCol w:w="5711"/>
        <w:gridCol w:w="1629"/>
        <w:gridCol w:w="1521"/>
      </w:tblGrid>
      <w:tr w:rsidR="005E42E2" w:rsidRPr="00297E92" w14:paraId="2EDBF7C6" w14:textId="77777777" w:rsidTr="005E42E2">
        <w:tc>
          <w:tcPr>
            <w:tcW w:w="3223" w:type="pct"/>
            <w:tcBorders>
              <w:bottom w:val="single" w:sz="4" w:space="0" w:color="auto"/>
            </w:tcBorders>
          </w:tcPr>
          <w:p w14:paraId="414AB2F1" w14:textId="77777777" w:rsidR="005E42E2" w:rsidRPr="00297E92" w:rsidRDefault="005E42E2" w:rsidP="005E42E2">
            <w:pPr>
              <w:ind w:left="72" w:hanging="72"/>
              <w:jc w:val="left"/>
              <w:rPr>
                <w:b/>
                <w:bCs/>
                <w:i/>
                <w:sz w:val="15"/>
                <w:szCs w:val="15"/>
              </w:rPr>
            </w:pPr>
            <w:r w:rsidRPr="00297E92">
              <w:rPr>
                <w:b/>
                <w:i/>
                <w:sz w:val="15"/>
                <w:szCs w:val="15"/>
              </w:rPr>
              <w:t xml:space="preserve">Názov položky </w:t>
            </w:r>
          </w:p>
        </w:tc>
        <w:tc>
          <w:tcPr>
            <w:tcW w:w="919" w:type="pct"/>
            <w:tcBorders>
              <w:bottom w:val="single" w:sz="4" w:space="0" w:color="auto"/>
            </w:tcBorders>
          </w:tcPr>
          <w:p w14:paraId="69BFACC7" w14:textId="229EDA75" w:rsidR="005E42E2" w:rsidRPr="00297E92" w:rsidRDefault="005E42E2" w:rsidP="004D0458">
            <w:pPr>
              <w:jc w:val="center"/>
              <w:rPr>
                <w:b/>
                <w:i/>
                <w:sz w:val="15"/>
                <w:szCs w:val="15"/>
              </w:rPr>
            </w:pPr>
            <w:r w:rsidRPr="00297E92">
              <w:rPr>
                <w:b/>
                <w:bCs/>
                <w:i/>
                <w:sz w:val="15"/>
                <w:szCs w:val="15"/>
              </w:rPr>
              <w:t>201</w:t>
            </w:r>
            <w:r w:rsidR="00E45044">
              <w:rPr>
                <w:b/>
                <w:bCs/>
                <w:i/>
                <w:sz w:val="15"/>
                <w:szCs w:val="15"/>
              </w:rPr>
              <w:t>6</w:t>
            </w:r>
          </w:p>
        </w:tc>
        <w:tc>
          <w:tcPr>
            <w:tcW w:w="858" w:type="pct"/>
            <w:tcBorders>
              <w:bottom w:val="single" w:sz="4" w:space="0" w:color="auto"/>
            </w:tcBorders>
          </w:tcPr>
          <w:p w14:paraId="79543757" w14:textId="432F8103" w:rsidR="005E42E2" w:rsidRPr="00297E92" w:rsidRDefault="005E42E2" w:rsidP="00495448">
            <w:pPr>
              <w:jc w:val="center"/>
              <w:rPr>
                <w:b/>
                <w:i/>
                <w:sz w:val="15"/>
                <w:szCs w:val="15"/>
              </w:rPr>
            </w:pPr>
            <w:r w:rsidRPr="00297E92">
              <w:rPr>
                <w:b/>
                <w:bCs/>
                <w:i/>
                <w:sz w:val="15"/>
                <w:szCs w:val="15"/>
              </w:rPr>
              <w:t>201</w:t>
            </w:r>
            <w:r w:rsidR="00E45044">
              <w:rPr>
                <w:b/>
                <w:bCs/>
                <w:i/>
                <w:sz w:val="15"/>
                <w:szCs w:val="15"/>
              </w:rPr>
              <w:t>5</w:t>
            </w:r>
          </w:p>
        </w:tc>
      </w:tr>
      <w:tr w:rsidR="00E45044" w:rsidRPr="00297E92" w14:paraId="533D72B1" w14:textId="77777777" w:rsidTr="002861F3">
        <w:tc>
          <w:tcPr>
            <w:tcW w:w="3223" w:type="pct"/>
            <w:tcBorders>
              <w:top w:val="single" w:sz="4" w:space="0" w:color="auto"/>
              <w:bottom w:val="nil"/>
            </w:tcBorders>
          </w:tcPr>
          <w:p w14:paraId="47BD2173" w14:textId="77777777" w:rsidR="00E45044" w:rsidRPr="00297E92" w:rsidRDefault="00E45044" w:rsidP="00E45044">
            <w:pPr>
              <w:ind w:left="72" w:hanging="72"/>
              <w:jc w:val="left"/>
              <w:rPr>
                <w:sz w:val="15"/>
                <w:szCs w:val="15"/>
              </w:rPr>
            </w:pPr>
            <w:r w:rsidRPr="00297E92">
              <w:rPr>
                <w:sz w:val="15"/>
                <w:szCs w:val="15"/>
              </w:rPr>
              <w:t>Priemerný prepočítaný počet zamestnancov</w:t>
            </w:r>
          </w:p>
        </w:tc>
        <w:tc>
          <w:tcPr>
            <w:tcW w:w="919" w:type="pct"/>
            <w:tcBorders>
              <w:top w:val="single" w:sz="4" w:space="0" w:color="auto"/>
              <w:bottom w:val="nil"/>
            </w:tcBorders>
          </w:tcPr>
          <w:p w14:paraId="3DB90D4C" w14:textId="10752703" w:rsidR="00E45044" w:rsidRPr="00297E92" w:rsidRDefault="003B73BB" w:rsidP="00E45044">
            <w:pPr>
              <w:jc w:val="right"/>
              <w:rPr>
                <w:sz w:val="15"/>
                <w:szCs w:val="15"/>
              </w:rPr>
            </w:pPr>
            <w:r>
              <w:rPr>
                <w:sz w:val="15"/>
                <w:szCs w:val="15"/>
              </w:rPr>
              <w:t>965</w:t>
            </w:r>
          </w:p>
        </w:tc>
        <w:tc>
          <w:tcPr>
            <w:tcW w:w="858" w:type="pct"/>
            <w:tcBorders>
              <w:top w:val="single" w:sz="4" w:space="0" w:color="auto"/>
              <w:bottom w:val="nil"/>
            </w:tcBorders>
          </w:tcPr>
          <w:p w14:paraId="7F3FF240" w14:textId="7966462C" w:rsidR="00E45044" w:rsidRPr="00297E92" w:rsidRDefault="00E45044" w:rsidP="00E45044">
            <w:pPr>
              <w:jc w:val="right"/>
              <w:rPr>
                <w:sz w:val="15"/>
                <w:szCs w:val="15"/>
              </w:rPr>
            </w:pPr>
            <w:r w:rsidRPr="00297E92">
              <w:rPr>
                <w:sz w:val="15"/>
                <w:szCs w:val="15"/>
              </w:rPr>
              <w:t>863</w:t>
            </w:r>
          </w:p>
        </w:tc>
      </w:tr>
      <w:tr w:rsidR="00E45044" w:rsidRPr="00297E92" w14:paraId="09F94EDC" w14:textId="77777777" w:rsidTr="002861F3">
        <w:tc>
          <w:tcPr>
            <w:tcW w:w="3223" w:type="pct"/>
            <w:tcBorders>
              <w:top w:val="nil"/>
            </w:tcBorders>
          </w:tcPr>
          <w:p w14:paraId="7765CA70" w14:textId="77777777" w:rsidR="00E45044" w:rsidRPr="00297E92" w:rsidRDefault="00E45044" w:rsidP="00E45044">
            <w:pPr>
              <w:ind w:left="72" w:hanging="72"/>
              <w:jc w:val="left"/>
              <w:rPr>
                <w:sz w:val="15"/>
                <w:szCs w:val="15"/>
              </w:rPr>
            </w:pPr>
            <w:r w:rsidRPr="00297E92">
              <w:rPr>
                <w:sz w:val="15"/>
                <w:szCs w:val="15"/>
              </w:rPr>
              <w:t>Stav zamestnancov ku dňu, ku ktorému sa zostavuje účtovná závierka</w:t>
            </w:r>
          </w:p>
        </w:tc>
        <w:tc>
          <w:tcPr>
            <w:tcW w:w="919" w:type="pct"/>
            <w:tcBorders>
              <w:top w:val="nil"/>
            </w:tcBorders>
          </w:tcPr>
          <w:p w14:paraId="1714183C" w14:textId="639F0D01" w:rsidR="00E45044" w:rsidRPr="00297E92" w:rsidRDefault="003B73BB" w:rsidP="00E45044">
            <w:pPr>
              <w:jc w:val="right"/>
              <w:rPr>
                <w:sz w:val="15"/>
                <w:szCs w:val="15"/>
              </w:rPr>
            </w:pPr>
            <w:r>
              <w:rPr>
                <w:sz w:val="15"/>
                <w:szCs w:val="15"/>
              </w:rPr>
              <w:t>1 012</w:t>
            </w:r>
          </w:p>
        </w:tc>
        <w:tc>
          <w:tcPr>
            <w:tcW w:w="858" w:type="pct"/>
            <w:tcBorders>
              <w:top w:val="nil"/>
            </w:tcBorders>
          </w:tcPr>
          <w:p w14:paraId="78F27ED9" w14:textId="67C2C57D" w:rsidR="00E45044" w:rsidRPr="00297E92" w:rsidRDefault="00E45044" w:rsidP="00E45044">
            <w:pPr>
              <w:jc w:val="right"/>
              <w:rPr>
                <w:sz w:val="15"/>
                <w:szCs w:val="15"/>
              </w:rPr>
            </w:pPr>
            <w:r w:rsidRPr="00297E92">
              <w:rPr>
                <w:sz w:val="15"/>
                <w:szCs w:val="15"/>
              </w:rPr>
              <w:t>919</w:t>
            </w:r>
          </w:p>
        </w:tc>
      </w:tr>
      <w:tr w:rsidR="00E45044" w:rsidRPr="00297E92" w14:paraId="284EB846" w14:textId="77777777" w:rsidTr="002861F3">
        <w:tc>
          <w:tcPr>
            <w:tcW w:w="3223" w:type="pct"/>
          </w:tcPr>
          <w:p w14:paraId="3C53037F" w14:textId="77777777" w:rsidR="00E45044" w:rsidRPr="00297E92" w:rsidRDefault="00E45044" w:rsidP="00E45044">
            <w:pPr>
              <w:ind w:firstLine="252"/>
              <w:jc w:val="left"/>
              <w:rPr>
                <w:i/>
                <w:sz w:val="15"/>
                <w:szCs w:val="15"/>
              </w:rPr>
            </w:pPr>
            <w:r w:rsidRPr="00297E92">
              <w:rPr>
                <w:i/>
                <w:sz w:val="15"/>
                <w:szCs w:val="15"/>
              </w:rPr>
              <w:t>z toho: vedúci zamestnanci</w:t>
            </w:r>
          </w:p>
        </w:tc>
        <w:tc>
          <w:tcPr>
            <w:tcW w:w="919" w:type="pct"/>
          </w:tcPr>
          <w:p w14:paraId="57B9F41B" w14:textId="361F3C5B" w:rsidR="00E45044" w:rsidRPr="00297E92" w:rsidRDefault="003B73BB" w:rsidP="00E45044">
            <w:pPr>
              <w:jc w:val="right"/>
              <w:rPr>
                <w:i/>
                <w:sz w:val="15"/>
                <w:szCs w:val="15"/>
              </w:rPr>
            </w:pPr>
            <w:r>
              <w:rPr>
                <w:i/>
                <w:sz w:val="15"/>
                <w:szCs w:val="15"/>
              </w:rPr>
              <w:t>47</w:t>
            </w:r>
          </w:p>
        </w:tc>
        <w:tc>
          <w:tcPr>
            <w:tcW w:w="858" w:type="pct"/>
          </w:tcPr>
          <w:p w14:paraId="13D688E7" w14:textId="675B30C5" w:rsidR="00E45044" w:rsidRPr="00297E92" w:rsidRDefault="00E45044" w:rsidP="00E45044">
            <w:pPr>
              <w:jc w:val="right"/>
              <w:rPr>
                <w:i/>
                <w:sz w:val="15"/>
                <w:szCs w:val="15"/>
              </w:rPr>
            </w:pPr>
            <w:r w:rsidRPr="00297E92">
              <w:rPr>
                <w:i/>
                <w:sz w:val="15"/>
                <w:szCs w:val="15"/>
              </w:rPr>
              <w:t>47</w:t>
            </w:r>
          </w:p>
        </w:tc>
      </w:tr>
    </w:tbl>
    <w:p w14:paraId="6F000B4D" w14:textId="77777777" w:rsidR="005E42E2" w:rsidRPr="00297E92" w:rsidRDefault="005E42E2" w:rsidP="00C81150">
      <w:pPr>
        <w:rPr>
          <w:sz w:val="15"/>
          <w:szCs w:val="15"/>
          <w:highlight w:val="yellow"/>
        </w:rPr>
      </w:pPr>
    </w:p>
    <w:p w14:paraId="6FBE79D0" w14:textId="77777777" w:rsidR="005E42E2" w:rsidRPr="00297E92" w:rsidRDefault="005E42E2" w:rsidP="00C81150">
      <w:pPr>
        <w:rPr>
          <w:b/>
          <w:sz w:val="15"/>
          <w:szCs w:val="15"/>
          <w:highlight w:val="yellow"/>
        </w:rPr>
      </w:pPr>
    </w:p>
    <w:p w14:paraId="79540FAE" w14:textId="77777777" w:rsidR="009264E2" w:rsidRPr="00297E92" w:rsidRDefault="009264E2" w:rsidP="009264E2">
      <w:pPr>
        <w:pStyle w:val="Nadpis2"/>
      </w:pPr>
      <w:r w:rsidRPr="00297E92">
        <w:t>Neobmedzené ručenie</w:t>
      </w:r>
    </w:p>
    <w:p w14:paraId="28EA6E70" w14:textId="77777777" w:rsidR="009264E2" w:rsidRPr="00297E92" w:rsidRDefault="009264E2" w:rsidP="0027501C">
      <w:pPr>
        <w:rPr>
          <w:b/>
          <w:sz w:val="15"/>
          <w:szCs w:val="15"/>
        </w:rPr>
      </w:pPr>
    </w:p>
    <w:p w14:paraId="449B8BA4" w14:textId="77777777" w:rsidR="009264E2" w:rsidRPr="00297E92" w:rsidRDefault="009264E2" w:rsidP="009264E2">
      <w:r w:rsidRPr="00297E92">
        <w:t xml:space="preserve">MECOM GROUP s.r.o. </w:t>
      </w:r>
      <w:r w:rsidR="009A0F69" w:rsidRPr="00297E92">
        <w:rPr>
          <w:snapToGrid w:val="0"/>
          <w:szCs w:val="17"/>
          <w:lang w:eastAsia="sk-SK"/>
        </w:rPr>
        <w:t xml:space="preserve">(ďalej len „spoločnosť“) </w:t>
      </w:r>
      <w:r w:rsidRPr="00297E92">
        <w:t xml:space="preserve">nie je neobmedzeným ručiteľom v žiadnej inej spoločnosti. </w:t>
      </w:r>
    </w:p>
    <w:p w14:paraId="1E48DAF6" w14:textId="77777777" w:rsidR="009264E2" w:rsidRPr="00297E92" w:rsidRDefault="009264E2" w:rsidP="00C81150">
      <w:pPr>
        <w:rPr>
          <w:snapToGrid w:val="0"/>
          <w:sz w:val="15"/>
          <w:szCs w:val="15"/>
          <w:lang w:eastAsia="sk-SK"/>
        </w:rPr>
      </w:pPr>
    </w:p>
    <w:p w14:paraId="6C04D4AC" w14:textId="77777777" w:rsidR="00C81150" w:rsidRPr="00297E92" w:rsidRDefault="00C81150" w:rsidP="00C81150">
      <w:pPr>
        <w:rPr>
          <w:snapToGrid w:val="0"/>
          <w:sz w:val="15"/>
          <w:szCs w:val="15"/>
          <w:lang w:eastAsia="sk-SK"/>
        </w:rPr>
      </w:pPr>
    </w:p>
    <w:p w14:paraId="105FCB5D" w14:textId="77777777" w:rsidR="00C81150" w:rsidRPr="00297E92" w:rsidRDefault="005E42E2" w:rsidP="00C81150">
      <w:pPr>
        <w:pStyle w:val="Nadpis2"/>
      </w:pPr>
      <w:r w:rsidRPr="00297E92">
        <w:br w:type="page"/>
      </w:r>
      <w:r w:rsidR="00C81150" w:rsidRPr="00297E92">
        <w:lastRenderedPageBreak/>
        <w:t>Právny dôvod zostavenia účtovnej závierky</w:t>
      </w:r>
    </w:p>
    <w:p w14:paraId="46097272" w14:textId="77777777" w:rsidR="00C81150" w:rsidRPr="00297E92" w:rsidRDefault="00C81150" w:rsidP="00C81150">
      <w:pPr>
        <w:rPr>
          <w:snapToGrid w:val="0"/>
          <w:lang w:eastAsia="sk-SK"/>
        </w:rPr>
      </w:pPr>
    </w:p>
    <w:p w14:paraId="73785A13" w14:textId="306ADADF" w:rsidR="00C81150" w:rsidRPr="00297E92" w:rsidRDefault="00C81150" w:rsidP="00C81150">
      <w:pPr>
        <w:rPr>
          <w:snapToGrid w:val="0"/>
          <w:lang w:eastAsia="sk-SK"/>
        </w:rPr>
      </w:pPr>
      <w:r w:rsidRPr="00297E92">
        <w:rPr>
          <w:snapToGrid w:val="0"/>
          <w:lang w:eastAsia="sk-SK"/>
        </w:rPr>
        <w:t xml:space="preserve">Táto účtovná závierka je riadna individuálna účtovná závierka za </w:t>
      </w:r>
      <w:r w:rsidR="00326A14" w:rsidRPr="00297E92">
        <w:rPr>
          <w:snapToGrid w:val="0"/>
          <w:lang w:eastAsia="sk-SK"/>
        </w:rPr>
        <w:t xml:space="preserve">MECOM GROUP s.r.o. </w:t>
      </w:r>
      <w:r w:rsidR="009264E2" w:rsidRPr="00297E92">
        <w:rPr>
          <w:snapToGrid w:val="0"/>
          <w:lang w:eastAsia="sk-SK"/>
        </w:rPr>
        <w:t>b</w:t>
      </w:r>
      <w:r w:rsidRPr="00297E92">
        <w:rPr>
          <w:snapToGrid w:val="0"/>
          <w:lang w:eastAsia="sk-SK"/>
        </w:rPr>
        <w:t>ola zostavená za účtovné obdobie od 1. januára do 31. decembra 20</w:t>
      </w:r>
      <w:r w:rsidR="00E76125" w:rsidRPr="00297E92">
        <w:rPr>
          <w:snapToGrid w:val="0"/>
          <w:lang w:eastAsia="sk-SK"/>
        </w:rPr>
        <w:t>1</w:t>
      </w:r>
      <w:r w:rsidR="00E45044">
        <w:rPr>
          <w:snapToGrid w:val="0"/>
          <w:lang w:eastAsia="sk-SK"/>
        </w:rPr>
        <w:t>6</w:t>
      </w:r>
      <w:r w:rsidRPr="00297E92">
        <w:rPr>
          <w:snapToGrid w:val="0"/>
          <w:lang w:eastAsia="sk-SK"/>
        </w:rPr>
        <w:t xml:space="preserve"> podľa slovenských právnych predpisov, a to zákona o účtovníctve a postupov účtovania pre podnikateľov. </w:t>
      </w:r>
    </w:p>
    <w:p w14:paraId="6B2482DC" w14:textId="77777777" w:rsidR="00C81150" w:rsidRPr="00297E92" w:rsidRDefault="00C81150" w:rsidP="00C81150">
      <w:pPr>
        <w:rPr>
          <w:snapToGrid w:val="0"/>
          <w:lang w:eastAsia="sk-SK"/>
        </w:rPr>
      </w:pPr>
    </w:p>
    <w:p w14:paraId="72BD2AC7" w14:textId="77777777" w:rsidR="00A275C8" w:rsidRPr="00297E92" w:rsidRDefault="00A275C8" w:rsidP="00A275C8">
      <w:pPr>
        <w:rPr>
          <w:snapToGrid w:val="0"/>
          <w:lang w:eastAsia="sk-SK"/>
        </w:rPr>
      </w:pPr>
      <w:r w:rsidRPr="00297E92">
        <w:rPr>
          <w:snapToGrid w:val="0"/>
          <w:lang w:eastAsia="sk-SK"/>
        </w:rPr>
        <w:t>Účtovná závierka je zostavená na všeobecné použitie. Informácie v nej uvedené nie je možné použiť na účely akéhokoľvek špecifického používateľa ani na posúdenie jednotlivých transakcií. Používatelia účtovnej závierky by sa pri rozhodovaní nemali spoliehať na túto účtovnú závierku ako jediný zdroj informácií.</w:t>
      </w:r>
    </w:p>
    <w:p w14:paraId="5E1F140B" w14:textId="77777777" w:rsidR="00A275C8" w:rsidRPr="00297E92" w:rsidRDefault="00A275C8" w:rsidP="00C81150">
      <w:pPr>
        <w:rPr>
          <w:snapToGrid w:val="0"/>
          <w:lang w:eastAsia="sk-SK"/>
        </w:rPr>
      </w:pPr>
    </w:p>
    <w:p w14:paraId="6950DEA8" w14:textId="77777777" w:rsidR="0092549E" w:rsidRPr="00297E92" w:rsidRDefault="0092549E" w:rsidP="00A275C8">
      <w:pPr>
        <w:rPr>
          <w:snapToGrid w:val="0"/>
          <w:lang w:eastAsia="sk-SK"/>
        </w:rPr>
      </w:pPr>
    </w:p>
    <w:p w14:paraId="5E7ACC1D" w14:textId="0E5B66AB" w:rsidR="00C81150" w:rsidRPr="00297E92" w:rsidRDefault="00C81150" w:rsidP="00C81150">
      <w:pPr>
        <w:pStyle w:val="Nadpis2"/>
      </w:pPr>
      <w:r w:rsidRPr="00297E92">
        <w:t>Schválen</w:t>
      </w:r>
      <w:r w:rsidR="00AC79A3" w:rsidRPr="00297E92">
        <w:t>ie účtovnej závi</w:t>
      </w:r>
      <w:r w:rsidR="00C34762" w:rsidRPr="00297E92">
        <w:t>erky za rok 20</w:t>
      </w:r>
      <w:r w:rsidR="00495448" w:rsidRPr="00297E92">
        <w:t>1</w:t>
      </w:r>
      <w:r w:rsidR="00E45044">
        <w:t>5</w:t>
      </w:r>
    </w:p>
    <w:p w14:paraId="27F562C2" w14:textId="77777777" w:rsidR="00AC79A3" w:rsidRPr="00297E92" w:rsidRDefault="00AC79A3" w:rsidP="00AC79A3">
      <w:pPr>
        <w:rPr>
          <w:lang w:eastAsia="sk-SK"/>
        </w:rPr>
      </w:pPr>
    </w:p>
    <w:p w14:paraId="0BDA6760" w14:textId="0115820C" w:rsidR="0034795C" w:rsidRPr="00297E92" w:rsidRDefault="0034795C" w:rsidP="0034795C">
      <w:r w:rsidRPr="00297E92">
        <w:t xml:space="preserve">Účtovná závierka za rok </w:t>
      </w:r>
      <w:r w:rsidR="004D0458" w:rsidRPr="00297E92">
        <w:t>201</w:t>
      </w:r>
      <w:r w:rsidR="00E45044">
        <w:t>5</w:t>
      </w:r>
      <w:r w:rsidR="004D0458" w:rsidRPr="00297E92">
        <w:t xml:space="preserve"> </w:t>
      </w:r>
      <w:r w:rsidRPr="00297E92">
        <w:t xml:space="preserve">bola schválená na Valnom zhromaždení konanom dňa </w:t>
      </w:r>
      <w:r w:rsidR="003B73BB">
        <w:t>03.11.</w:t>
      </w:r>
      <w:r w:rsidR="002861F3" w:rsidRPr="00297E92">
        <w:t>201</w:t>
      </w:r>
      <w:r w:rsidR="00E45044">
        <w:t>6</w:t>
      </w:r>
      <w:r w:rsidR="00377388" w:rsidRPr="00297E92">
        <w:t xml:space="preserve"> </w:t>
      </w:r>
      <w:r w:rsidR="00D71ABE" w:rsidRPr="00297E92">
        <w:t>v</w:t>
      </w:r>
      <w:r w:rsidR="009460C1" w:rsidRPr="00297E92">
        <w:t> </w:t>
      </w:r>
      <w:r w:rsidR="00495448" w:rsidRPr="00297E92">
        <w:t>Limassole</w:t>
      </w:r>
      <w:r w:rsidR="009460C1" w:rsidRPr="00297E92">
        <w:t xml:space="preserve"> (Cyperská republika).</w:t>
      </w:r>
    </w:p>
    <w:p w14:paraId="54BC7882" w14:textId="77777777" w:rsidR="00C81150" w:rsidRPr="00297E92" w:rsidRDefault="00C81150" w:rsidP="00C81150">
      <w:pPr>
        <w:rPr>
          <w:snapToGrid w:val="0"/>
          <w:highlight w:val="yellow"/>
          <w:lang w:eastAsia="sk-SK"/>
        </w:rPr>
      </w:pPr>
    </w:p>
    <w:p w14:paraId="5D67FAA0" w14:textId="77777777" w:rsidR="00916357" w:rsidRPr="00297E92" w:rsidRDefault="00916357" w:rsidP="00030AFF">
      <w:pPr>
        <w:rPr>
          <w:lang w:eastAsia="x-none"/>
        </w:rPr>
      </w:pPr>
      <w:bookmarkStart w:id="0" w:name="OLE_LINK1"/>
      <w:bookmarkEnd w:id="0"/>
    </w:p>
    <w:p w14:paraId="7906BF70" w14:textId="77777777" w:rsidR="00C81150" w:rsidRPr="00297E92" w:rsidRDefault="00C81150" w:rsidP="00C81150">
      <w:pPr>
        <w:pStyle w:val="Nadpis2"/>
      </w:pPr>
      <w:r w:rsidRPr="00297E92">
        <w:t>Konsolidovaná účtovná závierka</w:t>
      </w:r>
    </w:p>
    <w:p w14:paraId="12EB1A6F" w14:textId="77777777" w:rsidR="00916357" w:rsidRPr="00297E92" w:rsidRDefault="00916357" w:rsidP="00494172"/>
    <w:p w14:paraId="6061D9C8" w14:textId="77777777" w:rsidR="00903721" w:rsidRPr="00297E92" w:rsidRDefault="00671A75" w:rsidP="00494172">
      <w:r w:rsidRPr="00297E92">
        <w:t xml:space="preserve">Spoločnosť MECOM GROUP s.r.o., má rozhodujúci vplyv a  je materskou spoločnosťou so 100-percentným podielom v spoločnosti </w:t>
      </w:r>
      <w:r w:rsidR="005B677F" w:rsidRPr="00297E92">
        <w:t>Kaiser food</w:t>
      </w:r>
      <w:r w:rsidRPr="00297E92">
        <w:t xml:space="preserve"> Kft, so sídlom v Szolnoku, Vágóhíd út 60, Maďarsko.</w:t>
      </w:r>
      <w:r w:rsidR="005A1739" w:rsidRPr="00297E92">
        <w:t xml:space="preserve"> </w:t>
      </w:r>
      <w:r w:rsidR="00EE1A0A" w:rsidRPr="00297E92">
        <w:t xml:space="preserve">Tiež je materskou spoločnosťou s 99 – percentným podielom </w:t>
      </w:r>
      <w:r w:rsidR="005B677F" w:rsidRPr="00297E92">
        <w:t>v spoločnosti Mäsokombinát Plzeň s.r.o., so sídlom v Plzni, Podnikatelská 1094/15.</w:t>
      </w:r>
      <w:r w:rsidR="0030742D" w:rsidRPr="00297E92">
        <w:t xml:space="preserve"> </w:t>
      </w:r>
    </w:p>
    <w:p w14:paraId="24ECB61C" w14:textId="77777777" w:rsidR="00EE1A0A" w:rsidRPr="00297E92" w:rsidRDefault="00EE1A0A" w:rsidP="00494172"/>
    <w:p w14:paraId="28130B98" w14:textId="312AB5CA" w:rsidR="005B677F" w:rsidRPr="00297E92" w:rsidRDefault="00903721" w:rsidP="00494172">
      <w:r w:rsidRPr="00297E92">
        <w:rPr>
          <w:snapToGrid w:val="0"/>
          <w:lang w:eastAsia="sk-SK"/>
        </w:rPr>
        <w:t>Za účtovné obdobie od 1. januára do 31. decembra 201</w:t>
      </w:r>
      <w:r w:rsidR="00835618">
        <w:rPr>
          <w:snapToGrid w:val="0"/>
          <w:lang w:eastAsia="sk-SK"/>
        </w:rPr>
        <w:t>6</w:t>
      </w:r>
      <w:r w:rsidRPr="00297E92">
        <w:rPr>
          <w:snapToGrid w:val="0"/>
          <w:lang w:eastAsia="sk-SK"/>
        </w:rPr>
        <w:t xml:space="preserve"> spoločnosť zostaví riadnu konsolidovanú účtovnú závierku </w:t>
      </w:r>
      <w:r w:rsidRPr="00297E92">
        <w:rPr>
          <w:szCs w:val="17"/>
        </w:rPr>
        <w:t>v zmysle zákona 431/2002 Z. z. o účtovníctve v znení neskorších predpisov podľa Medzinárodných štandardov pre finančné výkazníctvo (IFRS) tak, ako boli schválené Európskou úniou (EÚ). Táto konsolidovaná účtovná závierka bude dostupná v sídle spoločnosti.</w:t>
      </w:r>
      <w:r w:rsidRPr="00297E92">
        <w:rPr>
          <w:snapToGrid w:val="0"/>
          <w:lang w:eastAsia="sk-SK"/>
        </w:rPr>
        <w:t xml:space="preserve"> </w:t>
      </w:r>
    </w:p>
    <w:p w14:paraId="7DB07B44" w14:textId="77777777" w:rsidR="00030AFF" w:rsidRPr="00297E92" w:rsidRDefault="00030AFF" w:rsidP="009264E2"/>
    <w:p w14:paraId="7675D09E" w14:textId="77777777" w:rsidR="00030AFF" w:rsidRPr="00297E92" w:rsidRDefault="00030AFF" w:rsidP="00030AFF">
      <w:r w:rsidRPr="00297E92">
        <w:t>Spoločnosť MECOM GROUP s.r.o. je dcérskou spoločnosťou spoločnosti CARNIBONA HOLDINGS LIMITED so sídlom Agias Fylaxeos &amp; Polygnostou 212, C&amp;I Center, 2nd floor, 3082 Limassol, Cyprus, ktorá má 100-percentný podiel na jej základnom imaní.</w:t>
      </w:r>
    </w:p>
    <w:p w14:paraId="20D1336A" w14:textId="77777777" w:rsidR="00985C97" w:rsidRPr="00297E92" w:rsidRDefault="00985C97" w:rsidP="009264E2"/>
    <w:p w14:paraId="14AE2049" w14:textId="77777777" w:rsidR="009264E2" w:rsidRPr="00297E92" w:rsidRDefault="00671A75" w:rsidP="009264E2">
      <w:r w:rsidRPr="00297E92">
        <w:t xml:space="preserve">Materská spoločnosť </w:t>
      </w:r>
      <w:r w:rsidR="00BF0AEF" w:rsidRPr="00297E92">
        <w:t>CARNIBONA HO</w:t>
      </w:r>
      <w:r w:rsidR="00FC6A21" w:rsidRPr="00297E92">
        <w:t>L</w:t>
      </w:r>
      <w:r w:rsidR="00BF0AEF" w:rsidRPr="00297E92">
        <w:t>D</w:t>
      </w:r>
      <w:r w:rsidR="00FC6A21" w:rsidRPr="00297E92">
        <w:t>INGS</w:t>
      </w:r>
      <w:r w:rsidRPr="00297E92">
        <w:t xml:space="preserve"> LIMITED je dcérskou spoločnosťou spoločnosti </w:t>
      </w:r>
      <w:r w:rsidR="00FC6A21" w:rsidRPr="00297E92">
        <w:t xml:space="preserve">PENTA INVESTMENTS LIMITED so sídlom </w:t>
      </w:r>
      <w:r w:rsidR="00B51E3D" w:rsidRPr="00297E92">
        <w:t>47 Esplanade, Channel Islands, JE1 0BD St. Helier, Jersey, Veľká Británia</w:t>
      </w:r>
      <w:r w:rsidRPr="00297E92">
        <w:t xml:space="preserve">. </w:t>
      </w:r>
      <w:r w:rsidR="00B51E3D" w:rsidRPr="00297E92">
        <w:t xml:space="preserve">Spoločnosť PENTA INVESTMENTS LIMITED je konsolidujúca účtovná jednotka, ktorá </w:t>
      </w:r>
      <w:r w:rsidRPr="00297E92">
        <w:t>zostavuje konsolidovanú účtovnú závierku za všetky skupiny podnikov konsolidovaného celku.</w:t>
      </w:r>
      <w:r w:rsidR="00B51E3D" w:rsidRPr="00297E92">
        <w:t xml:space="preserve"> </w:t>
      </w:r>
      <w:r w:rsidR="009264E2" w:rsidRPr="00297E92">
        <w:t>Konsolidovan</w:t>
      </w:r>
      <w:r w:rsidR="00B51E3D" w:rsidRPr="00297E92">
        <w:t>á</w:t>
      </w:r>
      <w:r w:rsidR="009264E2" w:rsidRPr="00297E92">
        <w:t xml:space="preserve"> účtovn</w:t>
      </w:r>
      <w:r w:rsidR="00B51E3D" w:rsidRPr="00297E92">
        <w:t>á</w:t>
      </w:r>
      <w:r w:rsidR="009264E2" w:rsidRPr="00297E92">
        <w:t xml:space="preserve"> závierk</w:t>
      </w:r>
      <w:r w:rsidR="00B51E3D" w:rsidRPr="00297E92">
        <w:t>a</w:t>
      </w:r>
      <w:r w:rsidR="009264E2" w:rsidRPr="00297E92">
        <w:t xml:space="preserve"> </w:t>
      </w:r>
      <w:r w:rsidR="00B51E3D" w:rsidRPr="00297E92">
        <w:t xml:space="preserve">je </w:t>
      </w:r>
      <w:r w:rsidR="009264E2" w:rsidRPr="00297E92">
        <w:t>dostupn</w:t>
      </w:r>
      <w:r w:rsidR="00B51E3D" w:rsidRPr="00297E92">
        <w:t>á</w:t>
      </w:r>
      <w:r w:rsidR="009264E2" w:rsidRPr="00297E92">
        <w:t xml:space="preserve"> v spoločnosti </w:t>
      </w:r>
      <w:r w:rsidR="00FC6A21" w:rsidRPr="00297E92">
        <w:t>PENTA INVESTMENTS LIMITED</w:t>
      </w:r>
      <w:r w:rsidR="009264E2" w:rsidRPr="00297E92">
        <w:t xml:space="preserve">. </w:t>
      </w:r>
    </w:p>
    <w:p w14:paraId="77193B86" w14:textId="77777777" w:rsidR="0009514D" w:rsidRPr="00297E92" w:rsidRDefault="0009514D" w:rsidP="00C34762">
      <w:pPr>
        <w:rPr>
          <w:highlight w:val="lightGray"/>
        </w:rPr>
      </w:pPr>
    </w:p>
    <w:p w14:paraId="1E0D8DED" w14:textId="77777777" w:rsidR="0009514D" w:rsidRPr="00297E92" w:rsidRDefault="0009514D" w:rsidP="00C34762">
      <w:pPr>
        <w:rPr>
          <w:highlight w:val="yellow"/>
        </w:rPr>
      </w:pPr>
    </w:p>
    <w:p w14:paraId="090A7586" w14:textId="77777777" w:rsidR="00C81150" w:rsidRPr="00297E92" w:rsidRDefault="00C81150" w:rsidP="00631DAA">
      <w:pPr>
        <w:pStyle w:val="Nadpis1"/>
      </w:pPr>
      <w:bookmarkStart w:id="1" w:name="_Ref150575427"/>
      <w:r w:rsidRPr="00297E92">
        <w:t>POUŽITÉ ÚČTOVNÉ ZÁSADY A ÚČTOVNÉ METÓDY</w:t>
      </w:r>
      <w:bookmarkEnd w:id="1"/>
    </w:p>
    <w:p w14:paraId="714B4089" w14:textId="77777777" w:rsidR="00C81150" w:rsidRPr="00297E92" w:rsidRDefault="00C81150" w:rsidP="00C81150"/>
    <w:p w14:paraId="6EF7C413" w14:textId="77777777" w:rsidR="002069DF" w:rsidRPr="00297E92" w:rsidRDefault="002069DF" w:rsidP="00F01D36">
      <w:pPr>
        <w:numPr>
          <w:ilvl w:val="0"/>
          <w:numId w:val="2"/>
        </w:numPr>
        <w:rPr>
          <w:snapToGrid w:val="0"/>
          <w:lang w:eastAsia="sk-SK"/>
        </w:rPr>
      </w:pPr>
      <w:r w:rsidRPr="00297E92">
        <w:rPr>
          <w:snapToGrid w:val="0"/>
          <w:lang w:eastAsia="sk-SK"/>
        </w:rPr>
        <w:t>Spoločnosť uplatňuje účtovné princípy a postupy účtovania v súlade so zákonom o účtovníctve a s postupmi účtovania pre podnikateľov, ktoré platia v Slovenskej republike. Účtovníctvo sa vedie v peňažných jednotkách slovenskej meny, t. j. v eurách.</w:t>
      </w:r>
    </w:p>
    <w:p w14:paraId="3229F3EE" w14:textId="77777777" w:rsidR="002069DF" w:rsidRPr="00297E92" w:rsidRDefault="002069DF" w:rsidP="002069DF">
      <w:pPr>
        <w:rPr>
          <w:highlight w:val="yellow"/>
        </w:rPr>
      </w:pPr>
    </w:p>
    <w:p w14:paraId="0E7FC203" w14:textId="4E8CDF66" w:rsidR="00D15407" w:rsidRPr="00297E92" w:rsidRDefault="00C81150" w:rsidP="00F01D36">
      <w:pPr>
        <w:numPr>
          <w:ilvl w:val="0"/>
          <w:numId w:val="2"/>
        </w:numPr>
      </w:pPr>
      <w:r w:rsidRPr="00297E92">
        <w:t xml:space="preserve">Účtovná závierka za rok </w:t>
      </w:r>
      <w:r w:rsidR="00301067" w:rsidRPr="00297E92">
        <w:t>201</w:t>
      </w:r>
      <w:r w:rsidR="00E45044">
        <w:t>6</w:t>
      </w:r>
      <w:r w:rsidR="00301067" w:rsidRPr="00297E92">
        <w:t xml:space="preserve"> </w:t>
      </w:r>
      <w:r w:rsidRPr="00297E92">
        <w:t>bola spracovaná za predpokladu nepretržitého pokračovania činnosti.</w:t>
      </w:r>
    </w:p>
    <w:p w14:paraId="5642AAAE" w14:textId="77777777" w:rsidR="00D15407" w:rsidRPr="00297E92" w:rsidRDefault="00D15407" w:rsidP="00D15407">
      <w:pPr>
        <w:pStyle w:val="Odsekzoznamu"/>
      </w:pPr>
    </w:p>
    <w:p w14:paraId="569ABAE3" w14:textId="0EDF1EBE" w:rsidR="00D15407" w:rsidRPr="00297E92" w:rsidRDefault="00D15407" w:rsidP="00D15407">
      <w:pPr>
        <w:tabs>
          <w:tab w:val="num" w:pos="540"/>
        </w:tabs>
        <w:ind w:left="567"/>
      </w:pPr>
      <w:r w:rsidRPr="001879D1">
        <w:t xml:space="preserve">Spoločnosť vykazuje </w:t>
      </w:r>
      <w:r w:rsidR="001879D1" w:rsidRPr="0072512B">
        <w:t>stratu</w:t>
      </w:r>
      <w:r w:rsidRPr="001879D1">
        <w:t xml:space="preserve"> za rok končiaci 31. decembra 201</w:t>
      </w:r>
      <w:r w:rsidR="00E45044" w:rsidRPr="001879D1">
        <w:t>6</w:t>
      </w:r>
      <w:r w:rsidRPr="001879D1">
        <w:t xml:space="preserve"> vo výške</w:t>
      </w:r>
      <w:r w:rsidR="001879D1" w:rsidRPr="0072512B">
        <w:t xml:space="preserve"> </w:t>
      </w:r>
      <w:r w:rsidR="00263E50">
        <w:t>7</w:t>
      </w:r>
      <w:r w:rsidR="00263E50" w:rsidRPr="0072512B">
        <w:t> </w:t>
      </w:r>
      <w:r w:rsidR="00263E50">
        <w:t>359</w:t>
      </w:r>
      <w:r w:rsidR="00263E50" w:rsidRPr="0072512B">
        <w:t xml:space="preserve"> </w:t>
      </w:r>
      <w:r w:rsidR="00263E50">
        <w:t>083</w:t>
      </w:r>
      <w:r w:rsidR="00263E50" w:rsidRPr="001879D1">
        <w:t xml:space="preserve"> </w:t>
      </w:r>
      <w:r w:rsidR="008D3E85" w:rsidRPr="001879D1">
        <w:t>EUR.</w:t>
      </w:r>
      <w:r w:rsidR="008D3E85" w:rsidRPr="00297E92">
        <w:t xml:space="preserve"> </w:t>
      </w:r>
      <w:r w:rsidRPr="00297E92">
        <w:t xml:space="preserve"> </w:t>
      </w:r>
    </w:p>
    <w:p w14:paraId="090082F7" w14:textId="77777777" w:rsidR="00D15407" w:rsidRPr="00297E92" w:rsidRDefault="00D15407" w:rsidP="00D15407">
      <w:pPr>
        <w:tabs>
          <w:tab w:val="num" w:pos="540"/>
        </w:tabs>
        <w:rPr>
          <w:highlight w:val="lightGray"/>
        </w:rPr>
      </w:pPr>
    </w:p>
    <w:p w14:paraId="73ACF1CE" w14:textId="77777777" w:rsidR="00D15407" w:rsidRPr="00297E92" w:rsidRDefault="00D15407" w:rsidP="00D15407">
      <w:pPr>
        <w:tabs>
          <w:tab w:val="num" w:pos="540"/>
        </w:tabs>
        <w:ind w:left="539"/>
      </w:pPr>
      <w:r w:rsidRPr="00297E92">
        <w:t>Predpoklad nepretržitého pokračovania v činnosti závisí od úspešnosti realizácie podnikateľského plánu vedením spoločnosti a od nepretržitej finančnej podpory zo strany materskej spoločnosti. Vedenie spoločnosti vypracovalo podnikateľský plán, podľa ktorého sa predpokladá nárast ziskov a zlepšenie peňažných tokov z</w:t>
      </w:r>
      <w:r w:rsidR="008B3FC1" w:rsidRPr="00297E92">
        <w:t> </w:t>
      </w:r>
      <w:r w:rsidRPr="00297E92">
        <w:t>titulu</w:t>
      </w:r>
      <w:r w:rsidR="008B3FC1" w:rsidRPr="00297E92">
        <w:t xml:space="preserve"> pokračovania v aktivitách začatých v minulých účtovných obdobiach</w:t>
      </w:r>
      <w:r w:rsidRPr="00297E92">
        <w:t>:</w:t>
      </w:r>
    </w:p>
    <w:p w14:paraId="4CC54EE4" w14:textId="77777777" w:rsidR="00D15407" w:rsidRPr="00297E92" w:rsidRDefault="00D15407" w:rsidP="00F01D36">
      <w:pPr>
        <w:numPr>
          <w:ilvl w:val="0"/>
          <w:numId w:val="13"/>
        </w:numPr>
        <w:ind w:left="1134" w:hanging="567"/>
      </w:pPr>
      <w:r w:rsidRPr="00297E92">
        <w:t>Optimalizácie výroby a využitie výrobných priestorov</w:t>
      </w:r>
    </w:p>
    <w:p w14:paraId="48705FC3" w14:textId="77777777" w:rsidR="00D15407" w:rsidRPr="00297E92" w:rsidRDefault="00D15407" w:rsidP="00F01D36">
      <w:pPr>
        <w:numPr>
          <w:ilvl w:val="0"/>
          <w:numId w:val="13"/>
        </w:numPr>
        <w:ind w:left="1134" w:hanging="567"/>
      </w:pPr>
      <w:r w:rsidRPr="00297E92">
        <w:t>Zmeny cenovej politiky</w:t>
      </w:r>
    </w:p>
    <w:p w14:paraId="1A169B00" w14:textId="77777777" w:rsidR="00D15407" w:rsidRPr="00297E92" w:rsidRDefault="00D15407" w:rsidP="00F01D36">
      <w:pPr>
        <w:numPr>
          <w:ilvl w:val="0"/>
          <w:numId w:val="13"/>
        </w:numPr>
        <w:ind w:left="1134" w:hanging="567"/>
      </w:pPr>
      <w:r w:rsidRPr="00297E92">
        <w:t>Marketingových aktivít na podporu vlastn</w:t>
      </w:r>
      <w:r w:rsidR="00F74824" w:rsidRPr="00297E92">
        <w:t>ej</w:t>
      </w:r>
      <w:r w:rsidRPr="00297E92">
        <w:t xml:space="preserve"> značky</w:t>
      </w:r>
      <w:r w:rsidR="00F74824" w:rsidRPr="00297E92">
        <w:t>.</w:t>
      </w:r>
    </w:p>
    <w:p w14:paraId="70451CB3" w14:textId="77777777" w:rsidR="00030AFF" w:rsidRPr="00297E92" w:rsidRDefault="00030AFF" w:rsidP="00D15407">
      <w:pPr>
        <w:tabs>
          <w:tab w:val="num" w:pos="540"/>
        </w:tabs>
        <w:ind w:left="539"/>
        <w:rPr>
          <w:highlight w:val="lightGray"/>
        </w:rPr>
      </w:pPr>
    </w:p>
    <w:p w14:paraId="266AE6BB" w14:textId="4B5E1806" w:rsidR="00C81150" w:rsidRPr="0006572E" w:rsidRDefault="00D15407" w:rsidP="00D15407">
      <w:pPr>
        <w:ind w:left="539"/>
      </w:pPr>
      <w:r w:rsidRPr="0006572E">
        <w:t xml:space="preserve">Podľa schváleného podnikateľského plánu vedenie spoločnosti je presvedčené, že budúce peňažné toky sú dostatočné na návratnosť dlhodobého majetku, ktorý je vykazovaný v súvahe v celkovej </w:t>
      </w:r>
      <w:r w:rsidR="008B3FC1" w:rsidRPr="0006572E">
        <w:t>netto hodnote</w:t>
      </w:r>
      <w:r w:rsidR="00842258" w:rsidRPr="0006572E">
        <w:t xml:space="preserve"> </w:t>
      </w:r>
      <w:r w:rsidR="0006572E" w:rsidRPr="0072512B">
        <w:t>48</w:t>
      </w:r>
      <w:r w:rsidR="007306A5">
        <w:t> 273 892</w:t>
      </w:r>
      <w:r w:rsidR="00282219" w:rsidRPr="0006572E">
        <w:t xml:space="preserve"> </w:t>
      </w:r>
      <w:r w:rsidR="008D3E85" w:rsidRPr="0006572E">
        <w:t>EUR</w:t>
      </w:r>
      <w:r w:rsidRPr="0006572E">
        <w:t>.</w:t>
      </w:r>
      <w:r w:rsidR="00C81150" w:rsidRPr="0006572E">
        <w:t xml:space="preserve"> </w:t>
      </w:r>
    </w:p>
    <w:p w14:paraId="36593EF4" w14:textId="1A540D5F" w:rsidR="004C26AF" w:rsidRPr="00297E92" w:rsidRDefault="00715F84" w:rsidP="00B73D04">
      <w:pPr>
        <w:ind w:left="539"/>
      </w:pPr>
      <w:r w:rsidRPr="0072512B">
        <w:rPr>
          <w:highlight w:val="lightGray"/>
        </w:rPr>
        <w:br w:type="page"/>
      </w:r>
    </w:p>
    <w:p w14:paraId="18D0DD9A" w14:textId="77777777" w:rsidR="00823760" w:rsidRPr="00297E92" w:rsidRDefault="00823760" w:rsidP="00B73D04">
      <w:pPr>
        <w:ind w:left="539"/>
        <w:rPr>
          <w:highlight w:val="yellow"/>
        </w:rPr>
      </w:pPr>
    </w:p>
    <w:p w14:paraId="1FD210F3" w14:textId="77777777" w:rsidR="00C81150" w:rsidRPr="00297E92" w:rsidRDefault="00C81150" w:rsidP="00F01D36">
      <w:pPr>
        <w:numPr>
          <w:ilvl w:val="0"/>
          <w:numId w:val="2"/>
        </w:numPr>
      </w:pPr>
      <w:r w:rsidRPr="00297E92">
        <w:t xml:space="preserve">Účtovníctvo sa vedie na základe dodržania časovej a vecnej súvislosti nákladov a výnosov. Za základ sa berú všetky náklady a výnosy, ktoré sa vzťahujú na účtovné obdobie bez ohľadu na dátum ich platenia. </w:t>
      </w:r>
    </w:p>
    <w:p w14:paraId="58E0F000" w14:textId="77777777" w:rsidR="00C81150" w:rsidRPr="00297E92" w:rsidRDefault="00C81150" w:rsidP="00C81150">
      <w:pPr>
        <w:tabs>
          <w:tab w:val="num" w:pos="540"/>
        </w:tabs>
        <w:ind w:left="540" w:hanging="540"/>
      </w:pPr>
    </w:p>
    <w:p w14:paraId="486412E8" w14:textId="77777777" w:rsidR="00C81150" w:rsidRPr="00297E92" w:rsidRDefault="00C81150" w:rsidP="00F01D36">
      <w:pPr>
        <w:numPr>
          <w:ilvl w:val="0"/>
          <w:numId w:val="2"/>
        </w:numPr>
      </w:pPr>
      <w:r w:rsidRPr="00297E92">
        <w:t>Pri oceňovaní majetku a záväzkov sa uplatňuje zásada opatrnosti, t. j. berú sa za základ všetky riziká, straty a zníženia hodnoty, ktoré sa týkajú majetku a záväzkov a ktoré sú známe ku dňu, ku ktorému sa zostavuje účtovná závierka.</w:t>
      </w:r>
    </w:p>
    <w:p w14:paraId="42361F21" w14:textId="77777777" w:rsidR="00C81150" w:rsidRPr="00297E92" w:rsidRDefault="00C81150" w:rsidP="00C81150">
      <w:pPr>
        <w:tabs>
          <w:tab w:val="num" w:pos="540"/>
        </w:tabs>
        <w:ind w:left="540" w:hanging="540"/>
      </w:pPr>
    </w:p>
    <w:p w14:paraId="31550E74" w14:textId="77777777" w:rsidR="00C81150" w:rsidRPr="00297E92" w:rsidRDefault="00C81150" w:rsidP="00F01D36">
      <w:pPr>
        <w:numPr>
          <w:ilvl w:val="0"/>
          <w:numId w:val="2"/>
        </w:numPr>
      </w:pPr>
      <w:r w:rsidRPr="00297E92">
        <w:t>Moment zaúčtovania výnosov – výnosy sa účtujú pri splnení dodacích podmienok, nakoľko v tomto okamihu prechádzajú na odberateľa významné riziká a vlastnícke práva.</w:t>
      </w:r>
    </w:p>
    <w:p w14:paraId="27184D56" w14:textId="77777777" w:rsidR="00C81150" w:rsidRPr="00297E92" w:rsidRDefault="00C81150" w:rsidP="00C81150">
      <w:pPr>
        <w:tabs>
          <w:tab w:val="num" w:pos="540"/>
        </w:tabs>
        <w:ind w:left="540" w:hanging="540"/>
      </w:pPr>
    </w:p>
    <w:p w14:paraId="6A5BA3DF" w14:textId="77777777" w:rsidR="00C81150" w:rsidRPr="00297E92" w:rsidRDefault="00C81150" w:rsidP="00F01D36">
      <w:pPr>
        <w:numPr>
          <w:ilvl w:val="0"/>
          <w:numId w:val="2"/>
        </w:numPr>
      </w:pPr>
      <w:r w:rsidRPr="00297E92">
        <w:t>Dlhodobé a krátkodobé pohľadávky, záväzky, úvery a pôžičky – pohľadávky a záväzky sa v súvahe vykazujú ako dlhodobé alebo krátkodobé podľa zostatkovej doby splatnosti ku dňu, ku ktorému sa zostavuje účtovná závierka. Časť dlhodobej pohľadávky a časť dlhodobého záväzku, ktorých splatnosť nie je dlhšia ako jeden rok odo dňa, ku ktorému sa zostavuje účtovná závierka, sa vykazujú v súvahe ako krátkodobá pohľadávka alebo krátkodobý záväzok.</w:t>
      </w:r>
    </w:p>
    <w:p w14:paraId="58AA94BA" w14:textId="77777777" w:rsidR="00466864" w:rsidRPr="00297E92" w:rsidRDefault="00466864" w:rsidP="0027501C">
      <w:pPr>
        <w:ind w:left="539"/>
      </w:pPr>
    </w:p>
    <w:p w14:paraId="231880EF" w14:textId="77777777" w:rsidR="00C81150" w:rsidRPr="00297E92" w:rsidRDefault="00C81150" w:rsidP="00F01D36">
      <w:pPr>
        <w:numPr>
          <w:ilvl w:val="0"/>
          <w:numId w:val="2"/>
        </w:numPr>
      </w:pPr>
      <w:r w:rsidRPr="00297E92">
        <w:t>Použitie odhadov – zostavenie účtovnej závierky si vyžaduje, aby vedenie spoločnosti vypracovalo odhady a predpoklady, ktoré majú vplyv na vykazované sumy aktív a pasív, uvedenie možných budúcich aktív a pasív k</w:t>
      </w:r>
      <w:r w:rsidR="003B3C94" w:rsidRPr="00297E92">
        <w:t> </w:t>
      </w:r>
      <w:r w:rsidRPr="00297E92">
        <w:t>dátumu</w:t>
      </w:r>
      <w:r w:rsidR="003B3C94" w:rsidRPr="00297E92">
        <w:t>, ku ktorému sa zostavuje</w:t>
      </w:r>
      <w:r w:rsidRPr="00297E92">
        <w:t xml:space="preserve"> účtovn</w:t>
      </w:r>
      <w:r w:rsidR="003B3C94" w:rsidRPr="00297E92">
        <w:t>á</w:t>
      </w:r>
      <w:r w:rsidRPr="00297E92">
        <w:t xml:space="preserve"> závierk</w:t>
      </w:r>
      <w:r w:rsidR="003B3C94" w:rsidRPr="00297E92">
        <w:t>a</w:t>
      </w:r>
      <w:r w:rsidRPr="00297E92">
        <w:t>, ako aj na vykazovanú výšku výnosov a nákladov počas roka. Skutočné výsledky sa môžu od takýchto odhadov líšiť.</w:t>
      </w:r>
    </w:p>
    <w:p w14:paraId="7E1710BC" w14:textId="77777777" w:rsidR="00985C97" w:rsidRPr="00297E92" w:rsidRDefault="00985C97" w:rsidP="00FF6FEF">
      <w:pPr>
        <w:ind w:left="539"/>
      </w:pPr>
    </w:p>
    <w:p w14:paraId="55E9FA2D" w14:textId="77777777" w:rsidR="00C81150" w:rsidRPr="00297E92" w:rsidRDefault="00C81150" w:rsidP="00F01D36">
      <w:pPr>
        <w:numPr>
          <w:ilvl w:val="0"/>
          <w:numId w:val="2"/>
        </w:numPr>
      </w:pPr>
      <w:r w:rsidRPr="00297E92">
        <w:t>Vykázané dane – slovenské daňové právo je relatívne mladé s nedostatkom existujúcich precedensov a podlieha neustálym novelizáciám. Nakoľko existujú rôzne interpretácie daňových zákonov a predpisov pri uplatňovaní v rôznych typoch transakcií, sumy vykázané v účtovnej závierke sa môžu neskôr zmeniť podľa konečného stanoviska daňových úradov.</w:t>
      </w:r>
    </w:p>
    <w:p w14:paraId="0C2F702F" w14:textId="77777777" w:rsidR="00C81150" w:rsidRPr="00297E92" w:rsidRDefault="00C81150" w:rsidP="00C81150"/>
    <w:p w14:paraId="12EF7AC4" w14:textId="77777777" w:rsidR="00C81150" w:rsidRPr="00297E92" w:rsidRDefault="00C81150" w:rsidP="00C81150"/>
    <w:p w14:paraId="084573D1" w14:textId="77777777" w:rsidR="00C81150" w:rsidRPr="00297E92" w:rsidRDefault="00C81150" w:rsidP="00F01D36">
      <w:pPr>
        <w:pStyle w:val="Nadpis2"/>
        <w:numPr>
          <w:ilvl w:val="0"/>
          <w:numId w:val="2"/>
        </w:numPr>
      </w:pPr>
      <w:bookmarkStart w:id="2" w:name="_Ref150575436"/>
      <w:r w:rsidRPr="00297E92">
        <w:t>Spôsob ocenenia jednotlivých zložiek majetku a záväzkov – prvé ocenenie</w:t>
      </w:r>
      <w:bookmarkEnd w:id="2"/>
    </w:p>
    <w:p w14:paraId="6B78DEC2" w14:textId="77777777" w:rsidR="00C81150" w:rsidRPr="00297E92" w:rsidRDefault="00C81150" w:rsidP="00C81150"/>
    <w:p w14:paraId="17069D68" w14:textId="77777777" w:rsidR="002B1149" w:rsidRPr="00297E92" w:rsidRDefault="002B1149" w:rsidP="002B1149">
      <w:r w:rsidRPr="00297E92">
        <w:t>Pri obstaraní majetku sa uplatňuje princíp obstarávacích cien (t. j. historických cien). Ocenenie jednotlivých položiek majetku a záväzkov je takéto:</w:t>
      </w:r>
    </w:p>
    <w:p w14:paraId="73D16C08" w14:textId="77777777" w:rsidR="002B1149" w:rsidRPr="00297E92" w:rsidRDefault="002B1149" w:rsidP="002B1149"/>
    <w:p w14:paraId="442A5329" w14:textId="77777777" w:rsidR="002B1149" w:rsidRPr="00297E92" w:rsidRDefault="002B1149" w:rsidP="00F01D36">
      <w:pPr>
        <w:numPr>
          <w:ilvl w:val="0"/>
          <w:numId w:val="8"/>
        </w:numPr>
        <w:tabs>
          <w:tab w:val="left" w:pos="539"/>
        </w:tabs>
        <w:suppressAutoHyphens/>
        <w:rPr>
          <w:b/>
        </w:rPr>
      </w:pPr>
      <w:r w:rsidRPr="00297E92">
        <w:rPr>
          <w:b/>
        </w:rPr>
        <w:t>Dlhodobý nehmotný a dlhodobý hmotný majetok</w:t>
      </w:r>
    </w:p>
    <w:p w14:paraId="26C5273C" w14:textId="77777777" w:rsidR="002B1149" w:rsidRPr="00297E92" w:rsidRDefault="002B1149" w:rsidP="002B1149">
      <w:pPr>
        <w:ind w:left="539"/>
      </w:pPr>
      <w:r w:rsidRPr="00297E92">
        <w:t>Dlhodobý nehmotný majetok obstarávaný kúpou spoločnosť oceňuje obstarávacími cenami. Súčasťou nákladov na obstaranie sú aj úroky z investičných úverov do doby zaradenia majetku do užívania.</w:t>
      </w:r>
    </w:p>
    <w:p w14:paraId="747EEC61" w14:textId="77777777" w:rsidR="002B1149" w:rsidRPr="00297E92" w:rsidRDefault="002B1149" w:rsidP="002B1149"/>
    <w:p w14:paraId="443F3F4C" w14:textId="77777777" w:rsidR="002B1149" w:rsidRPr="00297E92" w:rsidRDefault="002B1149" w:rsidP="002B1149">
      <w:pPr>
        <w:ind w:left="539"/>
      </w:pPr>
      <w:r w:rsidRPr="00297E92">
        <w:t>Dlhodobý hmotný majetok nakupovaný sa oceňuje obstarávacou cenou, ktorá zah</w:t>
      </w:r>
      <w:r w:rsidR="00301067" w:rsidRPr="00297E92">
        <w:t>ŕňa</w:t>
      </w:r>
      <w:r w:rsidRPr="00297E92">
        <w:t xml:space="preserve"> cenu obstarania a náklady súvisiace s obstaraním (clo, colné poplatky, prepravné, montáž, poistné, daň z pridanej hodnoty pri osobných automobiloch a pod.) Súčasťou obstarávacej ceny sú aj úroky z cudzích zdrojov, ktoré vznikli do momentu uvedenia dlhodobého hmotného majetku do používania.</w:t>
      </w:r>
    </w:p>
    <w:p w14:paraId="496C1C67" w14:textId="77777777" w:rsidR="002B1149" w:rsidRPr="00297E92" w:rsidRDefault="002B1149" w:rsidP="002B1149"/>
    <w:p w14:paraId="538A746F" w14:textId="77777777" w:rsidR="002B1149" w:rsidRPr="00297E92" w:rsidRDefault="002B1149" w:rsidP="002B1149">
      <w:pPr>
        <w:ind w:left="539"/>
      </w:pPr>
      <w:r w:rsidRPr="00297E92">
        <w:t>Dlhodobý nehmotný a hmotný majetok vytvorený vlastnou činnosťou spoločnosť oceňuje na úrovni vlastných nákladov.</w:t>
      </w:r>
    </w:p>
    <w:p w14:paraId="01A19813" w14:textId="77777777" w:rsidR="002B1149" w:rsidRPr="00297E92" w:rsidRDefault="002B1149" w:rsidP="002B1149">
      <w:pPr>
        <w:ind w:left="539"/>
      </w:pPr>
    </w:p>
    <w:p w14:paraId="2F53CAE6" w14:textId="77777777" w:rsidR="002B1149" w:rsidRPr="00297E92" w:rsidRDefault="002B1149" w:rsidP="002B1149">
      <w:pPr>
        <w:ind w:left="539"/>
      </w:pPr>
      <w:r w:rsidRPr="00297E92">
        <w:t>Majetok obstarávaný iným spôsobom, napr. získaný bezodplatným nadobudnutím, majetok novozistený pri inventarizácii, je oceňovaný reprodukčnou</w:t>
      </w:r>
      <w:r w:rsidR="008466F0" w:rsidRPr="00297E92">
        <w:t xml:space="preserve"> obstarávacou</w:t>
      </w:r>
      <w:r w:rsidRPr="00297E92">
        <w:t xml:space="preserve"> cenou.</w:t>
      </w:r>
    </w:p>
    <w:p w14:paraId="3C9BA3A9" w14:textId="77777777" w:rsidR="002B1149" w:rsidRPr="00297E92" w:rsidRDefault="002B1149" w:rsidP="002B1149">
      <w:pPr>
        <w:ind w:left="539"/>
      </w:pPr>
    </w:p>
    <w:p w14:paraId="39E26206" w14:textId="77777777" w:rsidR="002B1149" w:rsidRPr="00297E92" w:rsidRDefault="002B1149" w:rsidP="002B1149">
      <w:pPr>
        <w:ind w:left="539"/>
      </w:pPr>
      <w:r w:rsidRPr="00297E92">
        <w:t xml:space="preserve">Ku </w:t>
      </w:r>
      <w:r w:rsidR="008466F0" w:rsidRPr="00297E92">
        <w:t>d</w:t>
      </w:r>
      <w:r w:rsidRPr="00297E92">
        <w:t>ňu zostavenia účtovnej závierky sa prípadné zníženie hodnoty dlhodobého majetku vyjadruje tvorbou opravných položiek.</w:t>
      </w:r>
    </w:p>
    <w:p w14:paraId="3CD7573F" w14:textId="77777777" w:rsidR="002B1149" w:rsidRPr="00297E92" w:rsidRDefault="002B1149" w:rsidP="002B1149">
      <w:pPr>
        <w:ind w:left="539"/>
      </w:pPr>
    </w:p>
    <w:p w14:paraId="2C3AE846" w14:textId="77777777" w:rsidR="002B1149" w:rsidRPr="00297E92" w:rsidRDefault="002B1149" w:rsidP="002B1149">
      <w:pPr>
        <w:ind w:left="539"/>
      </w:pPr>
      <w:r w:rsidRPr="00297E92">
        <w:t>Vo vykazovanom období spoločnosť obstarala dlhodobý majetok výlučne kúpou.</w:t>
      </w:r>
    </w:p>
    <w:p w14:paraId="6AED9DD8" w14:textId="77777777" w:rsidR="00030AFF" w:rsidRPr="00297E92" w:rsidRDefault="00030AFF" w:rsidP="00494172">
      <w:pPr>
        <w:ind w:left="539"/>
        <w:rPr>
          <w:b/>
        </w:rPr>
      </w:pPr>
    </w:p>
    <w:p w14:paraId="38CD4E32" w14:textId="77777777" w:rsidR="0015086A" w:rsidRPr="00297E92" w:rsidRDefault="00985C97" w:rsidP="00F01D36">
      <w:pPr>
        <w:numPr>
          <w:ilvl w:val="0"/>
          <w:numId w:val="8"/>
        </w:numPr>
        <w:rPr>
          <w:b/>
        </w:rPr>
      </w:pPr>
      <w:r w:rsidRPr="00297E92">
        <w:rPr>
          <w:b/>
        </w:rPr>
        <w:br w:type="page"/>
      </w:r>
      <w:r w:rsidR="0015086A" w:rsidRPr="00297E92">
        <w:rPr>
          <w:b/>
        </w:rPr>
        <w:lastRenderedPageBreak/>
        <w:t>Majetok obstaraný v rámci finančného prenájmu</w:t>
      </w:r>
    </w:p>
    <w:p w14:paraId="373DAF34" w14:textId="77777777" w:rsidR="0015086A" w:rsidRPr="00297E92" w:rsidRDefault="0015086A" w:rsidP="00B73D04">
      <w:pPr>
        <w:ind w:left="539"/>
        <w:rPr>
          <w:b/>
        </w:rPr>
      </w:pPr>
      <w:r w:rsidRPr="00297E92">
        <w:t>Majetok obstaraný v rámci finančného prenájmu sa účtuje do majetku vo výške svojej reálnej hodnoty ku dňu obstarania (celková suma dohodnutých platieb znížená o nerealizované finančné náklady). Súvisiaci záväzok voči prenajímateľovi je v súvahe vykázaný v </w:t>
      </w:r>
      <w:r w:rsidRPr="00297E92">
        <w:rPr>
          <w:i/>
        </w:rPr>
        <w:t>Ostatných dlhodobých záväzkoch</w:t>
      </w:r>
      <w:r w:rsidRPr="00297E92">
        <w:t xml:space="preserve"> a krátkodobá časť v </w:t>
      </w:r>
      <w:r w:rsidRPr="00297E92">
        <w:rPr>
          <w:i/>
        </w:rPr>
        <w:t>Ostatných záväzkoch</w:t>
      </w:r>
      <w:r w:rsidRPr="00297E92">
        <w:t>. Nerealizované finančné náklady, ktoré predstavujú rozdiel medzi celkovou sumou dohodnutých platieb a reálnou hodnotou obstaraného majetku, sa účtujú vo výkaze ziskov a strát počas doby trvania prenájmu použitím metódy efektívnej úrokovej miery. Náklady súvisiace s obstaraním predmetu finančného prenájmu zvyšujú jeho ocenenie.</w:t>
      </w:r>
    </w:p>
    <w:p w14:paraId="54772BF7" w14:textId="77777777" w:rsidR="00AD6FEE" w:rsidRPr="00297E92" w:rsidRDefault="00AD6FEE" w:rsidP="00B73D04">
      <w:pPr>
        <w:suppressAutoHyphens/>
        <w:ind w:left="539"/>
        <w:rPr>
          <w:b/>
        </w:rPr>
      </w:pPr>
    </w:p>
    <w:p w14:paraId="7ADE86E8" w14:textId="77777777" w:rsidR="0015086A" w:rsidRPr="00297E92" w:rsidRDefault="0015086A" w:rsidP="00F01D36">
      <w:pPr>
        <w:numPr>
          <w:ilvl w:val="0"/>
          <w:numId w:val="8"/>
        </w:numPr>
        <w:tabs>
          <w:tab w:val="left" w:pos="539"/>
        </w:tabs>
        <w:suppressAutoHyphens/>
        <w:rPr>
          <w:b/>
        </w:rPr>
      </w:pPr>
      <w:r w:rsidRPr="00297E92">
        <w:rPr>
          <w:b/>
        </w:rPr>
        <w:t>Dlhodobý finančný majetok</w:t>
      </w:r>
    </w:p>
    <w:p w14:paraId="45EA6CDD" w14:textId="77777777" w:rsidR="0015086A" w:rsidRPr="00297E92" w:rsidRDefault="0015086A" w:rsidP="0015086A">
      <w:pPr>
        <w:ind w:left="539"/>
      </w:pPr>
      <w:r w:rsidRPr="00297E92">
        <w:t>Dlhodobý finančný majetok – obstarávacou cenou. Obstarávacia cena predstavuje cenu, za ktorú sa majetok obstaral, a náklady súvisiace s jeho obstaraním (poplatky a provízie maklérom, poradcom, burzám).</w:t>
      </w:r>
    </w:p>
    <w:p w14:paraId="4D5F3A6B" w14:textId="77777777" w:rsidR="002B1149" w:rsidRPr="00297E92" w:rsidRDefault="002B1149" w:rsidP="002B1149">
      <w:pPr>
        <w:rPr>
          <w:sz w:val="20"/>
        </w:rPr>
      </w:pPr>
    </w:p>
    <w:p w14:paraId="5950F66F" w14:textId="77777777" w:rsidR="002B1149" w:rsidRPr="00297E92" w:rsidRDefault="002B1149" w:rsidP="00F01D36">
      <w:pPr>
        <w:numPr>
          <w:ilvl w:val="0"/>
          <w:numId w:val="8"/>
        </w:numPr>
        <w:tabs>
          <w:tab w:val="left" w:pos="539"/>
        </w:tabs>
        <w:suppressAutoHyphens/>
        <w:rPr>
          <w:b/>
        </w:rPr>
      </w:pPr>
      <w:r w:rsidRPr="00297E92">
        <w:rPr>
          <w:b/>
        </w:rPr>
        <w:t>Zásoby</w:t>
      </w:r>
    </w:p>
    <w:p w14:paraId="120AD8D1" w14:textId="77777777" w:rsidR="002B1149" w:rsidRPr="00297E92" w:rsidRDefault="002B1149" w:rsidP="002B1149">
      <w:pPr>
        <w:ind w:left="539"/>
      </w:pPr>
      <w:r w:rsidRPr="00297E92">
        <w:t xml:space="preserve">Zásoby nakupované sa oceňujú obstarávacou cenou, ktorá </w:t>
      </w:r>
      <w:r w:rsidR="008466F0" w:rsidRPr="00297E92">
        <w:t xml:space="preserve">zahŕňa </w:t>
      </w:r>
      <w:r w:rsidRPr="00297E92">
        <w:t>cenu obstarania a náklady súvisiace s obstaraním (clo, prepravné provízie, skontá, rabaty, bonusy a pod.). Úroky z cudzích zdrojov nie sú súčasťou obstarávacej ceny. Vnútropodnikové služby súvisiace s obstaraním zásob spoločnosť vykonáva v minimálnom rozsahu a tieto neaktivuje. Nakupované zásoby sú prijímané na sklad v obstarávacej cene, t.j. v cene obstarania a nákladov súvisiacich s obstaraním, s výnimkou nákladov, ktoré sú zo strany dodávateľov vyúčtované po dátume príjmu zásob na sklad. Tieto sú sledované na samostatnom analytickom účte a priamo úmerne k vyskladneným zásobám sú zúčtovávané do nákladov.</w:t>
      </w:r>
    </w:p>
    <w:p w14:paraId="452C9142" w14:textId="77777777" w:rsidR="002B1149" w:rsidRPr="00297E92" w:rsidRDefault="002B1149" w:rsidP="002B1149">
      <w:pPr>
        <w:ind w:left="539"/>
      </w:pPr>
    </w:p>
    <w:p w14:paraId="59CD67D1" w14:textId="77777777" w:rsidR="002B1149" w:rsidRPr="00297E92" w:rsidRDefault="002B1149" w:rsidP="002B1149">
      <w:pPr>
        <w:ind w:left="539"/>
      </w:pPr>
      <w:r w:rsidRPr="00297E92">
        <w:t>Nakupované zásoby rovnakého druhu sú na sklade evidované v ocenení cenou zistenou váženým aritmetickým priemerom z obstarávacích cien, ktorý sa počíta po každom novom príjme.</w:t>
      </w:r>
    </w:p>
    <w:p w14:paraId="3814AAC5" w14:textId="77777777" w:rsidR="00466864" w:rsidRPr="00297E92" w:rsidRDefault="00466864" w:rsidP="002B1149">
      <w:pPr>
        <w:ind w:left="539"/>
      </w:pPr>
    </w:p>
    <w:p w14:paraId="0BE82C59" w14:textId="77777777" w:rsidR="002B1149" w:rsidRPr="00297E92" w:rsidRDefault="002B1149" w:rsidP="002B1149">
      <w:pPr>
        <w:ind w:left="539"/>
      </w:pPr>
      <w:r w:rsidRPr="00297E92">
        <w:t>Zásoby obstarané bezplatne, nájdené prebytky zásob sa ocenia podľa odborného odhadu ich úžitkovej hodnoty.</w:t>
      </w:r>
    </w:p>
    <w:p w14:paraId="64FA1192" w14:textId="77777777" w:rsidR="002B1149" w:rsidRPr="00297E92" w:rsidRDefault="002B1149" w:rsidP="002B1149">
      <w:pPr>
        <w:ind w:left="539"/>
      </w:pPr>
    </w:p>
    <w:p w14:paraId="6880F391" w14:textId="77777777" w:rsidR="002B1149" w:rsidRPr="00297E92" w:rsidRDefault="002B1149" w:rsidP="002B1149">
      <w:pPr>
        <w:ind w:left="539"/>
      </w:pPr>
      <w:r w:rsidRPr="00297E92">
        <w:t>Zásoby vlastnej výroby (polotovary a výrobky) sa oceňujú na úrovni vlastných nákladov výroby.</w:t>
      </w:r>
    </w:p>
    <w:p w14:paraId="360CE03C" w14:textId="77777777" w:rsidR="002B1149" w:rsidRPr="00297E92" w:rsidRDefault="002B1149" w:rsidP="002B1149">
      <w:pPr>
        <w:ind w:left="539"/>
      </w:pPr>
    </w:p>
    <w:p w14:paraId="2703407B" w14:textId="77777777" w:rsidR="002B1149" w:rsidRPr="00297E92" w:rsidRDefault="002B1149" w:rsidP="002B1149">
      <w:pPr>
        <w:ind w:left="539"/>
      </w:pPr>
      <w:r w:rsidRPr="00297E92">
        <w:t>V prípade, že je ocenenie zásob v účtovníctve vyššie ako je ich čistá realizačná hodnoty, zásoby sa ocenia touto nižšou cenou.</w:t>
      </w:r>
    </w:p>
    <w:p w14:paraId="42CD6AA0" w14:textId="77777777" w:rsidR="002B1149" w:rsidRPr="00297E92" w:rsidRDefault="002B1149" w:rsidP="002B1149"/>
    <w:p w14:paraId="5D8061F3" w14:textId="77777777" w:rsidR="002B1149" w:rsidRPr="00297E92" w:rsidRDefault="002B1149" w:rsidP="00F01D36">
      <w:pPr>
        <w:numPr>
          <w:ilvl w:val="0"/>
          <w:numId w:val="8"/>
        </w:numPr>
        <w:tabs>
          <w:tab w:val="left" w:pos="539"/>
        </w:tabs>
        <w:suppressAutoHyphens/>
        <w:rPr>
          <w:b/>
        </w:rPr>
      </w:pPr>
      <w:r w:rsidRPr="00297E92">
        <w:rPr>
          <w:b/>
        </w:rPr>
        <w:t>Zákazková výrob</w:t>
      </w:r>
      <w:r w:rsidR="006A5359" w:rsidRPr="00297E92">
        <w:rPr>
          <w:b/>
        </w:rPr>
        <w:t>a</w:t>
      </w:r>
    </w:p>
    <w:p w14:paraId="213AA1B6" w14:textId="77777777" w:rsidR="002B1149" w:rsidRPr="00297E92" w:rsidRDefault="002B1149" w:rsidP="002B1149">
      <w:pPr>
        <w:ind w:left="539"/>
      </w:pPr>
      <w:r w:rsidRPr="00297E92">
        <w:t>Zákazkovú výrobu spoločnosť nevykonáva.</w:t>
      </w:r>
    </w:p>
    <w:p w14:paraId="615A9550" w14:textId="77777777" w:rsidR="002B1149" w:rsidRPr="00297E92" w:rsidRDefault="002B1149" w:rsidP="002B1149">
      <w:pPr>
        <w:rPr>
          <w:b/>
          <w:sz w:val="20"/>
        </w:rPr>
      </w:pPr>
    </w:p>
    <w:p w14:paraId="6B1F01DD" w14:textId="77777777" w:rsidR="002B1149" w:rsidRPr="00297E92" w:rsidRDefault="002B1149" w:rsidP="00F01D36">
      <w:pPr>
        <w:numPr>
          <w:ilvl w:val="0"/>
          <w:numId w:val="8"/>
        </w:numPr>
        <w:tabs>
          <w:tab w:val="left" w:pos="539"/>
        </w:tabs>
        <w:suppressAutoHyphens/>
        <w:rPr>
          <w:b/>
        </w:rPr>
      </w:pPr>
      <w:r w:rsidRPr="00297E92">
        <w:rPr>
          <w:b/>
        </w:rPr>
        <w:t xml:space="preserve">Pohľadávky </w:t>
      </w:r>
    </w:p>
    <w:p w14:paraId="1F977964" w14:textId="77777777" w:rsidR="002B1149" w:rsidRPr="00297E92" w:rsidRDefault="002B1149" w:rsidP="002B1149">
      <w:pPr>
        <w:ind w:left="539"/>
      </w:pPr>
      <w:r w:rsidRPr="00297E92">
        <w:t>Pohľadávky sa pri ich vzniku oceňujú ich nominálnou hodnotou, postúpené pohľadávky a pohľadávky nadobudnuté vkladom do základného imania sa oceňujú obstarávacou cenou, vrátane nákladov súvisiacich s obstaraním. Toto ocenenie sa znižuje o pochybné a nevymožiteľné pohľadávky.</w:t>
      </w:r>
    </w:p>
    <w:p w14:paraId="1118BFC8" w14:textId="77777777" w:rsidR="002B1149" w:rsidRPr="00297E92" w:rsidRDefault="002B1149" w:rsidP="002B1149">
      <w:pPr>
        <w:ind w:firstLine="539"/>
        <w:rPr>
          <w:b/>
          <w:sz w:val="20"/>
        </w:rPr>
      </w:pPr>
    </w:p>
    <w:p w14:paraId="7D8215F2" w14:textId="77777777" w:rsidR="002B1149" w:rsidRPr="00297E92" w:rsidRDefault="002B1149" w:rsidP="00F01D36">
      <w:pPr>
        <w:numPr>
          <w:ilvl w:val="0"/>
          <w:numId w:val="8"/>
        </w:numPr>
        <w:tabs>
          <w:tab w:val="left" w:pos="539"/>
        </w:tabs>
        <w:suppressAutoHyphens/>
        <w:rPr>
          <w:b/>
        </w:rPr>
      </w:pPr>
      <w:r w:rsidRPr="00297E92">
        <w:rPr>
          <w:b/>
        </w:rPr>
        <w:t>Peňažné prostriedky a ceniny</w:t>
      </w:r>
    </w:p>
    <w:p w14:paraId="0290F142" w14:textId="77777777" w:rsidR="002B1149" w:rsidRPr="00297E92" w:rsidRDefault="002B1149" w:rsidP="002B1149">
      <w:pPr>
        <w:ind w:left="539"/>
      </w:pPr>
      <w:r w:rsidRPr="00297E92">
        <w:t>Peňažné prostriedky a ceniny sa oceňujú ich menovitou hodnotou. Zníženie ich hodnoty sa vyjadruje opravnou položkou.</w:t>
      </w:r>
    </w:p>
    <w:p w14:paraId="0D842CB3" w14:textId="77777777" w:rsidR="002B1149" w:rsidRPr="00297E92" w:rsidRDefault="002B1149" w:rsidP="002B1149">
      <w:pPr>
        <w:rPr>
          <w:b/>
        </w:rPr>
      </w:pPr>
    </w:p>
    <w:p w14:paraId="22B37997" w14:textId="77777777" w:rsidR="002B1149" w:rsidRPr="00297E92" w:rsidRDefault="002B1149" w:rsidP="00F01D36">
      <w:pPr>
        <w:numPr>
          <w:ilvl w:val="0"/>
          <w:numId w:val="8"/>
        </w:numPr>
        <w:tabs>
          <w:tab w:val="left" w:pos="539"/>
        </w:tabs>
        <w:suppressAutoHyphens/>
        <w:rPr>
          <w:b/>
        </w:rPr>
      </w:pPr>
      <w:r w:rsidRPr="00297E92">
        <w:rPr>
          <w:b/>
        </w:rPr>
        <w:t>Náklady budúcich období a príjmy budúcich období</w:t>
      </w:r>
    </w:p>
    <w:p w14:paraId="5A4C66ED" w14:textId="77777777" w:rsidR="002B1149" w:rsidRPr="00297E92" w:rsidRDefault="002B1149" w:rsidP="002B1149">
      <w:pPr>
        <w:ind w:left="539"/>
      </w:pPr>
      <w:r w:rsidRPr="00297E92">
        <w:t>Náklady budúcich období sa príjmy budúcich období sa vykazujú vo výške, ktorá je potrebná na dodržanie zásady vecnej a časovej súvislosti s účtovným obdobím.</w:t>
      </w:r>
    </w:p>
    <w:p w14:paraId="40158078" w14:textId="77777777" w:rsidR="002B1149" w:rsidRPr="00297E92" w:rsidRDefault="002B1149" w:rsidP="002B1149"/>
    <w:p w14:paraId="13EE446D" w14:textId="77777777" w:rsidR="002B1149" w:rsidRPr="00297E92" w:rsidRDefault="002B1149" w:rsidP="00F01D36">
      <w:pPr>
        <w:numPr>
          <w:ilvl w:val="0"/>
          <w:numId w:val="8"/>
        </w:numPr>
        <w:suppressAutoHyphens/>
        <w:rPr>
          <w:b/>
        </w:rPr>
      </w:pPr>
      <w:r w:rsidRPr="00297E92">
        <w:rPr>
          <w:b/>
        </w:rPr>
        <w:t xml:space="preserve">Rezervy </w:t>
      </w:r>
    </w:p>
    <w:p w14:paraId="36C3D25B" w14:textId="77777777" w:rsidR="002B1149" w:rsidRPr="00297E92" w:rsidRDefault="002B1149" w:rsidP="002B1149">
      <w:pPr>
        <w:ind w:left="539"/>
      </w:pPr>
      <w:r w:rsidRPr="00297E92">
        <w:t>Rezervy sú záväzky s neurčitým časovým vymedzením alebo výškou</w:t>
      </w:r>
      <w:r w:rsidR="008466F0" w:rsidRPr="00297E92">
        <w:t>, ktoré sa t</w:t>
      </w:r>
      <w:r w:rsidRPr="00297E92">
        <w:t>voria na krytie známych rizík alebo strát z podnikania. Oceňujú sa v očakávanej výške záväzku.</w:t>
      </w:r>
    </w:p>
    <w:p w14:paraId="1169AED9" w14:textId="77777777" w:rsidR="002B1149" w:rsidRPr="00297E92" w:rsidRDefault="002B1149" w:rsidP="002B1149">
      <w:pPr>
        <w:rPr>
          <w:b/>
        </w:rPr>
      </w:pPr>
    </w:p>
    <w:p w14:paraId="1E6580BE" w14:textId="77777777" w:rsidR="002B1149" w:rsidRPr="00297E92" w:rsidRDefault="002B1149" w:rsidP="00F01D36">
      <w:pPr>
        <w:numPr>
          <w:ilvl w:val="0"/>
          <w:numId w:val="8"/>
        </w:numPr>
        <w:suppressAutoHyphens/>
        <w:rPr>
          <w:b/>
        </w:rPr>
      </w:pPr>
      <w:r w:rsidRPr="00297E92">
        <w:rPr>
          <w:b/>
        </w:rPr>
        <w:t>Záväzky</w:t>
      </w:r>
    </w:p>
    <w:p w14:paraId="3708BE8F" w14:textId="77777777" w:rsidR="002B1149" w:rsidRPr="00297E92" w:rsidRDefault="002B1149" w:rsidP="002B1149">
      <w:pPr>
        <w:ind w:left="539"/>
      </w:pPr>
      <w:r w:rsidRPr="00297E92">
        <w:t xml:space="preserve">Záväzky pri ich vzniku sa oceňujú menovitou hodnotou. Záväzky pri ich prevzatí sa oceňujú obstarávacou cenou. Ak sa pri inventarizácii zistí, že suma záväzkov je iná ako ich výška v účtovníctve, uvedú sa záväzky v účtovníctve a v účtovnej závierke v tomto zistenom ocenení. </w:t>
      </w:r>
    </w:p>
    <w:p w14:paraId="65833D01" w14:textId="77777777" w:rsidR="002B1149" w:rsidRPr="00297E92" w:rsidRDefault="002B1149" w:rsidP="002B1149"/>
    <w:p w14:paraId="76C82D05" w14:textId="3C19ED7A" w:rsidR="002B1149" w:rsidRPr="00297E92" w:rsidRDefault="00715F84" w:rsidP="00F01D36">
      <w:pPr>
        <w:numPr>
          <w:ilvl w:val="0"/>
          <w:numId w:val="8"/>
        </w:numPr>
        <w:suppressAutoHyphens/>
        <w:rPr>
          <w:b/>
        </w:rPr>
      </w:pPr>
      <w:r w:rsidRPr="00297E92">
        <w:rPr>
          <w:b/>
        </w:rPr>
        <w:br w:type="page"/>
      </w:r>
      <w:r w:rsidR="002B1149" w:rsidRPr="00297E92">
        <w:rPr>
          <w:b/>
        </w:rPr>
        <w:lastRenderedPageBreak/>
        <w:t>Výdavky budúcich období a výnosy budúcich období</w:t>
      </w:r>
    </w:p>
    <w:p w14:paraId="78741AF7" w14:textId="77777777" w:rsidR="002B1149" w:rsidRPr="00297E92" w:rsidRDefault="002B1149" w:rsidP="002B1149">
      <w:pPr>
        <w:ind w:left="539"/>
      </w:pPr>
      <w:r w:rsidRPr="00297E92">
        <w:t xml:space="preserve">Výdavky budúcich období a výnosy budúcich období sa vykazujú vo výške, ktorá je potrebná na dodržanie zásady vecnej a časovej súvislosti s účtovným obdobím. </w:t>
      </w:r>
    </w:p>
    <w:p w14:paraId="49B83D42" w14:textId="77777777" w:rsidR="00715F84" w:rsidRPr="00297E92" w:rsidRDefault="00715F84" w:rsidP="002B1149">
      <w:pPr>
        <w:ind w:left="539"/>
      </w:pPr>
    </w:p>
    <w:p w14:paraId="193B6334" w14:textId="77777777" w:rsidR="002B1149" w:rsidRPr="00297E92" w:rsidRDefault="002B1149" w:rsidP="00F01D36">
      <w:pPr>
        <w:numPr>
          <w:ilvl w:val="0"/>
          <w:numId w:val="8"/>
        </w:numPr>
        <w:suppressAutoHyphens/>
        <w:rPr>
          <w:b/>
        </w:rPr>
      </w:pPr>
      <w:r w:rsidRPr="00297E92">
        <w:rPr>
          <w:b/>
        </w:rPr>
        <w:t>Deriváty</w:t>
      </w:r>
    </w:p>
    <w:p w14:paraId="165983E8" w14:textId="77777777" w:rsidR="002B1149" w:rsidRPr="00297E92" w:rsidRDefault="002B1149" w:rsidP="002B1149">
      <w:pPr>
        <w:ind w:left="539"/>
      </w:pPr>
      <w:r w:rsidRPr="00297E92">
        <w:t xml:space="preserve">Deriváty sa oceňujú reálnou hodnotou. </w:t>
      </w:r>
    </w:p>
    <w:p w14:paraId="03260FBC" w14:textId="77777777" w:rsidR="0015086A" w:rsidRPr="00297E92" w:rsidRDefault="0015086A" w:rsidP="002B1149">
      <w:pPr>
        <w:ind w:left="539"/>
      </w:pPr>
    </w:p>
    <w:p w14:paraId="66365877" w14:textId="77777777" w:rsidR="002B1149" w:rsidRPr="00297E92" w:rsidRDefault="002B1149" w:rsidP="002B1149">
      <w:pPr>
        <w:ind w:left="539"/>
      </w:pPr>
      <w:r w:rsidRPr="00297E92">
        <w:t>Zmeny reálnych hodnôt zabezpečovacích derivátov sa účtujú bez vplyvu na výsledok hospodárenia, priamo do vlastného imania.</w:t>
      </w:r>
    </w:p>
    <w:p w14:paraId="4DECBDC6" w14:textId="77777777" w:rsidR="00AD6FEE" w:rsidRPr="00297E92" w:rsidRDefault="00AD6FEE" w:rsidP="002B1149">
      <w:pPr>
        <w:ind w:left="539"/>
      </w:pPr>
    </w:p>
    <w:p w14:paraId="0E393F08" w14:textId="77777777" w:rsidR="002B1149" w:rsidRPr="00297E92" w:rsidRDefault="002B1149" w:rsidP="002B1149">
      <w:pPr>
        <w:ind w:left="539"/>
      </w:pPr>
      <w:r w:rsidRPr="00297E92">
        <w:t>Zmeny reálnych hodnôt derivátov určených na obchodovanie na tuzemskej burze, zahraničnej burze alebo inom verejnom trhu sa účtujú s vplyvom na výsledok hospodárenia.</w:t>
      </w:r>
    </w:p>
    <w:p w14:paraId="4533D12D" w14:textId="77777777" w:rsidR="002B1149" w:rsidRPr="00297E92" w:rsidRDefault="002B1149" w:rsidP="002B1149">
      <w:pPr>
        <w:ind w:left="539"/>
      </w:pPr>
      <w:r w:rsidRPr="00297E92">
        <w:t xml:space="preserve">Zmena reálnych hodnôt derivátov určených na obchodovanie na neverejnom trhu sa účtujú bez vplyvu na výsledok hospodárenia, priamo do vlastného imania. </w:t>
      </w:r>
    </w:p>
    <w:p w14:paraId="6FEC78D2" w14:textId="77777777" w:rsidR="002B1149" w:rsidRPr="00297E92" w:rsidRDefault="002B1149" w:rsidP="002B1149">
      <w:pPr>
        <w:rPr>
          <w:b/>
        </w:rPr>
      </w:pPr>
    </w:p>
    <w:p w14:paraId="5DE40972" w14:textId="77777777" w:rsidR="002B1149" w:rsidRPr="00297E92" w:rsidRDefault="002B1149" w:rsidP="00F01D36">
      <w:pPr>
        <w:numPr>
          <w:ilvl w:val="0"/>
          <w:numId w:val="8"/>
        </w:numPr>
        <w:suppressAutoHyphens/>
        <w:rPr>
          <w:b/>
        </w:rPr>
      </w:pPr>
      <w:r w:rsidRPr="00297E92">
        <w:rPr>
          <w:b/>
        </w:rPr>
        <w:t xml:space="preserve">Majetok a záväzky zabezpečené derivátmi </w:t>
      </w:r>
    </w:p>
    <w:p w14:paraId="104B4FAE" w14:textId="77777777" w:rsidR="002B1149" w:rsidRPr="00297E92" w:rsidRDefault="002B1149" w:rsidP="002B1149">
      <w:pPr>
        <w:ind w:left="539"/>
      </w:pPr>
      <w:r w:rsidRPr="00297E92">
        <w:t>Majetok a záväzky zabezpečené derivátmi sa oceňujú reálnou hodnotou. Zmeny reálnych hodnôt majetku a záväzkov zabezpečených derivátmi sa účtujú bez vplyvu na výsledok hospodárenia, priamo do vlastného imania.</w:t>
      </w:r>
    </w:p>
    <w:p w14:paraId="343C83F4" w14:textId="77777777" w:rsidR="002B1149" w:rsidRPr="00297E92" w:rsidRDefault="002B1149" w:rsidP="002B1149">
      <w:pPr>
        <w:rPr>
          <w:sz w:val="14"/>
          <w:szCs w:val="14"/>
        </w:rPr>
      </w:pPr>
    </w:p>
    <w:p w14:paraId="109EF4E5" w14:textId="77777777" w:rsidR="002B1149" w:rsidRPr="00297E92" w:rsidRDefault="002B1149" w:rsidP="00F01D36">
      <w:pPr>
        <w:numPr>
          <w:ilvl w:val="0"/>
          <w:numId w:val="8"/>
        </w:numPr>
        <w:suppressAutoHyphens/>
        <w:rPr>
          <w:b/>
        </w:rPr>
      </w:pPr>
      <w:r w:rsidRPr="00297E92">
        <w:rPr>
          <w:b/>
        </w:rPr>
        <w:t>Majetok obstaraný v privatizácii</w:t>
      </w:r>
    </w:p>
    <w:p w14:paraId="3D25B315" w14:textId="77777777" w:rsidR="002B1149" w:rsidRPr="00297E92" w:rsidRDefault="002B1149" w:rsidP="002B1149">
      <w:pPr>
        <w:ind w:left="539"/>
      </w:pPr>
      <w:r w:rsidRPr="00297E92">
        <w:t xml:space="preserve">Majetok obstaraný v privatizácii je ocenený v historických cenách. Rozdiel medzi kúpnou cenou a cenou v účtovníctve privatizovaného subjektu spoločnosť vykazovala ako opravnú položku k nadobudnutému majetku. </w:t>
      </w:r>
    </w:p>
    <w:p w14:paraId="6A5407D0" w14:textId="77777777" w:rsidR="002B1149" w:rsidRPr="00297E92" w:rsidRDefault="002B1149" w:rsidP="002B1149">
      <w:pPr>
        <w:rPr>
          <w:b/>
          <w:sz w:val="14"/>
          <w:szCs w:val="14"/>
        </w:rPr>
      </w:pPr>
    </w:p>
    <w:p w14:paraId="34BCB8F0" w14:textId="77777777" w:rsidR="002B1149" w:rsidRPr="00297E92" w:rsidRDefault="002B1149" w:rsidP="00F01D36">
      <w:pPr>
        <w:numPr>
          <w:ilvl w:val="0"/>
          <w:numId w:val="8"/>
        </w:numPr>
        <w:suppressAutoHyphens/>
        <w:rPr>
          <w:b/>
        </w:rPr>
      </w:pPr>
      <w:r w:rsidRPr="00297E92">
        <w:rPr>
          <w:b/>
        </w:rPr>
        <w:t xml:space="preserve">Splatné a odložené dane </w:t>
      </w:r>
    </w:p>
    <w:p w14:paraId="470FAB20" w14:textId="77777777" w:rsidR="002B1149" w:rsidRPr="00297E92" w:rsidRDefault="002B1149" w:rsidP="002B1149">
      <w:pPr>
        <w:ind w:left="539"/>
      </w:pPr>
      <w:r w:rsidRPr="00297E92">
        <w:t>Splatná daň z príjmov sa vypočítava zo základu dane, pričom pri jeho stanovení sa účtovná jednotka riadi platným zákonom o dani z príjmov.</w:t>
      </w:r>
    </w:p>
    <w:p w14:paraId="3F24BF98" w14:textId="77777777" w:rsidR="002B1149" w:rsidRPr="00297E92" w:rsidRDefault="002B1149" w:rsidP="002B1149">
      <w:pPr>
        <w:ind w:left="539"/>
      </w:pPr>
    </w:p>
    <w:p w14:paraId="7FD7034E" w14:textId="77777777" w:rsidR="002B1149" w:rsidRPr="00297E92" w:rsidRDefault="002B1149" w:rsidP="002B1149">
      <w:pPr>
        <w:ind w:left="539"/>
      </w:pPr>
      <w:r w:rsidRPr="00297E92">
        <w:t>Odložené dane (odložená daňová pohľadávka a odložený daňový záväzok) sa vzťahujú na:</w:t>
      </w:r>
    </w:p>
    <w:p w14:paraId="76A6C669" w14:textId="77777777" w:rsidR="002B1149" w:rsidRPr="00297E92" w:rsidRDefault="002B1149" w:rsidP="00F01D36">
      <w:pPr>
        <w:numPr>
          <w:ilvl w:val="0"/>
          <w:numId w:val="9"/>
        </w:numPr>
        <w:tabs>
          <w:tab w:val="left" w:pos="993"/>
        </w:tabs>
        <w:suppressAutoHyphens/>
        <w:ind w:left="993" w:hanging="454"/>
      </w:pPr>
      <w:r w:rsidRPr="00297E92">
        <w:t>dočasné rozdiely medzi účtovnou hodnotou majetku a účtovnou hodnotou záväzkov vykázanou v súvahe a ich daňovou základňou</w:t>
      </w:r>
      <w:r w:rsidR="00A421D2" w:rsidRPr="00297E92">
        <w:t>,</w:t>
      </w:r>
    </w:p>
    <w:p w14:paraId="7716ACBE" w14:textId="77777777" w:rsidR="002B1149" w:rsidRPr="00297E92" w:rsidRDefault="002B1149" w:rsidP="00F01D36">
      <w:pPr>
        <w:numPr>
          <w:ilvl w:val="0"/>
          <w:numId w:val="9"/>
        </w:numPr>
        <w:tabs>
          <w:tab w:val="left" w:pos="993"/>
        </w:tabs>
        <w:suppressAutoHyphens/>
        <w:ind w:left="993" w:hanging="454"/>
      </w:pPr>
      <w:r w:rsidRPr="00297E92">
        <w:t>možnosť umorovania straty</w:t>
      </w:r>
      <w:r w:rsidR="00A421D2" w:rsidRPr="00297E92">
        <w:t>.</w:t>
      </w:r>
    </w:p>
    <w:p w14:paraId="3BEDE5F1" w14:textId="77777777" w:rsidR="002B1149" w:rsidRPr="00297E92" w:rsidRDefault="002B1149" w:rsidP="002B1149">
      <w:pPr>
        <w:ind w:left="539"/>
      </w:pPr>
      <w:r w:rsidRPr="00297E92">
        <w:t>Odložená daň predstavuje hodnotu vypočítanú ako súčin sumy dočasných rozdielov a platnej sadzby dane pre nasledujúce obdobie.</w:t>
      </w:r>
    </w:p>
    <w:p w14:paraId="309B1E33" w14:textId="77777777" w:rsidR="00282219" w:rsidRPr="00297E92" w:rsidRDefault="00282219" w:rsidP="002B1149">
      <w:pPr>
        <w:ind w:left="539"/>
      </w:pPr>
    </w:p>
    <w:p w14:paraId="49E26797" w14:textId="77777777" w:rsidR="002B1149" w:rsidRPr="00297E92" w:rsidRDefault="002B1149" w:rsidP="00F01D36">
      <w:pPr>
        <w:numPr>
          <w:ilvl w:val="0"/>
          <w:numId w:val="8"/>
        </w:numPr>
        <w:suppressAutoHyphens/>
        <w:rPr>
          <w:b/>
        </w:rPr>
      </w:pPr>
      <w:r w:rsidRPr="00297E92">
        <w:rPr>
          <w:b/>
        </w:rPr>
        <w:t>Cudzia mena</w:t>
      </w:r>
    </w:p>
    <w:p w14:paraId="0DACD643" w14:textId="77777777" w:rsidR="002B1149" w:rsidRPr="00297E92" w:rsidRDefault="002B1149" w:rsidP="002B1149">
      <w:pPr>
        <w:ind w:left="539"/>
      </w:pPr>
      <w:r w:rsidRPr="00297E92">
        <w:t xml:space="preserve">Majetok a záväzky vyjadrené v cudzej mene sa prepočítavajú </w:t>
      </w:r>
      <w:r w:rsidR="00627052" w:rsidRPr="00297E92">
        <w:t xml:space="preserve">na eurá referenčným výmenným kurzom určeným a vyhláseným </w:t>
      </w:r>
      <w:r w:rsidR="00F42610" w:rsidRPr="00297E92">
        <w:t>Európskou centrálnou bankou (</w:t>
      </w:r>
      <w:r w:rsidR="00627052" w:rsidRPr="00297E92">
        <w:t>ECB</w:t>
      </w:r>
      <w:r w:rsidR="00F42610" w:rsidRPr="00297E92">
        <w:t>)</w:t>
      </w:r>
      <w:r w:rsidR="00627052" w:rsidRPr="00297E92">
        <w:t xml:space="preserve"> alebo </w:t>
      </w:r>
      <w:r w:rsidR="00F42610" w:rsidRPr="00297E92">
        <w:t>Národnou bankou Slovenska (</w:t>
      </w:r>
      <w:r w:rsidR="00627052" w:rsidRPr="00297E92">
        <w:t>NBS</w:t>
      </w:r>
      <w:r w:rsidR="00F42610" w:rsidRPr="00297E92">
        <w:t>)</w:t>
      </w:r>
      <w:r w:rsidR="00627052" w:rsidRPr="00297E92">
        <w:t xml:space="preserve"> v deň predchádzajúci dňu uskutočnenia účtovného prípadu </w:t>
      </w:r>
      <w:r w:rsidRPr="00297E92">
        <w:t xml:space="preserve">a v účtovnej závierke platným ku dňu, ku ktorému sa zostavuje. Kurzové rozdiely sa účtujú s vplyvom na výsledok hospodárenia. </w:t>
      </w:r>
    </w:p>
    <w:p w14:paraId="3AA489FA" w14:textId="77777777" w:rsidR="002B1149" w:rsidRPr="00297E92" w:rsidRDefault="002B1149" w:rsidP="002B1149"/>
    <w:p w14:paraId="554E1A27" w14:textId="77777777" w:rsidR="002B1149" w:rsidRPr="00297E92" w:rsidRDefault="002B1149" w:rsidP="00F01D36">
      <w:pPr>
        <w:numPr>
          <w:ilvl w:val="0"/>
          <w:numId w:val="8"/>
        </w:numPr>
        <w:suppressAutoHyphens/>
        <w:rPr>
          <w:b/>
        </w:rPr>
      </w:pPr>
      <w:r w:rsidRPr="00297E92">
        <w:rPr>
          <w:b/>
        </w:rPr>
        <w:t>Výnosy</w:t>
      </w:r>
    </w:p>
    <w:p w14:paraId="304E3E4F" w14:textId="77777777" w:rsidR="002B1149" w:rsidRPr="00297E92" w:rsidRDefault="002B1149" w:rsidP="0015086A">
      <w:pPr>
        <w:ind w:left="539"/>
      </w:pPr>
      <w:r w:rsidRPr="00297E92">
        <w:t>Tržby za vlastné výkony a tovar neobsahujú daň z pridanej hodnoty. Sú znížené o zľavy a zrážky (rabaty, bonusy, skontá, dobropisy a pod.) bez ohľadu na to, či zákazník mal vopred na zľavu nárok, alebo či ide o dodatočne uznanú zľavu.</w:t>
      </w:r>
    </w:p>
    <w:p w14:paraId="44B92501" w14:textId="77777777" w:rsidR="0015086A" w:rsidRPr="00297E92" w:rsidRDefault="0015086A" w:rsidP="0015086A">
      <w:pPr>
        <w:ind w:left="539"/>
      </w:pPr>
    </w:p>
    <w:p w14:paraId="0DCD7C12" w14:textId="77777777" w:rsidR="0015086A" w:rsidRPr="00297E92" w:rsidRDefault="0015086A" w:rsidP="00F01D36">
      <w:pPr>
        <w:numPr>
          <w:ilvl w:val="0"/>
          <w:numId w:val="8"/>
        </w:numPr>
        <w:rPr>
          <w:b/>
        </w:rPr>
      </w:pPr>
      <w:r w:rsidRPr="00297E92">
        <w:rPr>
          <w:b/>
        </w:rPr>
        <w:t xml:space="preserve">Dotácie </w:t>
      </w:r>
    </w:p>
    <w:p w14:paraId="1F1D76D0" w14:textId="77777777" w:rsidR="0015086A" w:rsidRPr="00297E92" w:rsidRDefault="0015086A" w:rsidP="0015086A">
      <w:pPr>
        <w:ind w:left="539"/>
      </w:pPr>
      <w:r w:rsidRPr="00297E92">
        <w:t>Dotácie poskytnuté na obstaranie dlhodobého majetku sa účtujú ako výnosy budúcich období a rozpúšťajú sa do výnosov v časovej a vecnej súvislosti so zaúčtovaním odpisov z dlhodobého hmotného majetku, na obstaranie ktorého bola dotácia poskytnutá, od doby zaradenia tohto majetku do užívania. Uvedením do užívania sa rozumie aj vydanie povolenia na predčasné užívanie stavby alebo rozhodnutia o dočasnom užívaní stavby na skúšobnú prevádzku.</w:t>
      </w:r>
    </w:p>
    <w:p w14:paraId="4863CCD9" w14:textId="77777777" w:rsidR="0015086A" w:rsidRPr="00297E92" w:rsidRDefault="0015086A" w:rsidP="0015086A">
      <w:pPr>
        <w:ind w:left="539"/>
      </w:pPr>
    </w:p>
    <w:p w14:paraId="37B67F05" w14:textId="77777777" w:rsidR="00F1321D" w:rsidRPr="00297E92" w:rsidRDefault="00F1321D" w:rsidP="0015086A">
      <w:pPr>
        <w:ind w:left="539"/>
      </w:pPr>
    </w:p>
    <w:p w14:paraId="6F33A2A7" w14:textId="77777777" w:rsidR="00C81150" w:rsidRPr="00297E92" w:rsidRDefault="00C81150" w:rsidP="00F01D36">
      <w:pPr>
        <w:pStyle w:val="Nadpis2"/>
        <w:numPr>
          <w:ilvl w:val="0"/>
          <w:numId w:val="2"/>
        </w:numPr>
      </w:pPr>
      <w:bookmarkStart w:id="3" w:name="_Ref150575465"/>
      <w:r w:rsidRPr="00297E92">
        <w:t>Spôsob ocenenia jednotlivých zložiek majetku a záväzkov – nasledujúce ocenenie</w:t>
      </w:r>
      <w:bookmarkEnd w:id="3"/>
    </w:p>
    <w:p w14:paraId="2AF3D795" w14:textId="77777777" w:rsidR="00C81150" w:rsidRPr="00297E92" w:rsidRDefault="00C81150" w:rsidP="00C81150"/>
    <w:p w14:paraId="67A22CCB" w14:textId="77777777" w:rsidR="002B1149" w:rsidRPr="00297E92" w:rsidRDefault="002B1149" w:rsidP="00F01D36">
      <w:pPr>
        <w:numPr>
          <w:ilvl w:val="0"/>
          <w:numId w:val="5"/>
        </w:numPr>
        <w:tabs>
          <w:tab w:val="left" w:pos="539"/>
        </w:tabs>
        <w:suppressAutoHyphens/>
      </w:pPr>
      <w:bookmarkStart w:id="4" w:name="_Ref150575467"/>
      <w:r w:rsidRPr="00297E92">
        <w:t>Predpokladané riziká, straty a zníženia hodnoty, ktoré sa týkajú majetku a záväzkov, sa vyjadrujú prostredníctvom rezerv, opravných položiek a odpisov.</w:t>
      </w:r>
      <w:bookmarkEnd w:id="4"/>
      <w:r w:rsidRPr="00297E92">
        <w:t xml:space="preserve"> </w:t>
      </w:r>
    </w:p>
    <w:p w14:paraId="539D5464" w14:textId="77777777" w:rsidR="002B1149" w:rsidRPr="00297E92" w:rsidRDefault="002B1149" w:rsidP="002B1149"/>
    <w:p w14:paraId="55BB68B4" w14:textId="77777777" w:rsidR="002B1149" w:rsidRPr="00297E92" w:rsidRDefault="002B1149" w:rsidP="00F01D36">
      <w:pPr>
        <w:numPr>
          <w:ilvl w:val="0"/>
          <w:numId w:val="6"/>
        </w:numPr>
        <w:tabs>
          <w:tab w:val="left" w:pos="1079"/>
        </w:tabs>
        <w:suppressAutoHyphens/>
        <w:ind w:left="1079"/>
      </w:pPr>
      <w:r w:rsidRPr="00297E92">
        <w:rPr>
          <w:u w:val="single"/>
        </w:rPr>
        <w:t>Rezervy</w:t>
      </w:r>
      <w:r w:rsidRPr="00297E92">
        <w:t xml:space="preserve"> – účtujú sa v očakávanej výške záväzku. Spoločnosť vytvára rezervu na mzdy za nevyčerpanú dovolenku vrátane sociálneho zabezpečenia, rezervu na audit, rezervu na znalecký posudok, rezervu na odmeny, rezervu za nájom a rezervu na vyplatenie odmien zo zisku. Ku dňu, ku ktorému sa zostavuje účtovná závierka, sa posudzuje ich výška a odôvodnenosť. </w:t>
      </w:r>
    </w:p>
    <w:p w14:paraId="25F1566D" w14:textId="77777777" w:rsidR="002B1149" w:rsidRPr="00297E92" w:rsidRDefault="00985C97" w:rsidP="00F01D36">
      <w:pPr>
        <w:numPr>
          <w:ilvl w:val="0"/>
          <w:numId w:val="4"/>
        </w:numPr>
        <w:tabs>
          <w:tab w:val="left" w:pos="1079"/>
        </w:tabs>
        <w:suppressAutoHyphens/>
        <w:ind w:left="1079"/>
      </w:pPr>
      <w:r w:rsidRPr="00297E92">
        <w:rPr>
          <w:u w:val="single"/>
        </w:rPr>
        <w:br w:type="page"/>
      </w:r>
      <w:r w:rsidR="002B1149" w:rsidRPr="00297E92">
        <w:rPr>
          <w:u w:val="single"/>
        </w:rPr>
        <w:lastRenderedPageBreak/>
        <w:t>Opravné položky</w:t>
      </w:r>
      <w:r w:rsidR="002B1149" w:rsidRPr="00297E92">
        <w:t xml:space="preserve"> – sa tvoria na základe opatrnosti pri prechodnom znížení hodnoty majetku, ak je opodstatnené predpokladať, že nastalo zníženie hodnoty majetku oproti jeho oceneniu v účtovníctve, a to:</w:t>
      </w:r>
    </w:p>
    <w:p w14:paraId="368D5DC7" w14:textId="77777777" w:rsidR="002B1149" w:rsidRPr="00297E92" w:rsidRDefault="002B1149" w:rsidP="00F01D36">
      <w:pPr>
        <w:numPr>
          <w:ilvl w:val="1"/>
          <w:numId w:val="7"/>
        </w:numPr>
        <w:tabs>
          <w:tab w:val="clear" w:pos="851"/>
        </w:tabs>
        <w:suppressAutoHyphens/>
        <w:ind w:left="1418" w:hanging="354"/>
      </w:pPr>
      <w:r w:rsidRPr="00297E92">
        <w:t>k zásobám materiálu</w:t>
      </w:r>
      <w:r w:rsidR="00A421D2" w:rsidRPr="00297E92">
        <w:t>, polotovarov vlastnej výroby, tovaru</w:t>
      </w:r>
      <w:r w:rsidRPr="00297E92">
        <w:t xml:space="preserve"> a hotových výrobkov,</w:t>
      </w:r>
    </w:p>
    <w:p w14:paraId="68536E63" w14:textId="77777777" w:rsidR="002B1149" w:rsidRPr="00297E92" w:rsidRDefault="002B1149" w:rsidP="00F01D36">
      <w:pPr>
        <w:numPr>
          <w:ilvl w:val="1"/>
          <w:numId w:val="7"/>
        </w:numPr>
        <w:tabs>
          <w:tab w:val="clear" w:pos="851"/>
        </w:tabs>
        <w:suppressAutoHyphens/>
        <w:ind w:left="1418" w:hanging="354"/>
      </w:pPr>
      <w:r w:rsidRPr="00297E92">
        <w:t>k dlhodobému hmotnému</w:t>
      </w:r>
      <w:r w:rsidR="00A421D2" w:rsidRPr="00297E92">
        <w:t>, nehmotnému a finančnému</w:t>
      </w:r>
      <w:r w:rsidRPr="00297E92">
        <w:t xml:space="preserve"> majetku,</w:t>
      </w:r>
    </w:p>
    <w:p w14:paraId="63BEB6A9" w14:textId="77777777" w:rsidR="002B1149" w:rsidRPr="00297E92" w:rsidRDefault="002B1149" w:rsidP="00F01D36">
      <w:pPr>
        <w:numPr>
          <w:ilvl w:val="1"/>
          <w:numId w:val="7"/>
        </w:numPr>
        <w:tabs>
          <w:tab w:val="clear" w:pos="851"/>
        </w:tabs>
        <w:suppressAutoHyphens/>
        <w:ind w:left="1418" w:hanging="354"/>
      </w:pPr>
      <w:r w:rsidRPr="00297E92">
        <w:t xml:space="preserve">k obstaraniu </w:t>
      </w:r>
      <w:r w:rsidR="00A421D2" w:rsidRPr="00297E92">
        <w:t>dlhodobého hmotného</w:t>
      </w:r>
      <w:r w:rsidR="003C49A9" w:rsidRPr="00297E92">
        <w:t xml:space="preserve"> a nehmotného</w:t>
      </w:r>
      <w:r w:rsidR="00A421D2" w:rsidRPr="00297E92">
        <w:t xml:space="preserve"> majetku,</w:t>
      </w:r>
    </w:p>
    <w:p w14:paraId="26726469" w14:textId="77777777" w:rsidR="002B1149" w:rsidRPr="00297E92" w:rsidRDefault="002B1149" w:rsidP="00F01D36">
      <w:pPr>
        <w:numPr>
          <w:ilvl w:val="1"/>
          <w:numId w:val="7"/>
        </w:numPr>
        <w:tabs>
          <w:tab w:val="clear" w:pos="851"/>
        </w:tabs>
        <w:suppressAutoHyphens/>
        <w:ind w:left="1418" w:hanging="354"/>
      </w:pPr>
      <w:r w:rsidRPr="00297E92">
        <w:t>k pohľadávkam po lehote splatnosti nad 360 dní 100</w:t>
      </w:r>
      <w:r w:rsidR="009A0F69" w:rsidRPr="00297E92">
        <w:t xml:space="preserve"> </w:t>
      </w:r>
      <w:r w:rsidRPr="00297E92">
        <w:t>%, nad 180 dní 75</w:t>
      </w:r>
      <w:r w:rsidR="009A0F69" w:rsidRPr="00297E92">
        <w:t xml:space="preserve"> </w:t>
      </w:r>
      <w:r w:rsidRPr="00297E92">
        <w:t>%, nad 120 dní 50</w:t>
      </w:r>
      <w:r w:rsidR="009A0F69" w:rsidRPr="00297E92">
        <w:t> </w:t>
      </w:r>
      <w:r w:rsidRPr="00297E92">
        <w:t xml:space="preserve">% a </w:t>
      </w:r>
      <w:r w:rsidR="00A421D2" w:rsidRPr="00297E92">
        <w:t>nad 60 dní</w:t>
      </w:r>
      <w:r w:rsidRPr="00297E92">
        <w:t xml:space="preserve"> 25</w:t>
      </w:r>
      <w:r w:rsidR="009A0F69" w:rsidRPr="00297E92">
        <w:t xml:space="preserve"> </w:t>
      </w:r>
      <w:r w:rsidRPr="00297E92">
        <w:t>%,</w:t>
      </w:r>
    </w:p>
    <w:p w14:paraId="0D82E305" w14:textId="77777777" w:rsidR="002B1149" w:rsidRPr="00297E92" w:rsidRDefault="002B1149" w:rsidP="00F01D36">
      <w:pPr>
        <w:numPr>
          <w:ilvl w:val="1"/>
          <w:numId w:val="7"/>
        </w:numPr>
        <w:tabs>
          <w:tab w:val="clear" w:pos="851"/>
        </w:tabs>
        <w:suppressAutoHyphens/>
        <w:ind w:left="1418" w:hanging="354"/>
      </w:pPr>
      <w:r w:rsidRPr="00297E92">
        <w:t>k preddavkom zaplateným exekútorovi vo výške 100</w:t>
      </w:r>
      <w:r w:rsidR="009A0F69" w:rsidRPr="00297E92">
        <w:t xml:space="preserve"> </w:t>
      </w:r>
      <w:r w:rsidRPr="00297E92">
        <w:t>%</w:t>
      </w:r>
      <w:r w:rsidR="001839AA" w:rsidRPr="00297E92">
        <w:t>,</w:t>
      </w:r>
    </w:p>
    <w:p w14:paraId="714BE63E" w14:textId="77777777" w:rsidR="001839AA" w:rsidRPr="00297E92" w:rsidRDefault="001839AA" w:rsidP="00F01D36">
      <w:pPr>
        <w:numPr>
          <w:ilvl w:val="1"/>
          <w:numId w:val="7"/>
        </w:numPr>
        <w:tabs>
          <w:tab w:val="clear" w:pos="851"/>
        </w:tabs>
        <w:suppressAutoHyphens/>
        <w:ind w:left="1418" w:hanging="354"/>
      </w:pPr>
      <w:r w:rsidRPr="00297E92">
        <w:t xml:space="preserve">k finančným </w:t>
      </w:r>
      <w:r w:rsidR="00AD6FEE" w:rsidRPr="00297E92">
        <w:t>investíciám</w:t>
      </w:r>
      <w:r w:rsidRPr="00297E92">
        <w:t xml:space="preserve"> na základe </w:t>
      </w:r>
      <w:r w:rsidRPr="00297E92">
        <w:rPr>
          <w:snapToGrid w:val="0"/>
          <w:lang w:eastAsia="sk-SK"/>
        </w:rPr>
        <w:t>individuálneho posúdenia hodnoty investície.</w:t>
      </w:r>
    </w:p>
    <w:p w14:paraId="07CCD7E8" w14:textId="77777777" w:rsidR="002B1149" w:rsidRPr="00297E92" w:rsidRDefault="002B1149" w:rsidP="002B1149"/>
    <w:p w14:paraId="58838AAA" w14:textId="77777777" w:rsidR="002B1149" w:rsidRPr="00297E92" w:rsidRDefault="002B1149" w:rsidP="00F01D36">
      <w:pPr>
        <w:numPr>
          <w:ilvl w:val="0"/>
          <w:numId w:val="10"/>
        </w:numPr>
        <w:tabs>
          <w:tab w:val="left" w:pos="1079"/>
        </w:tabs>
        <w:suppressAutoHyphens/>
        <w:ind w:left="1079"/>
        <w:rPr>
          <w:u w:val="single"/>
        </w:rPr>
      </w:pPr>
      <w:r w:rsidRPr="00297E92">
        <w:rPr>
          <w:u w:val="single"/>
        </w:rPr>
        <w:t xml:space="preserve">Plán odpisov </w:t>
      </w:r>
    </w:p>
    <w:p w14:paraId="496B7C1E" w14:textId="77777777" w:rsidR="002B1149" w:rsidRPr="00297E92" w:rsidRDefault="002B1149" w:rsidP="009A0F69">
      <w:pPr>
        <w:ind w:left="1092"/>
      </w:pPr>
    </w:p>
    <w:p w14:paraId="3B855501" w14:textId="77777777" w:rsidR="002B1149" w:rsidRPr="00297E92" w:rsidRDefault="002B1149" w:rsidP="009A0F69">
      <w:pPr>
        <w:ind w:left="1092"/>
      </w:pPr>
      <w:r w:rsidRPr="00297E92">
        <w:t xml:space="preserve">Dlhodobý hmotný a nehmotný majetok sa odpisuje na podklade zostaveného odpisového plánu pri zohľadnení predpokladanej doby používania. Odpisovať sa začína počnúc mesiacom zaradenia majetku do používania. Spoločnosť aplikuje v dominantnej miere metódu rovnomerných odpisov, vo vybraných prípadoch je použitá metóda zrýchleného odpisovania. </w:t>
      </w:r>
    </w:p>
    <w:p w14:paraId="051AD37F" w14:textId="77777777" w:rsidR="00690911" w:rsidRPr="00297E92" w:rsidRDefault="00690911" w:rsidP="009A0F69">
      <w:pPr>
        <w:ind w:left="1092"/>
      </w:pPr>
    </w:p>
    <w:p w14:paraId="7130513A" w14:textId="77777777" w:rsidR="00690911" w:rsidRPr="00297E92" w:rsidRDefault="00690911" w:rsidP="009A0F69">
      <w:pPr>
        <w:ind w:left="1092"/>
      </w:pPr>
      <w:r w:rsidRPr="00297E92">
        <w:t>Priemerné životnosti podľa plánu odpisov sú:</w:t>
      </w:r>
    </w:p>
    <w:p w14:paraId="65A910B5" w14:textId="77777777" w:rsidR="00690911" w:rsidRPr="00297E92" w:rsidRDefault="00690911" w:rsidP="009A0F69">
      <w:pPr>
        <w:ind w:left="1092"/>
      </w:pPr>
    </w:p>
    <w:tbl>
      <w:tblPr>
        <w:tblW w:w="0" w:type="auto"/>
        <w:tblInd w:w="1162" w:type="dxa"/>
        <w:tblLayout w:type="fixed"/>
        <w:tblCellMar>
          <w:left w:w="70" w:type="dxa"/>
          <w:right w:w="70" w:type="dxa"/>
        </w:tblCellMar>
        <w:tblLook w:val="0000" w:firstRow="0" w:lastRow="0" w:firstColumn="0" w:lastColumn="0" w:noHBand="0" w:noVBand="0"/>
      </w:tblPr>
      <w:tblGrid>
        <w:gridCol w:w="3019"/>
        <w:gridCol w:w="2268"/>
        <w:gridCol w:w="2693"/>
      </w:tblGrid>
      <w:tr w:rsidR="00690911" w:rsidRPr="00297E92" w14:paraId="7D348A89" w14:textId="77777777" w:rsidTr="009A0F69">
        <w:tc>
          <w:tcPr>
            <w:tcW w:w="3019" w:type="dxa"/>
            <w:tcBorders>
              <w:top w:val="single" w:sz="8" w:space="0" w:color="000000"/>
              <w:bottom w:val="single" w:sz="4" w:space="0" w:color="000000"/>
            </w:tcBorders>
          </w:tcPr>
          <w:p w14:paraId="21F2ECA9" w14:textId="77777777" w:rsidR="00690911" w:rsidRPr="00297E92" w:rsidRDefault="00690911" w:rsidP="00280AFE">
            <w:pPr>
              <w:snapToGrid w:val="0"/>
              <w:jc w:val="left"/>
              <w:rPr>
                <w:b/>
                <w:i/>
                <w:sz w:val="15"/>
                <w:szCs w:val="15"/>
              </w:rPr>
            </w:pPr>
            <w:r w:rsidRPr="00297E92">
              <w:rPr>
                <w:b/>
                <w:i/>
                <w:sz w:val="15"/>
                <w:szCs w:val="15"/>
              </w:rPr>
              <w:t>Druh majetku</w:t>
            </w:r>
          </w:p>
        </w:tc>
        <w:tc>
          <w:tcPr>
            <w:tcW w:w="2268" w:type="dxa"/>
            <w:tcBorders>
              <w:top w:val="single" w:sz="8" w:space="0" w:color="000000"/>
              <w:bottom w:val="single" w:sz="4" w:space="0" w:color="000000"/>
            </w:tcBorders>
          </w:tcPr>
          <w:p w14:paraId="7F6DE15D" w14:textId="77777777" w:rsidR="00690911" w:rsidRPr="00297E92" w:rsidRDefault="00690911" w:rsidP="00280AFE">
            <w:pPr>
              <w:snapToGrid w:val="0"/>
              <w:jc w:val="center"/>
              <w:rPr>
                <w:b/>
                <w:i/>
                <w:sz w:val="15"/>
                <w:szCs w:val="15"/>
              </w:rPr>
            </w:pPr>
            <w:r w:rsidRPr="00297E92">
              <w:rPr>
                <w:b/>
                <w:i/>
                <w:sz w:val="15"/>
                <w:szCs w:val="15"/>
              </w:rPr>
              <w:t>Životnosť</w:t>
            </w:r>
          </w:p>
        </w:tc>
        <w:tc>
          <w:tcPr>
            <w:tcW w:w="2693" w:type="dxa"/>
            <w:tcBorders>
              <w:top w:val="single" w:sz="8" w:space="0" w:color="000000"/>
              <w:bottom w:val="single" w:sz="4" w:space="0" w:color="000000"/>
            </w:tcBorders>
          </w:tcPr>
          <w:p w14:paraId="356BA20D" w14:textId="77777777" w:rsidR="00690911" w:rsidRPr="00297E92" w:rsidRDefault="00690911" w:rsidP="00280AFE">
            <w:pPr>
              <w:snapToGrid w:val="0"/>
              <w:jc w:val="center"/>
              <w:rPr>
                <w:b/>
                <w:i/>
                <w:sz w:val="15"/>
                <w:szCs w:val="15"/>
              </w:rPr>
            </w:pPr>
            <w:r w:rsidRPr="00297E92">
              <w:rPr>
                <w:b/>
                <w:i/>
                <w:sz w:val="15"/>
                <w:szCs w:val="15"/>
              </w:rPr>
              <w:t>Ročná odpisová sadzba</w:t>
            </w:r>
          </w:p>
        </w:tc>
      </w:tr>
      <w:tr w:rsidR="00642A79" w:rsidRPr="00297E92" w14:paraId="72599667" w14:textId="77777777" w:rsidTr="009A0F69">
        <w:tc>
          <w:tcPr>
            <w:tcW w:w="3019" w:type="dxa"/>
            <w:tcBorders>
              <w:top w:val="single" w:sz="4" w:space="0" w:color="000000"/>
            </w:tcBorders>
          </w:tcPr>
          <w:p w14:paraId="63B3A45A" w14:textId="77777777" w:rsidR="00642A79" w:rsidRPr="00297E92" w:rsidRDefault="00642A79" w:rsidP="00280AFE">
            <w:pPr>
              <w:snapToGrid w:val="0"/>
              <w:rPr>
                <w:sz w:val="15"/>
                <w:szCs w:val="15"/>
              </w:rPr>
            </w:pPr>
            <w:r w:rsidRPr="00297E92">
              <w:rPr>
                <w:sz w:val="15"/>
                <w:szCs w:val="15"/>
              </w:rPr>
              <w:t>Budovy a</w:t>
            </w:r>
            <w:r w:rsidR="00CE3D02" w:rsidRPr="00297E92">
              <w:rPr>
                <w:sz w:val="15"/>
                <w:szCs w:val="15"/>
              </w:rPr>
              <w:t> </w:t>
            </w:r>
            <w:r w:rsidRPr="00297E92">
              <w:rPr>
                <w:sz w:val="15"/>
                <w:szCs w:val="15"/>
              </w:rPr>
              <w:t>stavby</w:t>
            </w:r>
          </w:p>
        </w:tc>
        <w:tc>
          <w:tcPr>
            <w:tcW w:w="2268" w:type="dxa"/>
            <w:tcBorders>
              <w:top w:val="single" w:sz="4" w:space="0" w:color="000000"/>
            </w:tcBorders>
          </w:tcPr>
          <w:p w14:paraId="7DB4F0D3" w14:textId="77777777" w:rsidR="00642A79" w:rsidRPr="00297E92" w:rsidRDefault="00642A79" w:rsidP="00FC7948">
            <w:pPr>
              <w:snapToGrid w:val="0"/>
              <w:jc w:val="center"/>
              <w:rPr>
                <w:sz w:val="15"/>
                <w:szCs w:val="15"/>
              </w:rPr>
            </w:pPr>
            <w:r w:rsidRPr="00297E92">
              <w:rPr>
                <w:sz w:val="15"/>
                <w:szCs w:val="15"/>
              </w:rPr>
              <w:t>25 rokov</w:t>
            </w:r>
          </w:p>
        </w:tc>
        <w:tc>
          <w:tcPr>
            <w:tcW w:w="2693" w:type="dxa"/>
            <w:tcBorders>
              <w:top w:val="single" w:sz="4" w:space="0" w:color="000000"/>
            </w:tcBorders>
          </w:tcPr>
          <w:p w14:paraId="2187D095" w14:textId="77777777" w:rsidR="00642A79" w:rsidRPr="00297E92" w:rsidRDefault="00642A79" w:rsidP="00280AFE">
            <w:pPr>
              <w:snapToGrid w:val="0"/>
              <w:jc w:val="center"/>
              <w:rPr>
                <w:sz w:val="15"/>
                <w:szCs w:val="15"/>
              </w:rPr>
            </w:pPr>
            <w:r w:rsidRPr="00297E92">
              <w:rPr>
                <w:sz w:val="15"/>
                <w:szCs w:val="15"/>
              </w:rPr>
              <w:t>4 %</w:t>
            </w:r>
          </w:p>
        </w:tc>
      </w:tr>
      <w:tr w:rsidR="00642A79" w:rsidRPr="00297E92" w14:paraId="42DAAEFE" w14:textId="77777777" w:rsidTr="00E5743B">
        <w:trPr>
          <w:trHeight w:val="221"/>
        </w:trPr>
        <w:tc>
          <w:tcPr>
            <w:tcW w:w="3019" w:type="dxa"/>
          </w:tcPr>
          <w:p w14:paraId="71EBE90C" w14:textId="77777777" w:rsidR="00642A79" w:rsidRPr="00297E92" w:rsidRDefault="00642A79" w:rsidP="00280AFE">
            <w:pPr>
              <w:snapToGrid w:val="0"/>
              <w:rPr>
                <w:sz w:val="15"/>
                <w:szCs w:val="15"/>
              </w:rPr>
            </w:pPr>
            <w:r w:rsidRPr="00297E92">
              <w:rPr>
                <w:sz w:val="15"/>
                <w:szCs w:val="15"/>
              </w:rPr>
              <w:t>Stroje a</w:t>
            </w:r>
            <w:r w:rsidR="00CE3D02" w:rsidRPr="00297E92">
              <w:rPr>
                <w:sz w:val="15"/>
                <w:szCs w:val="15"/>
              </w:rPr>
              <w:t> </w:t>
            </w:r>
            <w:r w:rsidRPr="00297E92">
              <w:rPr>
                <w:sz w:val="15"/>
                <w:szCs w:val="15"/>
              </w:rPr>
              <w:t>zariadenia</w:t>
            </w:r>
          </w:p>
        </w:tc>
        <w:tc>
          <w:tcPr>
            <w:tcW w:w="2268" w:type="dxa"/>
          </w:tcPr>
          <w:p w14:paraId="0258667A" w14:textId="77777777" w:rsidR="00642A79" w:rsidRPr="00297E92" w:rsidRDefault="00642A79" w:rsidP="00FC7948">
            <w:pPr>
              <w:snapToGrid w:val="0"/>
              <w:jc w:val="center"/>
              <w:rPr>
                <w:sz w:val="15"/>
                <w:szCs w:val="15"/>
              </w:rPr>
            </w:pPr>
            <w:r w:rsidRPr="00297E92">
              <w:rPr>
                <w:sz w:val="15"/>
                <w:szCs w:val="15"/>
              </w:rPr>
              <w:t>2 – 12 rokov</w:t>
            </w:r>
          </w:p>
        </w:tc>
        <w:tc>
          <w:tcPr>
            <w:tcW w:w="2693" w:type="dxa"/>
          </w:tcPr>
          <w:p w14:paraId="14600634" w14:textId="77777777" w:rsidR="00642A79" w:rsidRPr="00297E92" w:rsidRDefault="00642A79" w:rsidP="00F42610">
            <w:pPr>
              <w:snapToGrid w:val="0"/>
              <w:jc w:val="center"/>
              <w:rPr>
                <w:sz w:val="15"/>
                <w:szCs w:val="15"/>
              </w:rPr>
            </w:pPr>
            <w:r w:rsidRPr="00297E92">
              <w:rPr>
                <w:sz w:val="15"/>
                <w:szCs w:val="15"/>
              </w:rPr>
              <w:t>50 – 8,3 %</w:t>
            </w:r>
          </w:p>
        </w:tc>
      </w:tr>
      <w:tr w:rsidR="00642A79" w:rsidRPr="00297E92" w14:paraId="1776799B" w14:textId="77777777" w:rsidTr="009A0F69">
        <w:tc>
          <w:tcPr>
            <w:tcW w:w="3019" w:type="dxa"/>
          </w:tcPr>
          <w:p w14:paraId="5A78164C" w14:textId="77777777" w:rsidR="00642A79" w:rsidRPr="00297E92" w:rsidRDefault="00642A79" w:rsidP="00280AFE">
            <w:pPr>
              <w:snapToGrid w:val="0"/>
              <w:rPr>
                <w:sz w:val="15"/>
                <w:szCs w:val="15"/>
              </w:rPr>
            </w:pPr>
            <w:r w:rsidRPr="00297E92">
              <w:rPr>
                <w:sz w:val="15"/>
                <w:szCs w:val="15"/>
              </w:rPr>
              <w:t>Dopravné prostriedky</w:t>
            </w:r>
          </w:p>
        </w:tc>
        <w:tc>
          <w:tcPr>
            <w:tcW w:w="2268" w:type="dxa"/>
          </w:tcPr>
          <w:p w14:paraId="4BFC3B26" w14:textId="77777777" w:rsidR="00642A79" w:rsidRPr="00297E92" w:rsidRDefault="00642A79" w:rsidP="00FC7948">
            <w:pPr>
              <w:snapToGrid w:val="0"/>
              <w:jc w:val="center"/>
              <w:rPr>
                <w:sz w:val="15"/>
                <w:szCs w:val="15"/>
              </w:rPr>
            </w:pPr>
            <w:r w:rsidRPr="00297E92">
              <w:rPr>
                <w:sz w:val="15"/>
                <w:szCs w:val="15"/>
              </w:rPr>
              <w:t>4 – 6 rokov</w:t>
            </w:r>
          </w:p>
        </w:tc>
        <w:tc>
          <w:tcPr>
            <w:tcW w:w="2693" w:type="dxa"/>
          </w:tcPr>
          <w:p w14:paraId="2675FCF8" w14:textId="77777777" w:rsidR="00642A79" w:rsidRPr="00297E92" w:rsidRDefault="00642A79" w:rsidP="00F42610">
            <w:pPr>
              <w:snapToGrid w:val="0"/>
              <w:jc w:val="center"/>
              <w:rPr>
                <w:sz w:val="15"/>
                <w:szCs w:val="15"/>
              </w:rPr>
            </w:pPr>
            <w:r w:rsidRPr="00297E92">
              <w:rPr>
                <w:sz w:val="15"/>
                <w:szCs w:val="15"/>
              </w:rPr>
              <w:t>25 – 16,6 %</w:t>
            </w:r>
          </w:p>
        </w:tc>
      </w:tr>
      <w:tr w:rsidR="00642A79" w:rsidRPr="00297E92" w14:paraId="222E4603" w14:textId="77777777" w:rsidTr="009A0F69">
        <w:tc>
          <w:tcPr>
            <w:tcW w:w="3019" w:type="dxa"/>
          </w:tcPr>
          <w:p w14:paraId="3723FC09" w14:textId="77777777" w:rsidR="00642A79" w:rsidRPr="00297E92" w:rsidRDefault="00642A79" w:rsidP="00280AFE">
            <w:pPr>
              <w:snapToGrid w:val="0"/>
              <w:rPr>
                <w:sz w:val="15"/>
                <w:szCs w:val="15"/>
              </w:rPr>
            </w:pPr>
            <w:r w:rsidRPr="00297E92">
              <w:rPr>
                <w:sz w:val="15"/>
                <w:szCs w:val="15"/>
              </w:rPr>
              <w:t>Inventár</w:t>
            </w:r>
          </w:p>
        </w:tc>
        <w:tc>
          <w:tcPr>
            <w:tcW w:w="2268" w:type="dxa"/>
          </w:tcPr>
          <w:p w14:paraId="7A88BF1B" w14:textId="77777777" w:rsidR="00642A79" w:rsidRPr="00297E92" w:rsidRDefault="00642A79" w:rsidP="00FC7948">
            <w:pPr>
              <w:snapToGrid w:val="0"/>
              <w:jc w:val="center"/>
              <w:rPr>
                <w:sz w:val="15"/>
                <w:szCs w:val="15"/>
              </w:rPr>
            </w:pPr>
            <w:r w:rsidRPr="00297E92">
              <w:rPr>
                <w:sz w:val="15"/>
                <w:szCs w:val="15"/>
              </w:rPr>
              <w:t>2 – 4 roky</w:t>
            </w:r>
          </w:p>
        </w:tc>
        <w:tc>
          <w:tcPr>
            <w:tcW w:w="2693" w:type="dxa"/>
          </w:tcPr>
          <w:p w14:paraId="6B1866D7" w14:textId="77777777" w:rsidR="00642A79" w:rsidRPr="00297E92" w:rsidRDefault="00642A79" w:rsidP="00F42610">
            <w:pPr>
              <w:snapToGrid w:val="0"/>
              <w:jc w:val="center"/>
              <w:rPr>
                <w:sz w:val="15"/>
                <w:szCs w:val="15"/>
              </w:rPr>
            </w:pPr>
            <w:r w:rsidRPr="00297E92">
              <w:rPr>
                <w:sz w:val="15"/>
                <w:szCs w:val="15"/>
              </w:rPr>
              <w:t>50 – 25 %</w:t>
            </w:r>
          </w:p>
        </w:tc>
      </w:tr>
      <w:tr w:rsidR="00642A79" w:rsidRPr="00297E92" w14:paraId="688E70EB" w14:textId="77777777" w:rsidTr="009A0F69">
        <w:tc>
          <w:tcPr>
            <w:tcW w:w="3019" w:type="dxa"/>
          </w:tcPr>
          <w:p w14:paraId="644096F6" w14:textId="77777777" w:rsidR="00642A79" w:rsidRPr="00297E92" w:rsidRDefault="00642A79" w:rsidP="00280AFE">
            <w:pPr>
              <w:snapToGrid w:val="0"/>
              <w:rPr>
                <w:sz w:val="15"/>
                <w:szCs w:val="15"/>
              </w:rPr>
            </w:pPr>
            <w:r w:rsidRPr="00297E92">
              <w:rPr>
                <w:sz w:val="15"/>
                <w:szCs w:val="15"/>
              </w:rPr>
              <w:t>Softvér</w:t>
            </w:r>
          </w:p>
        </w:tc>
        <w:tc>
          <w:tcPr>
            <w:tcW w:w="2268" w:type="dxa"/>
          </w:tcPr>
          <w:p w14:paraId="1CEC4C36" w14:textId="77777777" w:rsidR="00642A79" w:rsidRPr="00297E92" w:rsidRDefault="00642A79" w:rsidP="00FC7948">
            <w:pPr>
              <w:snapToGrid w:val="0"/>
              <w:jc w:val="center"/>
              <w:rPr>
                <w:sz w:val="15"/>
                <w:szCs w:val="15"/>
              </w:rPr>
            </w:pPr>
            <w:r w:rsidRPr="00297E92">
              <w:rPr>
                <w:sz w:val="15"/>
                <w:szCs w:val="15"/>
              </w:rPr>
              <w:t>4 roky</w:t>
            </w:r>
          </w:p>
        </w:tc>
        <w:tc>
          <w:tcPr>
            <w:tcW w:w="2693" w:type="dxa"/>
          </w:tcPr>
          <w:p w14:paraId="30347C39" w14:textId="77777777" w:rsidR="00642A79" w:rsidRPr="00297E92" w:rsidRDefault="00642A79" w:rsidP="00690911">
            <w:pPr>
              <w:snapToGrid w:val="0"/>
              <w:jc w:val="center"/>
              <w:rPr>
                <w:sz w:val="15"/>
                <w:szCs w:val="15"/>
              </w:rPr>
            </w:pPr>
            <w:r w:rsidRPr="00297E92">
              <w:rPr>
                <w:sz w:val="15"/>
                <w:szCs w:val="15"/>
              </w:rPr>
              <w:t>25 %</w:t>
            </w:r>
          </w:p>
        </w:tc>
      </w:tr>
      <w:tr w:rsidR="00642A79" w:rsidRPr="00297E92" w14:paraId="648AB9EA" w14:textId="77777777" w:rsidTr="009A0F69">
        <w:tc>
          <w:tcPr>
            <w:tcW w:w="3019" w:type="dxa"/>
            <w:tcBorders>
              <w:bottom w:val="single" w:sz="8" w:space="0" w:color="000000"/>
            </w:tcBorders>
          </w:tcPr>
          <w:p w14:paraId="3B8EDBE3" w14:textId="77777777" w:rsidR="00642A79" w:rsidRPr="00297E92" w:rsidRDefault="00642A79" w:rsidP="00280AFE">
            <w:pPr>
              <w:snapToGrid w:val="0"/>
              <w:rPr>
                <w:sz w:val="15"/>
                <w:szCs w:val="15"/>
              </w:rPr>
            </w:pPr>
            <w:r w:rsidRPr="00297E92">
              <w:rPr>
                <w:sz w:val="15"/>
                <w:szCs w:val="15"/>
              </w:rPr>
              <w:t>Oceniteľné práva</w:t>
            </w:r>
          </w:p>
        </w:tc>
        <w:tc>
          <w:tcPr>
            <w:tcW w:w="2268" w:type="dxa"/>
            <w:tcBorders>
              <w:bottom w:val="single" w:sz="8" w:space="0" w:color="000000"/>
            </w:tcBorders>
          </w:tcPr>
          <w:p w14:paraId="7296583F" w14:textId="77777777" w:rsidR="00642A79" w:rsidRPr="00297E92" w:rsidRDefault="00642A79" w:rsidP="00FC7948">
            <w:pPr>
              <w:snapToGrid w:val="0"/>
              <w:jc w:val="center"/>
              <w:rPr>
                <w:sz w:val="15"/>
                <w:szCs w:val="15"/>
              </w:rPr>
            </w:pPr>
            <w:r w:rsidRPr="00297E92">
              <w:rPr>
                <w:sz w:val="15"/>
                <w:szCs w:val="15"/>
              </w:rPr>
              <w:t>podľa odhadu použiteľnosti</w:t>
            </w:r>
          </w:p>
        </w:tc>
        <w:tc>
          <w:tcPr>
            <w:tcW w:w="2693" w:type="dxa"/>
            <w:tcBorders>
              <w:bottom w:val="single" w:sz="8" w:space="0" w:color="000000"/>
            </w:tcBorders>
          </w:tcPr>
          <w:p w14:paraId="0CC45F5A" w14:textId="77777777" w:rsidR="00642A79" w:rsidRPr="00297E92" w:rsidRDefault="00642A79" w:rsidP="003C49A9">
            <w:pPr>
              <w:snapToGrid w:val="0"/>
              <w:jc w:val="center"/>
              <w:rPr>
                <w:sz w:val="15"/>
                <w:szCs w:val="15"/>
              </w:rPr>
            </w:pPr>
            <w:r w:rsidRPr="00297E92">
              <w:rPr>
                <w:sz w:val="15"/>
                <w:szCs w:val="15"/>
              </w:rPr>
              <w:t>-</w:t>
            </w:r>
          </w:p>
        </w:tc>
      </w:tr>
    </w:tbl>
    <w:p w14:paraId="390B2505" w14:textId="77777777" w:rsidR="00690911" w:rsidRPr="00297E92" w:rsidRDefault="00690911" w:rsidP="009A0F69">
      <w:pPr>
        <w:ind w:left="1092"/>
      </w:pPr>
    </w:p>
    <w:p w14:paraId="7B97F094" w14:textId="77777777" w:rsidR="002B1149" w:rsidRPr="00297E92" w:rsidRDefault="00690911" w:rsidP="009A0F69">
      <w:pPr>
        <w:ind w:left="1092"/>
      </w:pPr>
      <w:r w:rsidRPr="00297E92">
        <w:t xml:space="preserve">Daňové odpisy sa uplatňujú </w:t>
      </w:r>
      <w:r w:rsidR="00C05EE9" w:rsidRPr="00297E92">
        <w:t xml:space="preserve">v zmysle § 25 – 29 </w:t>
      </w:r>
      <w:r w:rsidRPr="00297E92">
        <w:t>zákon</w:t>
      </w:r>
      <w:r w:rsidR="00C05EE9" w:rsidRPr="00297E92">
        <w:t>a č.</w:t>
      </w:r>
      <w:r w:rsidR="00200E51" w:rsidRPr="00297E92">
        <w:t xml:space="preserve"> </w:t>
      </w:r>
      <w:r w:rsidR="00C05EE9" w:rsidRPr="00297E92">
        <w:t>595/2003 Z.z</w:t>
      </w:r>
      <w:r w:rsidR="00CD0538" w:rsidRPr="00297E92">
        <w:t>.</w:t>
      </w:r>
      <w:r w:rsidR="00C05EE9" w:rsidRPr="00297E92">
        <w:t xml:space="preserve"> o </w:t>
      </w:r>
      <w:r w:rsidRPr="00297E92">
        <w:t>dani</w:t>
      </w:r>
      <w:r w:rsidR="00C05EE9" w:rsidRPr="00297E92">
        <w:t xml:space="preserve"> </w:t>
      </w:r>
      <w:r w:rsidRPr="00297E92">
        <w:t>z</w:t>
      </w:r>
      <w:r w:rsidR="00C05EE9" w:rsidRPr="00297E92">
        <w:t> </w:t>
      </w:r>
      <w:r w:rsidRPr="00297E92">
        <w:t>príjmov</w:t>
      </w:r>
      <w:r w:rsidR="00C05EE9" w:rsidRPr="00297E92">
        <w:t>.</w:t>
      </w:r>
      <w:r w:rsidRPr="00297E92">
        <w:t xml:space="preserve"> </w:t>
      </w:r>
    </w:p>
    <w:p w14:paraId="0EF54DB6" w14:textId="77777777" w:rsidR="00363647" w:rsidRPr="00297E92" w:rsidRDefault="00363647" w:rsidP="009A0F69">
      <w:pPr>
        <w:ind w:left="1092"/>
        <w:rPr>
          <w:sz w:val="16"/>
          <w:szCs w:val="16"/>
        </w:rPr>
      </w:pPr>
    </w:p>
    <w:p w14:paraId="73B300FA" w14:textId="77777777" w:rsidR="00985C97" w:rsidRPr="00297E92" w:rsidRDefault="00985C97" w:rsidP="002F1BAB"/>
    <w:p w14:paraId="35396A10" w14:textId="77777777" w:rsidR="00200E51" w:rsidRPr="00297E92" w:rsidRDefault="00200E51" w:rsidP="00F01D36">
      <w:pPr>
        <w:pStyle w:val="Nadpis2"/>
        <w:numPr>
          <w:ilvl w:val="0"/>
          <w:numId w:val="2"/>
        </w:numPr>
      </w:pPr>
      <w:r w:rsidRPr="00297E92">
        <w:t>Prepočet údajov v cudzích menách na slovenskú menu</w:t>
      </w:r>
    </w:p>
    <w:p w14:paraId="76A6A95F" w14:textId="77777777" w:rsidR="00C81150" w:rsidRPr="00297E92" w:rsidRDefault="00C81150" w:rsidP="00C81150">
      <w:pPr>
        <w:rPr>
          <w:sz w:val="16"/>
          <w:szCs w:val="16"/>
        </w:rPr>
      </w:pPr>
    </w:p>
    <w:p w14:paraId="72BC9F3D" w14:textId="77777777" w:rsidR="00200F9E" w:rsidRPr="00297E92" w:rsidRDefault="00200F9E" w:rsidP="00200F9E">
      <w:r w:rsidRPr="00297E92">
        <w:t>Majetok a záväzky vyjadrené v cudzej mene sa prepočítavajú na eurá referenčným výmenným kurzom určeným a vyhláseným Európskou centrálnou bankou (ECB) alebo Národnou bankou Slovenska (NBS) v deň predchádzajúci dňu uskutočnenia účtovného prípadu a v deň, ku ktorému sa zostavuje účtovná závierka. Prijaté a poskytnuté preddavky v cudzej mene sa ku dňu, ku ktorému sa zostavuje účtovná závierka</w:t>
      </w:r>
      <w:r w:rsidR="009A0F69" w:rsidRPr="00297E92">
        <w:t>,</w:t>
      </w:r>
      <w:r w:rsidRPr="00297E92">
        <w:t xml:space="preserve"> neprepočítavajú. Pri kúpe a predaji cudzej meny za menu euro a pri prevode peňažných prostriedkov z účtu zriadeného v cudzej mene na účet zriadený v eurách a z účtu zriadeného v eurách na účet zriadený v cudzej mene sa použil kurz, za ktorý boli tieto hodnoty nakúpené alebo predané. Ak sa predaj alebo kúpa cudzej meny uskutoční za iný kurz ako ponúka komerčná banka v kurzovom lístku, použije sa kurz, ktorý komerčná banka v deň vysporiadania obchodu ponúka v kurzovom lístku. Ak sa kúpa alebo predaj neuskutočňuje s komerčnou bankou, použije sa referenčný výmenný </w:t>
      </w:r>
      <w:r w:rsidR="008D7B8D" w:rsidRPr="00297E92">
        <w:t xml:space="preserve">kurz </w:t>
      </w:r>
      <w:r w:rsidRPr="00297E92">
        <w:t>určený a vyhlásený ECB alebo NBS v deň predchádzajúci dňu vysporiadania obchodu.</w:t>
      </w:r>
    </w:p>
    <w:p w14:paraId="4935DF92" w14:textId="77777777" w:rsidR="00C81150" w:rsidRPr="00297E92" w:rsidRDefault="00C81150" w:rsidP="00904980">
      <w:pPr>
        <w:rPr>
          <w:b/>
          <w:snapToGrid w:val="0"/>
          <w:sz w:val="16"/>
          <w:szCs w:val="16"/>
          <w:lang w:eastAsia="sk-SK"/>
        </w:rPr>
      </w:pPr>
    </w:p>
    <w:p w14:paraId="32CEB9FC" w14:textId="77777777" w:rsidR="00B705CB" w:rsidRPr="00297E92" w:rsidRDefault="00B705CB" w:rsidP="00904980">
      <w:pPr>
        <w:rPr>
          <w:b/>
          <w:snapToGrid w:val="0"/>
          <w:sz w:val="16"/>
          <w:szCs w:val="16"/>
          <w:lang w:eastAsia="sk-SK"/>
        </w:rPr>
      </w:pPr>
    </w:p>
    <w:p w14:paraId="3FC1B923" w14:textId="77777777" w:rsidR="00B705CB" w:rsidRPr="00297E92" w:rsidRDefault="00B705CB" w:rsidP="00F01D36">
      <w:pPr>
        <w:pStyle w:val="Nadpis2"/>
        <w:numPr>
          <w:ilvl w:val="0"/>
          <w:numId w:val="2"/>
        </w:numPr>
      </w:pPr>
      <w:r w:rsidRPr="00297E92">
        <w:t xml:space="preserve">Zmeny účtovných zásad a účtovných metód </w:t>
      </w:r>
    </w:p>
    <w:p w14:paraId="05E83D39" w14:textId="77777777" w:rsidR="00B705CB" w:rsidRPr="00297E92" w:rsidRDefault="00B705CB" w:rsidP="00B705CB">
      <w:pPr>
        <w:rPr>
          <w:b/>
          <w:snapToGrid w:val="0"/>
          <w:sz w:val="16"/>
          <w:szCs w:val="16"/>
          <w:lang w:eastAsia="sk-SK"/>
        </w:rPr>
      </w:pPr>
    </w:p>
    <w:p w14:paraId="39816E74" w14:textId="2591BB0C" w:rsidR="00B705CB" w:rsidRPr="00297E92" w:rsidRDefault="00B705CB" w:rsidP="00B705CB">
      <w:r w:rsidRPr="00297E92">
        <w:t>V roku 20</w:t>
      </w:r>
      <w:r w:rsidR="00B90FA7" w:rsidRPr="00297E92">
        <w:t>1</w:t>
      </w:r>
      <w:r w:rsidR="00E45044">
        <w:t>6</w:t>
      </w:r>
      <w:r w:rsidR="00B90FA7" w:rsidRPr="00297E92">
        <w:t xml:space="preserve"> </w:t>
      </w:r>
      <w:r w:rsidRPr="00297E92">
        <w:t>nedošlo k žiadnym zmenám účtovných zásad a metód.</w:t>
      </w:r>
    </w:p>
    <w:p w14:paraId="35771B34" w14:textId="77777777" w:rsidR="00F0441A" w:rsidRPr="00297E92" w:rsidRDefault="00F0441A" w:rsidP="00F0441A">
      <w:pPr>
        <w:rPr>
          <w:i/>
          <w:color w:val="FF0000"/>
        </w:rPr>
      </w:pPr>
    </w:p>
    <w:p w14:paraId="355B632C" w14:textId="77777777" w:rsidR="00F0441A" w:rsidRPr="00297E92" w:rsidRDefault="00F0441A" w:rsidP="00F0441A">
      <w:pPr>
        <w:rPr>
          <w:i/>
          <w:color w:val="FF0000"/>
        </w:rPr>
      </w:pPr>
    </w:p>
    <w:p w14:paraId="0DF85B31" w14:textId="77777777" w:rsidR="00F0441A" w:rsidRPr="00297E92" w:rsidRDefault="00F0441A" w:rsidP="00FF6FEF">
      <w:pPr>
        <w:pStyle w:val="Nadpis2"/>
        <w:numPr>
          <w:ilvl w:val="0"/>
          <w:numId w:val="2"/>
        </w:numPr>
      </w:pPr>
      <w:r w:rsidRPr="00297E92">
        <w:t>Oprava významných chýb minulých účtovných období</w:t>
      </w:r>
    </w:p>
    <w:p w14:paraId="0BCF0FDD" w14:textId="77777777" w:rsidR="00F0441A" w:rsidRPr="00297E92" w:rsidRDefault="00F0441A" w:rsidP="00F0441A">
      <w:pPr>
        <w:rPr>
          <w:highlight w:val="yellow"/>
        </w:rPr>
      </w:pPr>
    </w:p>
    <w:p w14:paraId="21A05971" w14:textId="77777777" w:rsidR="00F0441A" w:rsidRPr="00297E92" w:rsidRDefault="00282219" w:rsidP="00F0441A">
      <w:r w:rsidRPr="00297E92">
        <w:t>Spoločnosť neúčtovala o žiadnych významných opravách chýb minulých účtovných období.</w:t>
      </w:r>
    </w:p>
    <w:p w14:paraId="1F941AD2" w14:textId="77777777" w:rsidR="00F0441A" w:rsidRPr="00297E92" w:rsidRDefault="00F0441A" w:rsidP="00F0441A"/>
    <w:p w14:paraId="0FD5AACE" w14:textId="77777777" w:rsidR="00F0441A" w:rsidRPr="00297E92" w:rsidRDefault="00F0441A" w:rsidP="00904980">
      <w:pPr>
        <w:rPr>
          <w:sz w:val="16"/>
          <w:szCs w:val="16"/>
          <w:highlight w:val="yellow"/>
        </w:rPr>
      </w:pPr>
    </w:p>
    <w:p w14:paraId="13066360" w14:textId="77777777" w:rsidR="00B705CB" w:rsidRPr="00297E92" w:rsidRDefault="00B705CB" w:rsidP="00904980">
      <w:pPr>
        <w:rPr>
          <w:sz w:val="16"/>
          <w:szCs w:val="16"/>
          <w:highlight w:val="yellow"/>
        </w:rPr>
      </w:pPr>
    </w:p>
    <w:p w14:paraId="771F18BD" w14:textId="77777777" w:rsidR="009612C7" w:rsidRPr="00297E92" w:rsidRDefault="009612C7" w:rsidP="00F01D36">
      <w:pPr>
        <w:pStyle w:val="Nadpis1"/>
        <w:numPr>
          <w:ilvl w:val="0"/>
          <w:numId w:val="2"/>
        </w:numPr>
        <w:rPr>
          <w:highlight w:val="yellow"/>
        </w:rPr>
        <w:sectPr w:rsidR="009612C7" w:rsidRPr="00297E92" w:rsidSect="007C0E84">
          <w:headerReference w:type="default" r:id="rId103"/>
          <w:footerReference w:type="default" r:id="rId104"/>
          <w:pgSz w:w="11907" w:h="16840" w:code="9"/>
          <w:pgMar w:top="1418" w:right="1418" w:bottom="992" w:left="1418" w:header="851" w:footer="680" w:gutter="0"/>
          <w:pgNumType w:start="1"/>
          <w:cols w:space="708"/>
          <w:docGrid w:linePitch="360"/>
        </w:sectPr>
      </w:pPr>
    </w:p>
    <w:p w14:paraId="7F04F3B5" w14:textId="77777777" w:rsidR="00CB407B" w:rsidRPr="00297E92" w:rsidRDefault="00CB407B" w:rsidP="00C54FB8">
      <w:pPr>
        <w:pStyle w:val="Nadpis1"/>
      </w:pPr>
      <w:r w:rsidRPr="00297E92">
        <w:lastRenderedPageBreak/>
        <w:t>ÚDAJE VYKÁZANÉ NA STRANE AKTÍV SÚVAHY</w:t>
      </w:r>
    </w:p>
    <w:p w14:paraId="7C065A11" w14:textId="77777777" w:rsidR="00CB407B" w:rsidRPr="00297E92" w:rsidRDefault="00CB407B" w:rsidP="00CB407B">
      <w:pPr>
        <w:rPr>
          <w:b/>
          <w:snapToGrid w:val="0"/>
          <w:sz w:val="16"/>
          <w:szCs w:val="16"/>
          <w:u w:val="single"/>
          <w:lang w:eastAsia="sk-SK"/>
        </w:rPr>
      </w:pPr>
    </w:p>
    <w:p w14:paraId="1ABA2CFF" w14:textId="77777777" w:rsidR="00CB407B" w:rsidRPr="00297E92" w:rsidRDefault="00200F9E" w:rsidP="00C54FB8">
      <w:pPr>
        <w:pStyle w:val="Nadpis2"/>
      </w:pPr>
      <w:r w:rsidRPr="00297E92">
        <w:t xml:space="preserve">Dlhodobý nehmotný a hmotný majetok </w:t>
      </w:r>
    </w:p>
    <w:p w14:paraId="735CFEFC" w14:textId="77777777" w:rsidR="00CB407B" w:rsidRPr="00297E92" w:rsidRDefault="00CB407B" w:rsidP="00CB407B">
      <w:pPr>
        <w:rPr>
          <w:snapToGrid w:val="0"/>
          <w:sz w:val="16"/>
          <w:szCs w:val="16"/>
          <w:lang w:eastAsia="sk-SK"/>
        </w:rPr>
      </w:pPr>
    </w:p>
    <w:p w14:paraId="51AF0D45" w14:textId="77777777" w:rsidR="005D6811" w:rsidRPr="00297E92" w:rsidRDefault="005D6811" w:rsidP="00C54FB8">
      <w:pPr>
        <w:pStyle w:val="Nadpis3"/>
      </w:pPr>
      <w:r w:rsidRPr="00297E92">
        <w:t xml:space="preserve">Pohyby na účtoch dlhodobého nehmotného majetku, oprávok, opravných položiek a zostatkovej hodnoty </w:t>
      </w:r>
    </w:p>
    <w:p w14:paraId="439CF67E" w14:textId="77777777" w:rsidR="005D6811" w:rsidRPr="00297E92" w:rsidRDefault="005D6811" w:rsidP="005D6811">
      <w:pPr>
        <w:rPr>
          <w:sz w:val="16"/>
          <w:szCs w:val="16"/>
        </w:rPr>
      </w:pPr>
    </w:p>
    <w:p w14:paraId="77A92539" w14:textId="3501B42B" w:rsidR="009612C7" w:rsidRPr="00297E92" w:rsidRDefault="009612C7" w:rsidP="009612C7">
      <w:pPr>
        <w:rPr>
          <w:b/>
          <w:snapToGrid w:val="0"/>
          <w:lang w:eastAsia="sk-SK"/>
        </w:rPr>
      </w:pPr>
      <w:r w:rsidRPr="00297E92">
        <w:rPr>
          <w:snapToGrid w:val="0"/>
          <w:u w:val="single"/>
          <w:lang w:eastAsia="sk-SK"/>
        </w:rPr>
        <w:t>31. december 201</w:t>
      </w:r>
      <w:r w:rsidR="00E45044">
        <w:rPr>
          <w:snapToGrid w:val="0"/>
          <w:u w:val="single"/>
          <w:lang w:eastAsia="sk-SK"/>
        </w:rPr>
        <w:t>6</w:t>
      </w:r>
    </w:p>
    <w:p w14:paraId="2F05F9AA" w14:textId="77777777" w:rsidR="009612C7" w:rsidRPr="00297E92" w:rsidRDefault="009612C7" w:rsidP="009612C7">
      <w:pPr>
        <w:rPr>
          <w:snapToGrid w:val="0"/>
          <w:lang w:eastAsia="sk-SK"/>
        </w:rPr>
      </w:pPr>
    </w:p>
    <w:tbl>
      <w:tblPr>
        <w:tblW w:w="4935" w:type="pct"/>
        <w:tblInd w:w="108" w:type="dxa"/>
        <w:tblBorders>
          <w:top w:val="single" w:sz="8" w:space="0" w:color="auto"/>
          <w:bottom w:val="single" w:sz="8" w:space="0" w:color="auto"/>
        </w:tblBorders>
        <w:tblLayout w:type="fixed"/>
        <w:tblLook w:val="01E0" w:firstRow="1" w:lastRow="1" w:firstColumn="1" w:lastColumn="1" w:noHBand="0" w:noVBand="0"/>
      </w:tblPr>
      <w:tblGrid>
        <w:gridCol w:w="2493"/>
        <w:gridCol w:w="1462"/>
        <w:gridCol w:w="1236"/>
        <w:gridCol w:w="1443"/>
        <w:gridCol w:w="1330"/>
        <w:gridCol w:w="1529"/>
        <w:gridCol w:w="1537"/>
        <w:gridCol w:w="1396"/>
        <w:gridCol w:w="1396"/>
      </w:tblGrid>
      <w:tr w:rsidR="009612C7" w:rsidRPr="00297E92" w14:paraId="08061512" w14:textId="77777777" w:rsidTr="009612C7">
        <w:tc>
          <w:tcPr>
            <w:tcW w:w="902" w:type="pct"/>
            <w:tcBorders>
              <w:top w:val="single" w:sz="8" w:space="0" w:color="auto"/>
              <w:bottom w:val="nil"/>
            </w:tcBorders>
            <w:vAlign w:val="center"/>
          </w:tcPr>
          <w:p w14:paraId="1347AF46" w14:textId="77777777" w:rsidR="009612C7" w:rsidRPr="00297E92" w:rsidRDefault="009612C7" w:rsidP="009612C7">
            <w:pPr>
              <w:ind w:right="-57"/>
              <w:jc w:val="left"/>
              <w:rPr>
                <w:b/>
                <w:i/>
                <w:sz w:val="15"/>
                <w:szCs w:val="15"/>
              </w:rPr>
            </w:pPr>
          </w:p>
        </w:tc>
        <w:tc>
          <w:tcPr>
            <w:tcW w:w="529" w:type="pct"/>
            <w:tcBorders>
              <w:top w:val="single" w:sz="8" w:space="0" w:color="auto"/>
              <w:bottom w:val="nil"/>
            </w:tcBorders>
            <w:vAlign w:val="center"/>
          </w:tcPr>
          <w:p w14:paraId="401BD2F7" w14:textId="77777777" w:rsidR="009612C7" w:rsidRPr="00297E92" w:rsidRDefault="009612C7" w:rsidP="009612C7">
            <w:pPr>
              <w:ind w:left="-57" w:right="-57"/>
              <w:jc w:val="center"/>
              <w:rPr>
                <w:b/>
                <w:i/>
                <w:sz w:val="15"/>
                <w:szCs w:val="15"/>
              </w:rPr>
            </w:pPr>
            <w:r w:rsidRPr="00297E92">
              <w:rPr>
                <w:b/>
                <w:i/>
                <w:sz w:val="15"/>
                <w:szCs w:val="15"/>
              </w:rPr>
              <w:t xml:space="preserve">Aktivované náklady </w:t>
            </w:r>
            <w:r w:rsidRPr="00297E92">
              <w:rPr>
                <w:b/>
                <w:i/>
                <w:sz w:val="15"/>
                <w:szCs w:val="15"/>
              </w:rPr>
              <w:br/>
              <w:t>na vývoj</w:t>
            </w:r>
          </w:p>
        </w:tc>
        <w:tc>
          <w:tcPr>
            <w:tcW w:w="447" w:type="pct"/>
            <w:tcBorders>
              <w:top w:val="single" w:sz="8" w:space="0" w:color="auto"/>
              <w:bottom w:val="nil"/>
            </w:tcBorders>
            <w:vAlign w:val="center"/>
          </w:tcPr>
          <w:p w14:paraId="067932F6" w14:textId="77777777" w:rsidR="009612C7" w:rsidRPr="00297E92" w:rsidRDefault="009612C7" w:rsidP="009612C7">
            <w:pPr>
              <w:ind w:left="-57" w:right="-57"/>
              <w:jc w:val="center"/>
              <w:rPr>
                <w:b/>
                <w:i/>
                <w:sz w:val="15"/>
                <w:szCs w:val="15"/>
              </w:rPr>
            </w:pPr>
            <w:r w:rsidRPr="00297E92">
              <w:rPr>
                <w:b/>
                <w:i/>
                <w:sz w:val="15"/>
                <w:szCs w:val="15"/>
              </w:rPr>
              <w:t>Softvér</w:t>
            </w:r>
          </w:p>
        </w:tc>
        <w:tc>
          <w:tcPr>
            <w:tcW w:w="522" w:type="pct"/>
            <w:tcBorders>
              <w:top w:val="single" w:sz="8" w:space="0" w:color="auto"/>
              <w:bottom w:val="nil"/>
            </w:tcBorders>
            <w:vAlign w:val="center"/>
          </w:tcPr>
          <w:p w14:paraId="72A4CA0D" w14:textId="77777777" w:rsidR="009612C7" w:rsidRPr="00297E92" w:rsidRDefault="009612C7" w:rsidP="009612C7">
            <w:pPr>
              <w:ind w:left="-57" w:right="-57"/>
              <w:jc w:val="center"/>
              <w:rPr>
                <w:b/>
                <w:i/>
                <w:sz w:val="15"/>
                <w:szCs w:val="15"/>
              </w:rPr>
            </w:pPr>
            <w:r w:rsidRPr="00297E92">
              <w:rPr>
                <w:b/>
                <w:i/>
                <w:sz w:val="15"/>
                <w:szCs w:val="15"/>
              </w:rPr>
              <w:t>Oceniteľné práva</w:t>
            </w:r>
          </w:p>
        </w:tc>
        <w:tc>
          <w:tcPr>
            <w:tcW w:w="481" w:type="pct"/>
            <w:tcBorders>
              <w:top w:val="single" w:sz="8" w:space="0" w:color="auto"/>
              <w:bottom w:val="nil"/>
            </w:tcBorders>
            <w:vAlign w:val="center"/>
          </w:tcPr>
          <w:p w14:paraId="36E847E3" w14:textId="77777777" w:rsidR="009612C7" w:rsidRPr="00297E92" w:rsidRDefault="009612C7" w:rsidP="009612C7">
            <w:pPr>
              <w:ind w:left="-57" w:right="-57"/>
              <w:jc w:val="center"/>
              <w:rPr>
                <w:b/>
                <w:i/>
                <w:sz w:val="15"/>
                <w:szCs w:val="15"/>
              </w:rPr>
            </w:pPr>
            <w:r w:rsidRPr="00297E92">
              <w:rPr>
                <w:b/>
                <w:i/>
                <w:sz w:val="15"/>
                <w:szCs w:val="15"/>
              </w:rPr>
              <w:t>Goodwill</w:t>
            </w:r>
          </w:p>
        </w:tc>
        <w:tc>
          <w:tcPr>
            <w:tcW w:w="553" w:type="pct"/>
            <w:tcBorders>
              <w:top w:val="single" w:sz="8" w:space="0" w:color="auto"/>
              <w:bottom w:val="nil"/>
            </w:tcBorders>
            <w:vAlign w:val="center"/>
          </w:tcPr>
          <w:p w14:paraId="081AB05A" w14:textId="77777777" w:rsidR="009612C7" w:rsidRPr="00297E92" w:rsidRDefault="009612C7" w:rsidP="009612C7">
            <w:pPr>
              <w:ind w:left="-57" w:right="-57"/>
              <w:jc w:val="center"/>
              <w:rPr>
                <w:b/>
                <w:i/>
                <w:sz w:val="15"/>
                <w:szCs w:val="15"/>
              </w:rPr>
            </w:pPr>
            <w:r w:rsidRPr="00297E92">
              <w:rPr>
                <w:b/>
                <w:i/>
                <w:sz w:val="15"/>
                <w:szCs w:val="15"/>
              </w:rPr>
              <w:t>Ostatný dlhodobý nehmotný majetok</w:t>
            </w:r>
          </w:p>
        </w:tc>
        <w:tc>
          <w:tcPr>
            <w:tcW w:w="556" w:type="pct"/>
            <w:tcBorders>
              <w:top w:val="single" w:sz="8" w:space="0" w:color="auto"/>
              <w:bottom w:val="nil"/>
            </w:tcBorders>
            <w:vAlign w:val="center"/>
          </w:tcPr>
          <w:p w14:paraId="02EC1ADB" w14:textId="77777777" w:rsidR="009612C7" w:rsidRPr="00297E92" w:rsidRDefault="009612C7" w:rsidP="009612C7">
            <w:pPr>
              <w:ind w:left="-57" w:right="-57"/>
              <w:jc w:val="center"/>
              <w:rPr>
                <w:b/>
                <w:i/>
                <w:sz w:val="15"/>
                <w:szCs w:val="15"/>
              </w:rPr>
            </w:pPr>
            <w:r w:rsidRPr="00297E92">
              <w:rPr>
                <w:b/>
                <w:i/>
                <w:sz w:val="15"/>
                <w:szCs w:val="15"/>
              </w:rPr>
              <w:t>Obstarávaný dlhodobý nehmotný majetok</w:t>
            </w:r>
          </w:p>
        </w:tc>
        <w:tc>
          <w:tcPr>
            <w:tcW w:w="505" w:type="pct"/>
            <w:tcBorders>
              <w:top w:val="single" w:sz="8" w:space="0" w:color="auto"/>
              <w:bottom w:val="nil"/>
            </w:tcBorders>
            <w:vAlign w:val="center"/>
          </w:tcPr>
          <w:p w14:paraId="36CEF2D7" w14:textId="77777777" w:rsidR="009612C7" w:rsidRPr="00297E92" w:rsidRDefault="009612C7" w:rsidP="009612C7">
            <w:pPr>
              <w:ind w:left="-57" w:right="-57"/>
              <w:jc w:val="center"/>
              <w:rPr>
                <w:b/>
                <w:i/>
                <w:sz w:val="15"/>
                <w:szCs w:val="15"/>
              </w:rPr>
            </w:pPr>
            <w:r w:rsidRPr="00297E92">
              <w:rPr>
                <w:b/>
                <w:i/>
                <w:sz w:val="15"/>
                <w:szCs w:val="15"/>
              </w:rPr>
              <w:t>Poskytnuté preddavky</w:t>
            </w:r>
          </w:p>
        </w:tc>
        <w:tc>
          <w:tcPr>
            <w:tcW w:w="505" w:type="pct"/>
            <w:tcBorders>
              <w:top w:val="single" w:sz="8" w:space="0" w:color="auto"/>
              <w:bottom w:val="nil"/>
            </w:tcBorders>
            <w:vAlign w:val="center"/>
          </w:tcPr>
          <w:p w14:paraId="3C46ED30" w14:textId="77777777" w:rsidR="009612C7" w:rsidRPr="00297E92" w:rsidRDefault="009612C7" w:rsidP="009612C7">
            <w:pPr>
              <w:ind w:left="-57" w:right="-57"/>
              <w:jc w:val="center"/>
              <w:rPr>
                <w:b/>
                <w:i/>
                <w:sz w:val="15"/>
                <w:szCs w:val="15"/>
              </w:rPr>
            </w:pPr>
            <w:r w:rsidRPr="00297E92">
              <w:rPr>
                <w:b/>
                <w:i/>
                <w:sz w:val="15"/>
                <w:szCs w:val="15"/>
              </w:rPr>
              <w:t>Celkom</w:t>
            </w:r>
          </w:p>
        </w:tc>
      </w:tr>
      <w:tr w:rsidR="009612C7" w:rsidRPr="00297E92" w14:paraId="472D164C" w14:textId="77777777" w:rsidTr="009612C7">
        <w:tc>
          <w:tcPr>
            <w:tcW w:w="902" w:type="pct"/>
            <w:tcBorders>
              <w:top w:val="single" w:sz="4" w:space="0" w:color="auto"/>
              <w:bottom w:val="nil"/>
            </w:tcBorders>
          </w:tcPr>
          <w:p w14:paraId="6C6303B7" w14:textId="77777777" w:rsidR="009612C7" w:rsidRPr="00297E92" w:rsidRDefault="009612C7" w:rsidP="009612C7">
            <w:pPr>
              <w:ind w:left="-57" w:right="-57"/>
              <w:jc w:val="left"/>
              <w:rPr>
                <w:b/>
                <w:bCs/>
                <w:snapToGrid w:val="0"/>
                <w:sz w:val="15"/>
                <w:szCs w:val="15"/>
                <w:lang w:eastAsia="sk-SK"/>
              </w:rPr>
            </w:pPr>
            <w:r w:rsidRPr="00297E92">
              <w:rPr>
                <w:b/>
                <w:bCs/>
                <w:snapToGrid w:val="0"/>
                <w:sz w:val="15"/>
                <w:szCs w:val="15"/>
                <w:lang w:eastAsia="sk-SK"/>
              </w:rPr>
              <w:t>Prvotné ocenenie</w:t>
            </w:r>
          </w:p>
        </w:tc>
        <w:tc>
          <w:tcPr>
            <w:tcW w:w="529" w:type="pct"/>
            <w:tcBorders>
              <w:top w:val="single" w:sz="4" w:space="0" w:color="auto"/>
              <w:bottom w:val="nil"/>
            </w:tcBorders>
          </w:tcPr>
          <w:p w14:paraId="2D927BD1" w14:textId="77777777" w:rsidR="009612C7" w:rsidRPr="00297E92" w:rsidRDefault="009612C7" w:rsidP="00313DD5">
            <w:pPr>
              <w:jc w:val="right"/>
              <w:rPr>
                <w:sz w:val="15"/>
                <w:szCs w:val="15"/>
              </w:rPr>
            </w:pPr>
          </w:p>
        </w:tc>
        <w:tc>
          <w:tcPr>
            <w:tcW w:w="447" w:type="pct"/>
            <w:tcBorders>
              <w:top w:val="single" w:sz="4" w:space="0" w:color="auto"/>
              <w:bottom w:val="nil"/>
            </w:tcBorders>
          </w:tcPr>
          <w:p w14:paraId="67A4CFF9" w14:textId="77777777" w:rsidR="009612C7" w:rsidRPr="00297E92" w:rsidRDefault="009612C7" w:rsidP="00313DD5">
            <w:pPr>
              <w:jc w:val="right"/>
              <w:rPr>
                <w:sz w:val="15"/>
                <w:szCs w:val="15"/>
              </w:rPr>
            </w:pPr>
          </w:p>
        </w:tc>
        <w:tc>
          <w:tcPr>
            <w:tcW w:w="522" w:type="pct"/>
            <w:tcBorders>
              <w:top w:val="single" w:sz="4" w:space="0" w:color="auto"/>
              <w:bottom w:val="nil"/>
            </w:tcBorders>
          </w:tcPr>
          <w:p w14:paraId="38CB7580" w14:textId="77777777" w:rsidR="009612C7" w:rsidRPr="00297E92" w:rsidRDefault="009612C7" w:rsidP="00313DD5">
            <w:pPr>
              <w:jc w:val="right"/>
              <w:rPr>
                <w:sz w:val="15"/>
                <w:szCs w:val="15"/>
              </w:rPr>
            </w:pPr>
          </w:p>
        </w:tc>
        <w:tc>
          <w:tcPr>
            <w:tcW w:w="481" w:type="pct"/>
            <w:tcBorders>
              <w:top w:val="single" w:sz="4" w:space="0" w:color="auto"/>
              <w:bottom w:val="nil"/>
            </w:tcBorders>
          </w:tcPr>
          <w:p w14:paraId="70677482" w14:textId="77777777" w:rsidR="009612C7" w:rsidRPr="00297E92" w:rsidRDefault="009612C7" w:rsidP="00313DD5">
            <w:pPr>
              <w:jc w:val="right"/>
              <w:rPr>
                <w:sz w:val="15"/>
                <w:szCs w:val="15"/>
              </w:rPr>
            </w:pPr>
          </w:p>
        </w:tc>
        <w:tc>
          <w:tcPr>
            <w:tcW w:w="553" w:type="pct"/>
            <w:tcBorders>
              <w:top w:val="single" w:sz="4" w:space="0" w:color="auto"/>
              <w:bottom w:val="nil"/>
            </w:tcBorders>
          </w:tcPr>
          <w:p w14:paraId="4BED843B" w14:textId="77777777" w:rsidR="009612C7" w:rsidRPr="00297E92" w:rsidRDefault="009612C7" w:rsidP="00313DD5">
            <w:pPr>
              <w:jc w:val="right"/>
              <w:rPr>
                <w:sz w:val="15"/>
                <w:szCs w:val="15"/>
              </w:rPr>
            </w:pPr>
          </w:p>
        </w:tc>
        <w:tc>
          <w:tcPr>
            <w:tcW w:w="556" w:type="pct"/>
            <w:tcBorders>
              <w:top w:val="single" w:sz="4" w:space="0" w:color="auto"/>
              <w:bottom w:val="nil"/>
            </w:tcBorders>
          </w:tcPr>
          <w:p w14:paraId="71F69F93" w14:textId="77777777" w:rsidR="009612C7" w:rsidRPr="00297E92" w:rsidRDefault="009612C7" w:rsidP="00313DD5">
            <w:pPr>
              <w:jc w:val="right"/>
              <w:rPr>
                <w:sz w:val="15"/>
                <w:szCs w:val="15"/>
              </w:rPr>
            </w:pPr>
          </w:p>
        </w:tc>
        <w:tc>
          <w:tcPr>
            <w:tcW w:w="505" w:type="pct"/>
            <w:tcBorders>
              <w:top w:val="single" w:sz="4" w:space="0" w:color="auto"/>
              <w:bottom w:val="nil"/>
            </w:tcBorders>
          </w:tcPr>
          <w:p w14:paraId="1D54C9EF" w14:textId="77777777" w:rsidR="009612C7" w:rsidRPr="00297E92" w:rsidRDefault="009612C7" w:rsidP="00313DD5">
            <w:pPr>
              <w:jc w:val="right"/>
              <w:rPr>
                <w:sz w:val="15"/>
                <w:szCs w:val="15"/>
              </w:rPr>
            </w:pPr>
          </w:p>
        </w:tc>
        <w:tc>
          <w:tcPr>
            <w:tcW w:w="505" w:type="pct"/>
            <w:tcBorders>
              <w:top w:val="single" w:sz="4" w:space="0" w:color="auto"/>
              <w:bottom w:val="nil"/>
            </w:tcBorders>
          </w:tcPr>
          <w:p w14:paraId="58D38F4B" w14:textId="77777777" w:rsidR="009612C7" w:rsidRPr="00297E92" w:rsidRDefault="009612C7" w:rsidP="00313DD5">
            <w:pPr>
              <w:jc w:val="right"/>
              <w:rPr>
                <w:sz w:val="15"/>
                <w:szCs w:val="15"/>
              </w:rPr>
            </w:pPr>
          </w:p>
        </w:tc>
      </w:tr>
      <w:tr w:rsidR="00E45044" w:rsidRPr="00297E92" w14:paraId="0214B31B" w14:textId="77777777" w:rsidTr="00715F84">
        <w:tc>
          <w:tcPr>
            <w:tcW w:w="902" w:type="pct"/>
            <w:tcBorders>
              <w:top w:val="nil"/>
            </w:tcBorders>
          </w:tcPr>
          <w:p w14:paraId="27BD4A96" w14:textId="1D69B169" w:rsidR="00E45044" w:rsidRPr="00297E92" w:rsidRDefault="00E45044" w:rsidP="00E45044">
            <w:pPr>
              <w:ind w:left="-57" w:right="-57"/>
              <w:jc w:val="left"/>
              <w:rPr>
                <w:snapToGrid w:val="0"/>
                <w:sz w:val="15"/>
                <w:szCs w:val="15"/>
                <w:lang w:eastAsia="sk-SK"/>
              </w:rPr>
            </w:pPr>
            <w:r w:rsidRPr="00297E92">
              <w:rPr>
                <w:snapToGrid w:val="0"/>
                <w:sz w:val="15"/>
                <w:szCs w:val="15"/>
                <w:lang w:eastAsia="sk-SK"/>
              </w:rPr>
              <w:t>K 1. januáru 201</w:t>
            </w:r>
            <w:r>
              <w:rPr>
                <w:snapToGrid w:val="0"/>
                <w:sz w:val="15"/>
                <w:szCs w:val="15"/>
                <w:lang w:eastAsia="sk-SK"/>
              </w:rPr>
              <w:t>6</w:t>
            </w:r>
          </w:p>
        </w:tc>
        <w:tc>
          <w:tcPr>
            <w:tcW w:w="529" w:type="pct"/>
            <w:tcBorders>
              <w:top w:val="nil"/>
            </w:tcBorders>
            <w:vAlign w:val="bottom"/>
          </w:tcPr>
          <w:p w14:paraId="23E32254" w14:textId="7AC7D02C" w:rsidR="00E45044" w:rsidRPr="00297E92" w:rsidRDefault="00E45044" w:rsidP="00E45044">
            <w:pPr>
              <w:jc w:val="right"/>
              <w:rPr>
                <w:sz w:val="15"/>
                <w:szCs w:val="15"/>
              </w:rPr>
            </w:pPr>
            <w:r w:rsidRPr="00297E92">
              <w:rPr>
                <w:sz w:val="15"/>
                <w:szCs w:val="15"/>
              </w:rPr>
              <w:t>-</w:t>
            </w:r>
          </w:p>
        </w:tc>
        <w:tc>
          <w:tcPr>
            <w:tcW w:w="447" w:type="pct"/>
            <w:tcBorders>
              <w:top w:val="nil"/>
            </w:tcBorders>
            <w:vAlign w:val="bottom"/>
          </w:tcPr>
          <w:p w14:paraId="5BA8AF14" w14:textId="5E8A2FAE" w:rsidR="00E45044" w:rsidRPr="00297E92" w:rsidRDefault="00E45044" w:rsidP="00E45044">
            <w:pPr>
              <w:jc w:val="right"/>
              <w:rPr>
                <w:sz w:val="15"/>
                <w:szCs w:val="15"/>
              </w:rPr>
            </w:pPr>
            <w:r w:rsidRPr="00297E92">
              <w:rPr>
                <w:sz w:val="15"/>
                <w:szCs w:val="15"/>
              </w:rPr>
              <w:t>1 612 816</w:t>
            </w:r>
          </w:p>
        </w:tc>
        <w:tc>
          <w:tcPr>
            <w:tcW w:w="522" w:type="pct"/>
            <w:tcBorders>
              <w:top w:val="nil"/>
            </w:tcBorders>
            <w:vAlign w:val="bottom"/>
          </w:tcPr>
          <w:p w14:paraId="715185CD" w14:textId="7653FE40" w:rsidR="00E45044" w:rsidRPr="00297E92" w:rsidRDefault="00E45044" w:rsidP="00E45044">
            <w:pPr>
              <w:jc w:val="right"/>
              <w:rPr>
                <w:sz w:val="15"/>
                <w:szCs w:val="15"/>
              </w:rPr>
            </w:pPr>
            <w:r w:rsidRPr="00297E92">
              <w:rPr>
                <w:sz w:val="15"/>
                <w:szCs w:val="15"/>
              </w:rPr>
              <w:t>20 068 736</w:t>
            </w:r>
          </w:p>
        </w:tc>
        <w:tc>
          <w:tcPr>
            <w:tcW w:w="481" w:type="pct"/>
            <w:tcBorders>
              <w:top w:val="nil"/>
            </w:tcBorders>
            <w:vAlign w:val="bottom"/>
          </w:tcPr>
          <w:p w14:paraId="5F870D1F" w14:textId="0F4DC780" w:rsidR="00E45044" w:rsidRPr="00297E92" w:rsidRDefault="00E45044" w:rsidP="00E45044">
            <w:pPr>
              <w:jc w:val="right"/>
              <w:rPr>
                <w:sz w:val="15"/>
                <w:szCs w:val="15"/>
              </w:rPr>
            </w:pPr>
            <w:r w:rsidRPr="00297E92">
              <w:rPr>
                <w:sz w:val="15"/>
                <w:szCs w:val="15"/>
              </w:rPr>
              <w:t>-</w:t>
            </w:r>
          </w:p>
        </w:tc>
        <w:tc>
          <w:tcPr>
            <w:tcW w:w="553" w:type="pct"/>
            <w:tcBorders>
              <w:top w:val="nil"/>
            </w:tcBorders>
            <w:vAlign w:val="bottom"/>
          </w:tcPr>
          <w:p w14:paraId="5B0F3DA5" w14:textId="35EB42DB" w:rsidR="00E45044" w:rsidRPr="00297E92" w:rsidRDefault="00E45044" w:rsidP="00E45044">
            <w:pPr>
              <w:jc w:val="right"/>
              <w:rPr>
                <w:sz w:val="15"/>
                <w:szCs w:val="15"/>
              </w:rPr>
            </w:pPr>
            <w:r w:rsidRPr="00297E92">
              <w:rPr>
                <w:sz w:val="15"/>
                <w:szCs w:val="15"/>
              </w:rPr>
              <w:t>-</w:t>
            </w:r>
          </w:p>
        </w:tc>
        <w:tc>
          <w:tcPr>
            <w:tcW w:w="556" w:type="pct"/>
            <w:tcBorders>
              <w:top w:val="nil"/>
            </w:tcBorders>
            <w:vAlign w:val="bottom"/>
          </w:tcPr>
          <w:p w14:paraId="72BCC58B" w14:textId="1D709EBB" w:rsidR="00E45044" w:rsidRPr="00297E92" w:rsidRDefault="00E45044" w:rsidP="00E45044">
            <w:pPr>
              <w:jc w:val="right"/>
              <w:rPr>
                <w:sz w:val="15"/>
                <w:szCs w:val="15"/>
              </w:rPr>
            </w:pPr>
            <w:r w:rsidRPr="00297E92">
              <w:rPr>
                <w:sz w:val="15"/>
                <w:szCs w:val="15"/>
              </w:rPr>
              <w:t>5 133</w:t>
            </w:r>
          </w:p>
        </w:tc>
        <w:tc>
          <w:tcPr>
            <w:tcW w:w="505" w:type="pct"/>
            <w:tcBorders>
              <w:top w:val="nil"/>
            </w:tcBorders>
            <w:vAlign w:val="bottom"/>
          </w:tcPr>
          <w:p w14:paraId="4EF36732" w14:textId="0486373E" w:rsidR="00E45044" w:rsidRPr="00297E92" w:rsidRDefault="003A0F7B" w:rsidP="00E45044">
            <w:pPr>
              <w:jc w:val="right"/>
              <w:rPr>
                <w:sz w:val="15"/>
                <w:szCs w:val="15"/>
              </w:rPr>
            </w:pPr>
            <w:r>
              <w:rPr>
                <w:sz w:val="15"/>
                <w:szCs w:val="15"/>
              </w:rPr>
              <w:t>-</w:t>
            </w:r>
          </w:p>
        </w:tc>
        <w:tc>
          <w:tcPr>
            <w:tcW w:w="505" w:type="pct"/>
            <w:tcBorders>
              <w:top w:val="nil"/>
            </w:tcBorders>
            <w:vAlign w:val="bottom"/>
          </w:tcPr>
          <w:p w14:paraId="6ACAD32F" w14:textId="2C01E7B1" w:rsidR="00E45044" w:rsidRPr="00297E92" w:rsidRDefault="00E45044" w:rsidP="00E45044">
            <w:pPr>
              <w:jc w:val="right"/>
              <w:rPr>
                <w:sz w:val="15"/>
                <w:szCs w:val="15"/>
              </w:rPr>
            </w:pPr>
            <w:r w:rsidRPr="00297E92">
              <w:rPr>
                <w:sz w:val="15"/>
                <w:szCs w:val="15"/>
              </w:rPr>
              <w:t>21 686 685</w:t>
            </w:r>
          </w:p>
        </w:tc>
      </w:tr>
      <w:tr w:rsidR="00E45044" w:rsidRPr="00297E92" w14:paraId="3D4A474B" w14:textId="77777777" w:rsidTr="00715F84">
        <w:tc>
          <w:tcPr>
            <w:tcW w:w="902" w:type="pct"/>
          </w:tcPr>
          <w:p w14:paraId="6F27BE31" w14:textId="77777777" w:rsidR="00E45044" w:rsidRPr="00297E92" w:rsidRDefault="00E45044" w:rsidP="00E45044">
            <w:pPr>
              <w:ind w:left="-57" w:right="-57"/>
              <w:jc w:val="left"/>
              <w:rPr>
                <w:snapToGrid w:val="0"/>
                <w:sz w:val="15"/>
                <w:szCs w:val="15"/>
                <w:lang w:eastAsia="sk-SK"/>
              </w:rPr>
            </w:pPr>
            <w:r w:rsidRPr="00297E92">
              <w:rPr>
                <w:snapToGrid w:val="0"/>
                <w:sz w:val="15"/>
                <w:szCs w:val="15"/>
                <w:lang w:eastAsia="sk-SK"/>
              </w:rPr>
              <w:t>Prírastky</w:t>
            </w:r>
          </w:p>
        </w:tc>
        <w:tc>
          <w:tcPr>
            <w:tcW w:w="529" w:type="pct"/>
            <w:vAlign w:val="bottom"/>
          </w:tcPr>
          <w:p w14:paraId="62B83E29" w14:textId="6022448B" w:rsidR="00E45044" w:rsidRPr="00297E92" w:rsidRDefault="007379C1">
            <w:pPr>
              <w:jc w:val="right"/>
              <w:rPr>
                <w:sz w:val="15"/>
                <w:szCs w:val="15"/>
              </w:rPr>
            </w:pPr>
            <w:r>
              <w:rPr>
                <w:sz w:val="15"/>
                <w:szCs w:val="15"/>
              </w:rPr>
              <w:t>-</w:t>
            </w:r>
          </w:p>
        </w:tc>
        <w:tc>
          <w:tcPr>
            <w:tcW w:w="447" w:type="pct"/>
            <w:vAlign w:val="bottom"/>
          </w:tcPr>
          <w:p w14:paraId="51358C13" w14:textId="1DAC8122" w:rsidR="00E45044" w:rsidRPr="00297E92" w:rsidRDefault="007379C1">
            <w:pPr>
              <w:jc w:val="right"/>
              <w:rPr>
                <w:sz w:val="15"/>
                <w:szCs w:val="15"/>
              </w:rPr>
            </w:pPr>
            <w:r>
              <w:rPr>
                <w:sz w:val="15"/>
                <w:szCs w:val="15"/>
              </w:rPr>
              <w:t>-</w:t>
            </w:r>
          </w:p>
        </w:tc>
        <w:tc>
          <w:tcPr>
            <w:tcW w:w="522" w:type="pct"/>
            <w:vAlign w:val="bottom"/>
          </w:tcPr>
          <w:p w14:paraId="0E4BA54C" w14:textId="7DE2B9C2" w:rsidR="00E45044" w:rsidRPr="00297E92" w:rsidRDefault="007379C1">
            <w:pPr>
              <w:jc w:val="right"/>
              <w:rPr>
                <w:sz w:val="15"/>
                <w:szCs w:val="15"/>
              </w:rPr>
            </w:pPr>
            <w:r>
              <w:rPr>
                <w:sz w:val="15"/>
                <w:szCs w:val="15"/>
              </w:rPr>
              <w:t>-</w:t>
            </w:r>
          </w:p>
        </w:tc>
        <w:tc>
          <w:tcPr>
            <w:tcW w:w="481" w:type="pct"/>
            <w:vAlign w:val="bottom"/>
          </w:tcPr>
          <w:p w14:paraId="071119C6" w14:textId="7DFD4175" w:rsidR="00E45044" w:rsidRPr="00297E92" w:rsidRDefault="007379C1">
            <w:pPr>
              <w:jc w:val="right"/>
              <w:rPr>
                <w:sz w:val="15"/>
                <w:szCs w:val="15"/>
              </w:rPr>
            </w:pPr>
            <w:r>
              <w:rPr>
                <w:sz w:val="15"/>
                <w:szCs w:val="15"/>
              </w:rPr>
              <w:t>-</w:t>
            </w:r>
          </w:p>
        </w:tc>
        <w:tc>
          <w:tcPr>
            <w:tcW w:w="553" w:type="pct"/>
            <w:vAlign w:val="bottom"/>
          </w:tcPr>
          <w:p w14:paraId="36166725" w14:textId="77C51A9D" w:rsidR="00E45044" w:rsidRPr="00297E92" w:rsidRDefault="007379C1">
            <w:pPr>
              <w:jc w:val="right"/>
              <w:rPr>
                <w:sz w:val="15"/>
                <w:szCs w:val="15"/>
              </w:rPr>
            </w:pPr>
            <w:r>
              <w:rPr>
                <w:sz w:val="15"/>
                <w:szCs w:val="15"/>
              </w:rPr>
              <w:t>-</w:t>
            </w:r>
          </w:p>
        </w:tc>
        <w:tc>
          <w:tcPr>
            <w:tcW w:w="556" w:type="pct"/>
            <w:vAlign w:val="bottom"/>
          </w:tcPr>
          <w:p w14:paraId="147FC259" w14:textId="5F9AF5A4" w:rsidR="00E45044" w:rsidRPr="00297E92" w:rsidRDefault="003B73BB">
            <w:pPr>
              <w:jc w:val="right"/>
              <w:rPr>
                <w:sz w:val="15"/>
                <w:szCs w:val="15"/>
              </w:rPr>
            </w:pPr>
            <w:r>
              <w:rPr>
                <w:sz w:val="15"/>
                <w:szCs w:val="15"/>
              </w:rPr>
              <w:t>183 990</w:t>
            </w:r>
          </w:p>
        </w:tc>
        <w:tc>
          <w:tcPr>
            <w:tcW w:w="505" w:type="pct"/>
            <w:vAlign w:val="bottom"/>
          </w:tcPr>
          <w:p w14:paraId="044F83E3" w14:textId="276ECB97" w:rsidR="00E45044" w:rsidRPr="00297E92" w:rsidRDefault="007379C1">
            <w:pPr>
              <w:jc w:val="right"/>
              <w:rPr>
                <w:sz w:val="15"/>
                <w:szCs w:val="15"/>
              </w:rPr>
            </w:pPr>
            <w:r>
              <w:rPr>
                <w:sz w:val="15"/>
                <w:szCs w:val="15"/>
              </w:rPr>
              <w:t>-</w:t>
            </w:r>
          </w:p>
        </w:tc>
        <w:tc>
          <w:tcPr>
            <w:tcW w:w="505" w:type="pct"/>
            <w:vAlign w:val="bottom"/>
          </w:tcPr>
          <w:p w14:paraId="79834DBD" w14:textId="56CE711D" w:rsidR="00E45044" w:rsidRPr="00297E92" w:rsidRDefault="003B73BB">
            <w:pPr>
              <w:jc w:val="right"/>
              <w:rPr>
                <w:sz w:val="15"/>
                <w:szCs w:val="15"/>
              </w:rPr>
            </w:pPr>
            <w:r>
              <w:rPr>
                <w:sz w:val="15"/>
                <w:szCs w:val="15"/>
              </w:rPr>
              <w:t>183 990</w:t>
            </w:r>
          </w:p>
        </w:tc>
      </w:tr>
      <w:tr w:rsidR="00E45044" w:rsidRPr="00297E92" w14:paraId="77E75335" w14:textId="77777777" w:rsidTr="00715F84">
        <w:tc>
          <w:tcPr>
            <w:tcW w:w="902" w:type="pct"/>
          </w:tcPr>
          <w:p w14:paraId="659DD6FE" w14:textId="77777777" w:rsidR="00E45044" w:rsidRPr="00297E92" w:rsidRDefault="00E45044" w:rsidP="00E45044">
            <w:pPr>
              <w:ind w:left="-57" w:right="-57"/>
              <w:jc w:val="left"/>
              <w:rPr>
                <w:snapToGrid w:val="0"/>
                <w:sz w:val="15"/>
                <w:szCs w:val="15"/>
                <w:lang w:eastAsia="sk-SK"/>
              </w:rPr>
            </w:pPr>
            <w:r w:rsidRPr="00297E92">
              <w:rPr>
                <w:snapToGrid w:val="0"/>
                <w:sz w:val="15"/>
                <w:szCs w:val="15"/>
                <w:lang w:eastAsia="sk-SK"/>
              </w:rPr>
              <w:t>Úbytky</w:t>
            </w:r>
          </w:p>
        </w:tc>
        <w:tc>
          <w:tcPr>
            <w:tcW w:w="529" w:type="pct"/>
            <w:vAlign w:val="bottom"/>
          </w:tcPr>
          <w:p w14:paraId="734DCACD" w14:textId="48D64BE3" w:rsidR="00E45044" w:rsidRPr="00297E92" w:rsidRDefault="007379C1">
            <w:pPr>
              <w:jc w:val="right"/>
              <w:rPr>
                <w:sz w:val="15"/>
                <w:szCs w:val="15"/>
              </w:rPr>
            </w:pPr>
            <w:r>
              <w:rPr>
                <w:sz w:val="15"/>
                <w:szCs w:val="15"/>
              </w:rPr>
              <w:t>-</w:t>
            </w:r>
          </w:p>
        </w:tc>
        <w:tc>
          <w:tcPr>
            <w:tcW w:w="447" w:type="pct"/>
            <w:vAlign w:val="bottom"/>
          </w:tcPr>
          <w:p w14:paraId="0A6A1655" w14:textId="602A21F3" w:rsidR="00E45044" w:rsidRPr="00297E92" w:rsidRDefault="007379C1" w:rsidP="0072512B">
            <w:pPr>
              <w:jc w:val="right"/>
              <w:rPr>
                <w:sz w:val="15"/>
                <w:szCs w:val="15"/>
              </w:rPr>
            </w:pPr>
            <w:r>
              <w:rPr>
                <w:sz w:val="15"/>
                <w:szCs w:val="15"/>
              </w:rPr>
              <w:t>-</w:t>
            </w:r>
          </w:p>
        </w:tc>
        <w:tc>
          <w:tcPr>
            <w:tcW w:w="522" w:type="pct"/>
            <w:vAlign w:val="bottom"/>
          </w:tcPr>
          <w:p w14:paraId="22E77819" w14:textId="4B6542FD" w:rsidR="00E45044" w:rsidRPr="00297E92" w:rsidRDefault="007379C1">
            <w:pPr>
              <w:jc w:val="right"/>
              <w:rPr>
                <w:sz w:val="15"/>
                <w:szCs w:val="15"/>
              </w:rPr>
            </w:pPr>
            <w:r>
              <w:rPr>
                <w:sz w:val="15"/>
                <w:szCs w:val="15"/>
              </w:rPr>
              <w:t>-</w:t>
            </w:r>
          </w:p>
        </w:tc>
        <w:tc>
          <w:tcPr>
            <w:tcW w:w="481" w:type="pct"/>
            <w:vAlign w:val="bottom"/>
          </w:tcPr>
          <w:p w14:paraId="24F719EC" w14:textId="06C7CA57" w:rsidR="00E45044" w:rsidRPr="00297E92" w:rsidRDefault="007379C1">
            <w:pPr>
              <w:jc w:val="right"/>
              <w:rPr>
                <w:sz w:val="15"/>
                <w:szCs w:val="15"/>
              </w:rPr>
            </w:pPr>
            <w:r>
              <w:rPr>
                <w:sz w:val="15"/>
                <w:szCs w:val="15"/>
              </w:rPr>
              <w:t>-</w:t>
            </w:r>
          </w:p>
        </w:tc>
        <w:tc>
          <w:tcPr>
            <w:tcW w:w="553" w:type="pct"/>
            <w:vAlign w:val="bottom"/>
          </w:tcPr>
          <w:p w14:paraId="36AA271C" w14:textId="39AA2AB2" w:rsidR="00E45044" w:rsidRPr="00297E92" w:rsidRDefault="007379C1">
            <w:pPr>
              <w:jc w:val="right"/>
              <w:rPr>
                <w:sz w:val="15"/>
                <w:szCs w:val="15"/>
              </w:rPr>
            </w:pPr>
            <w:r>
              <w:rPr>
                <w:sz w:val="15"/>
                <w:szCs w:val="15"/>
              </w:rPr>
              <w:t>-</w:t>
            </w:r>
          </w:p>
        </w:tc>
        <w:tc>
          <w:tcPr>
            <w:tcW w:w="556" w:type="pct"/>
            <w:vAlign w:val="bottom"/>
          </w:tcPr>
          <w:p w14:paraId="38AB35BD" w14:textId="5034C641" w:rsidR="00E45044" w:rsidRPr="00297E92" w:rsidRDefault="00B0427A">
            <w:pPr>
              <w:jc w:val="right"/>
              <w:rPr>
                <w:sz w:val="15"/>
                <w:szCs w:val="15"/>
              </w:rPr>
            </w:pPr>
            <w:r>
              <w:rPr>
                <w:sz w:val="15"/>
                <w:szCs w:val="15"/>
              </w:rPr>
              <w:t>(128 800)</w:t>
            </w:r>
          </w:p>
        </w:tc>
        <w:tc>
          <w:tcPr>
            <w:tcW w:w="505" w:type="pct"/>
            <w:vAlign w:val="bottom"/>
          </w:tcPr>
          <w:p w14:paraId="1B3961F6" w14:textId="60853978" w:rsidR="00E45044" w:rsidRPr="00297E92" w:rsidRDefault="007379C1">
            <w:pPr>
              <w:jc w:val="right"/>
              <w:rPr>
                <w:sz w:val="15"/>
                <w:szCs w:val="15"/>
              </w:rPr>
            </w:pPr>
            <w:r>
              <w:rPr>
                <w:sz w:val="15"/>
                <w:szCs w:val="15"/>
              </w:rPr>
              <w:t>-</w:t>
            </w:r>
          </w:p>
        </w:tc>
        <w:tc>
          <w:tcPr>
            <w:tcW w:w="505" w:type="pct"/>
            <w:vAlign w:val="bottom"/>
          </w:tcPr>
          <w:p w14:paraId="036FED18" w14:textId="13A6926B" w:rsidR="00E45044" w:rsidRPr="00297E92" w:rsidRDefault="00B0427A" w:rsidP="0072512B">
            <w:pPr>
              <w:jc w:val="right"/>
              <w:rPr>
                <w:sz w:val="15"/>
                <w:szCs w:val="15"/>
              </w:rPr>
            </w:pPr>
            <w:r>
              <w:rPr>
                <w:sz w:val="15"/>
                <w:szCs w:val="15"/>
              </w:rPr>
              <w:t>(128 800)</w:t>
            </w:r>
          </w:p>
        </w:tc>
      </w:tr>
      <w:tr w:rsidR="00E45044" w:rsidRPr="00297E92" w14:paraId="0347741A" w14:textId="77777777" w:rsidTr="00715F84">
        <w:tc>
          <w:tcPr>
            <w:tcW w:w="902" w:type="pct"/>
          </w:tcPr>
          <w:p w14:paraId="00701FE1" w14:textId="77777777" w:rsidR="00E45044" w:rsidRPr="00297E92" w:rsidRDefault="00E45044" w:rsidP="00E45044">
            <w:pPr>
              <w:ind w:left="-57" w:right="-57"/>
              <w:jc w:val="left"/>
              <w:rPr>
                <w:snapToGrid w:val="0"/>
                <w:sz w:val="15"/>
                <w:szCs w:val="15"/>
                <w:lang w:eastAsia="sk-SK"/>
              </w:rPr>
            </w:pPr>
            <w:r w:rsidRPr="00297E92">
              <w:rPr>
                <w:snapToGrid w:val="0"/>
                <w:sz w:val="15"/>
                <w:szCs w:val="15"/>
                <w:lang w:eastAsia="sk-SK"/>
              </w:rPr>
              <w:t>Presuny</w:t>
            </w:r>
          </w:p>
        </w:tc>
        <w:tc>
          <w:tcPr>
            <w:tcW w:w="529" w:type="pct"/>
            <w:tcBorders>
              <w:bottom w:val="single" w:sz="4" w:space="0" w:color="auto"/>
            </w:tcBorders>
            <w:vAlign w:val="bottom"/>
          </w:tcPr>
          <w:p w14:paraId="6883A585" w14:textId="784BCE70" w:rsidR="00E45044" w:rsidRPr="00297E92" w:rsidRDefault="007379C1">
            <w:pPr>
              <w:jc w:val="right"/>
              <w:rPr>
                <w:sz w:val="15"/>
                <w:szCs w:val="15"/>
              </w:rPr>
            </w:pPr>
            <w:r>
              <w:rPr>
                <w:sz w:val="15"/>
                <w:szCs w:val="15"/>
              </w:rPr>
              <w:t>-</w:t>
            </w:r>
          </w:p>
        </w:tc>
        <w:tc>
          <w:tcPr>
            <w:tcW w:w="447" w:type="pct"/>
            <w:tcBorders>
              <w:bottom w:val="single" w:sz="4" w:space="0" w:color="auto"/>
            </w:tcBorders>
            <w:vAlign w:val="bottom"/>
          </w:tcPr>
          <w:p w14:paraId="1D71D4A8" w14:textId="0F3B880A" w:rsidR="00E45044" w:rsidRPr="00297E92" w:rsidRDefault="003B73BB">
            <w:pPr>
              <w:jc w:val="right"/>
              <w:rPr>
                <w:sz w:val="15"/>
                <w:szCs w:val="15"/>
              </w:rPr>
            </w:pPr>
            <w:r>
              <w:rPr>
                <w:sz w:val="15"/>
                <w:szCs w:val="15"/>
              </w:rPr>
              <w:t>60 323</w:t>
            </w:r>
          </w:p>
        </w:tc>
        <w:tc>
          <w:tcPr>
            <w:tcW w:w="522" w:type="pct"/>
            <w:tcBorders>
              <w:bottom w:val="single" w:sz="4" w:space="0" w:color="auto"/>
            </w:tcBorders>
            <w:vAlign w:val="bottom"/>
          </w:tcPr>
          <w:p w14:paraId="32F80135" w14:textId="79DEAA17" w:rsidR="00E45044" w:rsidRPr="00297E92" w:rsidRDefault="007379C1">
            <w:pPr>
              <w:jc w:val="right"/>
              <w:rPr>
                <w:sz w:val="15"/>
                <w:szCs w:val="15"/>
              </w:rPr>
            </w:pPr>
            <w:r>
              <w:rPr>
                <w:sz w:val="15"/>
                <w:szCs w:val="15"/>
              </w:rPr>
              <w:t>-</w:t>
            </w:r>
          </w:p>
        </w:tc>
        <w:tc>
          <w:tcPr>
            <w:tcW w:w="481" w:type="pct"/>
            <w:tcBorders>
              <w:bottom w:val="single" w:sz="4" w:space="0" w:color="auto"/>
            </w:tcBorders>
            <w:vAlign w:val="bottom"/>
          </w:tcPr>
          <w:p w14:paraId="6F530F5D" w14:textId="6E3038FA" w:rsidR="00E45044" w:rsidRPr="00297E92" w:rsidRDefault="007379C1">
            <w:pPr>
              <w:jc w:val="right"/>
              <w:rPr>
                <w:sz w:val="15"/>
                <w:szCs w:val="15"/>
              </w:rPr>
            </w:pPr>
            <w:r>
              <w:rPr>
                <w:sz w:val="15"/>
                <w:szCs w:val="15"/>
              </w:rPr>
              <w:t>-</w:t>
            </w:r>
          </w:p>
        </w:tc>
        <w:tc>
          <w:tcPr>
            <w:tcW w:w="553" w:type="pct"/>
            <w:tcBorders>
              <w:bottom w:val="single" w:sz="4" w:space="0" w:color="auto"/>
            </w:tcBorders>
            <w:vAlign w:val="bottom"/>
          </w:tcPr>
          <w:p w14:paraId="60815D11" w14:textId="4B06BC24" w:rsidR="00E45044" w:rsidRPr="00297E92" w:rsidRDefault="007379C1">
            <w:pPr>
              <w:jc w:val="right"/>
              <w:rPr>
                <w:sz w:val="15"/>
                <w:szCs w:val="15"/>
              </w:rPr>
            </w:pPr>
            <w:r>
              <w:rPr>
                <w:sz w:val="15"/>
                <w:szCs w:val="15"/>
              </w:rPr>
              <w:t>-</w:t>
            </w:r>
          </w:p>
        </w:tc>
        <w:tc>
          <w:tcPr>
            <w:tcW w:w="556" w:type="pct"/>
            <w:tcBorders>
              <w:bottom w:val="single" w:sz="4" w:space="0" w:color="auto"/>
            </w:tcBorders>
            <w:vAlign w:val="bottom"/>
          </w:tcPr>
          <w:p w14:paraId="5DDC3FCC" w14:textId="5C6C8B84" w:rsidR="00E45044" w:rsidRPr="00297E92" w:rsidRDefault="003B73BB" w:rsidP="0072512B">
            <w:pPr>
              <w:jc w:val="right"/>
              <w:rPr>
                <w:sz w:val="15"/>
                <w:szCs w:val="15"/>
              </w:rPr>
            </w:pPr>
            <w:r>
              <w:rPr>
                <w:sz w:val="15"/>
                <w:szCs w:val="15"/>
              </w:rPr>
              <w:t>(60 323)</w:t>
            </w:r>
          </w:p>
        </w:tc>
        <w:tc>
          <w:tcPr>
            <w:tcW w:w="505" w:type="pct"/>
            <w:tcBorders>
              <w:bottom w:val="single" w:sz="4" w:space="0" w:color="auto"/>
            </w:tcBorders>
            <w:vAlign w:val="bottom"/>
          </w:tcPr>
          <w:p w14:paraId="65886127" w14:textId="71FA93B9" w:rsidR="00E45044" w:rsidRPr="00297E92" w:rsidRDefault="007379C1">
            <w:pPr>
              <w:jc w:val="right"/>
              <w:rPr>
                <w:sz w:val="15"/>
                <w:szCs w:val="15"/>
              </w:rPr>
            </w:pPr>
            <w:r>
              <w:rPr>
                <w:sz w:val="15"/>
                <w:szCs w:val="15"/>
              </w:rPr>
              <w:t>-</w:t>
            </w:r>
          </w:p>
        </w:tc>
        <w:tc>
          <w:tcPr>
            <w:tcW w:w="505" w:type="pct"/>
            <w:tcBorders>
              <w:bottom w:val="single" w:sz="4" w:space="0" w:color="auto"/>
            </w:tcBorders>
            <w:vAlign w:val="bottom"/>
          </w:tcPr>
          <w:p w14:paraId="3C041286" w14:textId="4B312A02" w:rsidR="00E45044" w:rsidRPr="00297E92" w:rsidRDefault="003A0F7B">
            <w:pPr>
              <w:jc w:val="right"/>
              <w:rPr>
                <w:sz w:val="15"/>
                <w:szCs w:val="15"/>
              </w:rPr>
            </w:pPr>
            <w:r>
              <w:rPr>
                <w:sz w:val="15"/>
                <w:szCs w:val="15"/>
              </w:rPr>
              <w:t>-</w:t>
            </w:r>
          </w:p>
        </w:tc>
      </w:tr>
      <w:tr w:rsidR="00E45044" w:rsidRPr="00297E92" w14:paraId="2948D46C" w14:textId="77777777" w:rsidTr="00715F84">
        <w:tc>
          <w:tcPr>
            <w:tcW w:w="902" w:type="pct"/>
          </w:tcPr>
          <w:p w14:paraId="673DBF9E" w14:textId="38256D83" w:rsidR="00E45044" w:rsidRPr="00297E92" w:rsidRDefault="00E45044" w:rsidP="00E45044">
            <w:pPr>
              <w:ind w:left="-57" w:right="-57"/>
              <w:jc w:val="left"/>
              <w:rPr>
                <w:snapToGrid w:val="0"/>
                <w:sz w:val="15"/>
                <w:szCs w:val="15"/>
                <w:lang w:eastAsia="sk-SK"/>
              </w:rPr>
            </w:pPr>
            <w:r w:rsidRPr="00297E92">
              <w:rPr>
                <w:snapToGrid w:val="0"/>
                <w:sz w:val="15"/>
                <w:szCs w:val="15"/>
                <w:lang w:eastAsia="sk-SK"/>
              </w:rPr>
              <w:t>K 31. decembru 201</w:t>
            </w:r>
            <w:r>
              <w:rPr>
                <w:snapToGrid w:val="0"/>
                <w:sz w:val="15"/>
                <w:szCs w:val="15"/>
                <w:lang w:eastAsia="sk-SK"/>
              </w:rPr>
              <w:t>6</w:t>
            </w:r>
          </w:p>
        </w:tc>
        <w:tc>
          <w:tcPr>
            <w:tcW w:w="529" w:type="pct"/>
            <w:tcBorders>
              <w:top w:val="single" w:sz="4" w:space="0" w:color="auto"/>
              <w:bottom w:val="nil"/>
            </w:tcBorders>
            <w:vAlign w:val="bottom"/>
          </w:tcPr>
          <w:p w14:paraId="46ECF6C1" w14:textId="0EE70BD1" w:rsidR="00E45044" w:rsidRPr="00297E92" w:rsidRDefault="003A0F7B">
            <w:pPr>
              <w:jc w:val="right"/>
              <w:rPr>
                <w:sz w:val="15"/>
                <w:szCs w:val="15"/>
              </w:rPr>
            </w:pPr>
            <w:r>
              <w:rPr>
                <w:sz w:val="15"/>
                <w:szCs w:val="15"/>
              </w:rPr>
              <w:t>-</w:t>
            </w:r>
          </w:p>
        </w:tc>
        <w:tc>
          <w:tcPr>
            <w:tcW w:w="447" w:type="pct"/>
            <w:tcBorders>
              <w:top w:val="single" w:sz="4" w:space="0" w:color="auto"/>
              <w:bottom w:val="nil"/>
            </w:tcBorders>
            <w:vAlign w:val="bottom"/>
          </w:tcPr>
          <w:p w14:paraId="0BC3193E" w14:textId="50BD0081" w:rsidR="00E45044" w:rsidRPr="00297E92" w:rsidRDefault="003B73BB">
            <w:pPr>
              <w:jc w:val="right"/>
              <w:rPr>
                <w:sz w:val="15"/>
                <w:szCs w:val="15"/>
              </w:rPr>
            </w:pPr>
            <w:r>
              <w:rPr>
                <w:sz w:val="15"/>
                <w:szCs w:val="15"/>
              </w:rPr>
              <w:t>1 673 139</w:t>
            </w:r>
          </w:p>
        </w:tc>
        <w:tc>
          <w:tcPr>
            <w:tcW w:w="522" w:type="pct"/>
            <w:tcBorders>
              <w:top w:val="single" w:sz="4" w:space="0" w:color="auto"/>
              <w:bottom w:val="nil"/>
            </w:tcBorders>
            <w:vAlign w:val="bottom"/>
          </w:tcPr>
          <w:p w14:paraId="56AC0BCE" w14:textId="7DC93BD0" w:rsidR="00E45044" w:rsidRPr="00297E92" w:rsidRDefault="003B73BB">
            <w:pPr>
              <w:jc w:val="right"/>
              <w:rPr>
                <w:sz w:val="15"/>
                <w:szCs w:val="15"/>
              </w:rPr>
            </w:pPr>
            <w:r>
              <w:rPr>
                <w:sz w:val="15"/>
                <w:szCs w:val="15"/>
              </w:rPr>
              <w:t>20 068 736</w:t>
            </w:r>
          </w:p>
        </w:tc>
        <w:tc>
          <w:tcPr>
            <w:tcW w:w="481" w:type="pct"/>
            <w:tcBorders>
              <w:top w:val="single" w:sz="4" w:space="0" w:color="auto"/>
              <w:bottom w:val="nil"/>
            </w:tcBorders>
            <w:vAlign w:val="bottom"/>
          </w:tcPr>
          <w:p w14:paraId="214DC517" w14:textId="2C088A6F" w:rsidR="00E45044" w:rsidRPr="00297E92" w:rsidRDefault="003A0F7B">
            <w:pPr>
              <w:jc w:val="right"/>
              <w:rPr>
                <w:sz w:val="15"/>
                <w:szCs w:val="15"/>
              </w:rPr>
            </w:pPr>
            <w:r>
              <w:rPr>
                <w:sz w:val="15"/>
                <w:szCs w:val="15"/>
              </w:rPr>
              <w:t>-</w:t>
            </w:r>
          </w:p>
        </w:tc>
        <w:tc>
          <w:tcPr>
            <w:tcW w:w="553" w:type="pct"/>
            <w:tcBorders>
              <w:top w:val="single" w:sz="4" w:space="0" w:color="auto"/>
              <w:bottom w:val="nil"/>
            </w:tcBorders>
            <w:vAlign w:val="bottom"/>
          </w:tcPr>
          <w:p w14:paraId="3F8EC25F" w14:textId="5EB37F24" w:rsidR="00E45044" w:rsidRPr="00297E92" w:rsidRDefault="003A0F7B">
            <w:pPr>
              <w:jc w:val="right"/>
              <w:rPr>
                <w:sz w:val="15"/>
                <w:szCs w:val="15"/>
              </w:rPr>
            </w:pPr>
            <w:r>
              <w:rPr>
                <w:sz w:val="15"/>
                <w:szCs w:val="15"/>
              </w:rPr>
              <w:t>-</w:t>
            </w:r>
          </w:p>
        </w:tc>
        <w:tc>
          <w:tcPr>
            <w:tcW w:w="556" w:type="pct"/>
            <w:tcBorders>
              <w:top w:val="single" w:sz="4" w:space="0" w:color="auto"/>
              <w:bottom w:val="nil"/>
            </w:tcBorders>
            <w:vAlign w:val="bottom"/>
          </w:tcPr>
          <w:p w14:paraId="62C38722" w14:textId="27217879" w:rsidR="00E45044" w:rsidRPr="00297E92" w:rsidRDefault="00B0427A">
            <w:pPr>
              <w:jc w:val="right"/>
              <w:rPr>
                <w:sz w:val="15"/>
                <w:szCs w:val="15"/>
              </w:rPr>
            </w:pPr>
            <w:r>
              <w:rPr>
                <w:sz w:val="15"/>
                <w:szCs w:val="15"/>
              </w:rPr>
              <w:t>-</w:t>
            </w:r>
          </w:p>
        </w:tc>
        <w:tc>
          <w:tcPr>
            <w:tcW w:w="505" w:type="pct"/>
            <w:tcBorders>
              <w:top w:val="single" w:sz="4" w:space="0" w:color="auto"/>
              <w:bottom w:val="nil"/>
            </w:tcBorders>
            <w:vAlign w:val="bottom"/>
          </w:tcPr>
          <w:p w14:paraId="02240E47" w14:textId="500CC13B" w:rsidR="00E45044" w:rsidRPr="00297E92" w:rsidRDefault="003A0F7B">
            <w:pPr>
              <w:jc w:val="right"/>
              <w:rPr>
                <w:sz w:val="15"/>
                <w:szCs w:val="15"/>
              </w:rPr>
            </w:pPr>
            <w:r>
              <w:rPr>
                <w:sz w:val="15"/>
                <w:szCs w:val="15"/>
              </w:rPr>
              <w:t>-</w:t>
            </w:r>
          </w:p>
        </w:tc>
        <w:tc>
          <w:tcPr>
            <w:tcW w:w="505" w:type="pct"/>
            <w:tcBorders>
              <w:top w:val="single" w:sz="4" w:space="0" w:color="auto"/>
              <w:bottom w:val="nil"/>
            </w:tcBorders>
            <w:vAlign w:val="bottom"/>
          </w:tcPr>
          <w:p w14:paraId="3C4474FD" w14:textId="4A177F1E" w:rsidR="00E45044" w:rsidRPr="00297E92" w:rsidRDefault="003B73BB">
            <w:pPr>
              <w:jc w:val="right"/>
              <w:rPr>
                <w:sz w:val="15"/>
                <w:szCs w:val="15"/>
              </w:rPr>
            </w:pPr>
            <w:r>
              <w:rPr>
                <w:sz w:val="15"/>
                <w:szCs w:val="15"/>
              </w:rPr>
              <w:t>21</w:t>
            </w:r>
            <w:r w:rsidR="00B0427A">
              <w:rPr>
                <w:sz w:val="15"/>
                <w:szCs w:val="15"/>
              </w:rPr>
              <w:t> 741 875</w:t>
            </w:r>
          </w:p>
        </w:tc>
      </w:tr>
      <w:tr w:rsidR="00E45044" w:rsidRPr="00297E92" w14:paraId="585C1AF4" w14:textId="77777777" w:rsidTr="00715F84">
        <w:tc>
          <w:tcPr>
            <w:tcW w:w="902" w:type="pct"/>
          </w:tcPr>
          <w:p w14:paraId="6A09FACA" w14:textId="77777777" w:rsidR="00E45044" w:rsidRPr="00297E92" w:rsidRDefault="00E45044" w:rsidP="00E45044">
            <w:pPr>
              <w:ind w:left="-57" w:right="-57"/>
              <w:jc w:val="left"/>
              <w:rPr>
                <w:snapToGrid w:val="0"/>
                <w:sz w:val="15"/>
                <w:szCs w:val="15"/>
                <w:lang w:eastAsia="sk-SK"/>
              </w:rPr>
            </w:pPr>
          </w:p>
        </w:tc>
        <w:tc>
          <w:tcPr>
            <w:tcW w:w="529" w:type="pct"/>
            <w:tcBorders>
              <w:top w:val="nil"/>
            </w:tcBorders>
            <w:vAlign w:val="bottom"/>
          </w:tcPr>
          <w:p w14:paraId="1BE70322" w14:textId="77777777" w:rsidR="00E45044" w:rsidRPr="00297E92" w:rsidRDefault="00E45044" w:rsidP="00E45044">
            <w:pPr>
              <w:jc w:val="right"/>
              <w:rPr>
                <w:sz w:val="15"/>
                <w:szCs w:val="15"/>
              </w:rPr>
            </w:pPr>
          </w:p>
        </w:tc>
        <w:tc>
          <w:tcPr>
            <w:tcW w:w="447" w:type="pct"/>
            <w:tcBorders>
              <w:top w:val="nil"/>
            </w:tcBorders>
            <w:vAlign w:val="bottom"/>
          </w:tcPr>
          <w:p w14:paraId="086FEA79" w14:textId="77777777" w:rsidR="00E45044" w:rsidRPr="00297E92" w:rsidRDefault="00E45044" w:rsidP="00E45044">
            <w:pPr>
              <w:jc w:val="right"/>
              <w:rPr>
                <w:sz w:val="15"/>
                <w:szCs w:val="15"/>
              </w:rPr>
            </w:pPr>
          </w:p>
        </w:tc>
        <w:tc>
          <w:tcPr>
            <w:tcW w:w="522" w:type="pct"/>
            <w:tcBorders>
              <w:top w:val="nil"/>
            </w:tcBorders>
            <w:vAlign w:val="bottom"/>
          </w:tcPr>
          <w:p w14:paraId="4882E37F" w14:textId="77777777" w:rsidR="00E45044" w:rsidRPr="00297E92" w:rsidRDefault="00E45044" w:rsidP="00E45044">
            <w:pPr>
              <w:jc w:val="right"/>
              <w:rPr>
                <w:sz w:val="15"/>
                <w:szCs w:val="15"/>
              </w:rPr>
            </w:pPr>
          </w:p>
        </w:tc>
        <w:tc>
          <w:tcPr>
            <w:tcW w:w="481" w:type="pct"/>
            <w:tcBorders>
              <w:top w:val="nil"/>
            </w:tcBorders>
            <w:vAlign w:val="bottom"/>
          </w:tcPr>
          <w:p w14:paraId="605E5A2C" w14:textId="77777777" w:rsidR="00E45044" w:rsidRPr="00297E92" w:rsidRDefault="00E45044" w:rsidP="00E45044">
            <w:pPr>
              <w:jc w:val="right"/>
              <w:rPr>
                <w:sz w:val="15"/>
                <w:szCs w:val="15"/>
              </w:rPr>
            </w:pPr>
          </w:p>
        </w:tc>
        <w:tc>
          <w:tcPr>
            <w:tcW w:w="553" w:type="pct"/>
            <w:tcBorders>
              <w:top w:val="nil"/>
            </w:tcBorders>
            <w:vAlign w:val="bottom"/>
          </w:tcPr>
          <w:p w14:paraId="1EB63E6D" w14:textId="77777777" w:rsidR="00E45044" w:rsidRPr="00297E92" w:rsidRDefault="00E45044" w:rsidP="00E45044">
            <w:pPr>
              <w:jc w:val="right"/>
              <w:rPr>
                <w:sz w:val="15"/>
                <w:szCs w:val="15"/>
              </w:rPr>
            </w:pPr>
          </w:p>
        </w:tc>
        <w:tc>
          <w:tcPr>
            <w:tcW w:w="556" w:type="pct"/>
            <w:tcBorders>
              <w:top w:val="nil"/>
            </w:tcBorders>
            <w:vAlign w:val="bottom"/>
          </w:tcPr>
          <w:p w14:paraId="5085996A" w14:textId="77777777" w:rsidR="00E45044" w:rsidRPr="00297E92" w:rsidRDefault="00E45044" w:rsidP="00E45044">
            <w:pPr>
              <w:jc w:val="right"/>
              <w:rPr>
                <w:sz w:val="15"/>
                <w:szCs w:val="15"/>
              </w:rPr>
            </w:pPr>
          </w:p>
        </w:tc>
        <w:tc>
          <w:tcPr>
            <w:tcW w:w="505" w:type="pct"/>
            <w:tcBorders>
              <w:top w:val="nil"/>
            </w:tcBorders>
            <w:vAlign w:val="bottom"/>
          </w:tcPr>
          <w:p w14:paraId="305B4BBA" w14:textId="77777777" w:rsidR="00E45044" w:rsidRPr="00297E92" w:rsidRDefault="00E45044" w:rsidP="00E45044">
            <w:pPr>
              <w:jc w:val="right"/>
              <w:rPr>
                <w:sz w:val="15"/>
                <w:szCs w:val="15"/>
              </w:rPr>
            </w:pPr>
          </w:p>
        </w:tc>
        <w:tc>
          <w:tcPr>
            <w:tcW w:w="505" w:type="pct"/>
            <w:tcBorders>
              <w:top w:val="nil"/>
            </w:tcBorders>
            <w:vAlign w:val="bottom"/>
          </w:tcPr>
          <w:p w14:paraId="3974FEB4" w14:textId="77777777" w:rsidR="00E45044" w:rsidRPr="00297E92" w:rsidRDefault="00E45044" w:rsidP="00E45044">
            <w:pPr>
              <w:jc w:val="right"/>
              <w:rPr>
                <w:sz w:val="15"/>
                <w:szCs w:val="15"/>
              </w:rPr>
            </w:pPr>
          </w:p>
        </w:tc>
      </w:tr>
      <w:tr w:rsidR="00E45044" w:rsidRPr="00297E92" w14:paraId="3401A42E" w14:textId="77777777" w:rsidTr="00715F84">
        <w:tc>
          <w:tcPr>
            <w:tcW w:w="902" w:type="pct"/>
          </w:tcPr>
          <w:p w14:paraId="6082DB21" w14:textId="77777777" w:rsidR="00E45044" w:rsidRPr="00297E92" w:rsidRDefault="00E45044" w:rsidP="00E45044">
            <w:pPr>
              <w:ind w:left="-57" w:right="-57"/>
              <w:jc w:val="left"/>
              <w:rPr>
                <w:b/>
                <w:bCs/>
                <w:snapToGrid w:val="0"/>
                <w:sz w:val="15"/>
                <w:szCs w:val="15"/>
                <w:lang w:eastAsia="sk-SK"/>
              </w:rPr>
            </w:pPr>
            <w:r w:rsidRPr="00297E92">
              <w:rPr>
                <w:b/>
                <w:bCs/>
                <w:snapToGrid w:val="0"/>
                <w:sz w:val="15"/>
                <w:szCs w:val="15"/>
                <w:lang w:eastAsia="sk-SK"/>
              </w:rPr>
              <w:t>Oprávky</w:t>
            </w:r>
          </w:p>
        </w:tc>
        <w:tc>
          <w:tcPr>
            <w:tcW w:w="529" w:type="pct"/>
            <w:vAlign w:val="bottom"/>
          </w:tcPr>
          <w:p w14:paraId="171D6EB0" w14:textId="77777777" w:rsidR="00E45044" w:rsidRPr="00297E92" w:rsidRDefault="00E45044" w:rsidP="00E45044">
            <w:pPr>
              <w:jc w:val="right"/>
              <w:rPr>
                <w:sz w:val="15"/>
                <w:szCs w:val="15"/>
              </w:rPr>
            </w:pPr>
          </w:p>
        </w:tc>
        <w:tc>
          <w:tcPr>
            <w:tcW w:w="447" w:type="pct"/>
            <w:vAlign w:val="bottom"/>
          </w:tcPr>
          <w:p w14:paraId="5F2C066A" w14:textId="77777777" w:rsidR="00E45044" w:rsidRPr="00297E92" w:rsidRDefault="00E45044" w:rsidP="00E45044">
            <w:pPr>
              <w:jc w:val="right"/>
              <w:rPr>
                <w:sz w:val="15"/>
                <w:szCs w:val="15"/>
              </w:rPr>
            </w:pPr>
          </w:p>
        </w:tc>
        <w:tc>
          <w:tcPr>
            <w:tcW w:w="522" w:type="pct"/>
            <w:vAlign w:val="bottom"/>
          </w:tcPr>
          <w:p w14:paraId="36FEFE5B" w14:textId="77777777" w:rsidR="00E45044" w:rsidRPr="00297E92" w:rsidRDefault="00E45044" w:rsidP="00E45044">
            <w:pPr>
              <w:jc w:val="right"/>
              <w:rPr>
                <w:sz w:val="15"/>
                <w:szCs w:val="15"/>
              </w:rPr>
            </w:pPr>
          </w:p>
        </w:tc>
        <w:tc>
          <w:tcPr>
            <w:tcW w:w="481" w:type="pct"/>
            <w:vAlign w:val="bottom"/>
          </w:tcPr>
          <w:p w14:paraId="6F70A779" w14:textId="77777777" w:rsidR="00E45044" w:rsidRPr="00297E92" w:rsidRDefault="00E45044" w:rsidP="00E45044">
            <w:pPr>
              <w:jc w:val="right"/>
              <w:rPr>
                <w:sz w:val="15"/>
                <w:szCs w:val="15"/>
              </w:rPr>
            </w:pPr>
          </w:p>
        </w:tc>
        <w:tc>
          <w:tcPr>
            <w:tcW w:w="553" w:type="pct"/>
            <w:vAlign w:val="bottom"/>
          </w:tcPr>
          <w:p w14:paraId="4FD5B28F" w14:textId="77777777" w:rsidR="00E45044" w:rsidRPr="00297E92" w:rsidRDefault="00E45044" w:rsidP="00E45044">
            <w:pPr>
              <w:jc w:val="right"/>
              <w:rPr>
                <w:sz w:val="15"/>
                <w:szCs w:val="15"/>
              </w:rPr>
            </w:pPr>
          </w:p>
        </w:tc>
        <w:tc>
          <w:tcPr>
            <w:tcW w:w="556" w:type="pct"/>
            <w:vAlign w:val="bottom"/>
          </w:tcPr>
          <w:p w14:paraId="542FFD7A" w14:textId="77777777" w:rsidR="00E45044" w:rsidRPr="00297E92" w:rsidRDefault="00E45044" w:rsidP="00E45044">
            <w:pPr>
              <w:jc w:val="right"/>
              <w:rPr>
                <w:sz w:val="15"/>
                <w:szCs w:val="15"/>
              </w:rPr>
            </w:pPr>
          </w:p>
        </w:tc>
        <w:tc>
          <w:tcPr>
            <w:tcW w:w="505" w:type="pct"/>
            <w:vAlign w:val="bottom"/>
          </w:tcPr>
          <w:p w14:paraId="501C0FE1" w14:textId="77777777" w:rsidR="00E45044" w:rsidRPr="00297E92" w:rsidRDefault="00E45044" w:rsidP="00E45044">
            <w:pPr>
              <w:jc w:val="right"/>
              <w:rPr>
                <w:sz w:val="15"/>
                <w:szCs w:val="15"/>
              </w:rPr>
            </w:pPr>
          </w:p>
        </w:tc>
        <w:tc>
          <w:tcPr>
            <w:tcW w:w="505" w:type="pct"/>
            <w:vAlign w:val="bottom"/>
          </w:tcPr>
          <w:p w14:paraId="5F9A0D6B" w14:textId="77777777" w:rsidR="00E45044" w:rsidRPr="00297E92" w:rsidRDefault="00E45044" w:rsidP="00E45044">
            <w:pPr>
              <w:jc w:val="right"/>
              <w:rPr>
                <w:sz w:val="15"/>
                <w:szCs w:val="15"/>
              </w:rPr>
            </w:pPr>
          </w:p>
        </w:tc>
      </w:tr>
      <w:tr w:rsidR="00E45044" w:rsidRPr="00297E92" w14:paraId="13D43442" w14:textId="77777777" w:rsidTr="00715F84">
        <w:tc>
          <w:tcPr>
            <w:tcW w:w="902" w:type="pct"/>
          </w:tcPr>
          <w:p w14:paraId="3E04382D" w14:textId="02746E7B" w:rsidR="00E45044" w:rsidRPr="00297E92" w:rsidRDefault="00E45044" w:rsidP="00E45044">
            <w:pPr>
              <w:ind w:left="-57" w:right="-57"/>
              <w:jc w:val="left"/>
              <w:rPr>
                <w:snapToGrid w:val="0"/>
                <w:sz w:val="15"/>
                <w:szCs w:val="15"/>
                <w:lang w:eastAsia="sk-SK"/>
              </w:rPr>
            </w:pPr>
            <w:r w:rsidRPr="00297E92">
              <w:rPr>
                <w:snapToGrid w:val="0"/>
                <w:sz w:val="15"/>
                <w:szCs w:val="15"/>
                <w:lang w:eastAsia="sk-SK"/>
              </w:rPr>
              <w:t>K 1. januáru 201</w:t>
            </w:r>
            <w:r>
              <w:rPr>
                <w:snapToGrid w:val="0"/>
                <w:sz w:val="15"/>
                <w:szCs w:val="15"/>
                <w:lang w:eastAsia="sk-SK"/>
              </w:rPr>
              <w:t>6</w:t>
            </w:r>
          </w:p>
        </w:tc>
        <w:tc>
          <w:tcPr>
            <w:tcW w:w="529" w:type="pct"/>
            <w:vAlign w:val="bottom"/>
          </w:tcPr>
          <w:p w14:paraId="42EBEA6B" w14:textId="47BF0A39" w:rsidR="00E45044" w:rsidRPr="00297E92" w:rsidRDefault="00E45044" w:rsidP="00E45044">
            <w:pPr>
              <w:jc w:val="right"/>
              <w:rPr>
                <w:sz w:val="15"/>
                <w:szCs w:val="15"/>
              </w:rPr>
            </w:pPr>
            <w:r w:rsidRPr="00297E92">
              <w:rPr>
                <w:sz w:val="15"/>
                <w:szCs w:val="15"/>
              </w:rPr>
              <w:t>-</w:t>
            </w:r>
          </w:p>
        </w:tc>
        <w:tc>
          <w:tcPr>
            <w:tcW w:w="447" w:type="pct"/>
            <w:vAlign w:val="bottom"/>
          </w:tcPr>
          <w:p w14:paraId="6F8CDD11" w14:textId="06F806A1" w:rsidR="00E45044" w:rsidRPr="00297E92" w:rsidRDefault="00E45044" w:rsidP="00E45044">
            <w:pPr>
              <w:jc w:val="right"/>
              <w:rPr>
                <w:sz w:val="15"/>
                <w:szCs w:val="15"/>
              </w:rPr>
            </w:pPr>
            <w:r w:rsidRPr="00297E92">
              <w:rPr>
                <w:sz w:val="15"/>
                <w:szCs w:val="15"/>
              </w:rPr>
              <w:t>1 311 917</w:t>
            </w:r>
          </w:p>
        </w:tc>
        <w:tc>
          <w:tcPr>
            <w:tcW w:w="522" w:type="pct"/>
            <w:vAlign w:val="bottom"/>
          </w:tcPr>
          <w:p w14:paraId="0A09B8FC" w14:textId="7422F167" w:rsidR="00E45044" w:rsidRPr="00297E92" w:rsidRDefault="00E45044" w:rsidP="00E45044">
            <w:pPr>
              <w:jc w:val="right"/>
              <w:rPr>
                <w:sz w:val="15"/>
                <w:szCs w:val="15"/>
              </w:rPr>
            </w:pPr>
            <w:r w:rsidRPr="00297E92">
              <w:rPr>
                <w:sz w:val="15"/>
                <w:szCs w:val="15"/>
              </w:rPr>
              <w:t>11 962 151</w:t>
            </w:r>
          </w:p>
        </w:tc>
        <w:tc>
          <w:tcPr>
            <w:tcW w:w="481" w:type="pct"/>
            <w:vAlign w:val="bottom"/>
          </w:tcPr>
          <w:p w14:paraId="320A4CED" w14:textId="7B93EEFB" w:rsidR="00E45044" w:rsidRPr="00297E92" w:rsidRDefault="00E45044" w:rsidP="00E45044">
            <w:pPr>
              <w:jc w:val="right"/>
              <w:rPr>
                <w:sz w:val="15"/>
                <w:szCs w:val="15"/>
              </w:rPr>
            </w:pPr>
            <w:r w:rsidRPr="00297E92">
              <w:rPr>
                <w:sz w:val="15"/>
                <w:szCs w:val="15"/>
              </w:rPr>
              <w:t>-</w:t>
            </w:r>
          </w:p>
        </w:tc>
        <w:tc>
          <w:tcPr>
            <w:tcW w:w="553" w:type="pct"/>
            <w:vAlign w:val="bottom"/>
          </w:tcPr>
          <w:p w14:paraId="5035EE79" w14:textId="7544090B" w:rsidR="00E45044" w:rsidRPr="00297E92" w:rsidRDefault="00E45044" w:rsidP="00E45044">
            <w:pPr>
              <w:jc w:val="right"/>
              <w:rPr>
                <w:sz w:val="15"/>
                <w:szCs w:val="15"/>
              </w:rPr>
            </w:pPr>
            <w:r w:rsidRPr="00297E92">
              <w:rPr>
                <w:sz w:val="15"/>
                <w:szCs w:val="15"/>
              </w:rPr>
              <w:t>-</w:t>
            </w:r>
          </w:p>
        </w:tc>
        <w:tc>
          <w:tcPr>
            <w:tcW w:w="556" w:type="pct"/>
            <w:vAlign w:val="bottom"/>
          </w:tcPr>
          <w:p w14:paraId="400A71A6" w14:textId="4E1BE08F" w:rsidR="00E45044" w:rsidRPr="00297E92" w:rsidRDefault="00E45044" w:rsidP="00E45044">
            <w:pPr>
              <w:jc w:val="right"/>
              <w:rPr>
                <w:sz w:val="15"/>
                <w:szCs w:val="15"/>
              </w:rPr>
            </w:pPr>
            <w:r w:rsidRPr="00297E92">
              <w:rPr>
                <w:sz w:val="15"/>
                <w:szCs w:val="15"/>
              </w:rPr>
              <w:t>-</w:t>
            </w:r>
          </w:p>
        </w:tc>
        <w:tc>
          <w:tcPr>
            <w:tcW w:w="505" w:type="pct"/>
            <w:vAlign w:val="bottom"/>
          </w:tcPr>
          <w:p w14:paraId="6BB6B10A" w14:textId="1E82A7A4" w:rsidR="00E45044" w:rsidRPr="00297E92" w:rsidRDefault="00E45044" w:rsidP="00E45044">
            <w:pPr>
              <w:jc w:val="right"/>
              <w:rPr>
                <w:sz w:val="15"/>
                <w:szCs w:val="15"/>
              </w:rPr>
            </w:pPr>
            <w:r w:rsidRPr="00297E92">
              <w:rPr>
                <w:sz w:val="15"/>
                <w:szCs w:val="15"/>
              </w:rPr>
              <w:t>-</w:t>
            </w:r>
          </w:p>
        </w:tc>
        <w:tc>
          <w:tcPr>
            <w:tcW w:w="505" w:type="pct"/>
            <w:vAlign w:val="bottom"/>
          </w:tcPr>
          <w:p w14:paraId="5AB2AE43" w14:textId="15660251" w:rsidR="00E45044" w:rsidRPr="00297E92" w:rsidRDefault="00E45044" w:rsidP="00E45044">
            <w:pPr>
              <w:jc w:val="right"/>
              <w:rPr>
                <w:sz w:val="15"/>
                <w:szCs w:val="15"/>
              </w:rPr>
            </w:pPr>
            <w:r w:rsidRPr="00297E92">
              <w:rPr>
                <w:sz w:val="15"/>
                <w:szCs w:val="15"/>
              </w:rPr>
              <w:t>13 274 068</w:t>
            </w:r>
          </w:p>
        </w:tc>
      </w:tr>
      <w:tr w:rsidR="00E45044" w:rsidRPr="00297E92" w14:paraId="0E0B2824" w14:textId="77777777" w:rsidTr="00715F84">
        <w:tc>
          <w:tcPr>
            <w:tcW w:w="902" w:type="pct"/>
          </w:tcPr>
          <w:p w14:paraId="4EE57B60" w14:textId="77777777" w:rsidR="00E45044" w:rsidRPr="00297E92" w:rsidRDefault="00E45044" w:rsidP="00E45044">
            <w:pPr>
              <w:ind w:left="-57" w:right="-57"/>
              <w:jc w:val="left"/>
              <w:rPr>
                <w:snapToGrid w:val="0"/>
                <w:sz w:val="15"/>
                <w:szCs w:val="15"/>
                <w:lang w:eastAsia="sk-SK"/>
              </w:rPr>
            </w:pPr>
            <w:r w:rsidRPr="00297E92">
              <w:rPr>
                <w:snapToGrid w:val="0"/>
                <w:sz w:val="15"/>
                <w:szCs w:val="15"/>
                <w:lang w:eastAsia="sk-SK"/>
              </w:rPr>
              <w:t>Prírastky</w:t>
            </w:r>
          </w:p>
        </w:tc>
        <w:tc>
          <w:tcPr>
            <w:tcW w:w="529" w:type="pct"/>
            <w:vAlign w:val="bottom"/>
          </w:tcPr>
          <w:p w14:paraId="54BB02F1" w14:textId="057398B3" w:rsidR="00E45044" w:rsidRPr="00297E92" w:rsidRDefault="007379C1">
            <w:pPr>
              <w:jc w:val="right"/>
              <w:rPr>
                <w:sz w:val="15"/>
                <w:szCs w:val="15"/>
              </w:rPr>
            </w:pPr>
            <w:r>
              <w:rPr>
                <w:sz w:val="15"/>
                <w:szCs w:val="15"/>
              </w:rPr>
              <w:t>-</w:t>
            </w:r>
          </w:p>
        </w:tc>
        <w:tc>
          <w:tcPr>
            <w:tcW w:w="447" w:type="pct"/>
            <w:vAlign w:val="bottom"/>
          </w:tcPr>
          <w:p w14:paraId="256CB510" w14:textId="3EB5B224" w:rsidR="00E45044" w:rsidRPr="00297E92" w:rsidRDefault="003B73BB">
            <w:pPr>
              <w:jc w:val="right"/>
              <w:rPr>
                <w:sz w:val="15"/>
                <w:szCs w:val="15"/>
              </w:rPr>
            </w:pPr>
            <w:r>
              <w:rPr>
                <w:sz w:val="15"/>
                <w:szCs w:val="15"/>
              </w:rPr>
              <w:t>108 485</w:t>
            </w:r>
          </w:p>
        </w:tc>
        <w:tc>
          <w:tcPr>
            <w:tcW w:w="522" w:type="pct"/>
            <w:vAlign w:val="bottom"/>
          </w:tcPr>
          <w:p w14:paraId="566AF4A9" w14:textId="5B7FE1DF" w:rsidR="00E45044" w:rsidRPr="00297E92" w:rsidRDefault="003B73BB">
            <w:pPr>
              <w:jc w:val="right"/>
              <w:rPr>
                <w:sz w:val="15"/>
                <w:szCs w:val="15"/>
              </w:rPr>
            </w:pPr>
            <w:r>
              <w:rPr>
                <w:sz w:val="15"/>
                <w:szCs w:val="15"/>
              </w:rPr>
              <w:t>2 004 089</w:t>
            </w:r>
          </w:p>
        </w:tc>
        <w:tc>
          <w:tcPr>
            <w:tcW w:w="481" w:type="pct"/>
            <w:vAlign w:val="bottom"/>
          </w:tcPr>
          <w:p w14:paraId="6038ED08" w14:textId="54091D33" w:rsidR="00E45044" w:rsidRPr="00297E92" w:rsidRDefault="007379C1">
            <w:pPr>
              <w:jc w:val="right"/>
              <w:rPr>
                <w:sz w:val="15"/>
                <w:szCs w:val="15"/>
              </w:rPr>
            </w:pPr>
            <w:r>
              <w:rPr>
                <w:sz w:val="15"/>
                <w:szCs w:val="15"/>
              </w:rPr>
              <w:t>-</w:t>
            </w:r>
          </w:p>
        </w:tc>
        <w:tc>
          <w:tcPr>
            <w:tcW w:w="553" w:type="pct"/>
            <w:vAlign w:val="bottom"/>
          </w:tcPr>
          <w:p w14:paraId="02EA2C7E" w14:textId="7CB20AA9" w:rsidR="00E45044" w:rsidRPr="00297E92" w:rsidRDefault="007379C1">
            <w:pPr>
              <w:jc w:val="right"/>
              <w:rPr>
                <w:sz w:val="15"/>
                <w:szCs w:val="15"/>
              </w:rPr>
            </w:pPr>
            <w:r>
              <w:rPr>
                <w:sz w:val="15"/>
                <w:szCs w:val="15"/>
              </w:rPr>
              <w:t>-</w:t>
            </w:r>
          </w:p>
        </w:tc>
        <w:tc>
          <w:tcPr>
            <w:tcW w:w="556" w:type="pct"/>
            <w:vAlign w:val="bottom"/>
          </w:tcPr>
          <w:p w14:paraId="6CB9966B" w14:textId="554FED21" w:rsidR="00E45044" w:rsidRPr="00297E92" w:rsidRDefault="007379C1">
            <w:pPr>
              <w:jc w:val="right"/>
              <w:rPr>
                <w:sz w:val="15"/>
                <w:szCs w:val="15"/>
              </w:rPr>
            </w:pPr>
            <w:r>
              <w:rPr>
                <w:sz w:val="15"/>
                <w:szCs w:val="15"/>
              </w:rPr>
              <w:t>-</w:t>
            </w:r>
          </w:p>
        </w:tc>
        <w:tc>
          <w:tcPr>
            <w:tcW w:w="505" w:type="pct"/>
            <w:vAlign w:val="bottom"/>
          </w:tcPr>
          <w:p w14:paraId="26CC6D01" w14:textId="7648EF04" w:rsidR="00E45044" w:rsidRPr="00297E92" w:rsidRDefault="007379C1">
            <w:pPr>
              <w:jc w:val="right"/>
              <w:rPr>
                <w:sz w:val="15"/>
                <w:szCs w:val="15"/>
              </w:rPr>
            </w:pPr>
            <w:r>
              <w:rPr>
                <w:sz w:val="15"/>
                <w:szCs w:val="15"/>
              </w:rPr>
              <w:t>-</w:t>
            </w:r>
          </w:p>
        </w:tc>
        <w:tc>
          <w:tcPr>
            <w:tcW w:w="505" w:type="pct"/>
            <w:vAlign w:val="bottom"/>
          </w:tcPr>
          <w:p w14:paraId="0B7E7996" w14:textId="67065919" w:rsidR="00E45044" w:rsidRPr="00297E92" w:rsidRDefault="003B73BB">
            <w:pPr>
              <w:jc w:val="right"/>
              <w:rPr>
                <w:sz w:val="15"/>
                <w:szCs w:val="15"/>
              </w:rPr>
            </w:pPr>
            <w:r>
              <w:rPr>
                <w:sz w:val="15"/>
                <w:szCs w:val="15"/>
              </w:rPr>
              <w:t>2 112 574</w:t>
            </w:r>
          </w:p>
        </w:tc>
      </w:tr>
      <w:tr w:rsidR="00E45044" w:rsidRPr="00297E92" w14:paraId="541DDF59" w14:textId="77777777" w:rsidTr="00715F84">
        <w:tc>
          <w:tcPr>
            <w:tcW w:w="902" w:type="pct"/>
          </w:tcPr>
          <w:p w14:paraId="5D0FACD7" w14:textId="77777777" w:rsidR="00E45044" w:rsidRPr="00297E92" w:rsidRDefault="00E45044" w:rsidP="00E45044">
            <w:pPr>
              <w:ind w:left="-57" w:right="-57"/>
              <w:jc w:val="left"/>
              <w:rPr>
                <w:snapToGrid w:val="0"/>
                <w:sz w:val="15"/>
                <w:szCs w:val="15"/>
                <w:lang w:eastAsia="sk-SK"/>
              </w:rPr>
            </w:pPr>
            <w:r w:rsidRPr="00297E92">
              <w:rPr>
                <w:snapToGrid w:val="0"/>
                <w:sz w:val="15"/>
                <w:szCs w:val="15"/>
                <w:lang w:eastAsia="sk-SK"/>
              </w:rPr>
              <w:t>Úbytky</w:t>
            </w:r>
          </w:p>
        </w:tc>
        <w:tc>
          <w:tcPr>
            <w:tcW w:w="529" w:type="pct"/>
            <w:vAlign w:val="bottom"/>
          </w:tcPr>
          <w:p w14:paraId="3D66A40C" w14:textId="7994FC9B" w:rsidR="00E45044" w:rsidRPr="00297E92" w:rsidRDefault="007379C1">
            <w:pPr>
              <w:jc w:val="right"/>
              <w:rPr>
                <w:sz w:val="15"/>
                <w:szCs w:val="15"/>
              </w:rPr>
            </w:pPr>
            <w:r>
              <w:rPr>
                <w:sz w:val="15"/>
                <w:szCs w:val="15"/>
              </w:rPr>
              <w:t>-</w:t>
            </w:r>
          </w:p>
        </w:tc>
        <w:tc>
          <w:tcPr>
            <w:tcW w:w="447" w:type="pct"/>
            <w:vAlign w:val="bottom"/>
          </w:tcPr>
          <w:p w14:paraId="25B04870" w14:textId="63ABAF0E" w:rsidR="00E45044" w:rsidRPr="00297E92" w:rsidRDefault="007379C1" w:rsidP="0072512B">
            <w:pPr>
              <w:jc w:val="right"/>
              <w:rPr>
                <w:sz w:val="15"/>
                <w:szCs w:val="15"/>
              </w:rPr>
            </w:pPr>
            <w:r>
              <w:rPr>
                <w:sz w:val="15"/>
                <w:szCs w:val="15"/>
              </w:rPr>
              <w:t>-</w:t>
            </w:r>
          </w:p>
        </w:tc>
        <w:tc>
          <w:tcPr>
            <w:tcW w:w="522" w:type="pct"/>
            <w:vAlign w:val="bottom"/>
          </w:tcPr>
          <w:p w14:paraId="76D7AFA0" w14:textId="4C67A9E4" w:rsidR="00E45044" w:rsidRPr="00297E92" w:rsidRDefault="007379C1">
            <w:pPr>
              <w:jc w:val="right"/>
              <w:rPr>
                <w:sz w:val="15"/>
                <w:szCs w:val="15"/>
              </w:rPr>
            </w:pPr>
            <w:r>
              <w:rPr>
                <w:sz w:val="15"/>
                <w:szCs w:val="15"/>
              </w:rPr>
              <w:t>-</w:t>
            </w:r>
          </w:p>
        </w:tc>
        <w:tc>
          <w:tcPr>
            <w:tcW w:w="481" w:type="pct"/>
            <w:vAlign w:val="bottom"/>
          </w:tcPr>
          <w:p w14:paraId="4B797D24" w14:textId="3FED68B2" w:rsidR="00E45044" w:rsidRPr="00297E92" w:rsidRDefault="007379C1">
            <w:pPr>
              <w:jc w:val="right"/>
              <w:rPr>
                <w:sz w:val="15"/>
                <w:szCs w:val="15"/>
              </w:rPr>
            </w:pPr>
            <w:r>
              <w:rPr>
                <w:sz w:val="15"/>
                <w:szCs w:val="15"/>
              </w:rPr>
              <w:t>-</w:t>
            </w:r>
          </w:p>
        </w:tc>
        <w:tc>
          <w:tcPr>
            <w:tcW w:w="553" w:type="pct"/>
            <w:vAlign w:val="bottom"/>
          </w:tcPr>
          <w:p w14:paraId="0EC2BD33" w14:textId="11D6387A" w:rsidR="00E45044" w:rsidRPr="00297E92" w:rsidRDefault="007379C1">
            <w:pPr>
              <w:jc w:val="right"/>
              <w:rPr>
                <w:sz w:val="15"/>
                <w:szCs w:val="15"/>
              </w:rPr>
            </w:pPr>
            <w:r>
              <w:rPr>
                <w:sz w:val="15"/>
                <w:szCs w:val="15"/>
              </w:rPr>
              <w:t>-</w:t>
            </w:r>
          </w:p>
        </w:tc>
        <w:tc>
          <w:tcPr>
            <w:tcW w:w="556" w:type="pct"/>
            <w:vAlign w:val="bottom"/>
          </w:tcPr>
          <w:p w14:paraId="5FE10F50" w14:textId="6241628E" w:rsidR="00E45044" w:rsidRPr="00297E92" w:rsidRDefault="007379C1">
            <w:pPr>
              <w:jc w:val="right"/>
              <w:rPr>
                <w:sz w:val="15"/>
                <w:szCs w:val="15"/>
              </w:rPr>
            </w:pPr>
            <w:r>
              <w:rPr>
                <w:sz w:val="15"/>
                <w:szCs w:val="15"/>
              </w:rPr>
              <w:t>-</w:t>
            </w:r>
          </w:p>
        </w:tc>
        <w:tc>
          <w:tcPr>
            <w:tcW w:w="505" w:type="pct"/>
            <w:vAlign w:val="bottom"/>
          </w:tcPr>
          <w:p w14:paraId="58155C55" w14:textId="016ED14F" w:rsidR="00E45044" w:rsidRPr="00297E92" w:rsidRDefault="007379C1">
            <w:pPr>
              <w:jc w:val="right"/>
              <w:rPr>
                <w:sz w:val="15"/>
                <w:szCs w:val="15"/>
              </w:rPr>
            </w:pPr>
            <w:r>
              <w:rPr>
                <w:sz w:val="15"/>
                <w:szCs w:val="15"/>
              </w:rPr>
              <w:t>-</w:t>
            </w:r>
          </w:p>
        </w:tc>
        <w:tc>
          <w:tcPr>
            <w:tcW w:w="505" w:type="pct"/>
            <w:vAlign w:val="bottom"/>
          </w:tcPr>
          <w:p w14:paraId="468414C7" w14:textId="13607082" w:rsidR="00E45044" w:rsidRPr="00297E92" w:rsidRDefault="007379C1" w:rsidP="0072512B">
            <w:pPr>
              <w:jc w:val="right"/>
              <w:rPr>
                <w:sz w:val="15"/>
                <w:szCs w:val="15"/>
              </w:rPr>
            </w:pPr>
            <w:r>
              <w:rPr>
                <w:sz w:val="15"/>
                <w:szCs w:val="15"/>
              </w:rPr>
              <w:t>-</w:t>
            </w:r>
          </w:p>
        </w:tc>
      </w:tr>
      <w:tr w:rsidR="00E45044" w:rsidRPr="00297E92" w14:paraId="25837051" w14:textId="77777777" w:rsidTr="00715F84">
        <w:tc>
          <w:tcPr>
            <w:tcW w:w="902" w:type="pct"/>
          </w:tcPr>
          <w:p w14:paraId="190E36FF" w14:textId="77777777" w:rsidR="00E45044" w:rsidRPr="00297E92" w:rsidRDefault="00E45044" w:rsidP="00E45044">
            <w:pPr>
              <w:ind w:left="-57" w:right="-57"/>
              <w:jc w:val="left"/>
              <w:rPr>
                <w:snapToGrid w:val="0"/>
                <w:sz w:val="15"/>
                <w:szCs w:val="15"/>
                <w:lang w:eastAsia="sk-SK"/>
              </w:rPr>
            </w:pPr>
            <w:r w:rsidRPr="00297E92">
              <w:rPr>
                <w:snapToGrid w:val="0"/>
                <w:sz w:val="15"/>
                <w:szCs w:val="15"/>
                <w:lang w:eastAsia="sk-SK"/>
              </w:rPr>
              <w:t>Presuny</w:t>
            </w:r>
          </w:p>
        </w:tc>
        <w:tc>
          <w:tcPr>
            <w:tcW w:w="529" w:type="pct"/>
            <w:vAlign w:val="bottom"/>
          </w:tcPr>
          <w:p w14:paraId="51608A0F" w14:textId="75C8F687" w:rsidR="00E45044" w:rsidRPr="00297E92" w:rsidRDefault="007379C1">
            <w:pPr>
              <w:jc w:val="right"/>
              <w:rPr>
                <w:sz w:val="15"/>
                <w:szCs w:val="15"/>
              </w:rPr>
            </w:pPr>
            <w:r>
              <w:rPr>
                <w:sz w:val="15"/>
                <w:szCs w:val="15"/>
              </w:rPr>
              <w:t>-</w:t>
            </w:r>
          </w:p>
        </w:tc>
        <w:tc>
          <w:tcPr>
            <w:tcW w:w="447" w:type="pct"/>
            <w:vAlign w:val="bottom"/>
          </w:tcPr>
          <w:p w14:paraId="7F9D4ED7" w14:textId="39A69370" w:rsidR="00E45044" w:rsidRPr="00297E92" w:rsidRDefault="007379C1">
            <w:pPr>
              <w:jc w:val="right"/>
              <w:rPr>
                <w:sz w:val="15"/>
                <w:szCs w:val="15"/>
              </w:rPr>
            </w:pPr>
            <w:r>
              <w:rPr>
                <w:sz w:val="15"/>
                <w:szCs w:val="15"/>
              </w:rPr>
              <w:t>-</w:t>
            </w:r>
          </w:p>
        </w:tc>
        <w:tc>
          <w:tcPr>
            <w:tcW w:w="522" w:type="pct"/>
            <w:vAlign w:val="bottom"/>
          </w:tcPr>
          <w:p w14:paraId="50E695CD" w14:textId="4673119E" w:rsidR="00E45044" w:rsidRPr="00297E92" w:rsidRDefault="007379C1">
            <w:pPr>
              <w:jc w:val="right"/>
              <w:rPr>
                <w:sz w:val="15"/>
                <w:szCs w:val="15"/>
              </w:rPr>
            </w:pPr>
            <w:r>
              <w:rPr>
                <w:sz w:val="15"/>
                <w:szCs w:val="15"/>
              </w:rPr>
              <w:t>-</w:t>
            </w:r>
          </w:p>
        </w:tc>
        <w:tc>
          <w:tcPr>
            <w:tcW w:w="481" w:type="pct"/>
            <w:vAlign w:val="bottom"/>
          </w:tcPr>
          <w:p w14:paraId="390DB184" w14:textId="4777C3BF" w:rsidR="00E45044" w:rsidRPr="00297E92" w:rsidRDefault="007379C1">
            <w:pPr>
              <w:jc w:val="right"/>
              <w:rPr>
                <w:sz w:val="15"/>
                <w:szCs w:val="15"/>
              </w:rPr>
            </w:pPr>
            <w:r>
              <w:rPr>
                <w:sz w:val="15"/>
                <w:szCs w:val="15"/>
              </w:rPr>
              <w:t>-</w:t>
            </w:r>
          </w:p>
        </w:tc>
        <w:tc>
          <w:tcPr>
            <w:tcW w:w="553" w:type="pct"/>
            <w:vAlign w:val="bottom"/>
          </w:tcPr>
          <w:p w14:paraId="5D5FD8D6" w14:textId="589D5F0F" w:rsidR="00E45044" w:rsidRPr="00297E92" w:rsidRDefault="007379C1">
            <w:pPr>
              <w:jc w:val="right"/>
              <w:rPr>
                <w:sz w:val="15"/>
                <w:szCs w:val="15"/>
              </w:rPr>
            </w:pPr>
            <w:r>
              <w:rPr>
                <w:sz w:val="15"/>
                <w:szCs w:val="15"/>
              </w:rPr>
              <w:t>-</w:t>
            </w:r>
          </w:p>
        </w:tc>
        <w:tc>
          <w:tcPr>
            <w:tcW w:w="556" w:type="pct"/>
            <w:vAlign w:val="bottom"/>
          </w:tcPr>
          <w:p w14:paraId="410E7950" w14:textId="2854B923" w:rsidR="00E45044" w:rsidRPr="00297E92" w:rsidRDefault="007379C1">
            <w:pPr>
              <w:jc w:val="right"/>
              <w:rPr>
                <w:sz w:val="15"/>
                <w:szCs w:val="15"/>
              </w:rPr>
            </w:pPr>
            <w:r>
              <w:rPr>
                <w:sz w:val="15"/>
                <w:szCs w:val="15"/>
              </w:rPr>
              <w:t>-</w:t>
            </w:r>
          </w:p>
        </w:tc>
        <w:tc>
          <w:tcPr>
            <w:tcW w:w="505" w:type="pct"/>
            <w:vAlign w:val="bottom"/>
          </w:tcPr>
          <w:p w14:paraId="6350B74B" w14:textId="554F42C3" w:rsidR="00E45044" w:rsidRPr="00297E92" w:rsidRDefault="007379C1">
            <w:pPr>
              <w:jc w:val="right"/>
              <w:rPr>
                <w:sz w:val="15"/>
                <w:szCs w:val="15"/>
              </w:rPr>
            </w:pPr>
            <w:r>
              <w:rPr>
                <w:sz w:val="15"/>
                <w:szCs w:val="15"/>
              </w:rPr>
              <w:t>-</w:t>
            </w:r>
          </w:p>
        </w:tc>
        <w:tc>
          <w:tcPr>
            <w:tcW w:w="505" w:type="pct"/>
            <w:vAlign w:val="bottom"/>
          </w:tcPr>
          <w:p w14:paraId="2A94B228" w14:textId="5CC124E1" w:rsidR="00E45044" w:rsidRPr="00297E92" w:rsidRDefault="007379C1">
            <w:pPr>
              <w:jc w:val="right"/>
              <w:rPr>
                <w:sz w:val="15"/>
                <w:szCs w:val="15"/>
              </w:rPr>
            </w:pPr>
            <w:r>
              <w:rPr>
                <w:sz w:val="15"/>
                <w:szCs w:val="15"/>
              </w:rPr>
              <w:t>-</w:t>
            </w:r>
          </w:p>
        </w:tc>
      </w:tr>
      <w:tr w:rsidR="00E45044" w:rsidRPr="00297E92" w14:paraId="7E652651" w14:textId="77777777" w:rsidTr="00715F84">
        <w:tc>
          <w:tcPr>
            <w:tcW w:w="902" w:type="pct"/>
          </w:tcPr>
          <w:p w14:paraId="3E78875A" w14:textId="78B0B71B" w:rsidR="00E45044" w:rsidRPr="00297E92" w:rsidRDefault="00E45044" w:rsidP="00E45044">
            <w:pPr>
              <w:ind w:left="-57" w:right="-57"/>
              <w:jc w:val="left"/>
              <w:rPr>
                <w:snapToGrid w:val="0"/>
                <w:sz w:val="15"/>
                <w:szCs w:val="15"/>
                <w:lang w:eastAsia="sk-SK"/>
              </w:rPr>
            </w:pPr>
            <w:r w:rsidRPr="00297E92">
              <w:rPr>
                <w:snapToGrid w:val="0"/>
                <w:sz w:val="15"/>
                <w:szCs w:val="15"/>
                <w:lang w:eastAsia="sk-SK"/>
              </w:rPr>
              <w:t>K 31. decembru 201</w:t>
            </w:r>
            <w:r>
              <w:rPr>
                <w:snapToGrid w:val="0"/>
                <w:sz w:val="15"/>
                <w:szCs w:val="15"/>
                <w:lang w:eastAsia="sk-SK"/>
              </w:rPr>
              <w:t>6</w:t>
            </w:r>
          </w:p>
        </w:tc>
        <w:tc>
          <w:tcPr>
            <w:tcW w:w="529" w:type="pct"/>
            <w:tcBorders>
              <w:top w:val="single" w:sz="4" w:space="0" w:color="auto"/>
              <w:bottom w:val="nil"/>
            </w:tcBorders>
            <w:vAlign w:val="bottom"/>
          </w:tcPr>
          <w:p w14:paraId="30ED5CD1" w14:textId="2E6D922D" w:rsidR="00E45044" w:rsidRPr="00297E92" w:rsidRDefault="003A0F7B">
            <w:pPr>
              <w:jc w:val="right"/>
              <w:rPr>
                <w:sz w:val="15"/>
                <w:szCs w:val="15"/>
              </w:rPr>
            </w:pPr>
            <w:r>
              <w:rPr>
                <w:sz w:val="15"/>
                <w:szCs w:val="15"/>
              </w:rPr>
              <w:t>-</w:t>
            </w:r>
          </w:p>
        </w:tc>
        <w:tc>
          <w:tcPr>
            <w:tcW w:w="447" w:type="pct"/>
            <w:tcBorders>
              <w:top w:val="single" w:sz="4" w:space="0" w:color="auto"/>
              <w:bottom w:val="nil"/>
            </w:tcBorders>
            <w:vAlign w:val="bottom"/>
          </w:tcPr>
          <w:p w14:paraId="1D0E7E97" w14:textId="3C8D9C7E" w:rsidR="00E45044" w:rsidRPr="00297E92" w:rsidRDefault="003B73BB">
            <w:pPr>
              <w:jc w:val="right"/>
              <w:rPr>
                <w:sz w:val="15"/>
                <w:szCs w:val="15"/>
              </w:rPr>
            </w:pPr>
            <w:r>
              <w:rPr>
                <w:sz w:val="15"/>
                <w:szCs w:val="15"/>
              </w:rPr>
              <w:t>1 420 402</w:t>
            </w:r>
          </w:p>
        </w:tc>
        <w:tc>
          <w:tcPr>
            <w:tcW w:w="522" w:type="pct"/>
            <w:tcBorders>
              <w:top w:val="single" w:sz="4" w:space="0" w:color="auto"/>
              <w:bottom w:val="nil"/>
            </w:tcBorders>
            <w:vAlign w:val="bottom"/>
          </w:tcPr>
          <w:p w14:paraId="501B3754" w14:textId="1FB966F1" w:rsidR="00E45044" w:rsidRPr="00297E92" w:rsidRDefault="003B73BB">
            <w:pPr>
              <w:jc w:val="right"/>
              <w:rPr>
                <w:sz w:val="15"/>
                <w:szCs w:val="15"/>
              </w:rPr>
            </w:pPr>
            <w:r>
              <w:rPr>
                <w:sz w:val="15"/>
                <w:szCs w:val="15"/>
              </w:rPr>
              <w:t>13 966 240</w:t>
            </w:r>
          </w:p>
        </w:tc>
        <w:tc>
          <w:tcPr>
            <w:tcW w:w="481" w:type="pct"/>
            <w:tcBorders>
              <w:top w:val="single" w:sz="4" w:space="0" w:color="auto"/>
              <w:bottom w:val="nil"/>
            </w:tcBorders>
            <w:vAlign w:val="bottom"/>
          </w:tcPr>
          <w:p w14:paraId="3F266E81" w14:textId="26AEE4DF" w:rsidR="00E45044" w:rsidRPr="00297E92" w:rsidRDefault="003A0F7B">
            <w:pPr>
              <w:jc w:val="right"/>
              <w:rPr>
                <w:sz w:val="15"/>
                <w:szCs w:val="15"/>
              </w:rPr>
            </w:pPr>
            <w:r>
              <w:rPr>
                <w:sz w:val="15"/>
                <w:szCs w:val="15"/>
              </w:rPr>
              <w:t>-</w:t>
            </w:r>
          </w:p>
        </w:tc>
        <w:tc>
          <w:tcPr>
            <w:tcW w:w="553" w:type="pct"/>
            <w:tcBorders>
              <w:top w:val="single" w:sz="4" w:space="0" w:color="auto"/>
              <w:bottom w:val="nil"/>
            </w:tcBorders>
            <w:vAlign w:val="bottom"/>
          </w:tcPr>
          <w:p w14:paraId="406A0E4D" w14:textId="1E8F1721" w:rsidR="00E45044" w:rsidRPr="00297E92" w:rsidRDefault="003A0F7B">
            <w:pPr>
              <w:jc w:val="right"/>
              <w:rPr>
                <w:sz w:val="15"/>
                <w:szCs w:val="15"/>
              </w:rPr>
            </w:pPr>
            <w:r>
              <w:rPr>
                <w:sz w:val="15"/>
                <w:szCs w:val="15"/>
              </w:rPr>
              <w:t>-</w:t>
            </w:r>
          </w:p>
        </w:tc>
        <w:tc>
          <w:tcPr>
            <w:tcW w:w="556" w:type="pct"/>
            <w:tcBorders>
              <w:top w:val="single" w:sz="4" w:space="0" w:color="auto"/>
              <w:bottom w:val="nil"/>
            </w:tcBorders>
            <w:vAlign w:val="bottom"/>
          </w:tcPr>
          <w:p w14:paraId="3FB365BB" w14:textId="727717D7" w:rsidR="00E45044" w:rsidRPr="00297E92" w:rsidRDefault="003A0F7B">
            <w:pPr>
              <w:jc w:val="right"/>
              <w:rPr>
                <w:sz w:val="15"/>
                <w:szCs w:val="15"/>
              </w:rPr>
            </w:pPr>
            <w:r>
              <w:rPr>
                <w:sz w:val="15"/>
                <w:szCs w:val="15"/>
              </w:rPr>
              <w:t>-</w:t>
            </w:r>
          </w:p>
        </w:tc>
        <w:tc>
          <w:tcPr>
            <w:tcW w:w="505" w:type="pct"/>
            <w:tcBorders>
              <w:top w:val="single" w:sz="4" w:space="0" w:color="auto"/>
              <w:bottom w:val="nil"/>
            </w:tcBorders>
            <w:vAlign w:val="bottom"/>
          </w:tcPr>
          <w:p w14:paraId="605294E4" w14:textId="5DDA7E8D" w:rsidR="00E45044" w:rsidRPr="00297E92" w:rsidRDefault="003A0F7B">
            <w:pPr>
              <w:jc w:val="right"/>
              <w:rPr>
                <w:sz w:val="15"/>
                <w:szCs w:val="15"/>
              </w:rPr>
            </w:pPr>
            <w:r>
              <w:rPr>
                <w:sz w:val="15"/>
                <w:szCs w:val="15"/>
              </w:rPr>
              <w:t>-</w:t>
            </w:r>
          </w:p>
        </w:tc>
        <w:tc>
          <w:tcPr>
            <w:tcW w:w="505" w:type="pct"/>
            <w:tcBorders>
              <w:top w:val="single" w:sz="4" w:space="0" w:color="auto"/>
              <w:bottom w:val="nil"/>
            </w:tcBorders>
            <w:vAlign w:val="bottom"/>
          </w:tcPr>
          <w:p w14:paraId="5B26E67D" w14:textId="2235D359" w:rsidR="00E45044" w:rsidRPr="00297E92" w:rsidRDefault="003B73BB">
            <w:pPr>
              <w:jc w:val="right"/>
              <w:rPr>
                <w:sz w:val="15"/>
                <w:szCs w:val="15"/>
              </w:rPr>
            </w:pPr>
            <w:r>
              <w:rPr>
                <w:sz w:val="15"/>
                <w:szCs w:val="15"/>
              </w:rPr>
              <w:t>15 386 642</w:t>
            </w:r>
          </w:p>
        </w:tc>
      </w:tr>
      <w:tr w:rsidR="00E45044" w:rsidRPr="00297E92" w14:paraId="3BA077A6" w14:textId="77777777" w:rsidTr="00715F84">
        <w:tc>
          <w:tcPr>
            <w:tcW w:w="902" w:type="pct"/>
          </w:tcPr>
          <w:p w14:paraId="097BFAA0" w14:textId="77777777" w:rsidR="00E45044" w:rsidRPr="00297E92" w:rsidRDefault="00E45044" w:rsidP="00E45044">
            <w:pPr>
              <w:ind w:left="-57" w:right="-57"/>
              <w:jc w:val="left"/>
              <w:rPr>
                <w:snapToGrid w:val="0"/>
                <w:sz w:val="15"/>
                <w:szCs w:val="15"/>
                <w:lang w:eastAsia="sk-SK"/>
              </w:rPr>
            </w:pPr>
          </w:p>
        </w:tc>
        <w:tc>
          <w:tcPr>
            <w:tcW w:w="529" w:type="pct"/>
            <w:tcBorders>
              <w:top w:val="nil"/>
            </w:tcBorders>
            <w:vAlign w:val="bottom"/>
          </w:tcPr>
          <w:p w14:paraId="744A6FB7" w14:textId="77777777" w:rsidR="00E45044" w:rsidRPr="00297E92" w:rsidRDefault="00E45044" w:rsidP="00E45044">
            <w:pPr>
              <w:jc w:val="right"/>
              <w:rPr>
                <w:sz w:val="15"/>
                <w:szCs w:val="15"/>
              </w:rPr>
            </w:pPr>
          </w:p>
        </w:tc>
        <w:tc>
          <w:tcPr>
            <w:tcW w:w="447" w:type="pct"/>
            <w:tcBorders>
              <w:top w:val="nil"/>
            </w:tcBorders>
            <w:vAlign w:val="bottom"/>
          </w:tcPr>
          <w:p w14:paraId="66ACA408" w14:textId="77777777" w:rsidR="00E45044" w:rsidRPr="00297E92" w:rsidRDefault="00E45044" w:rsidP="00E45044">
            <w:pPr>
              <w:jc w:val="right"/>
              <w:rPr>
                <w:sz w:val="15"/>
                <w:szCs w:val="15"/>
              </w:rPr>
            </w:pPr>
          </w:p>
        </w:tc>
        <w:tc>
          <w:tcPr>
            <w:tcW w:w="522" w:type="pct"/>
            <w:tcBorders>
              <w:top w:val="nil"/>
            </w:tcBorders>
            <w:vAlign w:val="bottom"/>
          </w:tcPr>
          <w:p w14:paraId="081DBE1F" w14:textId="77777777" w:rsidR="00E45044" w:rsidRPr="00297E92" w:rsidRDefault="00E45044" w:rsidP="00E45044">
            <w:pPr>
              <w:jc w:val="right"/>
              <w:rPr>
                <w:sz w:val="15"/>
                <w:szCs w:val="15"/>
              </w:rPr>
            </w:pPr>
          </w:p>
        </w:tc>
        <w:tc>
          <w:tcPr>
            <w:tcW w:w="481" w:type="pct"/>
            <w:tcBorders>
              <w:top w:val="nil"/>
            </w:tcBorders>
            <w:vAlign w:val="bottom"/>
          </w:tcPr>
          <w:p w14:paraId="78135E5C" w14:textId="77777777" w:rsidR="00E45044" w:rsidRPr="00297E92" w:rsidRDefault="00E45044" w:rsidP="00E45044">
            <w:pPr>
              <w:jc w:val="right"/>
              <w:rPr>
                <w:sz w:val="15"/>
                <w:szCs w:val="15"/>
              </w:rPr>
            </w:pPr>
          </w:p>
        </w:tc>
        <w:tc>
          <w:tcPr>
            <w:tcW w:w="553" w:type="pct"/>
            <w:tcBorders>
              <w:top w:val="nil"/>
            </w:tcBorders>
            <w:vAlign w:val="bottom"/>
          </w:tcPr>
          <w:p w14:paraId="1A17EAFB" w14:textId="77777777" w:rsidR="00E45044" w:rsidRPr="00297E92" w:rsidRDefault="00E45044" w:rsidP="00E45044">
            <w:pPr>
              <w:jc w:val="right"/>
              <w:rPr>
                <w:sz w:val="15"/>
                <w:szCs w:val="15"/>
              </w:rPr>
            </w:pPr>
          </w:p>
        </w:tc>
        <w:tc>
          <w:tcPr>
            <w:tcW w:w="556" w:type="pct"/>
            <w:tcBorders>
              <w:top w:val="nil"/>
            </w:tcBorders>
            <w:vAlign w:val="bottom"/>
          </w:tcPr>
          <w:p w14:paraId="229E66E4" w14:textId="77777777" w:rsidR="00E45044" w:rsidRPr="00297E92" w:rsidRDefault="00E45044" w:rsidP="00E45044">
            <w:pPr>
              <w:jc w:val="right"/>
              <w:rPr>
                <w:sz w:val="15"/>
                <w:szCs w:val="15"/>
              </w:rPr>
            </w:pPr>
          </w:p>
        </w:tc>
        <w:tc>
          <w:tcPr>
            <w:tcW w:w="505" w:type="pct"/>
            <w:tcBorders>
              <w:top w:val="nil"/>
            </w:tcBorders>
            <w:vAlign w:val="bottom"/>
          </w:tcPr>
          <w:p w14:paraId="31DE0C26" w14:textId="77777777" w:rsidR="00E45044" w:rsidRPr="00297E92" w:rsidRDefault="00E45044" w:rsidP="00E45044">
            <w:pPr>
              <w:jc w:val="right"/>
              <w:rPr>
                <w:sz w:val="15"/>
                <w:szCs w:val="15"/>
              </w:rPr>
            </w:pPr>
          </w:p>
        </w:tc>
        <w:tc>
          <w:tcPr>
            <w:tcW w:w="505" w:type="pct"/>
            <w:tcBorders>
              <w:top w:val="nil"/>
            </w:tcBorders>
            <w:vAlign w:val="bottom"/>
          </w:tcPr>
          <w:p w14:paraId="2E84E70C" w14:textId="77777777" w:rsidR="00E45044" w:rsidRPr="00297E92" w:rsidRDefault="00E45044" w:rsidP="00E45044">
            <w:pPr>
              <w:jc w:val="right"/>
              <w:rPr>
                <w:sz w:val="15"/>
                <w:szCs w:val="15"/>
              </w:rPr>
            </w:pPr>
          </w:p>
        </w:tc>
      </w:tr>
      <w:tr w:rsidR="00E45044" w:rsidRPr="00297E92" w14:paraId="2F34B2A9" w14:textId="77777777" w:rsidTr="00715F84">
        <w:tc>
          <w:tcPr>
            <w:tcW w:w="902" w:type="pct"/>
          </w:tcPr>
          <w:p w14:paraId="161AEF4D" w14:textId="77777777" w:rsidR="00E45044" w:rsidRPr="00297E92" w:rsidRDefault="00E45044" w:rsidP="00E45044">
            <w:pPr>
              <w:ind w:left="-57" w:right="-57"/>
              <w:jc w:val="left"/>
              <w:rPr>
                <w:b/>
                <w:bCs/>
                <w:snapToGrid w:val="0"/>
                <w:sz w:val="15"/>
                <w:szCs w:val="15"/>
                <w:lang w:eastAsia="sk-SK"/>
              </w:rPr>
            </w:pPr>
            <w:r w:rsidRPr="00297E92">
              <w:rPr>
                <w:b/>
                <w:bCs/>
                <w:snapToGrid w:val="0"/>
                <w:sz w:val="15"/>
                <w:szCs w:val="15"/>
                <w:lang w:eastAsia="sk-SK"/>
              </w:rPr>
              <w:t>Opravná položka</w:t>
            </w:r>
          </w:p>
        </w:tc>
        <w:tc>
          <w:tcPr>
            <w:tcW w:w="529" w:type="pct"/>
            <w:vAlign w:val="bottom"/>
          </w:tcPr>
          <w:p w14:paraId="225B2834" w14:textId="77777777" w:rsidR="00E45044" w:rsidRPr="00297E92" w:rsidRDefault="00E45044" w:rsidP="00E45044">
            <w:pPr>
              <w:jc w:val="right"/>
              <w:rPr>
                <w:sz w:val="15"/>
                <w:szCs w:val="15"/>
              </w:rPr>
            </w:pPr>
          </w:p>
        </w:tc>
        <w:tc>
          <w:tcPr>
            <w:tcW w:w="447" w:type="pct"/>
            <w:vAlign w:val="bottom"/>
          </w:tcPr>
          <w:p w14:paraId="1E221475" w14:textId="77777777" w:rsidR="00E45044" w:rsidRPr="00297E92" w:rsidRDefault="00E45044" w:rsidP="00E45044">
            <w:pPr>
              <w:jc w:val="right"/>
              <w:rPr>
                <w:sz w:val="15"/>
                <w:szCs w:val="15"/>
              </w:rPr>
            </w:pPr>
          </w:p>
        </w:tc>
        <w:tc>
          <w:tcPr>
            <w:tcW w:w="522" w:type="pct"/>
            <w:vAlign w:val="bottom"/>
          </w:tcPr>
          <w:p w14:paraId="1C777D82" w14:textId="77777777" w:rsidR="00E45044" w:rsidRPr="00297E92" w:rsidRDefault="00E45044" w:rsidP="00E45044">
            <w:pPr>
              <w:jc w:val="right"/>
              <w:rPr>
                <w:sz w:val="15"/>
                <w:szCs w:val="15"/>
              </w:rPr>
            </w:pPr>
          </w:p>
        </w:tc>
        <w:tc>
          <w:tcPr>
            <w:tcW w:w="481" w:type="pct"/>
            <w:vAlign w:val="bottom"/>
          </w:tcPr>
          <w:p w14:paraId="2F16B620" w14:textId="77777777" w:rsidR="00E45044" w:rsidRPr="00297E92" w:rsidRDefault="00E45044" w:rsidP="00E45044">
            <w:pPr>
              <w:jc w:val="right"/>
              <w:rPr>
                <w:sz w:val="15"/>
                <w:szCs w:val="15"/>
              </w:rPr>
            </w:pPr>
          </w:p>
        </w:tc>
        <w:tc>
          <w:tcPr>
            <w:tcW w:w="553" w:type="pct"/>
            <w:vAlign w:val="bottom"/>
          </w:tcPr>
          <w:p w14:paraId="1555B18F" w14:textId="77777777" w:rsidR="00E45044" w:rsidRPr="00297E92" w:rsidRDefault="00E45044" w:rsidP="00E45044">
            <w:pPr>
              <w:jc w:val="right"/>
              <w:rPr>
                <w:sz w:val="15"/>
                <w:szCs w:val="15"/>
              </w:rPr>
            </w:pPr>
          </w:p>
        </w:tc>
        <w:tc>
          <w:tcPr>
            <w:tcW w:w="556" w:type="pct"/>
            <w:vAlign w:val="bottom"/>
          </w:tcPr>
          <w:p w14:paraId="13897CD0" w14:textId="77777777" w:rsidR="00E45044" w:rsidRPr="00297E92" w:rsidRDefault="00E45044" w:rsidP="00E45044">
            <w:pPr>
              <w:jc w:val="right"/>
              <w:rPr>
                <w:sz w:val="15"/>
                <w:szCs w:val="15"/>
              </w:rPr>
            </w:pPr>
          </w:p>
        </w:tc>
        <w:tc>
          <w:tcPr>
            <w:tcW w:w="505" w:type="pct"/>
            <w:vAlign w:val="bottom"/>
          </w:tcPr>
          <w:p w14:paraId="1C860471" w14:textId="77777777" w:rsidR="00E45044" w:rsidRPr="00297E92" w:rsidRDefault="00E45044" w:rsidP="00E45044">
            <w:pPr>
              <w:jc w:val="right"/>
              <w:rPr>
                <w:sz w:val="15"/>
                <w:szCs w:val="15"/>
              </w:rPr>
            </w:pPr>
          </w:p>
        </w:tc>
        <w:tc>
          <w:tcPr>
            <w:tcW w:w="505" w:type="pct"/>
            <w:vAlign w:val="bottom"/>
          </w:tcPr>
          <w:p w14:paraId="5C652476" w14:textId="77777777" w:rsidR="00E45044" w:rsidRPr="00297E92" w:rsidRDefault="00E45044" w:rsidP="00E45044">
            <w:pPr>
              <w:jc w:val="right"/>
              <w:rPr>
                <w:sz w:val="15"/>
                <w:szCs w:val="15"/>
              </w:rPr>
            </w:pPr>
          </w:p>
        </w:tc>
      </w:tr>
      <w:tr w:rsidR="00E45044" w:rsidRPr="00297E92" w14:paraId="76343EDF" w14:textId="77777777" w:rsidTr="00715F84">
        <w:tc>
          <w:tcPr>
            <w:tcW w:w="902" w:type="pct"/>
          </w:tcPr>
          <w:p w14:paraId="13B6D789" w14:textId="05F9B4EF" w:rsidR="00E45044" w:rsidRPr="00297E92" w:rsidRDefault="00E45044" w:rsidP="00E45044">
            <w:pPr>
              <w:ind w:left="-57" w:right="-57"/>
              <w:jc w:val="left"/>
              <w:rPr>
                <w:snapToGrid w:val="0"/>
                <w:sz w:val="15"/>
                <w:szCs w:val="15"/>
                <w:lang w:eastAsia="sk-SK"/>
              </w:rPr>
            </w:pPr>
            <w:r w:rsidRPr="00297E92">
              <w:rPr>
                <w:snapToGrid w:val="0"/>
                <w:sz w:val="15"/>
                <w:szCs w:val="15"/>
                <w:lang w:eastAsia="sk-SK"/>
              </w:rPr>
              <w:t>K 1. januáru 201</w:t>
            </w:r>
            <w:r>
              <w:rPr>
                <w:snapToGrid w:val="0"/>
                <w:sz w:val="15"/>
                <w:szCs w:val="15"/>
                <w:lang w:eastAsia="sk-SK"/>
              </w:rPr>
              <w:t>6</w:t>
            </w:r>
          </w:p>
        </w:tc>
        <w:tc>
          <w:tcPr>
            <w:tcW w:w="529" w:type="pct"/>
            <w:vAlign w:val="bottom"/>
          </w:tcPr>
          <w:p w14:paraId="687769F3" w14:textId="579EDFC2" w:rsidR="00E45044" w:rsidRPr="00297E92" w:rsidRDefault="00E45044" w:rsidP="00E45044">
            <w:pPr>
              <w:jc w:val="right"/>
              <w:rPr>
                <w:sz w:val="15"/>
                <w:szCs w:val="15"/>
              </w:rPr>
            </w:pPr>
            <w:r w:rsidRPr="00297E92">
              <w:rPr>
                <w:sz w:val="15"/>
                <w:szCs w:val="15"/>
              </w:rPr>
              <w:t>-</w:t>
            </w:r>
          </w:p>
        </w:tc>
        <w:tc>
          <w:tcPr>
            <w:tcW w:w="447" w:type="pct"/>
            <w:vAlign w:val="bottom"/>
          </w:tcPr>
          <w:p w14:paraId="48287E8C" w14:textId="04FAF264" w:rsidR="00E45044" w:rsidRPr="00297E92" w:rsidRDefault="00E45044" w:rsidP="00E45044">
            <w:pPr>
              <w:jc w:val="right"/>
              <w:rPr>
                <w:sz w:val="15"/>
                <w:szCs w:val="15"/>
              </w:rPr>
            </w:pPr>
            <w:r w:rsidRPr="00297E92">
              <w:rPr>
                <w:sz w:val="15"/>
                <w:szCs w:val="15"/>
              </w:rPr>
              <w:t>-</w:t>
            </w:r>
          </w:p>
        </w:tc>
        <w:tc>
          <w:tcPr>
            <w:tcW w:w="522" w:type="pct"/>
            <w:vAlign w:val="bottom"/>
          </w:tcPr>
          <w:p w14:paraId="548B9095" w14:textId="4D3F35FD" w:rsidR="00E45044" w:rsidRPr="00297E92" w:rsidRDefault="00E45044" w:rsidP="00E45044">
            <w:pPr>
              <w:jc w:val="right"/>
              <w:rPr>
                <w:sz w:val="15"/>
                <w:szCs w:val="15"/>
              </w:rPr>
            </w:pPr>
            <w:r w:rsidRPr="00297E92">
              <w:rPr>
                <w:sz w:val="15"/>
                <w:szCs w:val="15"/>
              </w:rPr>
              <w:t>2 096 703</w:t>
            </w:r>
          </w:p>
        </w:tc>
        <w:tc>
          <w:tcPr>
            <w:tcW w:w="481" w:type="pct"/>
            <w:vAlign w:val="bottom"/>
          </w:tcPr>
          <w:p w14:paraId="09368829" w14:textId="0D070880" w:rsidR="00E45044" w:rsidRPr="00297E92" w:rsidRDefault="00E45044" w:rsidP="00E45044">
            <w:pPr>
              <w:jc w:val="right"/>
              <w:rPr>
                <w:sz w:val="15"/>
                <w:szCs w:val="15"/>
              </w:rPr>
            </w:pPr>
            <w:r w:rsidRPr="00297E92">
              <w:rPr>
                <w:sz w:val="15"/>
                <w:szCs w:val="15"/>
              </w:rPr>
              <w:t>-</w:t>
            </w:r>
          </w:p>
        </w:tc>
        <w:tc>
          <w:tcPr>
            <w:tcW w:w="553" w:type="pct"/>
            <w:vAlign w:val="bottom"/>
          </w:tcPr>
          <w:p w14:paraId="0C12532E" w14:textId="61DDC4F4" w:rsidR="00E45044" w:rsidRPr="00297E92" w:rsidRDefault="00E45044" w:rsidP="00E45044">
            <w:pPr>
              <w:jc w:val="right"/>
              <w:rPr>
                <w:sz w:val="15"/>
                <w:szCs w:val="15"/>
              </w:rPr>
            </w:pPr>
            <w:r w:rsidRPr="00297E92">
              <w:rPr>
                <w:sz w:val="15"/>
                <w:szCs w:val="15"/>
              </w:rPr>
              <w:t>-</w:t>
            </w:r>
          </w:p>
        </w:tc>
        <w:tc>
          <w:tcPr>
            <w:tcW w:w="556" w:type="pct"/>
            <w:vAlign w:val="bottom"/>
          </w:tcPr>
          <w:p w14:paraId="360DCDB9" w14:textId="13D9B629" w:rsidR="00E45044" w:rsidRPr="00297E92" w:rsidRDefault="00E45044" w:rsidP="00E45044">
            <w:pPr>
              <w:jc w:val="right"/>
              <w:rPr>
                <w:sz w:val="15"/>
                <w:szCs w:val="15"/>
              </w:rPr>
            </w:pPr>
            <w:r w:rsidRPr="00297E92">
              <w:rPr>
                <w:sz w:val="15"/>
                <w:szCs w:val="15"/>
              </w:rPr>
              <w:t>-</w:t>
            </w:r>
          </w:p>
        </w:tc>
        <w:tc>
          <w:tcPr>
            <w:tcW w:w="505" w:type="pct"/>
            <w:vAlign w:val="bottom"/>
          </w:tcPr>
          <w:p w14:paraId="4A9A0D05" w14:textId="222DFD7E" w:rsidR="00E45044" w:rsidRPr="00297E92" w:rsidRDefault="00E45044" w:rsidP="00E45044">
            <w:pPr>
              <w:jc w:val="right"/>
              <w:rPr>
                <w:sz w:val="15"/>
                <w:szCs w:val="15"/>
              </w:rPr>
            </w:pPr>
            <w:r w:rsidRPr="00297E92">
              <w:rPr>
                <w:sz w:val="15"/>
                <w:szCs w:val="15"/>
              </w:rPr>
              <w:t>-</w:t>
            </w:r>
          </w:p>
        </w:tc>
        <w:tc>
          <w:tcPr>
            <w:tcW w:w="505" w:type="pct"/>
            <w:vAlign w:val="bottom"/>
          </w:tcPr>
          <w:p w14:paraId="12F2585A" w14:textId="59627FE5" w:rsidR="00E45044" w:rsidRPr="00297E92" w:rsidRDefault="00E45044" w:rsidP="00E45044">
            <w:pPr>
              <w:jc w:val="right"/>
              <w:rPr>
                <w:sz w:val="15"/>
                <w:szCs w:val="15"/>
              </w:rPr>
            </w:pPr>
            <w:r w:rsidRPr="00297E92">
              <w:rPr>
                <w:sz w:val="15"/>
                <w:szCs w:val="15"/>
              </w:rPr>
              <w:t>2 096 703</w:t>
            </w:r>
          </w:p>
        </w:tc>
      </w:tr>
      <w:tr w:rsidR="00E45044" w:rsidRPr="00297E92" w14:paraId="7C574A0A" w14:textId="77777777" w:rsidTr="00715F84">
        <w:tc>
          <w:tcPr>
            <w:tcW w:w="902" w:type="pct"/>
          </w:tcPr>
          <w:p w14:paraId="4D5CEA78" w14:textId="77777777" w:rsidR="00E45044" w:rsidRPr="00297E92" w:rsidRDefault="00E45044" w:rsidP="00E45044">
            <w:pPr>
              <w:ind w:left="-57" w:right="-57"/>
              <w:jc w:val="left"/>
              <w:rPr>
                <w:snapToGrid w:val="0"/>
                <w:sz w:val="15"/>
                <w:szCs w:val="15"/>
                <w:lang w:eastAsia="sk-SK"/>
              </w:rPr>
            </w:pPr>
            <w:r w:rsidRPr="00297E92">
              <w:rPr>
                <w:snapToGrid w:val="0"/>
                <w:sz w:val="15"/>
                <w:szCs w:val="15"/>
                <w:lang w:eastAsia="sk-SK"/>
              </w:rPr>
              <w:t>Prírastky</w:t>
            </w:r>
          </w:p>
        </w:tc>
        <w:tc>
          <w:tcPr>
            <w:tcW w:w="529" w:type="pct"/>
            <w:tcBorders>
              <w:bottom w:val="nil"/>
            </w:tcBorders>
            <w:vAlign w:val="bottom"/>
          </w:tcPr>
          <w:p w14:paraId="009BE85F" w14:textId="32D16C14" w:rsidR="00E45044" w:rsidRPr="00297E92" w:rsidRDefault="007379C1">
            <w:pPr>
              <w:jc w:val="right"/>
              <w:rPr>
                <w:sz w:val="15"/>
                <w:szCs w:val="15"/>
              </w:rPr>
            </w:pPr>
            <w:r>
              <w:rPr>
                <w:sz w:val="15"/>
                <w:szCs w:val="15"/>
              </w:rPr>
              <w:t>-</w:t>
            </w:r>
          </w:p>
        </w:tc>
        <w:tc>
          <w:tcPr>
            <w:tcW w:w="447" w:type="pct"/>
            <w:tcBorders>
              <w:bottom w:val="nil"/>
            </w:tcBorders>
            <w:vAlign w:val="bottom"/>
          </w:tcPr>
          <w:p w14:paraId="782E31C4" w14:textId="272C06B8" w:rsidR="00E45044" w:rsidRPr="00297E92" w:rsidRDefault="007379C1">
            <w:pPr>
              <w:jc w:val="right"/>
              <w:rPr>
                <w:sz w:val="15"/>
                <w:szCs w:val="15"/>
              </w:rPr>
            </w:pPr>
            <w:r>
              <w:rPr>
                <w:sz w:val="15"/>
                <w:szCs w:val="15"/>
              </w:rPr>
              <w:t>-</w:t>
            </w:r>
          </w:p>
        </w:tc>
        <w:tc>
          <w:tcPr>
            <w:tcW w:w="522" w:type="pct"/>
            <w:tcBorders>
              <w:bottom w:val="nil"/>
            </w:tcBorders>
            <w:vAlign w:val="bottom"/>
          </w:tcPr>
          <w:p w14:paraId="1F382152" w14:textId="5F0A974F" w:rsidR="00E45044" w:rsidRPr="00297E92" w:rsidRDefault="007379C1">
            <w:pPr>
              <w:jc w:val="right"/>
              <w:rPr>
                <w:sz w:val="15"/>
                <w:szCs w:val="15"/>
              </w:rPr>
            </w:pPr>
            <w:r>
              <w:rPr>
                <w:sz w:val="15"/>
                <w:szCs w:val="15"/>
              </w:rPr>
              <w:t>-</w:t>
            </w:r>
          </w:p>
        </w:tc>
        <w:tc>
          <w:tcPr>
            <w:tcW w:w="481" w:type="pct"/>
            <w:tcBorders>
              <w:bottom w:val="nil"/>
            </w:tcBorders>
            <w:vAlign w:val="bottom"/>
          </w:tcPr>
          <w:p w14:paraId="47630235" w14:textId="345BA311" w:rsidR="00E45044" w:rsidRPr="00297E92" w:rsidRDefault="007379C1">
            <w:pPr>
              <w:jc w:val="right"/>
              <w:rPr>
                <w:sz w:val="15"/>
                <w:szCs w:val="15"/>
              </w:rPr>
            </w:pPr>
            <w:r>
              <w:rPr>
                <w:sz w:val="15"/>
                <w:szCs w:val="15"/>
              </w:rPr>
              <w:t>-</w:t>
            </w:r>
          </w:p>
        </w:tc>
        <w:tc>
          <w:tcPr>
            <w:tcW w:w="553" w:type="pct"/>
            <w:tcBorders>
              <w:bottom w:val="nil"/>
            </w:tcBorders>
            <w:vAlign w:val="bottom"/>
          </w:tcPr>
          <w:p w14:paraId="3C5886AB" w14:textId="3A8B9632" w:rsidR="00E45044" w:rsidRPr="00297E92" w:rsidRDefault="007379C1">
            <w:pPr>
              <w:jc w:val="right"/>
              <w:rPr>
                <w:sz w:val="15"/>
                <w:szCs w:val="15"/>
              </w:rPr>
            </w:pPr>
            <w:r>
              <w:rPr>
                <w:sz w:val="15"/>
                <w:szCs w:val="15"/>
              </w:rPr>
              <w:t>-</w:t>
            </w:r>
          </w:p>
        </w:tc>
        <w:tc>
          <w:tcPr>
            <w:tcW w:w="556" w:type="pct"/>
            <w:tcBorders>
              <w:bottom w:val="nil"/>
            </w:tcBorders>
            <w:vAlign w:val="bottom"/>
          </w:tcPr>
          <w:p w14:paraId="2B3318AD" w14:textId="180DDFE5" w:rsidR="00E45044" w:rsidRPr="00297E92" w:rsidRDefault="007379C1">
            <w:pPr>
              <w:jc w:val="right"/>
              <w:rPr>
                <w:sz w:val="15"/>
                <w:szCs w:val="15"/>
              </w:rPr>
            </w:pPr>
            <w:r>
              <w:rPr>
                <w:sz w:val="15"/>
                <w:szCs w:val="15"/>
              </w:rPr>
              <w:t>-</w:t>
            </w:r>
          </w:p>
        </w:tc>
        <w:tc>
          <w:tcPr>
            <w:tcW w:w="505" w:type="pct"/>
            <w:tcBorders>
              <w:bottom w:val="nil"/>
            </w:tcBorders>
            <w:vAlign w:val="bottom"/>
          </w:tcPr>
          <w:p w14:paraId="6246746B" w14:textId="675324F6" w:rsidR="00E45044" w:rsidRPr="00297E92" w:rsidRDefault="007379C1">
            <w:pPr>
              <w:jc w:val="right"/>
              <w:rPr>
                <w:sz w:val="15"/>
                <w:szCs w:val="15"/>
              </w:rPr>
            </w:pPr>
            <w:r>
              <w:rPr>
                <w:sz w:val="15"/>
                <w:szCs w:val="15"/>
              </w:rPr>
              <w:t>-</w:t>
            </w:r>
          </w:p>
        </w:tc>
        <w:tc>
          <w:tcPr>
            <w:tcW w:w="505" w:type="pct"/>
            <w:tcBorders>
              <w:bottom w:val="nil"/>
            </w:tcBorders>
            <w:vAlign w:val="bottom"/>
          </w:tcPr>
          <w:p w14:paraId="43ED2954" w14:textId="7BBDEA39" w:rsidR="00E45044" w:rsidRPr="00297E92" w:rsidRDefault="007379C1">
            <w:pPr>
              <w:jc w:val="right"/>
              <w:rPr>
                <w:sz w:val="15"/>
                <w:szCs w:val="15"/>
              </w:rPr>
            </w:pPr>
            <w:r>
              <w:rPr>
                <w:sz w:val="15"/>
                <w:szCs w:val="15"/>
              </w:rPr>
              <w:t>-</w:t>
            </w:r>
          </w:p>
        </w:tc>
      </w:tr>
      <w:tr w:rsidR="00E45044" w:rsidRPr="00297E92" w14:paraId="76961407" w14:textId="77777777" w:rsidTr="00715F84">
        <w:tc>
          <w:tcPr>
            <w:tcW w:w="902" w:type="pct"/>
          </w:tcPr>
          <w:p w14:paraId="3BC04942" w14:textId="77777777" w:rsidR="00E45044" w:rsidRPr="00297E92" w:rsidRDefault="00E45044" w:rsidP="00E45044">
            <w:pPr>
              <w:ind w:left="-57" w:right="-57"/>
              <w:jc w:val="left"/>
              <w:rPr>
                <w:snapToGrid w:val="0"/>
                <w:sz w:val="15"/>
                <w:szCs w:val="15"/>
                <w:lang w:eastAsia="sk-SK"/>
              </w:rPr>
            </w:pPr>
            <w:r w:rsidRPr="00297E92">
              <w:rPr>
                <w:snapToGrid w:val="0"/>
                <w:sz w:val="15"/>
                <w:szCs w:val="15"/>
                <w:lang w:eastAsia="sk-SK"/>
              </w:rPr>
              <w:t>Úbytky</w:t>
            </w:r>
          </w:p>
        </w:tc>
        <w:tc>
          <w:tcPr>
            <w:tcW w:w="529" w:type="pct"/>
            <w:tcBorders>
              <w:top w:val="nil"/>
              <w:bottom w:val="nil"/>
            </w:tcBorders>
            <w:vAlign w:val="bottom"/>
          </w:tcPr>
          <w:p w14:paraId="5AC74AE8" w14:textId="3FCF8C63" w:rsidR="00E45044" w:rsidRPr="00297E92" w:rsidRDefault="007379C1">
            <w:pPr>
              <w:jc w:val="right"/>
              <w:rPr>
                <w:sz w:val="15"/>
                <w:szCs w:val="15"/>
              </w:rPr>
            </w:pPr>
            <w:r>
              <w:rPr>
                <w:sz w:val="15"/>
                <w:szCs w:val="15"/>
              </w:rPr>
              <w:t>-</w:t>
            </w:r>
          </w:p>
        </w:tc>
        <w:tc>
          <w:tcPr>
            <w:tcW w:w="447" w:type="pct"/>
            <w:tcBorders>
              <w:top w:val="nil"/>
              <w:bottom w:val="nil"/>
            </w:tcBorders>
            <w:vAlign w:val="bottom"/>
          </w:tcPr>
          <w:p w14:paraId="2A918FA2" w14:textId="18497939" w:rsidR="00E45044" w:rsidRPr="00297E92" w:rsidRDefault="007379C1">
            <w:pPr>
              <w:jc w:val="right"/>
              <w:rPr>
                <w:sz w:val="15"/>
                <w:szCs w:val="15"/>
              </w:rPr>
            </w:pPr>
            <w:r>
              <w:rPr>
                <w:sz w:val="15"/>
                <w:szCs w:val="15"/>
              </w:rPr>
              <w:t>-</w:t>
            </w:r>
          </w:p>
        </w:tc>
        <w:tc>
          <w:tcPr>
            <w:tcW w:w="522" w:type="pct"/>
            <w:tcBorders>
              <w:top w:val="nil"/>
              <w:bottom w:val="nil"/>
            </w:tcBorders>
            <w:vAlign w:val="bottom"/>
          </w:tcPr>
          <w:p w14:paraId="2D3FFC2A" w14:textId="55BC4F94" w:rsidR="00E45044" w:rsidRPr="00297E92" w:rsidRDefault="007379C1" w:rsidP="0072512B">
            <w:pPr>
              <w:jc w:val="right"/>
              <w:rPr>
                <w:sz w:val="15"/>
                <w:szCs w:val="15"/>
              </w:rPr>
            </w:pPr>
            <w:r>
              <w:rPr>
                <w:sz w:val="15"/>
                <w:szCs w:val="15"/>
              </w:rPr>
              <w:t>-</w:t>
            </w:r>
          </w:p>
        </w:tc>
        <w:tc>
          <w:tcPr>
            <w:tcW w:w="481" w:type="pct"/>
            <w:tcBorders>
              <w:top w:val="nil"/>
              <w:bottom w:val="nil"/>
            </w:tcBorders>
            <w:vAlign w:val="bottom"/>
          </w:tcPr>
          <w:p w14:paraId="0AB9A796" w14:textId="3445D2BC" w:rsidR="00E45044" w:rsidRPr="00297E92" w:rsidRDefault="007379C1">
            <w:pPr>
              <w:jc w:val="right"/>
              <w:rPr>
                <w:sz w:val="15"/>
                <w:szCs w:val="15"/>
              </w:rPr>
            </w:pPr>
            <w:r>
              <w:rPr>
                <w:sz w:val="15"/>
                <w:szCs w:val="15"/>
              </w:rPr>
              <w:t>-</w:t>
            </w:r>
          </w:p>
        </w:tc>
        <w:tc>
          <w:tcPr>
            <w:tcW w:w="553" w:type="pct"/>
            <w:tcBorders>
              <w:top w:val="nil"/>
              <w:bottom w:val="nil"/>
            </w:tcBorders>
            <w:vAlign w:val="bottom"/>
          </w:tcPr>
          <w:p w14:paraId="0F5ECE2E" w14:textId="75B23456" w:rsidR="00E45044" w:rsidRPr="00297E92" w:rsidRDefault="007379C1">
            <w:pPr>
              <w:jc w:val="right"/>
              <w:rPr>
                <w:sz w:val="15"/>
                <w:szCs w:val="15"/>
              </w:rPr>
            </w:pPr>
            <w:r>
              <w:rPr>
                <w:sz w:val="15"/>
                <w:szCs w:val="15"/>
              </w:rPr>
              <w:t>-</w:t>
            </w:r>
          </w:p>
        </w:tc>
        <w:tc>
          <w:tcPr>
            <w:tcW w:w="556" w:type="pct"/>
            <w:tcBorders>
              <w:top w:val="nil"/>
              <w:bottom w:val="nil"/>
            </w:tcBorders>
            <w:vAlign w:val="bottom"/>
          </w:tcPr>
          <w:p w14:paraId="43188663" w14:textId="508EB05E" w:rsidR="00E45044" w:rsidRPr="00297E92" w:rsidRDefault="007379C1">
            <w:pPr>
              <w:jc w:val="right"/>
              <w:rPr>
                <w:sz w:val="15"/>
                <w:szCs w:val="15"/>
              </w:rPr>
            </w:pPr>
            <w:r>
              <w:rPr>
                <w:sz w:val="15"/>
                <w:szCs w:val="15"/>
              </w:rPr>
              <w:t>-</w:t>
            </w:r>
          </w:p>
        </w:tc>
        <w:tc>
          <w:tcPr>
            <w:tcW w:w="505" w:type="pct"/>
            <w:tcBorders>
              <w:top w:val="nil"/>
              <w:bottom w:val="nil"/>
            </w:tcBorders>
            <w:vAlign w:val="bottom"/>
          </w:tcPr>
          <w:p w14:paraId="1EE86F57" w14:textId="0D10D9FF" w:rsidR="00E45044" w:rsidRPr="00297E92" w:rsidRDefault="007379C1">
            <w:pPr>
              <w:jc w:val="right"/>
              <w:rPr>
                <w:sz w:val="15"/>
                <w:szCs w:val="15"/>
              </w:rPr>
            </w:pPr>
            <w:r>
              <w:rPr>
                <w:sz w:val="15"/>
                <w:szCs w:val="15"/>
              </w:rPr>
              <w:t>-</w:t>
            </w:r>
          </w:p>
        </w:tc>
        <w:tc>
          <w:tcPr>
            <w:tcW w:w="505" w:type="pct"/>
            <w:tcBorders>
              <w:top w:val="nil"/>
              <w:bottom w:val="nil"/>
            </w:tcBorders>
            <w:vAlign w:val="bottom"/>
          </w:tcPr>
          <w:p w14:paraId="56041B3F" w14:textId="5A87C8ED" w:rsidR="00E45044" w:rsidRPr="00297E92" w:rsidRDefault="007379C1" w:rsidP="0072512B">
            <w:pPr>
              <w:jc w:val="right"/>
              <w:rPr>
                <w:sz w:val="15"/>
                <w:szCs w:val="15"/>
              </w:rPr>
            </w:pPr>
            <w:r>
              <w:rPr>
                <w:sz w:val="15"/>
                <w:szCs w:val="15"/>
              </w:rPr>
              <w:t>-</w:t>
            </w:r>
          </w:p>
        </w:tc>
      </w:tr>
      <w:tr w:rsidR="00E45044" w:rsidRPr="00297E92" w14:paraId="0F9A722E" w14:textId="77777777" w:rsidTr="00715F84">
        <w:tc>
          <w:tcPr>
            <w:tcW w:w="902" w:type="pct"/>
          </w:tcPr>
          <w:p w14:paraId="768B5011" w14:textId="77777777" w:rsidR="00E45044" w:rsidRPr="00297E92" w:rsidRDefault="00E45044" w:rsidP="00E45044">
            <w:pPr>
              <w:ind w:left="-57" w:right="-57"/>
              <w:jc w:val="left"/>
              <w:rPr>
                <w:snapToGrid w:val="0"/>
                <w:sz w:val="15"/>
                <w:szCs w:val="15"/>
                <w:lang w:eastAsia="sk-SK"/>
              </w:rPr>
            </w:pPr>
            <w:r w:rsidRPr="00297E92">
              <w:rPr>
                <w:snapToGrid w:val="0"/>
                <w:sz w:val="15"/>
                <w:szCs w:val="15"/>
                <w:lang w:eastAsia="sk-SK"/>
              </w:rPr>
              <w:t>Presuny</w:t>
            </w:r>
          </w:p>
        </w:tc>
        <w:tc>
          <w:tcPr>
            <w:tcW w:w="529" w:type="pct"/>
            <w:tcBorders>
              <w:top w:val="nil"/>
              <w:bottom w:val="single" w:sz="4" w:space="0" w:color="auto"/>
            </w:tcBorders>
            <w:vAlign w:val="bottom"/>
          </w:tcPr>
          <w:p w14:paraId="598BA25F" w14:textId="26341C44" w:rsidR="00E45044" w:rsidRPr="00297E92" w:rsidRDefault="007379C1">
            <w:pPr>
              <w:jc w:val="right"/>
              <w:rPr>
                <w:sz w:val="15"/>
                <w:szCs w:val="15"/>
              </w:rPr>
            </w:pPr>
            <w:r>
              <w:rPr>
                <w:sz w:val="15"/>
                <w:szCs w:val="15"/>
              </w:rPr>
              <w:t>-</w:t>
            </w:r>
          </w:p>
        </w:tc>
        <w:tc>
          <w:tcPr>
            <w:tcW w:w="447" w:type="pct"/>
            <w:tcBorders>
              <w:top w:val="nil"/>
              <w:bottom w:val="single" w:sz="4" w:space="0" w:color="auto"/>
            </w:tcBorders>
            <w:vAlign w:val="bottom"/>
          </w:tcPr>
          <w:p w14:paraId="5CE0FCA3" w14:textId="382D3352" w:rsidR="00E45044" w:rsidRPr="00297E92" w:rsidRDefault="007379C1">
            <w:pPr>
              <w:jc w:val="right"/>
              <w:rPr>
                <w:sz w:val="15"/>
                <w:szCs w:val="15"/>
              </w:rPr>
            </w:pPr>
            <w:r>
              <w:rPr>
                <w:sz w:val="15"/>
                <w:szCs w:val="15"/>
              </w:rPr>
              <w:t>-</w:t>
            </w:r>
          </w:p>
        </w:tc>
        <w:tc>
          <w:tcPr>
            <w:tcW w:w="522" w:type="pct"/>
            <w:tcBorders>
              <w:top w:val="nil"/>
              <w:bottom w:val="single" w:sz="4" w:space="0" w:color="auto"/>
            </w:tcBorders>
            <w:vAlign w:val="bottom"/>
          </w:tcPr>
          <w:p w14:paraId="3E48E928" w14:textId="3916A9BB" w:rsidR="00E45044" w:rsidRPr="00297E92" w:rsidRDefault="007379C1">
            <w:pPr>
              <w:jc w:val="right"/>
              <w:rPr>
                <w:sz w:val="15"/>
                <w:szCs w:val="15"/>
              </w:rPr>
            </w:pPr>
            <w:r>
              <w:rPr>
                <w:sz w:val="15"/>
                <w:szCs w:val="15"/>
              </w:rPr>
              <w:t>-</w:t>
            </w:r>
          </w:p>
        </w:tc>
        <w:tc>
          <w:tcPr>
            <w:tcW w:w="481" w:type="pct"/>
            <w:tcBorders>
              <w:top w:val="nil"/>
              <w:bottom w:val="single" w:sz="4" w:space="0" w:color="auto"/>
            </w:tcBorders>
            <w:vAlign w:val="bottom"/>
          </w:tcPr>
          <w:p w14:paraId="0E258B9C" w14:textId="357A35B7" w:rsidR="00E45044" w:rsidRPr="00297E92" w:rsidRDefault="007379C1">
            <w:pPr>
              <w:jc w:val="right"/>
              <w:rPr>
                <w:sz w:val="15"/>
                <w:szCs w:val="15"/>
              </w:rPr>
            </w:pPr>
            <w:r>
              <w:rPr>
                <w:sz w:val="15"/>
                <w:szCs w:val="15"/>
              </w:rPr>
              <w:t>-</w:t>
            </w:r>
          </w:p>
        </w:tc>
        <w:tc>
          <w:tcPr>
            <w:tcW w:w="553" w:type="pct"/>
            <w:tcBorders>
              <w:top w:val="nil"/>
              <w:bottom w:val="single" w:sz="4" w:space="0" w:color="auto"/>
            </w:tcBorders>
            <w:vAlign w:val="bottom"/>
          </w:tcPr>
          <w:p w14:paraId="51699E9C" w14:textId="2C6B6B99" w:rsidR="00E45044" w:rsidRPr="00297E92" w:rsidRDefault="007379C1">
            <w:pPr>
              <w:jc w:val="right"/>
              <w:rPr>
                <w:sz w:val="15"/>
                <w:szCs w:val="15"/>
              </w:rPr>
            </w:pPr>
            <w:r>
              <w:rPr>
                <w:sz w:val="15"/>
                <w:szCs w:val="15"/>
              </w:rPr>
              <w:t>-</w:t>
            </w:r>
          </w:p>
        </w:tc>
        <w:tc>
          <w:tcPr>
            <w:tcW w:w="556" w:type="pct"/>
            <w:tcBorders>
              <w:top w:val="nil"/>
              <w:bottom w:val="single" w:sz="4" w:space="0" w:color="auto"/>
            </w:tcBorders>
            <w:vAlign w:val="bottom"/>
          </w:tcPr>
          <w:p w14:paraId="5BF6B6B0" w14:textId="300B9650" w:rsidR="00E45044" w:rsidRPr="00297E92" w:rsidRDefault="007379C1">
            <w:pPr>
              <w:jc w:val="right"/>
              <w:rPr>
                <w:sz w:val="15"/>
                <w:szCs w:val="15"/>
              </w:rPr>
            </w:pPr>
            <w:r>
              <w:rPr>
                <w:sz w:val="15"/>
                <w:szCs w:val="15"/>
              </w:rPr>
              <w:t>-</w:t>
            </w:r>
          </w:p>
        </w:tc>
        <w:tc>
          <w:tcPr>
            <w:tcW w:w="505" w:type="pct"/>
            <w:tcBorders>
              <w:top w:val="nil"/>
              <w:bottom w:val="single" w:sz="4" w:space="0" w:color="auto"/>
            </w:tcBorders>
            <w:vAlign w:val="bottom"/>
          </w:tcPr>
          <w:p w14:paraId="22CB6CFC" w14:textId="47924AB6" w:rsidR="00E45044" w:rsidRPr="00297E92" w:rsidRDefault="007379C1">
            <w:pPr>
              <w:jc w:val="right"/>
              <w:rPr>
                <w:sz w:val="15"/>
                <w:szCs w:val="15"/>
              </w:rPr>
            </w:pPr>
            <w:r>
              <w:rPr>
                <w:sz w:val="15"/>
                <w:szCs w:val="15"/>
              </w:rPr>
              <w:t>-</w:t>
            </w:r>
          </w:p>
        </w:tc>
        <w:tc>
          <w:tcPr>
            <w:tcW w:w="505" w:type="pct"/>
            <w:tcBorders>
              <w:top w:val="nil"/>
              <w:bottom w:val="single" w:sz="4" w:space="0" w:color="auto"/>
            </w:tcBorders>
            <w:vAlign w:val="bottom"/>
          </w:tcPr>
          <w:p w14:paraId="7120BA5D" w14:textId="5249052D" w:rsidR="00E45044" w:rsidRPr="00297E92" w:rsidRDefault="007379C1">
            <w:pPr>
              <w:jc w:val="right"/>
              <w:rPr>
                <w:sz w:val="15"/>
                <w:szCs w:val="15"/>
              </w:rPr>
            </w:pPr>
            <w:r>
              <w:rPr>
                <w:sz w:val="15"/>
                <w:szCs w:val="15"/>
              </w:rPr>
              <w:t>-</w:t>
            </w:r>
          </w:p>
        </w:tc>
      </w:tr>
      <w:tr w:rsidR="00E45044" w:rsidRPr="00297E92" w14:paraId="1494B013" w14:textId="77777777" w:rsidTr="00715F84">
        <w:tc>
          <w:tcPr>
            <w:tcW w:w="902" w:type="pct"/>
          </w:tcPr>
          <w:p w14:paraId="331B13DF" w14:textId="5658801D" w:rsidR="00E45044" w:rsidRPr="00297E92" w:rsidRDefault="00E45044" w:rsidP="00E45044">
            <w:pPr>
              <w:ind w:left="-57" w:right="-57"/>
              <w:jc w:val="left"/>
              <w:rPr>
                <w:snapToGrid w:val="0"/>
                <w:sz w:val="15"/>
                <w:szCs w:val="15"/>
                <w:lang w:eastAsia="sk-SK"/>
              </w:rPr>
            </w:pPr>
            <w:r w:rsidRPr="00297E92">
              <w:rPr>
                <w:snapToGrid w:val="0"/>
                <w:sz w:val="15"/>
                <w:szCs w:val="15"/>
                <w:lang w:eastAsia="sk-SK"/>
              </w:rPr>
              <w:t>K 31. decembru 201</w:t>
            </w:r>
            <w:r>
              <w:rPr>
                <w:snapToGrid w:val="0"/>
                <w:sz w:val="15"/>
                <w:szCs w:val="15"/>
                <w:lang w:eastAsia="sk-SK"/>
              </w:rPr>
              <w:t>6</w:t>
            </w:r>
          </w:p>
        </w:tc>
        <w:tc>
          <w:tcPr>
            <w:tcW w:w="529" w:type="pct"/>
            <w:tcBorders>
              <w:top w:val="single" w:sz="4" w:space="0" w:color="auto"/>
              <w:bottom w:val="nil"/>
            </w:tcBorders>
            <w:vAlign w:val="bottom"/>
          </w:tcPr>
          <w:p w14:paraId="30D61E97" w14:textId="1C37C08A" w:rsidR="00E45044" w:rsidRPr="00297E92" w:rsidRDefault="003A0F7B">
            <w:pPr>
              <w:jc w:val="right"/>
              <w:rPr>
                <w:sz w:val="15"/>
                <w:szCs w:val="15"/>
              </w:rPr>
            </w:pPr>
            <w:r>
              <w:rPr>
                <w:sz w:val="15"/>
                <w:szCs w:val="15"/>
              </w:rPr>
              <w:t>-</w:t>
            </w:r>
          </w:p>
        </w:tc>
        <w:tc>
          <w:tcPr>
            <w:tcW w:w="447" w:type="pct"/>
            <w:tcBorders>
              <w:top w:val="single" w:sz="4" w:space="0" w:color="auto"/>
              <w:bottom w:val="nil"/>
            </w:tcBorders>
            <w:vAlign w:val="bottom"/>
          </w:tcPr>
          <w:p w14:paraId="216052C3" w14:textId="21E2261B" w:rsidR="00E45044" w:rsidRPr="00297E92" w:rsidRDefault="003A0F7B">
            <w:pPr>
              <w:jc w:val="right"/>
              <w:rPr>
                <w:sz w:val="15"/>
                <w:szCs w:val="15"/>
              </w:rPr>
            </w:pPr>
            <w:r>
              <w:rPr>
                <w:sz w:val="15"/>
                <w:szCs w:val="15"/>
              </w:rPr>
              <w:t>-</w:t>
            </w:r>
          </w:p>
        </w:tc>
        <w:tc>
          <w:tcPr>
            <w:tcW w:w="522" w:type="pct"/>
            <w:tcBorders>
              <w:top w:val="single" w:sz="4" w:space="0" w:color="auto"/>
              <w:bottom w:val="nil"/>
            </w:tcBorders>
            <w:vAlign w:val="bottom"/>
          </w:tcPr>
          <w:p w14:paraId="0753B665" w14:textId="7BDCA795" w:rsidR="00E45044" w:rsidRPr="00297E92" w:rsidRDefault="003A0F7B">
            <w:pPr>
              <w:jc w:val="right"/>
              <w:rPr>
                <w:sz w:val="15"/>
                <w:szCs w:val="15"/>
              </w:rPr>
            </w:pPr>
            <w:r>
              <w:rPr>
                <w:sz w:val="15"/>
                <w:szCs w:val="15"/>
              </w:rPr>
              <w:t>2 096 703</w:t>
            </w:r>
          </w:p>
        </w:tc>
        <w:tc>
          <w:tcPr>
            <w:tcW w:w="481" w:type="pct"/>
            <w:tcBorders>
              <w:top w:val="single" w:sz="4" w:space="0" w:color="auto"/>
              <w:bottom w:val="nil"/>
            </w:tcBorders>
            <w:vAlign w:val="bottom"/>
          </w:tcPr>
          <w:p w14:paraId="3188F2F8" w14:textId="5B15EDCC" w:rsidR="00E45044" w:rsidRPr="00297E92" w:rsidRDefault="003A0F7B">
            <w:pPr>
              <w:jc w:val="right"/>
              <w:rPr>
                <w:sz w:val="15"/>
                <w:szCs w:val="15"/>
              </w:rPr>
            </w:pPr>
            <w:r>
              <w:rPr>
                <w:sz w:val="15"/>
                <w:szCs w:val="15"/>
              </w:rPr>
              <w:t>-</w:t>
            </w:r>
          </w:p>
        </w:tc>
        <w:tc>
          <w:tcPr>
            <w:tcW w:w="553" w:type="pct"/>
            <w:tcBorders>
              <w:top w:val="single" w:sz="4" w:space="0" w:color="auto"/>
              <w:bottom w:val="nil"/>
            </w:tcBorders>
            <w:vAlign w:val="bottom"/>
          </w:tcPr>
          <w:p w14:paraId="6DDDE95C" w14:textId="73508FE3" w:rsidR="00E45044" w:rsidRPr="00297E92" w:rsidRDefault="003A0F7B">
            <w:pPr>
              <w:jc w:val="right"/>
              <w:rPr>
                <w:sz w:val="15"/>
                <w:szCs w:val="15"/>
              </w:rPr>
            </w:pPr>
            <w:r>
              <w:rPr>
                <w:sz w:val="15"/>
                <w:szCs w:val="15"/>
              </w:rPr>
              <w:t>-</w:t>
            </w:r>
          </w:p>
        </w:tc>
        <w:tc>
          <w:tcPr>
            <w:tcW w:w="556" w:type="pct"/>
            <w:tcBorders>
              <w:top w:val="single" w:sz="4" w:space="0" w:color="auto"/>
              <w:bottom w:val="nil"/>
            </w:tcBorders>
            <w:vAlign w:val="bottom"/>
          </w:tcPr>
          <w:p w14:paraId="754E6362" w14:textId="74ACDD11" w:rsidR="00E45044" w:rsidRPr="00297E92" w:rsidRDefault="003A0F7B">
            <w:pPr>
              <w:jc w:val="right"/>
              <w:rPr>
                <w:sz w:val="15"/>
                <w:szCs w:val="15"/>
              </w:rPr>
            </w:pPr>
            <w:r>
              <w:rPr>
                <w:sz w:val="15"/>
                <w:szCs w:val="15"/>
              </w:rPr>
              <w:t>-</w:t>
            </w:r>
          </w:p>
        </w:tc>
        <w:tc>
          <w:tcPr>
            <w:tcW w:w="505" w:type="pct"/>
            <w:tcBorders>
              <w:top w:val="single" w:sz="4" w:space="0" w:color="auto"/>
              <w:bottom w:val="nil"/>
            </w:tcBorders>
            <w:vAlign w:val="bottom"/>
          </w:tcPr>
          <w:p w14:paraId="5B479545" w14:textId="26A9BAB5" w:rsidR="00E45044" w:rsidRPr="00297E92" w:rsidRDefault="003A0F7B">
            <w:pPr>
              <w:jc w:val="right"/>
              <w:rPr>
                <w:sz w:val="15"/>
                <w:szCs w:val="15"/>
              </w:rPr>
            </w:pPr>
            <w:r>
              <w:rPr>
                <w:sz w:val="15"/>
                <w:szCs w:val="15"/>
              </w:rPr>
              <w:t>-</w:t>
            </w:r>
          </w:p>
        </w:tc>
        <w:tc>
          <w:tcPr>
            <w:tcW w:w="505" w:type="pct"/>
            <w:tcBorders>
              <w:top w:val="single" w:sz="4" w:space="0" w:color="auto"/>
              <w:bottom w:val="nil"/>
            </w:tcBorders>
            <w:vAlign w:val="bottom"/>
          </w:tcPr>
          <w:p w14:paraId="64365CD8" w14:textId="586C6A06" w:rsidR="00E45044" w:rsidRPr="00297E92" w:rsidRDefault="003A0F7B">
            <w:pPr>
              <w:jc w:val="right"/>
              <w:rPr>
                <w:sz w:val="15"/>
                <w:szCs w:val="15"/>
              </w:rPr>
            </w:pPr>
            <w:r>
              <w:rPr>
                <w:sz w:val="15"/>
                <w:szCs w:val="15"/>
              </w:rPr>
              <w:t>2 096 703</w:t>
            </w:r>
          </w:p>
        </w:tc>
      </w:tr>
      <w:tr w:rsidR="00E45044" w:rsidRPr="00297E92" w14:paraId="730C025B" w14:textId="77777777" w:rsidTr="00715F84">
        <w:tc>
          <w:tcPr>
            <w:tcW w:w="902" w:type="pct"/>
          </w:tcPr>
          <w:p w14:paraId="27338812" w14:textId="77777777" w:rsidR="00E45044" w:rsidRPr="00297E92" w:rsidRDefault="00E45044" w:rsidP="00E45044">
            <w:pPr>
              <w:ind w:left="-57" w:right="-57"/>
              <w:jc w:val="left"/>
              <w:rPr>
                <w:snapToGrid w:val="0"/>
                <w:sz w:val="15"/>
                <w:szCs w:val="15"/>
                <w:lang w:eastAsia="sk-SK"/>
              </w:rPr>
            </w:pPr>
          </w:p>
        </w:tc>
        <w:tc>
          <w:tcPr>
            <w:tcW w:w="529" w:type="pct"/>
            <w:tcBorders>
              <w:top w:val="nil"/>
              <w:bottom w:val="nil"/>
            </w:tcBorders>
            <w:vAlign w:val="bottom"/>
          </w:tcPr>
          <w:p w14:paraId="7EF7D2BB" w14:textId="77777777" w:rsidR="00E45044" w:rsidRPr="00297E92" w:rsidRDefault="00E45044" w:rsidP="00E45044">
            <w:pPr>
              <w:jc w:val="right"/>
              <w:rPr>
                <w:sz w:val="15"/>
                <w:szCs w:val="15"/>
              </w:rPr>
            </w:pPr>
          </w:p>
        </w:tc>
        <w:tc>
          <w:tcPr>
            <w:tcW w:w="447" w:type="pct"/>
            <w:tcBorders>
              <w:top w:val="nil"/>
              <w:bottom w:val="nil"/>
            </w:tcBorders>
            <w:vAlign w:val="bottom"/>
          </w:tcPr>
          <w:p w14:paraId="045C58FB" w14:textId="77777777" w:rsidR="00E45044" w:rsidRPr="00297E92" w:rsidRDefault="00E45044" w:rsidP="00E45044">
            <w:pPr>
              <w:jc w:val="right"/>
              <w:rPr>
                <w:sz w:val="15"/>
                <w:szCs w:val="15"/>
              </w:rPr>
            </w:pPr>
          </w:p>
        </w:tc>
        <w:tc>
          <w:tcPr>
            <w:tcW w:w="522" w:type="pct"/>
            <w:tcBorders>
              <w:top w:val="nil"/>
              <w:bottom w:val="nil"/>
            </w:tcBorders>
            <w:vAlign w:val="bottom"/>
          </w:tcPr>
          <w:p w14:paraId="65CE5133" w14:textId="77777777" w:rsidR="00E45044" w:rsidRPr="00297E92" w:rsidRDefault="00E45044" w:rsidP="00E45044">
            <w:pPr>
              <w:jc w:val="right"/>
              <w:rPr>
                <w:sz w:val="15"/>
                <w:szCs w:val="15"/>
              </w:rPr>
            </w:pPr>
          </w:p>
        </w:tc>
        <w:tc>
          <w:tcPr>
            <w:tcW w:w="481" w:type="pct"/>
            <w:tcBorders>
              <w:top w:val="nil"/>
              <w:bottom w:val="nil"/>
            </w:tcBorders>
            <w:vAlign w:val="bottom"/>
          </w:tcPr>
          <w:p w14:paraId="370DFE53" w14:textId="77777777" w:rsidR="00E45044" w:rsidRPr="00297E92" w:rsidRDefault="00E45044" w:rsidP="00E45044">
            <w:pPr>
              <w:jc w:val="right"/>
              <w:rPr>
                <w:sz w:val="15"/>
                <w:szCs w:val="15"/>
              </w:rPr>
            </w:pPr>
          </w:p>
        </w:tc>
        <w:tc>
          <w:tcPr>
            <w:tcW w:w="553" w:type="pct"/>
            <w:tcBorders>
              <w:top w:val="nil"/>
              <w:bottom w:val="nil"/>
            </w:tcBorders>
            <w:vAlign w:val="bottom"/>
          </w:tcPr>
          <w:p w14:paraId="2EE2861A" w14:textId="77777777" w:rsidR="00E45044" w:rsidRPr="00297E92" w:rsidRDefault="00E45044" w:rsidP="00E45044">
            <w:pPr>
              <w:jc w:val="right"/>
              <w:rPr>
                <w:sz w:val="15"/>
                <w:szCs w:val="15"/>
              </w:rPr>
            </w:pPr>
          </w:p>
        </w:tc>
        <w:tc>
          <w:tcPr>
            <w:tcW w:w="556" w:type="pct"/>
            <w:tcBorders>
              <w:top w:val="nil"/>
              <w:bottom w:val="nil"/>
            </w:tcBorders>
            <w:vAlign w:val="bottom"/>
          </w:tcPr>
          <w:p w14:paraId="433F6604" w14:textId="77777777" w:rsidR="00E45044" w:rsidRPr="00297E92" w:rsidRDefault="00E45044" w:rsidP="00E45044">
            <w:pPr>
              <w:jc w:val="right"/>
              <w:rPr>
                <w:sz w:val="15"/>
                <w:szCs w:val="15"/>
              </w:rPr>
            </w:pPr>
          </w:p>
        </w:tc>
        <w:tc>
          <w:tcPr>
            <w:tcW w:w="505" w:type="pct"/>
            <w:tcBorders>
              <w:top w:val="nil"/>
              <w:bottom w:val="nil"/>
            </w:tcBorders>
            <w:vAlign w:val="bottom"/>
          </w:tcPr>
          <w:p w14:paraId="723987BC" w14:textId="77777777" w:rsidR="00E45044" w:rsidRPr="00297E92" w:rsidRDefault="00E45044" w:rsidP="00E45044">
            <w:pPr>
              <w:jc w:val="right"/>
              <w:rPr>
                <w:sz w:val="15"/>
                <w:szCs w:val="15"/>
              </w:rPr>
            </w:pPr>
          </w:p>
        </w:tc>
        <w:tc>
          <w:tcPr>
            <w:tcW w:w="505" w:type="pct"/>
            <w:tcBorders>
              <w:top w:val="nil"/>
              <w:bottom w:val="nil"/>
            </w:tcBorders>
            <w:vAlign w:val="bottom"/>
          </w:tcPr>
          <w:p w14:paraId="241920CC" w14:textId="1F7F4120" w:rsidR="00E45044" w:rsidRPr="00297E92" w:rsidRDefault="00E45044" w:rsidP="00E45044">
            <w:pPr>
              <w:jc w:val="right"/>
              <w:rPr>
                <w:sz w:val="15"/>
                <w:szCs w:val="15"/>
              </w:rPr>
            </w:pPr>
          </w:p>
        </w:tc>
      </w:tr>
      <w:tr w:rsidR="00E45044" w:rsidRPr="00297E92" w14:paraId="6044052F" w14:textId="77777777" w:rsidTr="00715F84">
        <w:tc>
          <w:tcPr>
            <w:tcW w:w="902" w:type="pct"/>
          </w:tcPr>
          <w:p w14:paraId="2EC34B81" w14:textId="77777777" w:rsidR="00E45044" w:rsidRPr="00297E92" w:rsidRDefault="00E45044" w:rsidP="00E45044">
            <w:pPr>
              <w:ind w:left="-57" w:right="-57"/>
              <w:jc w:val="left"/>
              <w:rPr>
                <w:b/>
                <w:bCs/>
                <w:snapToGrid w:val="0"/>
                <w:sz w:val="15"/>
                <w:szCs w:val="15"/>
                <w:lang w:eastAsia="sk-SK"/>
              </w:rPr>
            </w:pPr>
            <w:r w:rsidRPr="00297E92">
              <w:rPr>
                <w:b/>
                <w:bCs/>
                <w:snapToGrid w:val="0"/>
                <w:sz w:val="15"/>
                <w:szCs w:val="15"/>
                <w:lang w:eastAsia="sk-SK"/>
              </w:rPr>
              <w:t xml:space="preserve">Zostatková hodnota </w:t>
            </w:r>
          </w:p>
        </w:tc>
        <w:tc>
          <w:tcPr>
            <w:tcW w:w="529" w:type="pct"/>
            <w:tcBorders>
              <w:top w:val="nil"/>
            </w:tcBorders>
            <w:vAlign w:val="bottom"/>
          </w:tcPr>
          <w:p w14:paraId="153463D1" w14:textId="77777777" w:rsidR="00E45044" w:rsidRPr="00297E92" w:rsidRDefault="00E45044" w:rsidP="00E45044">
            <w:pPr>
              <w:jc w:val="right"/>
              <w:rPr>
                <w:sz w:val="15"/>
                <w:szCs w:val="15"/>
              </w:rPr>
            </w:pPr>
          </w:p>
        </w:tc>
        <w:tc>
          <w:tcPr>
            <w:tcW w:w="447" w:type="pct"/>
            <w:tcBorders>
              <w:top w:val="nil"/>
            </w:tcBorders>
            <w:vAlign w:val="bottom"/>
          </w:tcPr>
          <w:p w14:paraId="15E5F523" w14:textId="77777777" w:rsidR="00E45044" w:rsidRPr="00297E92" w:rsidRDefault="00E45044" w:rsidP="00E45044">
            <w:pPr>
              <w:jc w:val="right"/>
              <w:rPr>
                <w:sz w:val="15"/>
                <w:szCs w:val="15"/>
              </w:rPr>
            </w:pPr>
          </w:p>
        </w:tc>
        <w:tc>
          <w:tcPr>
            <w:tcW w:w="522" w:type="pct"/>
            <w:tcBorders>
              <w:top w:val="nil"/>
            </w:tcBorders>
            <w:vAlign w:val="bottom"/>
          </w:tcPr>
          <w:p w14:paraId="31F9F9A3" w14:textId="77777777" w:rsidR="00E45044" w:rsidRPr="00297E92" w:rsidRDefault="00E45044" w:rsidP="00E45044">
            <w:pPr>
              <w:jc w:val="right"/>
              <w:rPr>
                <w:sz w:val="15"/>
                <w:szCs w:val="15"/>
              </w:rPr>
            </w:pPr>
          </w:p>
        </w:tc>
        <w:tc>
          <w:tcPr>
            <w:tcW w:w="481" w:type="pct"/>
            <w:tcBorders>
              <w:top w:val="nil"/>
            </w:tcBorders>
            <w:vAlign w:val="bottom"/>
          </w:tcPr>
          <w:p w14:paraId="5DEAA559" w14:textId="77777777" w:rsidR="00E45044" w:rsidRPr="00297E92" w:rsidRDefault="00E45044" w:rsidP="00E45044">
            <w:pPr>
              <w:jc w:val="right"/>
              <w:rPr>
                <w:sz w:val="15"/>
                <w:szCs w:val="15"/>
              </w:rPr>
            </w:pPr>
          </w:p>
        </w:tc>
        <w:tc>
          <w:tcPr>
            <w:tcW w:w="553" w:type="pct"/>
            <w:tcBorders>
              <w:top w:val="nil"/>
            </w:tcBorders>
            <w:vAlign w:val="bottom"/>
          </w:tcPr>
          <w:p w14:paraId="0DD63DF2" w14:textId="77777777" w:rsidR="00E45044" w:rsidRPr="00297E92" w:rsidRDefault="00E45044" w:rsidP="00E45044">
            <w:pPr>
              <w:jc w:val="right"/>
              <w:rPr>
                <w:sz w:val="15"/>
                <w:szCs w:val="15"/>
              </w:rPr>
            </w:pPr>
          </w:p>
        </w:tc>
        <w:tc>
          <w:tcPr>
            <w:tcW w:w="556" w:type="pct"/>
            <w:tcBorders>
              <w:top w:val="nil"/>
            </w:tcBorders>
            <w:vAlign w:val="bottom"/>
          </w:tcPr>
          <w:p w14:paraId="6F1334FE" w14:textId="77777777" w:rsidR="00E45044" w:rsidRPr="00297E92" w:rsidRDefault="00E45044" w:rsidP="00E45044">
            <w:pPr>
              <w:jc w:val="right"/>
              <w:rPr>
                <w:sz w:val="15"/>
                <w:szCs w:val="15"/>
              </w:rPr>
            </w:pPr>
          </w:p>
        </w:tc>
        <w:tc>
          <w:tcPr>
            <w:tcW w:w="505" w:type="pct"/>
            <w:tcBorders>
              <w:top w:val="nil"/>
            </w:tcBorders>
            <w:vAlign w:val="bottom"/>
          </w:tcPr>
          <w:p w14:paraId="4EE4EA6F" w14:textId="77777777" w:rsidR="00E45044" w:rsidRPr="00297E92" w:rsidRDefault="00E45044" w:rsidP="00E45044">
            <w:pPr>
              <w:jc w:val="right"/>
              <w:rPr>
                <w:sz w:val="15"/>
                <w:szCs w:val="15"/>
              </w:rPr>
            </w:pPr>
          </w:p>
        </w:tc>
        <w:tc>
          <w:tcPr>
            <w:tcW w:w="505" w:type="pct"/>
            <w:tcBorders>
              <w:top w:val="nil"/>
            </w:tcBorders>
            <w:vAlign w:val="bottom"/>
          </w:tcPr>
          <w:p w14:paraId="3F028F66" w14:textId="77777777" w:rsidR="00E45044" w:rsidRPr="00297E92" w:rsidRDefault="00E45044" w:rsidP="0072512B">
            <w:pPr>
              <w:rPr>
                <w:sz w:val="15"/>
                <w:szCs w:val="15"/>
              </w:rPr>
            </w:pPr>
          </w:p>
        </w:tc>
      </w:tr>
      <w:tr w:rsidR="00E45044" w:rsidRPr="00297E92" w14:paraId="733DADA4" w14:textId="77777777" w:rsidTr="00715F84">
        <w:tc>
          <w:tcPr>
            <w:tcW w:w="902" w:type="pct"/>
          </w:tcPr>
          <w:p w14:paraId="2C87C0B4" w14:textId="522C51D4" w:rsidR="00E45044" w:rsidRPr="00297E92" w:rsidRDefault="00E45044" w:rsidP="00E45044">
            <w:pPr>
              <w:ind w:left="-57" w:right="-57"/>
              <w:jc w:val="left"/>
              <w:rPr>
                <w:snapToGrid w:val="0"/>
                <w:sz w:val="15"/>
                <w:szCs w:val="15"/>
                <w:lang w:eastAsia="sk-SK"/>
              </w:rPr>
            </w:pPr>
            <w:r w:rsidRPr="00297E92">
              <w:rPr>
                <w:snapToGrid w:val="0"/>
                <w:sz w:val="15"/>
                <w:szCs w:val="15"/>
                <w:lang w:eastAsia="sk-SK"/>
              </w:rPr>
              <w:t>K 1. januáru 201</w:t>
            </w:r>
            <w:r>
              <w:rPr>
                <w:snapToGrid w:val="0"/>
                <w:sz w:val="15"/>
                <w:szCs w:val="15"/>
                <w:lang w:eastAsia="sk-SK"/>
              </w:rPr>
              <w:t>6</w:t>
            </w:r>
          </w:p>
        </w:tc>
        <w:tc>
          <w:tcPr>
            <w:tcW w:w="529" w:type="pct"/>
            <w:tcBorders>
              <w:bottom w:val="single" w:sz="4" w:space="0" w:color="auto"/>
            </w:tcBorders>
            <w:vAlign w:val="bottom"/>
          </w:tcPr>
          <w:p w14:paraId="6EF8910E" w14:textId="094C1034" w:rsidR="00E45044" w:rsidRPr="00297E92" w:rsidRDefault="003A0F7B" w:rsidP="00E45044">
            <w:pPr>
              <w:jc w:val="right"/>
              <w:rPr>
                <w:sz w:val="15"/>
                <w:szCs w:val="15"/>
              </w:rPr>
            </w:pPr>
            <w:r>
              <w:rPr>
                <w:sz w:val="15"/>
                <w:szCs w:val="15"/>
              </w:rPr>
              <w:t>-</w:t>
            </w:r>
          </w:p>
        </w:tc>
        <w:tc>
          <w:tcPr>
            <w:tcW w:w="447" w:type="pct"/>
            <w:tcBorders>
              <w:bottom w:val="single" w:sz="4" w:space="0" w:color="auto"/>
            </w:tcBorders>
            <w:vAlign w:val="bottom"/>
          </w:tcPr>
          <w:p w14:paraId="50E1B3DB" w14:textId="46165ABB" w:rsidR="00E45044" w:rsidRPr="00297E92" w:rsidRDefault="00E45044" w:rsidP="00E45044">
            <w:pPr>
              <w:jc w:val="right"/>
              <w:rPr>
                <w:sz w:val="15"/>
                <w:szCs w:val="15"/>
              </w:rPr>
            </w:pPr>
            <w:r w:rsidRPr="00297E92">
              <w:rPr>
                <w:sz w:val="15"/>
                <w:szCs w:val="15"/>
              </w:rPr>
              <w:t>300 899</w:t>
            </w:r>
          </w:p>
        </w:tc>
        <w:tc>
          <w:tcPr>
            <w:tcW w:w="522" w:type="pct"/>
            <w:tcBorders>
              <w:bottom w:val="single" w:sz="4" w:space="0" w:color="auto"/>
            </w:tcBorders>
            <w:vAlign w:val="bottom"/>
          </w:tcPr>
          <w:p w14:paraId="7DBDB671" w14:textId="62A3887B" w:rsidR="00E45044" w:rsidRPr="00297E92" w:rsidRDefault="00E45044" w:rsidP="00E45044">
            <w:pPr>
              <w:jc w:val="right"/>
              <w:rPr>
                <w:sz w:val="15"/>
                <w:szCs w:val="15"/>
              </w:rPr>
            </w:pPr>
            <w:r w:rsidRPr="00297E92">
              <w:rPr>
                <w:sz w:val="15"/>
                <w:szCs w:val="15"/>
              </w:rPr>
              <w:t>6 009 882</w:t>
            </w:r>
          </w:p>
        </w:tc>
        <w:tc>
          <w:tcPr>
            <w:tcW w:w="481" w:type="pct"/>
            <w:tcBorders>
              <w:bottom w:val="single" w:sz="4" w:space="0" w:color="auto"/>
            </w:tcBorders>
            <w:vAlign w:val="bottom"/>
          </w:tcPr>
          <w:p w14:paraId="720CFDBD" w14:textId="36B7BAA4" w:rsidR="00E45044" w:rsidRPr="00297E92" w:rsidRDefault="00E45044" w:rsidP="00E45044">
            <w:pPr>
              <w:jc w:val="right"/>
              <w:rPr>
                <w:sz w:val="15"/>
                <w:szCs w:val="15"/>
              </w:rPr>
            </w:pPr>
            <w:r w:rsidRPr="00297E92">
              <w:rPr>
                <w:sz w:val="15"/>
                <w:szCs w:val="15"/>
              </w:rPr>
              <w:t>-</w:t>
            </w:r>
          </w:p>
        </w:tc>
        <w:tc>
          <w:tcPr>
            <w:tcW w:w="553" w:type="pct"/>
            <w:tcBorders>
              <w:bottom w:val="single" w:sz="4" w:space="0" w:color="auto"/>
            </w:tcBorders>
            <w:vAlign w:val="bottom"/>
          </w:tcPr>
          <w:p w14:paraId="776F430D" w14:textId="417FE4E5" w:rsidR="00E45044" w:rsidRPr="00297E92" w:rsidRDefault="00E45044" w:rsidP="00E45044">
            <w:pPr>
              <w:jc w:val="right"/>
              <w:rPr>
                <w:sz w:val="15"/>
                <w:szCs w:val="15"/>
              </w:rPr>
            </w:pPr>
            <w:r w:rsidRPr="00297E92">
              <w:rPr>
                <w:sz w:val="15"/>
                <w:szCs w:val="15"/>
              </w:rPr>
              <w:t>-</w:t>
            </w:r>
          </w:p>
        </w:tc>
        <w:tc>
          <w:tcPr>
            <w:tcW w:w="556" w:type="pct"/>
            <w:tcBorders>
              <w:bottom w:val="single" w:sz="4" w:space="0" w:color="auto"/>
            </w:tcBorders>
            <w:vAlign w:val="bottom"/>
          </w:tcPr>
          <w:p w14:paraId="026C529F" w14:textId="5E2DE774" w:rsidR="00E45044" w:rsidRPr="00297E92" w:rsidRDefault="0072512B">
            <w:pPr>
              <w:jc w:val="right"/>
              <w:rPr>
                <w:sz w:val="15"/>
                <w:szCs w:val="15"/>
              </w:rPr>
            </w:pPr>
            <w:r>
              <w:rPr>
                <w:sz w:val="15"/>
                <w:szCs w:val="15"/>
              </w:rPr>
              <w:t>5 133</w:t>
            </w:r>
          </w:p>
        </w:tc>
        <w:tc>
          <w:tcPr>
            <w:tcW w:w="505" w:type="pct"/>
            <w:tcBorders>
              <w:bottom w:val="single" w:sz="4" w:space="0" w:color="auto"/>
            </w:tcBorders>
            <w:vAlign w:val="bottom"/>
          </w:tcPr>
          <w:p w14:paraId="10AA4BD9" w14:textId="16E2E8EA" w:rsidR="00E45044" w:rsidRPr="00297E92" w:rsidRDefault="00E45044" w:rsidP="00E45044">
            <w:pPr>
              <w:jc w:val="right"/>
              <w:rPr>
                <w:sz w:val="15"/>
                <w:szCs w:val="15"/>
              </w:rPr>
            </w:pPr>
            <w:r w:rsidRPr="00297E92">
              <w:rPr>
                <w:sz w:val="15"/>
                <w:szCs w:val="15"/>
              </w:rPr>
              <w:t>-</w:t>
            </w:r>
          </w:p>
        </w:tc>
        <w:tc>
          <w:tcPr>
            <w:tcW w:w="505" w:type="pct"/>
            <w:tcBorders>
              <w:bottom w:val="single" w:sz="4" w:space="0" w:color="auto"/>
            </w:tcBorders>
            <w:vAlign w:val="bottom"/>
          </w:tcPr>
          <w:p w14:paraId="702C6C25" w14:textId="1A0E1195" w:rsidR="00E45044" w:rsidRPr="00297E92" w:rsidRDefault="00E45044" w:rsidP="00E45044">
            <w:pPr>
              <w:jc w:val="right"/>
              <w:rPr>
                <w:sz w:val="15"/>
                <w:szCs w:val="15"/>
              </w:rPr>
            </w:pPr>
            <w:r w:rsidRPr="00297E92">
              <w:rPr>
                <w:sz w:val="15"/>
                <w:szCs w:val="15"/>
              </w:rPr>
              <w:t>6 315 914</w:t>
            </w:r>
          </w:p>
        </w:tc>
      </w:tr>
      <w:tr w:rsidR="00E45044" w:rsidRPr="00297E92" w14:paraId="38370D2E" w14:textId="77777777" w:rsidTr="00715F84">
        <w:tc>
          <w:tcPr>
            <w:tcW w:w="902" w:type="pct"/>
          </w:tcPr>
          <w:p w14:paraId="203B637E" w14:textId="28C539ED" w:rsidR="00E45044" w:rsidRPr="00297E92" w:rsidRDefault="00E45044" w:rsidP="00E45044">
            <w:pPr>
              <w:ind w:left="-57" w:right="-57"/>
              <w:jc w:val="left"/>
              <w:rPr>
                <w:snapToGrid w:val="0"/>
                <w:sz w:val="15"/>
                <w:szCs w:val="15"/>
                <w:lang w:eastAsia="sk-SK"/>
              </w:rPr>
            </w:pPr>
            <w:r w:rsidRPr="00297E92">
              <w:rPr>
                <w:snapToGrid w:val="0"/>
                <w:sz w:val="15"/>
                <w:szCs w:val="15"/>
                <w:lang w:eastAsia="sk-SK"/>
              </w:rPr>
              <w:t>K 31. decembru 201</w:t>
            </w:r>
            <w:r>
              <w:rPr>
                <w:snapToGrid w:val="0"/>
                <w:sz w:val="15"/>
                <w:szCs w:val="15"/>
                <w:lang w:eastAsia="sk-SK"/>
              </w:rPr>
              <w:t>6</w:t>
            </w:r>
          </w:p>
        </w:tc>
        <w:tc>
          <w:tcPr>
            <w:tcW w:w="529" w:type="pct"/>
            <w:tcBorders>
              <w:top w:val="single" w:sz="4" w:space="0" w:color="auto"/>
              <w:bottom w:val="single" w:sz="8" w:space="0" w:color="auto"/>
            </w:tcBorders>
            <w:vAlign w:val="bottom"/>
          </w:tcPr>
          <w:p w14:paraId="21649671" w14:textId="5BA08D44" w:rsidR="00E45044" w:rsidRPr="00297E92" w:rsidRDefault="003A0F7B" w:rsidP="00E45044">
            <w:pPr>
              <w:jc w:val="right"/>
              <w:rPr>
                <w:sz w:val="15"/>
                <w:szCs w:val="15"/>
              </w:rPr>
            </w:pPr>
            <w:r>
              <w:rPr>
                <w:sz w:val="15"/>
                <w:szCs w:val="15"/>
              </w:rPr>
              <w:t>-</w:t>
            </w:r>
          </w:p>
        </w:tc>
        <w:tc>
          <w:tcPr>
            <w:tcW w:w="447" w:type="pct"/>
            <w:tcBorders>
              <w:top w:val="single" w:sz="4" w:space="0" w:color="auto"/>
              <w:bottom w:val="single" w:sz="8" w:space="0" w:color="auto"/>
            </w:tcBorders>
            <w:vAlign w:val="bottom"/>
          </w:tcPr>
          <w:p w14:paraId="2AEC3356" w14:textId="314C06CD" w:rsidR="00E45044" w:rsidRPr="00297E92" w:rsidRDefault="003B73BB" w:rsidP="00E45044">
            <w:pPr>
              <w:jc w:val="right"/>
              <w:rPr>
                <w:sz w:val="15"/>
                <w:szCs w:val="15"/>
              </w:rPr>
            </w:pPr>
            <w:r>
              <w:rPr>
                <w:sz w:val="15"/>
                <w:szCs w:val="15"/>
              </w:rPr>
              <w:t>252 737</w:t>
            </w:r>
          </w:p>
        </w:tc>
        <w:tc>
          <w:tcPr>
            <w:tcW w:w="522" w:type="pct"/>
            <w:tcBorders>
              <w:top w:val="single" w:sz="4" w:space="0" w:color="auto"/>
              <w:bottom w:val="single" w:sz="8" w:space="0" w:color="auto"/>
            </w:tcBorders>
            <w:vAlign w:val="bottom"/>
          </w:tcPr>
          <w:p w14:paraId="427A2C41" w14:textId="4CADA7CF" w:rsidR="00E45044" w:rsidRPr="00297E92" w:rsidRDefault="003A0F7B" w:rsidP="00E45044">
            <w:pPr>
              <w:jc w:val="right"/>
              <w:rPr>
                <w:sz w:val="15"/>
                <w:szCs w:val="15"/>
              </w:rPr>
            </w:pPr>
            <w:r>
              <w:rPr>
                <w:sz w:val="15"/>
                <w:szCs w:val="15"/>
              </w:rPr>
              <w:t>4 005 793</w:t>
            </w:r>
          </w:p>
        </w:tc>
        <w:tc>
          <w:tcPr>
            <w:tcW w:w="481" w:type="pct"/>
            <w:tcBorders>
              <w:top w:val="single" w:sz="4" w:space="0" w:color="auto"/>
              <w:bottom w:val="single" w:sz="8" w:space="0" w:color="auto"/>
            </w:tcBorders>
            <w:vAlign w:val="bottom"/>
          </w:tcPr>
          <w:p w14:paraId="6400946D" w14:textId="3D0B9906" w:rsidR="00E45044" w:rsidRPr="00297E92" w:rsidRDefault="003A0F7B" w:rsidP="00E45044">
            <w:pPr>
              <w:jc w:val="right"/>
              <w:rPr>
                <w:sz w:val="15"/>
                <w:szCs w:val="15"/>
              </w:rPr>
            </w:pPr>
            <w:r>
              <w:rPr>
                <w:sz w:val="15"/>
                <w:szCs w:val="15"/>
              </w:rPr>
              <w:t>-</w:t>
            </w:r>
          </w:p>
        </w:tc>
        <w:tc>
          <w:tcPr>
            <w:tcW w:w="553" w:type="pct"/>
            <w:tcBorders>
              <w:top w:val="single" w:sz="4" w:space="0" w:color="auto"/>
              <w:bottom w:val="single" w:sz="8" w:space="0" w:color="auto"/>
            </w:tcBorders>
            <w:vAlign w:val="bottom"/>
          </w:tcPr>
          <w:p w14:paraId="054AF923" w14:textId="00FA5972" w:rsidR="00E45044" w:rsidRPr="00297E92" w:rsidRDefault="003A0F7B" w:rsidP="00E45044">
            <w:pPr>
              <w:jc w:val="right"/>
              <w:rPr>
                <w:sz w:val="15"/>
                <w:szCs w:val="15"/>
              </w:rPr>
            </w:pPr>
            <w:r>
              <w:rPr>
                <w:sz w:val="15"/>
                <w:szCs w:val="15"/>
              </w:rPr>
              <w:t>-</w:t>
            </w:r>
          </w:p>
        </w:tc>
        <w:tc>
          <w:tcPr>
            <w:tcW w:w="556" w:type="pct"/>
            <w:tcBorders>
              <w:top w:val="single" w:sz="4" w:space="0" w:color="auto"/>
              <w:bottom w:val="single" w:sz="8" w:space="0" w:color="auto"/>
            </w:tcBorders>
            <w:vAlign w:val="bottom"/>
          </w:tcPr>
          <w:p w14:paraId="28445788" w14:textId="1F460ADC" w:rsidR="00E45044" w:rsidRPr="00297E92" w:rsidRDefault="00B0427A" w:rsidP="00E45044">
            <w:pPr>
              <w:jc w:val="right"/>
              <w:rPr>
                <w:sz w:val="15"/>
                <w:szCs w:val="15"/>
              </w:rPr>
            </w:pPr>
            <w:r>
              <w:rPr>
                <w:sz w:val="15"/>
                <w:szCs w:val="15"/>
              </w:rPr>
              <w:t>-</w:t>
            </w:r>
          </w:p>
        </w:tc>
        <w:tc>
          <w:tcPr>
            <w:tcW w:w="505" w:type="pct"/>
            <w:tcBorders>
              <w:top w:val="single" w:sz="4" w:space="0" w:color="auto"/>
              <w:bottom w:val="single" w:sz="8" w:space="0" w:color="auto"/>
            </w:tcBorders>
            <w:vAlign w:val="bottom"/>
          </w:tcPr>
          <w:p w14:paraId="60DECF80" w14:textId="5D1B6659" w:rsidR="00E45044" w:rsidRPr="00297E92" w:rsidRDefault="003A0F7B" w:rsidP="00E45044">
            <w:pPr>
              <w:jc w:val="right"/>
              <w:rPr>
                <w:sz w:val="15"/>
                <w:szCs w:val="15"/>
              </w:rPr>
            </w:pPr>
            <w:r>
              <w:rPr>
                <w:sz w:val="15"/>
                <w:szCs w:val="15"/>
              </w:rPr>
              <w:t>-</w:t>
            </w:r>
          </w:p>
        </w:tc>
        <w:tc>
          <w:tcPr>
            <w:tcW w:w="505" w:type="pct"/>
            <w:tcBorders>
              <w:top w:val="single" w:sz="4" w:space="0" w:color="auto"/>
              <w:bottom w:val="single" w:sz="8" w:space="0" w:color="auto"/>
            </w:tcBorders>
            <w:vAlign w:val="bottom"/>
          </w:tcPr>
          <w:p w14:paraId="5ECB4C32" w14:textId="7F325429" w:rsidR="00E45044" w:rsidRPr="00297E92" w:rsidRDefault="003A0F7B">
            <w:pPr>
              <w:jc w:val="right"/>
              <w:rPr>
                <w:sz w:val="15"/>
                <w:szCs w:val="15"/>
              </w:rPr>
            </w:pPr>
            <w:r>
              <w:rPr>
                <w:sz w:val="15"/>
                <w:szCs w:val="15"/>
              </w:rPr>
              <w:t>4</w:t>
            </w:r>
            <w:r w:rsidR="00B0427A">
              <w:rPr>
                <w:sz w:val="15"/>
                <w:szCs w:val="15"/>
              </w:rPr>
              <w:t> 258 530</w:t>
            </w:r>
          </w:p>
        </w:tc>
      </w:tr>
    </w:tbl>
    <w:p w14:paraId="33017095" w14:textId="77777777" w:rsidR="009612C7" w:rsidRPr="00297E92" w:rsidRDefault="009612C7" w:rsidP="005D6811">
      <w:pPr>
        <w:rPr>
          <w:sz w:val="16"/>
          <w:szCs w:val="16"/>
        </w:rPr>
      </w:pPr>
    </w:p>
    <w:p w14:paraId="40223114" w14:textId="6E743533" w:rsidR="00715F84" w:rsidRPr="00297E92" w:rsidRDefault="003A0F7B" w:rsidP="00FF6FEF">
      <w:pPr>
        <w:jc w:val="left"/>
        <w:rPr>
          <w:snapToGrid w:val="0"/>
          <w:lang w:eastAsia="sk-SK"/>
        </w:rPr>
      </w:pPr>
      <w:r>
        <w:rPr>
          <w:snapToGrid w:val="0"/>
          <w:lang w:eastAsia="sk-SK"/>
        </w:rPr>
        <w:tab/>
        <w:t xml:space="preserve">V roku 2016 najväčšiu časť investícií do nehmotného majetku predstavovalo zaradenie technického zhodnotenia hlavného podnikového softwaru – SW Enterprise solution v hodnote 46 500 EUR. </w:t>
      </w:r>
    </w:p>
    <w:p w14:paraId="6D273A15" w14:textId="45A374B8" w:rsidR="00E45044" w:rsidRPr="00297E92" w:rsidRDefault="009612C7" w:rsidP="00E45044">
      <w:pPr>
        <w:rPr>
          <w:b/>
          <w:snapToGrid w:val="0"/>
          <w:lang w:eastAsia="sk-SK"/>
        </w:rPr>
      </w:pPr>
      <w:r w:rsidRPr="00297E92">
        <w:rPr>
          <w:snapToGrid w:val="0"/>
          <w:highlight w:val="yellow"/>
          <w:lang w:eastAsia="sk-SK"/>
        </w:rPr>
        <w:br w:type="page"/>
      </w:r>
      <w:r w:rsidR="00E45044" w:rsidRPr="00297E92">
        <w:rPr>
          <w:snapToGrid w:val="0"/>
          <w:u w:val="single"/>
          <w:lang w:eastAsia="sk-SK"/>
        </w:rPr>
        <w:lastRenderedPageBreak/>
        <w:t>31. december 2015</w:t>
      </w:r>
    </w:p>
    <w:p w14:paraId="14EC36A3" w14:textId="77777777" w:rsidR="00E45044" w:rsidRPr="00297E92" w:rsidRDefault="00E45044" w:rsidP="00E45044">
      <w:pPr>
        <w:rPr>
          <w:snapToGrid w:val="0"/>
          <w:lang w:eastAsia="sk-SK"/>
        </w:rPr>
      </w:pPr>
    </w:p>
    <w:tbl>
      <w:tblPr>
        <w:tblW w:w="4935" w:type="pct"/>
        <w:tblInd w:w="108" w:type="dxa"/>
        <w:tblBorders>
          <w:top w:val="single" w:sz="8" w:space="0" w:color="auto"/>
          <w:bottom w:val="single" w:sz="8" w:space="0" w:color="auto"/>
        </w:tblBorders>
        <w:tblLayout w:type="fixed"/>
        <w:tblLook w:val="01E0" w:firstRow="1" w:lastRow="1" w:firstColumn="1" w:lastColumn="1" w:noHBand="0" w:noVBand="0"/>
      </w:tblPr>
      <w:tblGrid>
        <w:gridCol w:w="2493"/>
        <w:gridCol w:w="1462"/>
        <w:gridCol w:w="1236"/>
        <w:gridCol w:w="1443"/>
        <w:gridCol w:w="1330"/>
        <w:gridCol w:w="1529"/>
        <w:gridCol w:w="1537"/>
        <w:gridCol w:w="1396"/>
        <w:gridCol w:w="1396"/>
      </w:tblGrid>
      <w:tr w:rsidR="00E45044" w:rsidRPr="00297E92" w14:paraId="32EA0678" w14:textId="77777777" w:rsidTr="00E45044">
        <w:tc>
          <w:tcPr>
            <w:tcW w:w="902" w:type="pct"/>
            <w:tcBorders>
              <w:top w:val="single" w:sz="8" w:space="0" w:color="auto"/>
              <w:bottom w:val="nil"/>
            </w:tcBorders>
            <w:vAlign w:val="center"/>
          </w:tcPr>
          <w:p w14:paraId="44F8BA32" w14:textId="77777777" w:rsidR="00E45044" w:rsidRPr="00297E92" w:rsidRDefault="00E45044" w:rsidP="00E45044">
            <w:pPr>
              <w:ind w:right="-57"/>
              <w:jc w:val="left"/>
              <w:rPr>
                <w:b/>
                <w:i/>
                <w:sz w:val="15"/>
                <w:szCs w:val="15"/>
              </w:rPr>
            </w:pPr>
          </w:p>
        </w:tc>
        <w:tc>
          <w:tcPr>
            <w:tcW w:w="529" w:type="pct"/>
            <w:tcBorders>
              <w:top w:val="single" w:sz="8" w:space="0" w:color="auto"/>
              <w:bottom w:val="nil"/>
            </w:tcBorders>
            <w:vAlign w:val="center"/>
          </w:tcPr>
          <w:p w14:paraId="150BE5BC" w14:textId="77777777" w:rsidR="00E45044" w:rsidRPr="00297E92" w:rsidRDefault="00E45044" w:rsidP="00E45044">
            <w:pPr>
              <w:ind w:left="-57" w:right="-57"/>
              <w:jc w:val="center"/>
              <w:rPr>
                <w:b/>
                <w:i/>
                <w:sz w:val="15"/>
                <w:szCs w:val="15"/>
              </w:rPr>
            </w:pPr>
            <w:r w:rsidRPr="00297E92">
              <w:rPr>
                <w:b/>
                <w:i/>
                <w:sz w:val="15"/>
                <w:szCs w:val="15"/>
              </w:rPr>
              <w:t xml:space="preserve">Aktivované náklady </w:t>
            </w:r>
            <w:r w:rsidRPr="00297E92">
              <w:rPr>
                <w:b/>
                <w:i/>
                <w:sz w:val="15"/>
                <w:szCs w:val="15"/>
              </w:rPr>
              <w:br/>
              <w:t>na vývoj</w:t>
            </w:r>
          </w:p>
        </w:tc>
        <w:tc>
          <w:tcPr>
            <w:tcW w:w="447" w:type="pct"/>
            <w:tcBorders>
              <w:top w:val="single" w:sz="8" w:space="0" w:color="auto"/>
              <w:bottom w:val="nil"/>
            </w:tcBorders>
            <w:vAlign w:val="center"/>
          </w:tcPr>
          <w:p w14:paraId="04792169" w14:textId="77777777" w:rsidR="00E45044" w:rsidRPr="00297E92" w:rsidRDefault="00E45044" w:rsidP="00E45044">
            <w:pPr>
              <w:ind w:left="-57" w:right="-57"/>
              <w:jc w:val="center"/>
              <w:rPr>
                <w:b/>
                <w:i/>
                <w:sz w:val="15"/>
                <w:szCs w:val="15"/>
              </w:rPr>
            </w:pPr>
            <w:r w:rsidRPr="00297E92">
              <w:rPr>
                <w:b/>
                <w:i/>
                <w:sz w:val="15"/>
                <w:szCs w:val="15"/>
              </w:rPr>
              <w:t>Softvér</w:t>
            </w:r>
          </w:p>
        </w:tc>
        <w:tc>
          <w:tcPr>
            <w:tcW w:w="522" w:type="pct"/>
            <w:tcBorders>
              <w:top w:val="single" w:sz="8" w:space="0" w:color="auto"/>
              <w:bottom w:val="nil"/>
            </w:tcBorders>
            <w:vAlign w:val="center"/>
          </w:tcPr>
          <w:p w14:paraId="360370E4" w14:textId="77777777" w:rsidR="00E45044" w:rsidRPr="00297E92" w:rsidRDefault="00E45044" w:rsidP="00E45044">
            <w:pPr>
              <w:ind w:left="-57" w:right="-57"/>
              <w:jc w:val="center"/>
              <w:rPr>
                <w:b/>
                <w:i/>
                <w:sz w:val="15"/>
                <w:szCs w:val="15"/>
              </w:rPr>
            </w:pPr>
            <w:r w:rsidRPr="00297E92">
              <w:rPr>
                <w:b/>
                <w:i/>
                <w:sz w:val="15"/>
                <w:szCs w:val="15"/>
              </w:rPr>
              <w:t>Oceniteľné práva</w:t>
            </w:r>
          </w:p>
        </w:tc>
        <w:tc>
          <w:tcPr>
            <w:tcW w:w="481" w:type="pct"/>
            <w:tcBorders>
              <w:top w:val="single" w:sz="8" w:space="0" w:color="auto"/>
              <w:bottom w:val="nil"/>
            </w:tcBorders>
            <w:vAlign w:val="center"/>
          </w:tcPr>
          <w:p w14:paraId="3D0EBA10" w14:textId="77777777" w:rsidR="00E45044" w:rsidRPr="00297E92" w:rsidRDefault="00E45044" w:rsidP="00E45044">
            <w:pPr>
              <w:ind w:left="-57" w:right="-57"/>
              <w:jc w:val="center"/>
              <w:rPr>
                <w:b/>
                <w:i/>
                <w:sz w:val="15"/>
                <w:szCs w:val="15"/>
              </w:rPr>
            </w:pPr>
            <w:r w:rsidRPr="00297E92">
              <w:rPr>
                <w:b/>
                <w:i/>
                <w:sz w:val="15"/>
                <w:szCs w:val="15"/>
              </w:rPr>
              <w:t>Goodwill</w:t>
            </w:r>
          </w:p>
        </w:tc>
        <w:tc>
          <w:tcPr>
            <w:tcW w:w="553" w:type="pct"/>
            <w:tcBorders>
              <w:top w:val="single" w:sz="8" w:space="0" w:color="auto"/>
              <w:bottom w:val="nil"/>
            </w:tcBorders>
            <w:vAlign w:val="center"/>
          </w:tcPr>
          <w:p w14:paraId="7904CC7A" w14:textId="77777777" w:rsidR="00E45044" w:rsidRPr="00297E92" w:rsidRDefault="00E45044" w:rsidP="00E45044">
            <w:pPr>
              <w:ind w:left="-57" w:right="-57"/>
              <w:jc w:val="center"/>
              <w:rPr>
                <w:b/>
                <w:i/>
                <w:sz w:val="15"/>
                <w:szCs w:val="15"/>
              </w:rPr>
            </w:pPr>
            <w:r w:rsidRPr="00297E92">
              <w:rPr>
                <w:b/>
                <w:i/>
                <w:sz w:val="15"/>
                <w:szCs w:val="15"/>
              </w:rPr>
              <w:t>Ostatný dlhodobý nehmotný majetok</w:t>
            </w:r>
          </w:p>
        </w:tc>
        <w:tc>
          <w:tcPr>
            <w:tcW w:w="556" w:type="pct"/>
            <w:tcBorders>
              <w:top w:val="single" w:sz="8" w:space="0" w:color="auto"/>
              <w:bottom w:val="nil"/>
            </w:tcBorders>
            <w:vAlign w:val="center"/>
          </w:tcPr>
          <w:p w14:paraId="48256E43" w14:textId="77777777" w:rsidR="00E45044" w:rsidRPr="00297E92" w:rsidRDefault="00E45044" w:rsidP="00E45044">
            <w:pPr>
              <w:ind w:left="-57" w:right="-57"/>
              <w:jc w:val="center"/>
              <w:rPr>
                <w:b/>
                <w:i/>
                <w:sz w:val="15"/>
                <w:szCs w:val="15"/>
              </w:rPr>
            </w:pPr>
            <w:r w:rsidRPr="00297E92">
              <w:rPr>
                <w:b/>
                <w:i/>
                <w:sz w:val="15"/>
                <w:szCs w:val="15"/>
              </w:rPr>
              <w:t>Obstarávaný dlhodobý nehmotný majetok</w:t>
            </w:r>
          </w:p>
        </w:tc>
        <w:tc>
          <w:tcPr>
            <w:tcW w:w="505" w:type="pct"/>
            <w:tcBorders>
              <w:top w:val="single" w:sz="8" w:space="0" w:color="auto"/>
              <w:bottom w:val="nil"/>
            </w:tcBorders>
            <w:vAlign w:val="center"/>
          </w:tcPr>
          <w:p w14:paraId="5F03E99D" w14:textId="77777777" w:rsidR="00E45044" w:rsidRPr="00297E92" w:rsidRDefault="00E45044" w:rsidP="00E45044">
            <w:pPr>
              <w:ind w:left="-57" w:right="-57"/>
              <w:jc w:val="center"/>
              <w:rPr>
                <w:b/>
                <w:i/>
                <w:sz w:val="15"/>
                <w:szCs w:val="15"/>
              </w:rPr>
            </w:pPr>
            <w:r w:rsidRPr="00297E92">
              <w:rPr>
                <w:b/>
                <w:i/>
                <w:sz w:val="15"/>
                <w:szCs w:val="15"/>
              </w:rPr>
              <w:t>Poskytnuté preddavky</w:t>
            </w:r>
          </w:p>
        </w:tc>
        <w:tc>
          <w:tcPr>
            <w:tcW w:w="505" w:type="pct"/>
            <w:tcBorders>
              <w:top w:val="single" w:sz="8" w:space="0" w:color="auto"/>
              <w:bottom w:val="nil"/>
            </w:tcBorders>
            <w:vAlign w:val="center"/>
          </w:tcPr>
          <w:p w14:paraId="34260DBE" w14:textId="77777777" w:rsidR="00E45044" w:rsidRPr="00297E92" w:rsidRDefault="00E45044" w:rsidP="00E45044">
            <w:pPr>
              <w:ind w:left="-57" w:right="-57"/>
              <w:jc w:val="center"/>
              <w:rPr>
                <w:b/>
                <w:i/>
                <w:sz w:val="15"/>
                <w:szCs w:val="15"/>
              </w:rPr>
            </w:pPr>
            <w:r w:rsidRPr="00297E92">
              <w:rPr>
                <w:b/>
                <w:i/>
                <w:sz w:val="15"/>
                <w:szCs w:val="15"/>
              </w:rPr>
              <w:t>Celkom</w:t>
            </w:r>
          </w:p>
        </w:tc>
      </w:tr>
      <w:tr w:rsidR="00E45044" w:rsidRPr="00297E92" w14:paraId="67AEC6FB" w14:textId="77777777" w:rsidTr="00E45044">
        <w:tc>
          <w:tcPr>
            <w:tcW w:w="902" w:type="pct"/>
            <w:tcBorders>
              <w:top w:val="single" w:sz="4" w:space="0" w:color="auto"/>
              <w:bottom w:val="nil"/>
            </w:tcBorders>
          </w:tcPr>
          <w:p w14:paraId="5706F844" w14:textId="77777777" w:rsidR="00E45044" w:rsidRPr="00297E92" w:rsidRDefault="00E45044" w:rsidP="00E45044">
            <w:pPr>
              <w:ind w:left="-57" w:right="-57"/>
              <w:jc w:val="left"/>
              <w:rPr>
                <w:b/>
                <w:bCs/>
                <w:snapToGrid w:val="0"/>
                <w:sz w:val="15"/>
                <w:szCs w:val="15"/>
                <w:lang w:eastAsia="sk-SK"/>
              </w:rPr>
            </w:pPr>
            <w:r w:rsidRPr="00297E92">
              <w:rPr>
                <w:b/>
                <w:bCs/>
                <w:snapToGrid w:val="0"/>
                <w:sz w:val="15"/>
                <w:szCs w:val="15"/>
                <w:lang w:eastAsia="sk-SK"/>
              </w:rPr>
              <w:t>Prvotné ocenenie</w:t>
            </w:r>
          </w:p>
        </w:tc>
        <w:tc>
          <w:tcPr>
            <w:tcW w:w="529" w:type="pct"/>
            <w:tcBorders>
              <w:top w:val="single" w:sz="4" w:space="0" w:color="auto"/>
              <w:bottom w:val="nil"/>
            </w:tcBorders>
          </w:tcPr>
          <w:p w14:paraId="416F3E44" w14:textId="77777777" w:rsidR="00E45044" w:rsidRPr="00297E92" w:rsidRDefault="00E45044" w:rsidP="00E45044">
            <w:pPr>
              <w:jc w:val="right"/>
              <w:rPr>
                <w:sz w:val="15"/>
                <w:szCs w:val="15"/>
              </w:rPr>
            </w:pPr>
          </w:p>
        </w:tc>
        <w:tc>
          <w:tcPr>
            <w:tcW w:w="447" w:type="pct"/>
            <w:tcBorders>
              <w:top w:val="single" w:sz="4" w:space="0" w:color="auto"/>
              <w:bottom w:val="nil"/>
            </w:tcBorders>
          </w:tcPr>
          <w:p w14:paraId="63B49051" w14:textId="77777777" w:rsidR="00E45044" w:rsidRPr="00297E92" w:rsidRDefault="00E45044" w:rsidP="00E45044">
            <w:pPr>
              <w:jc w:val="right"/>
              <w:rPr>
                <w:sz w:val="15"/>
                <w:szCs w:val="15"/>
              </w:rPr>
            </w:pPr>
          </w:p>
        </w:tc>
        <w:tc>
          <w:tcPr>
            <w:tcW w:w="522" w:type="pct"/>
            <w:tcBorders>
              <w:top w:val="single" w:sz="4" w:space="0" w:color="auto"/>
              <w:bottom w:val="nil"/>
            </w:tcBorders>
          </w:tcPr>
          <w:p w14:paraId="2111568F" w14:textId="77777777" w:rsidR="00E45044" w:rsidRPr="00297E92" w:rsidRDefault="00E45044" w:rsidP="00E45044">
            <w:pPr>
              <w:jc w:val="right"/>
              <w:rPr>
                <w:sz w:val="15"/>
                <w:szCs w:val="15"/>
              </w:rPr>
            </w:pPr>
          </w:p>
        </w:tc>
        <w:tc>
          <w:tcPr>
            <w:tcW w:w="481" w:type="pct"/>
            <w:tcBorders>
              <w:top w:val="single" w:sz="4" w:space="0" w:color="auto"/>
              <w:bottom w:val="nil"/>
            </w:tcBorders>
          </w:tcPr>
          <w:p w14:paraId="31326B57" w14:textId="77777777" w:rsidR="00E45044" w:rsidRPr="00297E92" w:rsidRDefault="00E45044" w:rsidP="00E45044">
            <w:pPr>
              <w:jc w:val="right"/>
              <w:rPr>
                <w:sz w:val="15"/>
                <w:szCs w:val="15"/>
              </w:rPr>
            </w:pPr>
          </w:p>
        </w:tc>
        <w:tc>
          <w:tcPr>
            <w:tcW w:w="553" w:type="pct"/>
            <w:tcBorders>
              <w:top w:val="single" w:sz="4" w:space="0" w:color="auto"/>
              <w:bottom w:val="nil"/>
            </w:tcBorders>
          </w:tcPr>
          <w:p w14:paraId="764CB5B4" w14:textId="77777777" w:rsidR="00E45044" w:rsidRPr="00297E92" w:rsidRDefault="00E45044" w:rsidP="00E45044">
            <w:pPr>
              <w:jc w:val="right"/>
              <w:rPr>
                <w:sz w:val="15"/>
                <w:szCs w:val="15"/>
              </w:rPr>
            </w:pPr>
          </w:p>
        </w:tc>
        <w:tc>
          <w:tcPr>
            <w:tcW w:w="556" w:type="pct"/>
            <w:tcBorders>
              <w:top w:val="single" w:sz="4" w:space="0" w:color="auto"/>
              <w:bottom w:val="nil"/>
            </w:tcBorders>
          </w:tcPr>
          <w:p w14:paraId="77E3B711" w14:textId="77777777" w:rsidR="00E45044" w:rsidRPr="00297E92" w:rsidRDefault="00E45044" w:rsidP="00E45044">
            <w:pPr>
              <w:jc w:val="right"/>
              <w:rPr>
                <w:sz w:val="15"/>
                <w:szCs w:val="15"/>
              </w:rPr>
            </w:pPr>
          </w:p>
        </w:tc>
        <w:tc>
          <w:tcPr>
            <w:tcW w:w="505" w:type="pct"/>
            <w:tcBorders>
              <w:top w:val="single" w:sz="4" w:space="0" w:color="auto"/>
              <w:bottom w:val="nil"/>
            </w:tcBorders>
          </w:tcPr>
          <w:p w14:paraId="75F310F7" w14:textId="77777777" w:rsidR="00E45044" w:rsidRPr="00297E92" w:rsidRDefault="00E45044" w:rsidP="00E45044">
            <w:pPr>
              <w:jc w:val="right"/>
              <w:rPr>
                <w:sz w:val="15"/>
                <w:szCs w:val="15"/>
              </w:rPr>
            </w:pPr>
          </w:p>
        </w:tc>
        <w:tc>
          <w:tcPr>
            <w:tcW w:w="505" w:type="pct"/>
            <w:tcBorders>
              <w:top w:val="single" w:sz="4" w:space="0" w:color="auto"/>
              <w:bottom w:val="nil"/>
            </w:tcBorders>
          </w:tcPr>
          <w:p w14:paraId="08DED56F" w14:textId="77777777" w:rsidR="00E45044" w:rsidRPr="00297E92" w:rsidRDefault="00E45044" w:rsidP="00E45044">
            <w:pPr>
              <w:jc w:val="right"/>
              <w:rPr>
                <w:sz w:val="15"/>
                <w:szCs w:val="15"/>
              </w:rPr>
            </w:pPr>
          </w:p>
        </w:tc>
      </w:tr>
      <w:tr w:rsidR="00E45044" w:rsidRPr="00297E92" w14:paraId="62DBF565" w14:textId="77777777" w:rsidTr="00E45044">
        <w:tc>
          <w:tcPr>
            <w:tcW w:w="902" w:type="pct"/>
            <w:tcBorders>
              <w:top w:val="nil"/>
            </w:tcBorders>
          </w:tcPr>
          <w:p w14:paraId="37148C36" w14:textId="77777777" w:rsidR="00E45044" w:rsidRPr="00297E92" w:rsidRDefault="00E45044" w:rsidP="00E45044">
            <w:pPr>
              <w:ind w:left="-57" w:right="-57"/>
              <w:jc w:val="left"/>
              <w:rPr>
                <w:snapToGrid w:val="0"/>
                <w:sz w:val="15"/>
                <w:szCs w:val="15"/>
                <w:lang w:eastAsia="sk-SK"/>
              </w:rPr>
            </w:pPr>
            <w:r w:rsidRPr="00297E92">
              <w:rPr>
                <w:snapToGrid w:val="0"/>
                <w:sz w:val="15"/>
                <w:szCs w:val="15"/>
                <w:lang w:eastAsia="sk-SK"/>
              </w:rPr>
              <w:t>K 1. januáru 2015</w:t>
            </w:r>
          </w:p>
        </w:tc>
        <w:tc>
          <w:tcPr>
            <w:tcW w:w="529" w:type="pct"/>
            <w:tcBorders>
              <w:top w:val="nil"/>
            </w:tcBorders>
            <w:vAlign w:val="bottom"/>
          </w:tcPr>
          <w:p w14:paraId="2A53C537" w14:textId="77777777" w:rsidR="00E45044" w:rsidRPr="00297E92" w:rsidRDefault="00E45044" w:rsidP="00E45044">
            <w:pPr>
              <w:jc w:val="right"/>
              <w:rPr>
                <w:sz w:val="15"/>
                <w:szCs w:val="15"/>
              </w:rPr>
            </w:pPr>
            <w:r w:rsidRPr="00297E92">
              <w:rPr>
                <w:sz w:val="15"/>
                <w:szCs w:val="15"/>
              </w:rPr>
              <w:t>-</w:t>
            </w:r>
          </w:p>
        </w:tc>
        <w:tc>
          <w:tcPr>
            <w:tcW w:w="447" w:type="pct"/>
            <w:tcBorders>
              <w:top w:val="nil"/>
            </w:tcBorders>
            <w:vAlign w:val="bottom"/>
          </w:tcPr>
          <w:p w14:paraId="6AC1A166" w14:textId="77777777" w:rsidR="00E45044" w:rsidRPr="00297E92" w:rsidRDefault="00E45044" w:rsidP="00E45044">
            <w:pPr>
              <w:jc w:val="right"/>
              <w:rPr>
                <w:sz w:val="15"/>
                <w:szCs w:val="15"/>
              </w:rPr>
            </w:pPr>
            <w:r w:rsidRPr="00297E92">
              <w:rPr>
                <w:sz w:val="15"/>
                <w:szCs w:val="15"/>
              </w:rPr>
              <w:t>1 773 013</w:t>
            </w:r>
          </w:p>
        </w:tc>
        <w:tc>
          <w:tcPr>
            <w:tcW w:w="522" w:type="pct"/>
            <w:tcBorders>
              <w:top w:val="nil"/>
            </w:tcBorders>
            <w:vAlign w:val="bottom"/>
          </w:tcPr>
          <w:p w14:paraId="2159BEC4" w14:textId="77777777" w:rsidR="00E45044" w:rsidRPr="00297E92" w:rsidRDefault="00E45044" w:rsidP="00E45044">
            <w:pPr>
              <w:jc w:val="right"/>
              <w:rPr>
                <w:sz w:val="15"/>
                <w:szCs w:val="15"/>
              </w:rPr>
            </w:pPr>
            <w:r w:rsidRPr="00297E92">
              <w:rPr>
                <w:sz w:val="15"/>
                <w:szCs w:val="15"/>
              </w:rPr>
              <w:t>16 755 478</w:t>
            </w:r>
          </w:p>
        </w:tc>
        <w:tc>
          <w:tcPr>
            <w:tcW w:w="481" w:type="pct"/>
            <w:tcBorders>
              <w:top w:val="nil"/>
            </w:tcBorders>
            <w:vAlign w:val="bottom"/>
          </w:tcPr>
          <w:p w14:paraId="0AF83096" w14:textId="77777777" w:rsidR="00E45044" w:rsidRPr="00297E92" w:rsidRDefault="00E45044" w:rsidP="00E45044">
            <w:pPr>
              <w:jc w:val="right"/>
              <w:rPr>
                <w:sz w:val="15"/>
                <w:szCs w:val="15"/>
              </w:rPr>
            </w:pPr>
            <w:r w:rsidRPr="00297E92">
              <w:rPr>
                <w:sz w:val="15"/>
                <w:szCs w:val="15"/>
              </w:rPr>
              <w:t>-</w:t>
            </w:r>
          </w:p>
        </w:tc>
        <w:tc>
          <w:tcPr>
            <w:tcW w:w="553" w:type="pct"/>
            <w:tcBorders>
              <w:top w:val="nil"/>
            </w:tcBorders>
            <w:vAlign w:val="bottom"/>
          </w:tcPr>
          <w:p w14:paraId="6E6C93A0" w14:textId="77777777" w:rsidR="00E45044" w:rsidRPr="00297E92" w:rsidRDefault="00E45044" w:rsidP="00E45044">
            <w:pPr>
              <w:jc w:val="right"/>
              <w:rPr>
                <w:sz w:val="15"/>
                <w:szCs w:val="15"/>
              </w:rPr>
            </w:pPr>
            <w:r w:rsidRPr="00297E92">
              <w:rPr>
                <w:sz w:val="15"/>
                <w:szCs w:val="15"/>
              </w:rPr>
              <w:t>-</w:t>
            </w:r>
          </w:p>
        </w:tc>
        <w:tc>
          <w:tcPr>
            <w:tcW w:w="556" w:type="pct"/>
            <w:tcBorders>
              <w:top w:val="nil"/>
            </w:tcBorders>
            <w:vAlign w:val="bottom"/>
          </w:tcPr>
          <w:p w14:paraId="5668569D" w14:textId="77777777" w:rsidR="00E45044" w:rsidRPr="00297E92" w:rsidRDefault="00E45044" w:rsidP="00E45044">
            <w:pPr>
              <w:jc w:val="right"/>
              <w:rPr>
                <w:sz w:val="15"/>
                <w:szCs w:val="15"/>
              </w:rPr>
            </w:pPr>
            <w:r w:rsidRPr="00297E92">
              <w:rPr>
                <w:sz w:val="15"/>
                <w:szCs w:val="15"/>
              </w:rPr>
              <w:t>7 008</w:t>
            </w:r>
          </w:p>
        </w:tc>
        <w:tc>
          <w:tcPr>
            <w:tcW w:w="505" w:type="pct"/>
            <w:tcBorders>
              <w:top w:val="nil"/>
            </w:tcBorders>
            <w:vAlign w:val="bottom"/>
          </w:tcPr>
          <w:p w14:paraId="7BCF97AE" w14:textId="77777777" w:rsidR="00E45044" w:rsidRPr="00297E92" w:rsidRDefault="00E45044" w:rsidP="00E45044">
            <w:pPr>
              <w:jc w:val="right"/>
              <w:rPr>
                <w:sz w:val="15"/>
                <w:szCs w:val="15"/>
              </w:rPr>
            </w:pPr>
            <w:r w:rsidRPr="00297E92">
              <w:rPr>
                <w:sz w:val="15"/>
                <w:szCs w:val="15"/>
              </w:rPr>
              <w:t>-</w:t>
            </w:r>
          </w:p>
        </w:tc>
        <w:tc>
          <w:tcPr>
            <w:tcW w:w="505" w:type="pct"/>
            <w:tcBorders>
              <w:top w:val="nil"/>
            </w:tcBorders>
            <w:vAlign w:val="bottom"/>
          </w:tcPr>
          <w:p w14:paraId="65FAD576" w14:textId="77777777" w:rsidR="00E45044" w:rsidRPr="00297E92" w:rsidRDefault="00E45044" w:rsidP="00E45044">
            <w:pPr>
              <w:jc w:val="right"/>
              <w:rPr>
                <w:sz w:val="15"/>
                <w:szCs w:val="15"/>
              </w:rPr>
            </w:pPr>
            <w:r w:rsidRPr="00297E92">
              <w:rPr>
                <w:sz w:val="15"/>
                <w:szCs w:val="15"/>
              </w:rPr>
              <w:t>18 535 499</w:t>
            </w:r>
          </w:p>
        </w:tc>
      </w:tr>
      <w:tr w:rsidR="00E45044" w:rsidRPr="00297E92" w14:paraId="316F3209" w14:textId="77777777" w:rsidTr="00E45044">
        <w:tc>
          <w:tcPr>
            <w:tcW w:w="902" w:type="pct"/>
          </w:tcPr>
          <w:p w14:paraId="2B620241" w14:textId="77777777" w:rsidR="00E45044" w:rsidRPr="00297E92" w:rsidRDefault="00E45044" w:rsidP="00E45044">
            <w:pPr>
              <w:ind w:left="-57" w:right="-57"/>
              <w:jc w:val="left"/>
              <w:rPr>
                <w:snapToGrid w:val="0"/>
                <w:sz w:val="15"/>
                <w:szCs w:val="15"/>
                <w:lang w:eastAsia="sk-SK"/>
              </w:rPr>
            </w:pPr>
            <w:r w:rsidRPr="00297E92">
              <w:rPr>
                <w:snapToGrid w:val="0"/>
                <w:sz w:val="15"/>
                <w:szCs w:val="15"/>
                <w:lang w:eastAsia="sk-SK"/>
              </w:rPr>
              <w:t>Prírastky</w:t>
            </w:r>
          </w:p>
        </w:tc>
        <w:tc>
          <w:tcPr>
            <w:tcW w:w="529" w:type="pct"/>
            <w:vAlign w:val="bottom"/>
          </w:tcPr>
          <w:p w14:paraId="69FD33EE" w14:textId="77777777" w:rsidR="00E45044" w:rsidRPr="00297E92" w:rsidRDefault="00E45044" w:rsidP="00E45044">
            <w:pPr>
              <w:jc w:val="right"/>
              <w:rPr>
                <w:sz w:val="15"/>
                <w:szCs w:val="15"/>
              </w:rPr>
            </w:pPr>
            <w:r w:rsidRPr="00297E92">
              <w:rPr>
                <w:sz w:val="15"/>
                <w:szCs w:val="15"/>
              </w:rPr>
              <w:t>-</w:t>
            </w:r>
          </w:p>
        </w:tc>
        <w:tc>
          <w:tcPr>
            <w:tcW w:w="447" w:type="pct"/>
            <w:vAlign w:val="bottom"/>
          </w:tcPr>
          <w:p w14:paraId="31BE13C5" w14:textId="77777777" w:rsidR="00E45044" w:rsidRPr="00297E92" w:rsidRDefault="00E45044" w:rsidP="00E45044">
            <w:pPr>
              <w:jc w:val="right"/>
              <w:rPr>
                <w:sz w:val="15"/>
                <w:szCs w:val="15"/>
              </w:rPr>
            </w:pPr>
            <w:r w:rsidRPr="00297E92">
              <w:rPr>
                <w:sz w:val="15"/>
                <w:szCs w:val="15"/>
              </w:rPr>
              <w:t>-</w:t>
            </w:r>
          </w:p>
        </w:tc>
        <w:tc>
          <w:tcPr>
            <w:tcW w:w="522" w:type="pct"/>
            <w:vAlign w:val="bottom"/>
          </w:tcPr>
          <w:p w14:paraId="64092C07" w14:textId="77777777" w:rsidR="00E45044" w:rsidRPr="00297E92" w:rsidRDefault="00E45044" w:rsidP="00E45044">
            <w:pPr>
              <w:jc w:val="right"/>
              <w:rPr>
                <w:sz w:val="15"/>
                <w:szCs w:val="15"/>
              </w:rPr>
            </w:pPr>
            <w:r w:rsidRPr="00297E92">
              <w:rPr>
                <w:sz w:val="15"/>
                <w:szCs w:val="15"/>
              </w:rPr>
              <w:t>-</w:t>
            </w:r>
          </w:p>
        </w:tc>
        <w:tc>
          <w:tcPr>
            <w:tcW w:w="481" w:type="pct"/>
            <w:vAlign w:val="bottom"/>
          </w:tcPr>
          <w:p w14:paraId="4EEB02FA" w14:textId="77777777" w:rsidR="00E45044" w:rsidRPr="00297E92" w:rsidRDefault="00E45044" w:rsidP="00E45044">
            <w:pPr>
              <w:jc w:val="right"/>
              <w:rPr>
                <w:sz w:val="15"/>
                <w:szCs w:val="15"/>
              </w:rPr>
            </w:pPr>
            <w:r w:rsidRPr="00297E92">
              <w:rPr>
                <w:sz w:val="15"/>
                <w:szCs w:val="15"/>
              </w:rPr>
              <w:t>-</w:t>
            </w:r>
          </w:p>
        </w:tc>
        <w:tc>
          <w:tcPr>
            <w:tcW w:w="553" w:type="pct"/>
            <w:vAlign w:val="bottom"/>
          </w:tcPr>
          <w:p w14:paraId="28DE0305" w14:textId="77777777" w:rsidR="00E45044" w:rsidRPr="00297E92" w:rsidRDefault="00E45044" w:rsidP="00E45044">
            <w:pPr>
              <w:jc w:val="right"/>
              <w:rPr>
                <w:sz w:val="15"/>
                <w:szCs w:val="15"/>
              </w:rPr>
            </w:pPr>
            <w:r w:rsidRPr="00297E92">
              <w:rPr>
                <w:sz w:val="15"/>
                <w:szCs w:val="15"/>
              </w:rPr>
              <w:t>-</w:t>
            </w:r>
          </w:p>
        </w:tc>
        <w:tc>
          <w:tcPr>
            <w:tcW w:w="556" w:type="pct"/>
            <w:vAlign w:val="bottom"/>
          </w:tcPr>
          <w:p w14:paraId="68269441" w14:textId="77777777" w:rsidR="00E45044" w:rsidRPr="00297E92" w:rsidRDefault="00E45044" w:rsidP="00E45044">
            <w:pPr>
              <w:jc w:val="right"/>
              <w:rPr>
                <w:sz w:val="15"/>
                <w:szCs w:val="15"/>
              </w:rPr>
            </w:pPr>
            <w:r w:rsidRPr="00297E92">
              <w:rPr>
                <w:sz w:val="15"/>
                <w:szCs w:val="15"/>
              </w:rPr>
              <w:t>3 352 365</w:t>
            </w:r>
          </w:p>
        </w:tc>
        <w:tc>
          <w:tcPr>
            <w:tcW w:w="505" w:type="pct"/>
            <w:vAlign w:val="bottom"/>
          </w:tcPr>
          <w:p w14:paraId="2B127FB8" w14:textId="77777777" w:rsidR="00E45044" w:rsidRPr="00297E92" w:rsidRDefault="00E45044" w:rsidP="00E45044">
            <w:pPr>
              <w:jc w:val="right"/>
              <w:rPr>
                <w:sz w:val="15"/>
                <w:szCs w:val="15"/>
              </w:rPr>
            </w:pPr>
          </w:p>
        </w:tc>
        <w:tc>
          <w:tcPr>
            <w:tcW w:w="505" w:type="pct"/>
            <w:vAlign w:val="bottom"/>
          </w:tcPr>
          <w:p w14:paraId="7FBA8437" w14:textId="77777777" w:rsidR="00E45044" w:rsidRPr="00297E92" w:rsidRDefault="00E45044" w:rsidP="00E45044">
            <w:pPr>
              <w:jc w:val="right"/>
              <w:rPr>
                <w:sz w:val="15"/>
                <w:szCs w:val="15"/>
              </w:rPr>
            </w:pPr>
            <w:r w:rsidRPr="00297E92">
              <w:rPr>
                <w:sz w:val="15"/>
                <w:szCs w:val="15"/>
              </w:rPr>
              <w:t>3 352 365</w:t>
            </w:r>
          </w:p>
        </w:tc>
      </w:tr>
      <w:tr w:rsidR="00E45044" w:rsidRPr="00297E92" w14:paraId="70DF6EF2" w14:textId="77777777" w:rsidTr="00E45044">
        <w:tc>
          <w:tcPr>
            <w:tcW w:w="902" w:type="pct"/>
          </w:tcPr>
          <w:p w14:paraId="11DF4715" w14:textId="77777777" w:rsidR="00E45044" w:rsidRPr="00297E92" w:rsidRDefault="00E45044" w:rsidP="00E45044">
            <w:pPr>
              <w:ind w:left="-57" w:right="-57"/>
              <w:jc w:val="left"/>
              <w:rPr>
                <w:snapToGrid w:val="0"/>
                <w:sz w:val="15"/>
                <w:szCs w:val="15"/>
                <w:lang w:eastAsia="sk-SK"/>
              </w:rPr>
            </w:pPr>
            <w:r w:rsidRPr="00297E92">
              <w:rPr>
                <w:snapToGrid w:val="0"/>
                <w:sz w:val="15"/>
                <w:szCs w:val="15"/>
                <w:lang w:eastAsia="sk-SK"/>
              </w:rPr>
              <w:t>Úbytky</w:t>
            </w:r>
          </w:p>
        </w:tc>
        <w:tc>
          <w:tcPr>
            <w:tcW w:w="529" w:type="pct"/>
            <w:vAlign w:val="bottom"/>
          </w:tcPr>
          <w:p w14:paraId="3DB6B2DE" w14:textId="77777777" w:rsidR="00E45044" w:rsidRPr="00297E92" w:rsidRDefault="00E45044" w:rsidP="00E45044">
            <w:pPr>
              <w:jc w:val="right"/>
              <w:rPr>
                <w:sz w:val="15"/>
                <w:szCs w:val="15"/>
              </w:rPr>
            </w:pPr>
            <w:r w:rsidRPr="00297E92">
              <w:rPr>
                <w:sz w:val="15"/>
                <w:szCs w:val="15"/>
              </w:rPr>
              <w:t>-</w:t>
            </w:r>
          </w:p>
        </w:tc>
        <w:tc>
          <w:tcPr>
            <w:tcW w:w="447" w:type="pct"/>
            <w:vAlign w:val="bottom"/>
          </w:tcPr>
          <w:p w14:paraId="24F8B801" w14:textId="77777777" w:rsidR="00E45044" w:rsidRPr="00297E92" w:rsidRDefault="00E45044" w:rsidP="00E45044">
            <w:pPr>
              <w:ind w:right="-57"/>
              <w:jc w:val="right"/>
              <w:rPr>
                <w:sz w:val="15"/>
                <w:szCs w:val="15"/>
              </w:rPr>
            </w:pPr>
            <w:r w:rsidRPr="00297E92">
              <w:rPr>
                <w:sz w:val="15"/>
                <w:szCs w:val="15"/>
              </w:rPr>
              <w:t>(201 179)</w:t>
            </w:r>
          </w:p>
        </w:tc>
        <w:tc>
          <w:tcPr>
            <w:tcW w:w="522" w:type="pct"/>
            <w:vAlign w:val="bottom"/>
          </w:tcPr>
          <w:p w14:paraId="74B7D188" w14:textId="77777777" w:rsidR="00E45044" w:rsidRPr="00297E92" w:rsidRDefault="00E45044" w:rsidP="00E45044">
            <w:pPr>
              <w:jc w:val="right"/>
              <w:rPr>
                <w:sz w:val="15"/>
                <w:szCs w:val="15"/>
              </w:rPr>
            </w:pPr>
            <w:r w:rsidRPr="00297E92">
              <w:rPr>
                <w:sz w:val="15"/>
                <w:szCs w:val="15"/>
              </w:rPr>
              <w:t>-</w:t>
            </w:r>
          </w:p>
        </w:tc>
        <w:tc>
          <w:tcPr>
            <w:tcW w:w="481" w:type="pct"/>
            <w:vAlign w:val="bottom"/>
          </w:tcPr>
          <w:p w14:paraId="4AEE4012" w14:textId="77777777" w:rsidR="00E45044" w:rsidRPr="00297E92" w:rsidRDefault="00E45044" w:rsidP="00E45044">
            <w:pPr>
              <w:jc w:val="right"/>
              <w:rPr>
                <w:sz w:val="15"/>
                <w:szCs w:val="15"/>
              </w:rPr>
            </w:pPr>
            <w:r w:rsidRPr="00297E92">
              <w:rPr>
                <w:sz w:val="15"/>
                <w:szCs w:val="15"/>
              </w:rPr>
              <w:t>-</w:t>
            </w:r>
          </w:p>
        </w:tc>
        <w:tc>
          <w:tcPr>
            <w:tcW w:w="553" w:type="pct"/>
            <w:vAlign w:val="bottom"/>
          </w:tcPr>
          <w:p w14:paraId="311CE182" w14:textId="77777777" w:rsidR="00E45044" w:rsidRPr="00297E92" w:rsidRDefault="00E45044" w:rsidP="00E45044">
            <w:pPr>
              <w:jc w:val="right"/>
              <w:rPr>
                <w:sz w:val="15"/>
                <w:szCs w:val="15"/>
              </w:rPr>
            </w:pPr>
            <w:r w:rsidRPr="00297E92">
              <w:rPr>
                <w:sz w:val="15"/>
                <w:szCs w:val="15"/>
              </w:rPr>
              <w:t>-</w:t>
            </w:r>
          </w:p>
        </w:tc>
        <w:tc>
          <w:tcPr>
            <w:tcW w:w="556" w:type="pct"/>
            <w:vAlign w:val="bottom"/>
          </w:tcPr>
          <w:p w14:paraId="3C041271" w14:textId="77777777" w:rsidR="00E45044" w:rsidRPr="00297E92" w:rsidRDefault="00E45044" w:rsidP="00E45044">
            <w:pPr>
              <w:jc w:val="right"/>
              <w:rPr>
                <w:sz w:val="15"/>
                <w:szCs w:val="15"/>
              </w:rPr>
            </w:pPr>
            <w:r w:rsidRPr="00297E92">
              <w:rPr>
                <w:sz w:val="15"/>
                <w:szCs w:val="15"/>
              </w:rPr>
              <w:t>-</w:t>
            </w:r>
          </w:p>
        </w:tc>
        <w:tc>
          <w:tcPr>
            <w:tcW w:w="505" w:type="pct"/>
            <w:vAlign w:val="bottom"/>
          </w:tcPr>
          <w:p w14:paraId="03444734" w14:textId="77777777" w:rsidR="00E45044" w:rsidRPr="00297E92" w:rsidRDefault="00E45044" w:rsidP="00E45044">
            <w:pPr>
              <w:jc w:val="right"/>
              <w:rPr>
                <w:sz w:val="15"/>
                <w:szCs w:val="15"/>
              </w:rPr>
            </w:pPr>
          </w:p>
        </w:tc>
        <w:tc>
          <w:tcPr>
            <w:tcW w:w="505" w:type="pct"/>
            <w:vAlign w:val="bottom"/>
          </w:tcPr>
          <w:p w14:paraId="6D6C5AAC" w14:textId="77777777" w:rsidR="00E45044" w:rsidRPr="00297E92" w:rsidRDefault="00E45044" w:rsidP="00E45044">
            <w:pPr>
              <w:ind w:right="-57"/>
              <w:jc w:val="right"/>
              <w:rPr>
                <w:sz w:val="15"/>
                <w:szCs w:val="15"/>
              </w:rPr>
            </w:pPr>
            <w:r w:rsidRPr="00297E92">
              <w:rPr>
                <w:sz w:val="15"/>
                <w:szCs w:val="15"/>
              </w:rPr>
              <w:t>(201 179)</w:t>
            </w:r>
          </w:p>
        </w:tc>
      </w:tr>
      <w:tr w:rsidR="00E45044" w:rsidRPr="00297E92" w14:paraId="1E10F115" w14:textId="77777777" w:rsidTr="00E45044">
        <w:tc>
          <w:tcPr>
            <w:tcW w:w="902" w:type="pct"/>
          </w:tcPr>
          <w:p w14:paraId="46B0316D" w14:textId="77777777" w:rsidR="00E45044" w:rsidRPr="00297E92" w:rsidRDefault="00E45044" w:rsidP="00E45044">
            <w:pPr>
              <w:ind w:left="-57" w:right="-57"/>
              <w:jc w:val="left"/>
              <w:rPr>
                <w:snapToGrid w:val="0"/>
                <w:sz w:val="15"/>
                <w:szCs w:val="15"/>
                <w:lang w:eastAsia="sk-SK"/>
              </w:rPr>
            </w:pPr>
            <w:r w:rsidRPr="00297E92">
              <w:rPr>
                <w:snapToGrid w:val="0"/>
                <w:sz w:val="15"/>
                <w:szCs w:val="15"/>
                <w:lang w:eastAsia="sk-SK"/>
              </w:rPr>
              <w:t>Presuny</w:t>
            </w:r>
          </w:p>
        </w:tc>
        <w:tc>
          <w:tcPr>
            <w:tcW w:w="529" w:type="pct"/>
            <w:tcBorders>
              <w:bottom w:val="single" w:sz="4" w:space="0" w:color="auto"/>
            </w:tcBorders>
            <w:vAlign w:val="bottom"/>
          </w:tcPr>
          <w:p w14:paraId="7064F1A5" w14:textId="77777777" w:rsidR="00E45044" w:rsidRPr="00297E92" w:rsidRDefault="00E45044" w:rsidP="00E45044">
            <w:pPr>
              <w:jc w:val="right"/>
              <w:rPr>
                <w:sz w:val="15"/>
                <w:szCs w:val="15"/>
              </w:rPr>
            </w:pPr>
            <w:r w:rsidRPr="00297E92">
              <w:rPr>
                <w:sz w:val="15"/>
                <w:szCs w:val="15"/>
              </w:rPr>
              <w:t>-</w:t>
            </w:r>
          </w:p>
        </w:tc>
        <w:tc>
          <w:tcPr>
            <w:tcW w:w="447" w:type="pct"/>
            <w:tcBorders>
              <w:bottom w:val="single" w:sz="4" w:space="0" w:color="auto"/>
            </w:tcBorders>
            <w:vAlign w:val="bottom"/>
          </w:tcPr>
          <w:p w14:paraId="6B9738FB" w14:textId="77777777" w:rsidR="00E45044" w:rsidRPr="00297E92" w:rsidRDefault="00E45044" w:rsidP="00E45044">
            <w:pPr>
              <w:jc w:val="right"/>
              <w:rPr>
                <w:sz w:val="15"/>
                <w:szCs w:val="15"/>
              </w:rPr>
            </w:pPr>
            <w:r w:rsidRPr="00297E92">
              <w:rPr>
                <w:sz w:val="15"/>
                <w:szCs w:val="15"/>
              </w:rPr>
              <w:t>40 982</w:t>
            </w:r>
          </w:p>
        </w:tc>
        <w:tc>
          <w:tcPr>
            <w:tcW w:w="522" w:type="pct"/>
            <w:tcBorders>
              <w:bottom w:val="single" w:sz="4" w:space="0" w:color="auto"/>
            </w:tcBorders>
            <w:vAlign w:val="bottom"/>
          </w:tcPr>
          <w:p w14:paraId="2371E0B5" w14:textId="77777777" w:rsidR="00E45044" w:rsidRPr="00297E92" w:rsidRDefault="00E45044" w:rsidP="00E45044">
            <w:pPr>
              <w:jc w:val="right"/>
              <w:rPr>
                <w:sz w:val="15"/>
                <w:szCs w:val="15"/>
              </w:rPr>
            </w:pPr>
            <w:r w:rsidRPr="00297E92">
              <w:rPr>
                <w:sz w:val="15"/>
                <w:szCs w:val="15"/>
              </w:rPr>
              <w:t>3 313 258</w:t>
            </w:r>
          </w:p>
        </w:tc>
        <w:tc>
          <w:tcPr>
            <w:tcW w:w="481" w:type="pct"/>
            <w:tcBorders>
              <w:bottom w:val="single" w:sz="4" w:space="0" w:color="auto"/>
            </w:tcBorders>
            <w:vAlign w:val="bottom"/>
          </w:tcPr>
          <w:p w14:paraId="62C64C67" w14:textId="77777777" w:rsidR="00E45044" w:rsidRPr="00297E92" w:rsidRDefault="00E45044" w:rsidP="00E45044">
            <w:pPr>
              <w:jc w:val="right"/>
              <w:rPr>
                <w:sz w:val="15"/>
                <w:szCs w:val="15"/>
              </w:rPr>
            </w:pPr>
            <w:r w:rsidRPr="00297E92">
              <w:rPr>
                <w:sz w:val="15"/>
                <w:szCs w:val="15"/>
              </w:rPr>
              <w:t>-</w:t>
            </w:r>
          </w:p>
        </w:tc>
        <w:tc>
          <w:tcPr>
            <w:tcW w:w="553" w:type="pct"/>
            <w:tcBorders>
              <w:bottom w:val="single" w:sz="4" w:space="0" w:color="auto"/>
            </w:tcBorders>
            <w:vAlign w:val="bottom"/>
          </w:tcPr>
          <w:p w14:paraId="6C6E04A6" w14:textId="77777777" w:rsidR="00E45044" w:rsidRPr="00297E92" w:rsidRDefault="00E45044" w:rsidP="00E45044">
            <w:pPr>
              <w:jc w:val="right"/>
              <w:rPr>
                <w:sz w:val="15"/>
                <w:szCs w:val="15"/>
              </w:rPr>
            </w:pPr>
            <w:r w:rsidRPr="00297E92">
              <w:rPr>
                <w:sz w:val="15"/>
                <w:szCs w:val="15"/>
              </w:rPr>
              <w:t>-</w:t>
            </w:r>
          </w:p>
        </w:tc>
        <w:tc>
          <w:tcPr>
            <w:tcW w:w="556" w:type="pct"/>
            <w:tcBorders>
              <w:bottom w:val="single" w:sz="4" w:space="0" w:color="auto"/>
            </w:tcBorders>
            <w:vAlign w:val="bottom"/>
          </w:tcPr>
          <w:p w14:paraId="53B55076" w14:textId="77777777" w:rsidR="00E45044" w:rsidRPr="00297E92" w:rsidRDefault="00E45044" w:rsidP="00E45044">
            <w:pPr>
              <w:ind w:right="-57"/>
              <w:jc w:val="right"/>
              <w:rPr>
                <w:sz w:val="15"/>
                <w:szCs w:val="15"/>
              </w:rPr>
            </w:pPr>
            <w:r w:rsidRPr="00297E92">
              <w:rPr>
                <w:sz w:val="15"/>
                <w:szCs w:val="15"/>
              </w:rPr>
              <w:t>(3 354 240)</w:t>
            </w:r>
          </w:p>
        </w:tc>
        <w:tc>
          <w:tcPr>
            <w:tcW w:w="505" w:type="pct"/>
            <w:tcBorders>
              <w:bottom w:val="single" w:sz="4" w:space="0" w:color="auto"/>
            </w:tcBorders>
            <w:vAlign w:val="bottom"/>
          </w:tcPr>
          <w:p w14:paraId="6DDC97F4" w14:textId="77777777" w:rsidR="00E45044" w:rsidRPr="00297E92" w:rsidRDefault="00E45044" w:rsidP="00E45044">
            <w:pPr>
              <w:jc w:val="right"/>
              <w:rPr>
                <w:sz w:val="15"/>
                <w:szCs w:val="15"/>
              </w:rPr>
            </w:pPr>
          </w:p>
        </w:tc>
        <w:tc>
          <w:tcPr>
            <w:tcW w:w="505" w:type="pct"/>
            <w:tcBorders>
              <w:bottom w:val="single" w:sz="4" w:space="0" w:color="auto"/>
            </w:tcBorders>
            <w:vAlign w:val="bottom"/>
          </w:tcPr>
          <w:p w14:paraId="42BE6AB8" w14:textId="77777777" w:rsidR="00E45044" w:rsidRPr="00297E92" w:rsidRDefault="00E45044" w:rsidP="00E45044">
            <w:pPr>
              <w:jc w:val="right"/>
              <w:rPr>
                <w:sz w:val="15"/>
                <w:szCs w:val="15"/>
              </w:rPr>
            </w:pPr>
            <w:r w:rsidRPr="00297E92">
              <w:rPr>
                <w:sz w:val="15"/>
                <w:szCs w:val="15"/>
              </w:rPr>
              <w:t>-</w:t>
            </w:r>
          </w:p>
        </w:tc>
      </w:tr>
      <w:tr w:rsidR="00E45044" w:rsidRPr="00297E92" w14:paraId="43DEB0B8" w14:textId="77777777" w:rsidTr="00E45044">
        <w:tc>
          <w:tcPr>
            <w:tcW w:w="902" w:type="pct"/>
          </w:tcPr>
          <w:p w14:paraId="0AFD7D1C" w14:textId="77777777" w:rsidR="00E45044" w:rsidRPr="00297E92" w:rsidRDefault="00E45044" w:rsidP="00E45044">
            <w:pPr>
              <w:ind w:left="-57" w:right="-57"/>
              <w:jc w:val="left"/>
              <w:rPr>
                <w:snapToGrid w:val="0"/>
                <w:sz w:val="15"/>
                <w:szCs w:val="15"/>
                <w:lang w:eastAsia="sk-SK"/>
              </w:rPr>
            </w:pPr>
            <w:r w:rsidRPr="00297E92">
              <w:rPr>
                <w:snapToGrid w:val="0"/>
                <w:sz w:val="15"/>
                <w:szCs w:val="15"/>
                <w:lang w:eastAsia="sk-SK"/>
              </w:rPr>
              <w:t>K 31. decembru 2015</w:t>
            </w:r>
          </w:p>
        </w:tc>
        <w:tc>
          <w:tcPr>
            <w:tcW w:w="529" w:type="pct"/>
            <w:tcBorders>
              <w:top w:val="single" w:sz="4" w:space="0" w:color="auto"/>
              <w:bottom w:val="nil"/>
            </w:tcBorders>
            <w:vAlign w:val="bottom"/>
          </w:tcPr>
          <w:p w14:paraId="39B563C7" w14:textId="77777777" w:rsidR="00E45044" w:rsidRPr="00297E92" w:rsidRDefault="00E45044" w:rsidP="00E45044">
            <w:pPr>
              <w:jc w:val="right"/>
              <w:rPr>
                <w:sz w:val="15"/>
                <w:szCs w:val="15"/>
              </w:rPr>
            </w:pPr>
            <w:r w:rsidRPr="00297E92">
              <w:rPr>
                <w:sz w:val="15"/>
                <w:szCs w:val="15"/>
              </w:rPr>
              <w:t>-</w:t>
            </w:r>
          </w:p>
        </w:tc>
        <w:tc>
          <w:tcPr>
            <w:tcW w:w="447" w:type="pct"/>
            <w:tcBorders>
              <w:top w:val="single" w:sz="4" w:space="0" w:color="auto"/>
              <w:bottom w:val="nil"/>
            </w:tcBorders>
            <w:vAlign w:val="bottom"/>
          </w:tcPr>
          <w:p w14:paraId="7EC1A381" w14:textId="77777777" w:rsidR="00E45044" w:rsidRPr="00297E92" w:rsidRDefault="00E45044" w:rsidP="00E45044">
            <w:pPr>
              <w:jc w:val="right"/>
              <w:rPr>
                <w:sz w:val="15"/>
                <w:szCs w:val="15"/>
              </w:rPr>
            </w:pPr>
            <w:r w:rsidRPr="00297E92">
              <w:rPr>
                <w:sz w:val="15"/>
                <w:szCs w:val="15"/>
              </w:rPr>
              <w:t>1 612 816</w:t>
            </w:r>
          </w:p>
        </w:tc>
        <w:tc>
          <w:tcPr>
            <w:tcW w:w="522" w:type="pct"/>
            <w:tcBorders>
              <w:top w:val="single" w:sz="4" w:space="0" w:color="auto"/>
              <w:bottom w:val="nil"/>
            </w:tcBorders>
            <w:vAlign w:val="bottom"/>
          </w:tcPr>
          <w:p w14:paraId="65AA8060" w14:textId="77777777" w:rsidR="00E45044" w:rsidRPr="00297E92" w:rsidRDefault="00E45044" w:rsidP="00E45044">
            <w:pPr>
              <w:jc w:val="right"/>
              <w:rPr>
                <w:sz w:val="15"/>
                <w:szCs w:val="15"/>
              </w:rPr>
            </w:pPr>
            <w:r w:rsidRPr="00297E92">
              <w:rPr>
                <w:sz w:val="15"/>
                <w:szCs w:val="15"/>
              </w:rPr>
              <w:t>20 068 736</w:t>
            </w:r>
          </w:p>
        </w:tc>
        <w:tc>
          <w:tcPr>
            <w:tcW w:w="481" w:type="pct"/>
            <w:tcBorders>
              <w:top w:val="single" w:sz="4" w:space="0" w:color="auto"/>
              <w:bottom w:val="nil"/>
            </w:tcBorders>
            <w:vAlign w:val="bottom"/>
          </w:tcPr>
          <w:p w14:paraId="590BCE19" w14:textId="77777777" w:rsidR="00E45044" w:rsidRPr="00297E92" w:rsidRDefault="00E45044" w:rsidP="00E45044">
            <w:pPr>
              <w:jc w:val="right"/>
              <w:rPr>
                <w:sz w:val="15"/>
                <w:szCs w:val="15"/>
              </w:rPr>
            </w:pPr>
            <w:r w:rsidRPr="00297E92">
              <w:rPr>
                <w:sz w:val="15"/>
                <w:szCs w:val="15"/>
              </w:rPr>
              <w:t>-</w:t>
            </w:r>
          </w:p>
        </w:tc>
        <w:tc>
          <w:tcPr>
            <w:tcW w:w="553" w:type="pct"/>
            <w:tcBorders>
              <w:top w:val="single" w:sz="4" w:space="0" w:color="auto"/>
              <w:bottom w:val="nil"/>
            </w:tcBorders>
            <w:vAlign w:val="bottom"/>
          </w:tcPr>
          <w:p w14:paraId="34EE6C26" w14:textId="77777777" w:rsidR="00E45044" w:rsidRPr="00297E92" w:rsidRDefault="00E45044" w:rsidP="00E45044">
            <w:pPr>
              <w:jc w:val="right"/>
              <w:rPr>
                <w:sz w:val="15"/>
                <w:szCs w:val="15"/>
              </w:rPr>
            </w:pPr>
            <w:r w:rsidRPr="00297E92">
              <w:rPr>
                <w:sz w:val="15"/>
                <w:szCs w:val="15"/>
              </w:rPr>
              <w:t>-</w:t>
            </w:r>
          </w:p>
        </w:tc>
        <w:tc>
          <w:tcPr>
            <w:tcW w:w="556" w:type="pct"/>
            <w:tcBorders>
              <w:top w:val="single" w:sz="4" w:space="0" w:color="auto"/>
              <w:bottom w:val="nil"/>
            </w:tcBorders>
            <w:vAlign w:val="bottom"/>
          </w:tcPr>
          <w:p w14:paraId="39B7CA31" w14:textId="77777777" w:rsidR="00E45044" w:rsidRPr="00297E92" w:rsidRDefault="00E45044" w:rsidP="00E45044">
            <w:pPr>
              <w:jc w:val="right"/>
              <w:rPr>
                <w:sz w:val="15"/>
                <w:szCs w:val="15"/>
              </w:rPr>
            </w:pPr>
            <w:r w:rsidRPr="00297E92">
              <w:rPr>
                <w:sz w:val="15"/>
                <w:szCs w:val="15"/>
              </w:rPr>
              <w:t>5 133</w:t>
            </w:r>
          </w:p>
        </w:tc>
        <w:tc>
          <w:tcPr>
            <w:tcW w:w="505" w:type="pct"/>
            <w:tcBorders>
              <w:top w:val="single" w:sz="4" w:space="0" w:color="auto"/>
              <w:bottom w:val="nil"/>
            </w:tcBorders>
            <w:vAlign w:val="bottom"/>
          </w:tcPr>
          <w:p w14:paraId="5AD49237" w14:textId="77777777" w:rsidR="00E45044" w:rsidRPr="00297E92" w:rsidRDefault="00E45044" w:rsidP="00E45044">
            <w:pPr>
              <w:jc w:val="right"/>
              <w:rPr>
                <w:sz w:val="15"/>
                <w:szCs w:val="15"/>
              </w:rPr>
            </w:pPr>
          </w:p>
        </w:tc>
        <w:tc>
          <w:tcPr>
            <w:tcW w:w="505" w:type="pct"/>
            <w:tcBorders>
              <w:top w:val="single" w:sz="4" w:space="0" w:color="auto"/>
              <w:bottom w:val="nil"/>
            </w:tcBorders>
            <w:vAlign w:val="bottom"/>
          </w:tcPr>
          <w:p w14:paraId="27FA2EB5" w14:textId="77777777" w:rsidR="00E45044" w:rsidRPr="00297E92" w:rsidRDefault="00E45044" w:rsidP="00E45044">
            <w:pPr>
              <w:jc w:val="right"/>
              <w:rPr>
                <w:sz w:val="15"/>
                <w:szCs w:val="15"/>
              </w:rPr>
            </w:pPr>
            <w:r w:rsidRPr="00297E92">
              <w:rPr>
                <w:sz w:val="15"/>
                <w:szCs w:val="15"/>
              </w:rPr>
              <w:t>21 686 685</w:t>
            </w:r>
          </w:p>
        </w:tc>
      </w:tr>
      <w:tr w:rsidR="00E45044" w:rsidRPr="00297E92" w14:paraId="4849DFA1" w14:textId="77777777" w:rsidTr="00E45044">
        <w:tc>
          <w:tcPr>
            <w:tcW w:w="902" w:type="pct"/>
          </w:tcPr>
          <w:p w14:paraId="512E49F3" w14:textId="77777777" w:rsidR="00E45044" w:rsidRPr="00297E92" w:rsidRDefault="00E45044" w:rsidP="00E45044">
            <w:pPr>
              <w:ind w:left="-57" w:right="-57"/>
              <w:jc w:val="left"/>
              <w:rPr>
                <w:snapToGrid w:val="0"/>
                <w:sz w:val="15"/>
                <w:szCs w:val="15"/>
                <w:lang w:eastAsia="sk-SK"/>
              </w:rPr>
            </w:pPr>
          </w:p>
        </w:tc>
        <w:tc>
          <w:tcPr>
            <w:tcW w:w="529" w:type="pct"/>
            <w:tcBorders>
              <w:top w:val="nil"/>
            </w:tcBorders>
            <w:vAlign w:val="bottom"/>
          </w:tcPr>
          <w:p w14:paraId="77D7D793" w14:textId="77777777" w:rsidR="00E45044" w:rsidRPr="00297E92" w:rsidRDefault="00E45044" w:rsidP="00E45044">
            <w:pPr>
              <w:jc w:val="right"/>
              <w:rPr>
                <w:sz w:val="15"/>
                <w:szCs w:val="15"/>
              </w:rPr>
            </w:pPr>
          </w:p>
        </w:tc>
        <w:tc>
          <w:tcPr>
            <w:tcW w:w="447" w:type="pct"/>
            <w:tcBorders>
              <w:top w:val="nil"/>
            </w:tcBorders>
            <w:vAlign w:val="bottom"/>
          </w:tcPr>
          <w:p w14:paraId="2E761C9D" w14:textId="77777777" w:rsidR="00E45044" w:rsidRPr="00297E92" w:rsidRDefault="00E45044" w:rsidP="00E45044">
            <w:pPr>
              <w:jc w:val="right"/>
              <w:rPr>
                <w:sz w:val="15"/>
                <w:szCs w:val="15"/>
              </w:rPr>
            </w:pPr>
          </w:p>
        </w:tc>
        <w:tc>
          <w:tcPr>
            <w:tcW w:w="522" w:type="pct"/>
            <w:tcBorders>
              <w:top w:val="nil"/>
            </w:tcBorders>
            <w:vAlign w:val="bottom"/>
          </w:tcPr>
          <w:p w14:paraId="04347068" w14:textId="77777777" w:rsidR="00E45044" w:rsidRPr="00297E92" w:rsidRDefault="00E45044" w:rsidP="00E45044">
            <w:pPr>
              <w:jc w:val="right"/>
              <w:rPr>
                <w:sz w:val="15"/>
                <w:szCs w:val="15"/>
              </w:rPr>
            </w:pPr>
          </w:p>
        </w:tc>
        <w:tc>
          <w:tcPr>
            <w:tcW w:w="481" w:type="pct"/>
            <w:tcBorders>
              <w:top w:val="nil"/>
            </w:tcBorders>
            <w:vAlign w:val="bottom"/>
          </w:tcPr>
          <w:p w14:paraId="6AC8F030" w14:textId="77777777" w:rsidR="00E45044" w:rsidRPr="00297E92" w:rsidRDefault="00E45044" w:rsidP="00E45044">
            <w:pPr>
              <w:jc w:val="right"/>
              <w:rPr>
                <w:sz w:val="15"/>
                <w:szCs w:val="15"/>
              </w:rPr>
            </w:pPr>
          </w:p>
        </w:tc>
        <w:tc>
          <w:tcPr>
            <w:tcW w:w="553" w:type="pct"/>
            <w:tcBorders>
              <w:top w:val="nil"/>
            </w:tcBorders>
            <w:vAlign w:val="bottom"/>
          </w:tcPr>
          <w:p w14:paraId="39B35A4C" w14:textId="77777777" w:rsidR="00E45044" w:rsidRPr="00297E92" w:rsidRDefault="00E45044" w:rsidP="00E45044">
            <w:pPr>
              <w:jc w:val="right"/>
              <w:rPr>
                <w:sz w:val="15"/>
                <w:szCs w:val="15"/>
              </w:rPr>
            </w:pPr>
          </w:p>
        </w:tc>
        <w:tc>
          <w:tcPr>
            <w:tcW w:w="556" w:type="pct"/>
            <w:tcBorders>
              <w:top w:val="nil"/>
            </w:tcBorders>
            <w:vAlign w:val="bottom"/>
          </w:tcPr>
          <w:p w14:paraId="309BEF00" w14:textId="77777777" w:rsidR="00E45044" w:rsidRPr="00297E92" w:rsidRDefault="00E45044" w:rsidP="00E45044">
            <w:pPr>
              <w:jc w:val="right"/>
              <w:rPr>
                <w:sz w:val="15"/>
                <w:szCs w:val="15"/>
              </w:rPr>
            </w:pPr>
          </w:p>
        </w:tc>
        <w:tc>
          <w:tcPr>
            <w:tcW w:w="505" w:type="pct"/>
            <w:tcBorders>
              <w:top w:val="nil"/>
            </w:tcBorders>
            <w:vAlign w:val="bottom"/>
          </w:tcPr>
          <w:p w14:paraId="692CA139" w14:textId="77777777" w:rsidR="00E45044" w:rsidRPr="00297E92" w:rsidRDefault="00E45044" w:rsidP="00E45044">
            <w:pPr>
              <w:jc w:val="right"/>
              <w:rPr>
                <w:sz w:val="15"/>
                <w:szCs w:val="15"/>
              </w:rPr>
            </w:pPr>
          </w:p>
        </w:tc>
        <w:tc>
          <w:tcPr>
            <w:tcW w:w="505" w:type="pct"/>
            <w:tcBorders>
              <w:top w:val="nil"/>
            </w:tcBorders>
            <w:vAlign w:val="bottom"/>
          </w:tcPr>
          <w:p w14:paraId="7031F9D2" w14:textId="77777777" w:rsidR="00E45044" w:rsidRPr="00297E92" w:rsidRDefault="00E45044" w:rsidP="00E45044">
            <w:pPr>
              <w:jc w:val="right"/>
              <w:rPr>
                <w:sz w:val="15"/>
                <w:szCs w:val="15"/>
              </w:rPr>
            </w:pPr>
          </w:p>
        </w:tc>
      </w:tr>
      <w:tr w:rsidR="00E45044" w:rsidRPr="00297E92" w14:paraId="37D09455" w14:textId="77777777" w:rsidTr="00E45044">
        <w:tc>
          <w:tcPr>
            <w:tcW w:w="902" w:type="pct"/>
          </w:tcPr>
          <w:p w14:paraId="55150485" w14:textId="77777777" w:rsidR="00E45044" w:rsidRPr="00297E92" w:rsidRDefault="00E45044" w:rsidP="00E45044">
            <w:pPr>
              <w:ind w:left="-57" w:right="-57"/>
              <w:jc w:val="left"/>
              <w:rPr>
                <w:b/>
                <w:bCs/>
                <w:snapToGrid w:val="0"/>
                <w:sz w:val="15"/>
                <w:szCs w:val="15"/>
                <w:lang w:eastAsia="sk-SK"/>
              </w:rPr>
            </w:pPr>
            <w:r w:rsidRPr="00297E92">
              <w:rPr>
                <w:b/>
                <w:bCs/>
                <w:snapToGrid w:val="0"/>
                <w:sz w:val="15"/>
                <w:szCs w:val="15"/>
                <w:lang w:eastAsia="sk-SK"/>
              </w:rPr>
              <w:t>Oprávky</w:t>
            </w:r>
          </w:p>
        </w:tc>
        <w:tc>
          <w:tcPr>
            <w:tcW w:w="529" w:type="pct"/>
            <w:vAlign w:val="bottom"/>
          </w:tcPr>
          <w:p w14:paraId="225B44C6" w14:textId="77777777" w:rsidR="00E45044" w:rsidRPr="00297E92" w:rsidRDefault="00E45044" w:rsidP="00E45044">
            <w:pPr>
              <w:jc w:val="right"/>
              <w:rPr>
                <w:sz w:val="15"/>
                <w:szCs w:val="15"/>
              </w:rPr>
            </w:pPr>
          </w:p>
        </w:tc>
        <w:tc>
          <w:tcPr>
            <w:tcW w:w="447" w:type="pct"/>
            <w:vAlign w:val="bottom"/>
          </w:tcPr>
          <w:p w14:paraId="226A2D55" w14:textId="77777777" w:rsidR="00E45044" w:rsidRPr="00297E92" w:rsidRDefault="00E45044" w:rsidP="00E45044">
            <w:pPr>
              <w:jc w:val="right"/>
              <w:rPr>
                <w:sz w:val="15"/>
                <w:szCs w:val="15"/>
              </w:rPr>
            </w:pPr>
          </w:p>
        </w:tc>
        <w:tc>
          <w:tcPr>
            <w:tcW w:w="522" w:type="pct"/>
            <w:vAlign w:val="bottom"/>
          </w:tcPr>
          <w:p w14:paraId="5E59E1B4" w14:textId="77777777" w:rsidR="00E45044" w:rsidRPr="00297E92" w:rsidRDefault="00E45044" w:rsidP="00E45044">
            <w:pPr>
              <w:jc w:val="right"/>
              <w:rPr>
                <w:sz w:val="15"/>
                <w:szCs w:val="15"/>
              </w:rPr>
            </w:pPr>
          </w:p>
        </w:tc>
        <w:tc>
          <w:tcPr>
            <w:tcW w:w="481" w:type="pct"/>
            <w:vAlign w:val="bottom"/>
          </w:tcPr>
          <w:p w14:paraId="3934AFB3" w14:textId="77777777" w:rsidR="00E45044" w:rsidRPr="00297E92" w:rsidRDefault="00E45044" w:rsidP="00E45044">
            <w:pPr>
              <w:jc w:val="right"/>
              <w:rPr>
                <w:sz w:val="15"/>
                <w:szCs w:val="15"/>
              </w:rPr>
            </w:pPr>
          </w:p>
        </w:tc>
        <w:tc>
          <w:tcPr>
            <w:tcW w:w="553" w:type="pct"/>
            <w:vAlign w:val="bottom"/>
          </w:tcPr>
          <w:p w14:paraId="354542CA" w14:textId="77777777" w:rsidR="00E45044" w:rsidRPr="00297E92" w:rsidRDefault="00E45044" w:rsidP="00E45044">
            <w:pPr>
              <w:jc w:val="right"/>
              <w:rPr>
                <w:sz w:val="15"/>
                <w:szCs w:val="15"/>
              </w:rPr>
            </w:pPr>
          </w:p>
        </w:tc>
        <w:tc>
          <w:tcPr>
            <w:tcW w:w="556" w:type="pct"/>
            <w:vAlign w:val="bottom"/>
          </w:tcPr>
          <w:p w14:paraId="3D201447" w14:textId="77777777" w:rsidR="00E45044" w:rsidRPr="00297E92" w:rsidRDefault="00E45044" w:rsidP="00E45044">
            <w:pPr>
              <w:jc w:val="right"/>
              <w:rPr>
                <w:sz w:val="15"/>
                <w:szCs w:val="15"/>
              </w:rPr>
            </w:pPr>
          </w:p>
        </w:tc>
        <w:tc>
          <w:tcPr>
            <w:tcW w:w="505" w:type="pct"/>
            <w:vAlign w:val="bottom"/>
          </w:tcPr>
          <w:p w14:paraId="12B6B9EB" w14:textId="77777777" w:rsidR="00E45044" w:rsidRPr="00297E92" w:rsidRDefault="00E45044" w:rsidP="00E45044">
            <w:pPr>
              <w:jc w:val="right"/>
              <w:rPr>
                <w:sz w:val="15"/>
                <w:szCs w:val="15"/>
              </w:rPr>
            </w:pPr>
          </w:p>
        </w:tc>
        <w:tc>
          <w:tcPr>
            <w:tcW w:w="505" w:type="pct"/>
            <w:vAlign w:val="bottom"/>
          </w:tcPr>
          <w:p w14:paraId="070722D9" w14:textId="77777777" w:rsidR="00E45044" w:rsidRPr="00297E92" w:rsidRDefault="00E45044" w:rsidP="00E45044">
            <w:pPr>
              <w:jc w:val="right"/>
              <w:rPr>
                <w:sz w:val="15"/>
                <w:szCs w:val="15"/>
              </w:rPr>
            </w:pPr>
          </w:p>
        </w:tc>
      </w:tr>
      <w:tr w:rsidR="00E45044" w:rsidRPr="00297E92" w14:paraId="31776D8F" w14:textId="77777777" w:rsidTr="00E45044">
        <w:tc>
          <w:tcPr>
            <w:tcW w:w="902" w:type="pct"/>
          </w:tcPr>
          <w:p w14:paraId="57D74EE1" w14:textId="77777777" w:rsidR="00E45044" w:rsidRPr="00297E92" w:rsidRDefault="00E45044" w:rsidP="00E45044">
            <w:pPr>
              <w:ind w:left="-57" w:right="-57"/>
              <w:jc w:val="left"/>
              <w:rPr>
                <w:snapToGrid w:val="0"/>
                <w:sz w:val="15"/>
                <w:szCs w:val="15"/>
                <w:lang w:eastAsia="sk-SK"/>
              </w:rPr>
            </w:pPr>
            <w:r w:rsidRPr="00297E92">
              <w:rPr>
                <w:snapToGrid w:val="0"/>
                <w:sz w:val="15"/>
                <w:szCs w:val="15"/>
                <w:lang w:eastAsia="sk-SK"/>
              </w:rPr>
              <w:t>K 1. januáru 2015</w:t>
            </w:r>
          </w:p>
        </w:tc>
        <w:tc>
          <w:tcPr>
            <w:tcW w:w="529" w:type="pct"/>
            <w:vAlign w:val="bottom"/>
          </w:tcPr>
          <w:p w14:paraId="79F9EAF2" w14:textId="77777777" w:rsidR="00E45044" w:rsidRPr="00297E92" w:rsidRDefault="00E45044" w:rsidP="00E45044">
            <w:pPr>
              <w:jc w:val="right"/>
              <w:rPr>
                <w:sz w:val="15"/>
                <w:szCs w:val="15"/>
              </w:rPr>
            </w:pPr>
            <w:r w:rsidRPr="00297E92">
              <w:rPr>
                <w:sz w:val="15"/>
                <w:szCs w:val="15"/>
              </w:rPr>
              <w:t>-</w:t>
            </w:r>
          </w:p>
        </w:tc>
        <w:tc>
          <w:tcPr>
            <w:tcW w:w="447" w:type="pct"/>
            <w:vAlign w:val="bottom"/>
          </w:tcPr>
          <w:p w14:paraId="03B7449F" w14:textId="77777777" w:rsidR="00E45044" w:rsidRPr="00297E92" w:rsidRDefault="00E45044" w:rsidP="00E45044">
            <w:pPr>
              <w:jc w:val="right"/>
              <w:rPr>
                <w:sz w:val="15"/>
                <w:szCs w:val="15"/>
              </w:rPr>
            </w:pPr>
            <w:r w:rsidRPr="00297E92">
              <w:rPr>
                <w:sz w:val="15"/>
                <w:szCs w:val="15"/>
              </w:rPr>
              <w:t>1 350 617</w:t>
            </w:r>
          </w:p>
        </w:tc>
        <w:tc>
          <w:tcPr>
            <w:tcW w:w="522" w:type="pct"/>
            <w:vAlign w:val="bottom"/>
          </w:tcPr>
          <w:p w14:paraId="28D0413C" w14:textId="77777777" w:rsidR="00E45044" w:rsidRPr="00297E92" w:rsidRDefault="00E45044" w:rsidP="00E45044">
            <w:pPr>
              <w:jc w:val="right"/>
              <w:rPr>
                <w:sz w:val="15"/>
                <w:szCs w:val="15"/>
              </w:rPr>
            </w:pPr>
            <w:r w:rsidRPr="00297E92">
              <w:rPr>
                <w:sz w:val="15"/>
                <w:szCs w:val="15"/>
              </w:rPr>
              <w:t>10 040 893</w:t>
            </w:r>
          </w:p>
        </w:tc>
        <w:tc>
          <w:tcPr>
            <w:tcW w:w="481" w:type="pct"/>
            <w:vAlign w:val="bottom"/>
          </w:tcPr>
          <w:p w14:paraId="58635A7C" w14:textId="77777777" w:rsidR="00E45044" w:rsidRPr="00297E92" w:rsidRDefault="00E45044" w:rsidP="00E45044">
            <w:pPr>
              <w:jc w:val="right"/>
              <w:rPr>
                <w:sz w:val="15"/>
                <w:szCs w:val="15"/>
              </w:rPr>
            </w:pPr>
            <w:r w:rsidRPr="00297E92">
              <w:rPr>
                <w:sz w:val="15"/>
                <w:szCs w:val="15"/>
              </w:rPr>
              <w:t>-</w:t>
            </w:r>
          </w:p>
        </w:tc>
        <w:tc>
          <w:tcPr>
            <w:tcW w:w="553" w:type="pct"/>
            <w:vAlign w:val="bottom"/>
          </w:tcPr>
          <w:p w14:paraId="76933005" w14:textId="77777777" w:rsidR="00E45044" w:rsidRPr="00297E92" w:rsidRDefault="00E45044" w:rsidP="00E45044">
            <w:pPr>
              <w:jc w:val="right"/>
              <w:rPr>
                <w:sz w:val="15"/>
                <w:szCs w:val="15"/>
              </w:rPr>
            </w:pPr>
            <w:r w:rsidRPr="00297E92">
              <w:rPr>
                <w:sz w:val="15"/>
                <w:szCs w:val="15"/>
              </w:rPr>
              <w:t>-</w:t>
            </w:r>
          </w:p>
        </w:tc>
        <w:tc>
          <w:tcPr>
            <w:tcW w:w="556" w:type="pct"/>
            <w:vAlign w:val="bottom"/>
          </w:tcPr>
          <w:p w14:paraId="07A61C04" w14:textId="77777777" w:rsidR="00E45044" w:rsidRPr="00297E92" w:rsidRDefault="00E45044" w:rsidP="00E45044">
            <w:pPr>
              <w:jc w:val="right"/>
              <w:rPr>
                <w:sz w:val="15"/>
                <w:szCs w:val="15"/>
              </w:rPr>
            </w:pPr>
            <w:r w:rsidRPr="00297E92">
              <w:rPr>
                <w:sz w:val="15"/>
                <w:szCs w:val="15"/>
              </w:rPr>
              <w:t>-</w:t>
            </w:r>
          </w:p>
        </w:tc>
        <w:tc>
          <w:tcPr>
            <w:tcW w:w="505" w:type="pct"/>
            <w:vAlign w:val="bottom"/>
          </w:tcPr>
          <w:p w14:paraId="0A8D8406" w14:textId="77777777" w:rsidR="00E45044" w:rsidRPr="00297E92" w:rsidRDefault="00E45044" w:rsidP="00E45044">
            <w:pPr>
              <w:jc w:val="right"/>
              <w:rPr>
                <w:sz w:val="15"/>
                <w:szCs w:val="15"/>
              </w:rPr>
            </w:pPr>
            <w:r w:rsidRPr="00297E92">
              <w:rPr>
                <w:sz w:val="15"/>
                <w:szCs w:val="15"/>
              </w:rPr>
              <w:t>-</w:t>
            </w:r>
          </w:p>
        </w:tc>
        <w:tc>
          <w:tcPr>
            <w:tcW w:w="505" w:type="pct"/>
            <w:vAlign w:val="bottom"/>
          </w:tcPr>
          <w:p w14:paraId="720E80FD" w14:textId="77777777" w:rsidR="00E45044" w:rsidRPr="00297E92" w:rsidRDefault="00E45044" w:rsidP="00E45044">
            <w:pPr>
              <w:jc w:val="right"/>
              <w:rPr>
                <w:sz w:val="15"/>
                <w:szCs w:val="15"/>
              </w:rPr>
            </w:pPr>
            <w:r w:rsidRPr="00297E92">
              <w:rPr>
                <w:sz w:val="15"/>
                <w:szCs w:val="15"/>
              </w:rPr>
              <w:t>11 391 510</w:t>
            </w:r>
          </w:p>
        </w:tc>
      </w:tr>
      <w:tr w:rsidR="00E45044" w:rsidRPr="00297E92" w14:paraId="7C71A84C" w14:textId="77777777" w:rsidTr="00E45044">
        <w:tc>
          <w:tcPr>
            <w:tcW w:w="902" w:type="pct"/>
          </w:tcPr>
          <w:p w14:paraId="4DB2E655" w14:textId="77777777" w:rsidR="00E45044" w:rsidRPr="00297E92" w:rsidRDefault="00E45044" w:rsidP="00E45044">
            <w:pPr>
              <w:ind w:left="-57" w:right="-57"/>
              <w:jc w:val="left"/>
              <w:rPr>
                <w:snapToGrid w:val="0"/>
                <w:sz w:val="15"/>
                <w:szCs w:val="15"/>
                <w:lang w:eastAsia="sk-SK"/>
              </w:rPr>
            </w:pPr>
            <w:r w:rsidRPr="00297E92">
              <w:rPr>
                <w:snapToGrid w:val="0"/>
                <w:sz w:val="15"/>
                <w:szCs w:val="15"/>
                <w:lang w:eastAsia="sk-SK"/>
              </w:rPr>
              <w:t>Prírastky</w:t>
            </w:r>
          </w:p>
        </w:tc>
        <w:tc>
          <w:tcPr>
            <w:tcW w:w="529" w:type="pct"/>
            <w:vAlign w:val="bottom"/>
          </w:tcPr>
          <w:p w14:paraId="633B2D7C" w14:textId="77777777" w:rsidR="00E45044" w:rsidRPr="00297E92" w:rsidRDefault="00E45044" w:rsidP="00E45044">
            <w:pPr>
              <w:jc w:val="right"/>
              <w:rPr>
                <w:sz w:val="15"/>
                <w:szCs w:val="15"/>
              </w:rPr>
            </w:pPr>
            <w:r w:rsidRPr="00297E92">
              <w:rPr>
                <w:sz w:val="15"/>
                <w:szCs w:val="15"/>
              </w:rPr>
              <w:t>-</w:t>
            </w:r>
          </w:p>
        </w:tc>
        <w:tc>
          <w:tcPr>
            <w:tcW w:w="447" w:type="pct"/>
            <w:vAlign w:val="bottom"/>
          </w:tcPr>
          <w:p w14:paraId="704CC962" w14:textId="77777777" w:rsidR="00E45044" w:rsidRPr="00297E92" w:rsidRDefault="00E45044" w:rsidP="00E45044">
            <w:pPr>
              <w:jc w:val="right"/>
              <w:rPr>
                <w:sz w:val="15"/>
                <w:szCs w:val="15"/>
              </w:rPr>
            </w:pPr>
            <w:r w:rsidRPr="00297E92">
              <w:rPr>
                <w:sz w:val="15"/>
                <w:szCs w:val="15"/>
              </w:rPr>
              <w:t>162 479</w:t>
            </w:r>
          </w:p>
        </w:tc>
        <w:tc>
          <w:tcPr>
            <w:tcW w:w="522" w:type="pct"/>
            <w:vAlign w:val="bottom"/>
          </w:tcPr>
          <w:p w14:paraId="4CD69E8D" w14:textId="77777777" w:rsidR="00E45044" w:rsidRPr="00297E92" w:rsidRDefault="00E45044" w:rsidP="00E45044">
            <w:pPr>
              <w:jc w:val="right"/>
              <w:rPr>
                <w:sz w:val="15"/>
                <w:szCs w:val="15"/>
              </w:rPr>
            </w:pPr>
            <w:r w:rsidRPr="00297E92">
              <w:rPr>
                <w:sz w:val="15"/>
                <w:szCs w:val="15"/>
              </w:rPr>
              <w:t>1 921 258</w:t>
            </w:r>
          </w:p>
        </w:tc>
        <w:tc>
          <w:tcPr>
            <w:tcW w:w="481" w:type="pct"/>
            <w:vAlign w:val="bottom"/>
          </w:tcPr>
          <w:p w14:paraId="608D5B11" w14:textId="77777777" w:rsidR="00E45044" w:rsidRPr="00297E92" w:rsidRDefault="00E45044" w:rsidP="00E45044">
            <w:pPr>
              <w:jc w:val="right"/>
              <w:rPr>
                <w:sz w:val="15"/>
                <w:szCs w:val="15"/>
              </w:rPr>
            </w:pPr>
            <w:r w:rsidRPr="00297E92">
              <w:rPr>
                <w:sz w:val="15"/>
                <w:szCs w:val="15"/>
              </w:rPr>
              <w:t>-</w:t>
            </w:r>
          </w:p>
        </w:tc>
        <w:tc>
          <w:tcPr>
            <w:tcW w:w="553" w:type="pct"/>
            <w:vAlign w:val="bottom"/>
          </w:tcPr>
          <w:p w14:paraId="29EB7ED5" w14:textId="77777777" w:rsidR="00E45044" w:rsidRPr="00297E92" w:rsidRDefault="00E45044" w:rsidP="00E45044">
            <w:pPr>
              <w:jc w:val="right"/>
              <w:rPr>
                <w:sz w:val="15"/>
                <w:szCs w:val="15"/>
              </w:rPr>
            </w:pPr>
            <w:r w:rsidRPr="00297E92">
              <w:rPr>
                <w:sz w:val="15"/>
                <w:szCs w:val="15"/>
              </w:rPr>
              <w:t>-</w:t>
            </w:r>
          </w:p>
        </w:tc>
        <w:tc>
          <w:tcPr>
            <w:tcW w:w="556" w:type="pct"/>
            <w:vAlign w:val="bottom"/>
          </w:tcPr>
          <w:p w14:paraId="4A6D7B2F" w14:textId="77777777" w:rsidR="00E45044" w:rsidRPr="00297E92" w:rsidRDefault="00E45044" w:rsidP="00E45044">
            <w:pPr>
              <w:jc w:val="right"/>
              <w:rPr>
                <w:sz w:val="15"/>
                <w:szCs w:val="15"/>
              </w:rPr>
            </w:pPr>
            <w:r w:rsidRPr="00297E92">
              <w:rPr>
                <w:sz w:val="15"/>
                <w:szCs w:val="15"/>
              </w:rPr>
              <w:t>-</w:t>
            </w:r>
          </w:p>
        </w:tc>
        <w:tc>
          <w:tcPr>
            <w:tcW w:w="505" w:type="pct"/>
            <w:vAlign w:val="bottom"/>
          </w:tcPr>
          <w:p w14:paraId="651B90B0" w14:textId="77777777" w:rsidR="00E45044" w:rsidRPr="00297E92" w:rsidRDefault="00E45044" w:rsidP="00E45044">
            <w:pPr>
              <w:jc w:val="right"/>
              <w:rPr>
                <w:sz w:val="15"/>
                <w:szCs w:val="15"/>
              </w:rPr>
            </w:pPr>
            <w:r w:rsidRPr="00297E92">
              <w:rPr>
                <w:sz w:val="15"/>
                <w:szCs w:val="15"/>
              </w:rPr>
              <w:t>-</w:t>
            </w:r>
          </w:p>
        </w:tc>
        <w:tc>
          <w:tcPr>
            <w:tcW w:w="505" w:type="pct"/>
            <w:vAlign w:val="bottom"/>
          </w:tcPr>
          <w:p w14:paraId="6D8AAF3D" w14:textId="77777777" w:rsidR="00E45044" w:rsidRPr="00297E92" w:rsidRDefault="00E45044" w:rsidP="00E45044">
            <w:pPr>
              <w:jc w:val="right"/>
              <w:rPr>
                <w:sz w:val="15"/>
                <w:szCs w:val="15"/>
              </w:rPr>
            </w:pPr>
            <w:r w:rsidRPr="00297E92">
              <w:rPr>
                <w:sz w:val="15"/>
                <w:szCs w:val="15"/>
              </w:rPr>
              <w:t>2 083 737</w:t>
            </w:r>
          </w:p>
        </w:tc>
      </w:tr>
      <w:tr w:rsidR="00E45044" w:rsidRPr="00297E92" w14:paraId="4B50637F" w14:textId="77777777" w:rsidTr="00E45044">
        <w:tc>
          <w:tcPr>
            <w:tcW w:w="902" w:type="pct"/>
          </w:tcPr>
          <w:p w14:paraId="2F52769A" w14:textId="77777777" w:rsidR="00E45044" w:rsidRPr="00297E92" w:rsidRDefault="00E45044" w:rsidP="00E45044">
            <w:pPr>
              <w:ind w:left="-57" w:right="-57"/>
              <w:jc w:val="left"/>
              <w:rPr>
                <w:snapToGrid w:val="0"/>
                <w:sz w:val="15"/>
                <w:szCs w:val="15"/>
                <w:lang w:eastAsia="sk-SK"/>
              </w:rPr>
            </w:pPr>
            <w:r w:rsidRPr="00297E92">
              <w:rPr>
                <w:snapToGrid w:val="0"/>
                <w:sz w:val="15"/>
                <w:szCs w:val="15"/>
                <w:lang w:eastAsia="sk-SK"/>
              </w:rPr>
              <w:t>Úbytky</w:t>
            </w:r>
          </w:p>
        </w:tc>
        <w:tc>
          <w:tcPr>
            <w:tcW w:w="529" w:type="pct"/>
            <w:vAlign w:val="bottom"/>
          </w:tcPr>
          <w:p w14:paraId="099CC9B1" w14:textId="77777777" w:rsidR="00E45044" w:rsidRPr="00297E92" w:rsidRDefault="00E45044" w:rsidP="00E45044">
            <w:pPr>
              <w:jc w:val="right"/>
              <w:rPr>
                <w:sz w:val="15"/>
                <w:szCs w:val="15"/>
              </w:rPr>
            </w:pPr>
            <w:r w:rsidRPr="00297E92">
              <w:rPr>
                <w:sz w:val="15"/>
                <w:szCs w:val="15"/>
              </w:rPr>
              <w:t>-</w:t>
            </w:r>
          </w:p>
        </w:tc>
        <w:tc>
          <w:tcPr>
            <w:tcW w:w="447" w:type="pct"/>
            <w:vAlign w:val="bottom"/>
          </w:tcPr>
          <w:p w14:paraId="5EF23350" w14:textId="77777777" w:rsidR="00E45044" w:rsidRPr="00297E92" w:rsidRDefault="00E45044" w:rsidP="00E45044">
            <w:pPr>
              <w:ind w:right="-57"/>
              <w:jc w:val="right"/>
              <w:rPr>
                <w:sz w:val="15"/>
                <w:szCs w:val="15"/>
              </w:rPr>
            </w:pPr>
            <w:r w:rsidRPr="00297E92">
              <w:rPr>
                <w:sz w:val="15"/>
                <w:szCs w:val="15"/>
              </w:rPr>
              <w:t>(201 179)</w:t>
            </w:r>
          </w:p>
        </w:tc>
        <w:tc>
          <w:tcPr>
            <w:tcW w:w="522" w:type="pct"/>
            <w:vAlign w:val="bottom"/>
          </w:tcPr>
          <w:p w14:paraId="0CA75DC1" w14:textId="77777777" w:rsidR="00E45044" w:rsidRPr="00297E92" w:rsidRDefault="00E45044" w:rsidP="00E45044">
            <w:pPr>
              <w:jc w:val="right"/>
              <w:rPr>
                <w:sz w:val="15"/>
                <w:szCs w:val="15"/>
              </w:rPr>
            </w:pPr>
            <w:r w:rsidRPr="00297E92">
              <w:rPr>
                <w:sz w:val="15"/>
                <w:szCs w:val="15"/>
              </w:rPr>
              <w:t>-</w:t>
            </w:r>
          </w:p>
        </w:tc>
        <w:tc>
          <w:tcPr>
            <w:tcW w:w="481" w:type="pct"/>
            <w:vAlign w:val="bottom"/>
          </w:tcPr>
          <w:p w14:paraId="0BC478DA" w14:textId="77777777" w:rsidR="00E45044" w:rsidRPr="00297E92" w:rsidRDefault="00E45044" w:rsidP="00E45044">
            <w:pPr>
              <w:jc w:val="right"/>
              <w:rPr>
                <w:sz w:val="15"/>
                <w:szCs w:val="15"/>
              </w:rPr>
            </w:pPr>
            <w:r w:rsidRPr="00297E92">
              <w:rPr>
                <w:sz w:val="15"/>
                <w:szCs w:val="15"/>
              </w:rPr>
              <w:t>-</w:t>
            </w:r>
          </w:p>
        </w:tc>
        <w:tc>
          <w:tcPr>
            <w:tcW w:w="553" w:type="pct"/>
            <w:vAlign w:val="bottom"/>
          </w:tcPr>
          <w:p w14:paraId="0B5CFE78" w14:textId="77777777" w:rsidR="00E45044" w:rsidRPr="00297E92" w:rsidRDefault="00E45044" w:rsidP="00E45044">
            <w:pPr>
              <w:jc w:val="right"/>
              <w:rPr>
                <w:sz w:val="15"/>
                <w:szCs w:val="15"/>
              </w:rPr>
            </w:pPr>
            <w:r w:rsidRPr="00297E92">
              <w:rPr>
                <w:sz w:val="15"/>
                <w:szCs w:val="15"/>
              </w:rPr>
              <w:t>-</w:t>
            </w:r>
          </w:p>
        </w:tc>
        <w:tc>
          <w:tcPr>
            <w:tcW w:w="556" w:type="pct"/>
            <w:vAlign w:val="bottom"/>
          </w:tcPr>
          <w:p w14:paraId="099AE8B6" w14:textId="77777777" w:rsidR="00E45044" w:rsidRPr="00297E92" w:rsidRDefault="00E45044" w:rsidP="00E45044">
            <w:pPr>
              <w:jc w:val="right"/>
              <w:rPr>
                <w:sz w:val="15"/>
                <w:szCs w:val="15"/>
              </w:rPr>
            </w:pPr>
            <w:r w:rsidRPr="00297E92">
              <w:rPr>
                <w:sz w:val="15"/>
                <w:szCs w:val="15"/>
              </w:rPr>
              <w:t>-</w:t>
            </w:r>
          </w:p>
        </w:tc>
        <w:tc>
          <w:tcPr>
            <w:tcW w:w="505" w:type="pct"/>
            <w:vAlign w:val="bottom"/>
          </w:tcPr>
          <w:p w14:paraId="16DE3A8D" w14:textId="77777777" w:rsidR="00E45044" w:rsidRPr="00297E92" w:rsidRDefault="00E45044" w:rsidP="00E45044">
            <w:pPr>
              <w:jc w:val="right"/>
              <w:rPr>
                <w:sz w:val="15"/>
                <w:szCs w:val="15"/>
              </w:rPr>
            </w:pPr>
            <w:r w:rsidRPr="00297E92">
              <w:rPr>
                <w:sz w:val="15"/>
                <w:szCs w:val="15"/>
              </w:rPr>
              <w:t>-</w:t>
            </w:r>
          </w:p>
        </w:tc>
        <w:tc>
          <w:tcPr>
            <w:tcW w:w="505" w:type="pct"/>
            <w:vAlign w:val="bottom"/>
          </w:tcPr>
          <w:p w14:paraId="6679020C" w14:textId="77777777" w:rsidR="00E45044" w:rsidRPr="00297E92" w:rsidRDefault="00E45044" w:rsidP="00E45044">
            <w:pPr>
              <w:ind w:right="-57"/>
              <w:jc w:val="right"/>
              <w:rPr>
                <w:sz w:val="15"/>
                <w:szCs w:val="15"/>
              </w:rPr>
            </w:pPr>
            <w:r w:rsidRPr="00297E92">
              <w:rPr>
                <w:sz w:val="15"/>
                <w:szCs w:val="15"/>
              </w:rPr>
              <w:t>(201 179)</w:t>
            </w:r>
          </w:p>
        </w:tc>
      </w:tr>
      <w:tr w:rsidR="00E45044" w:rsidRPr="00297E92" w14:paraId="69482F39" w14:textId="77777777" w:rsidTr="00E45044">
        <w:tc>
          <w:tcPr>
            <w:tcW w:w="902" w:type="pct"/>
          </w:tcPr>
          <w:p w14:paraId="6605D082" w14:textId="77777777" w:rsidR="00E45044" w:rsidRPr="00297E92" w:rsidRDefault="00E45044" w:rsidP="00E45044">
            <w:pPr>
              <w:ind w:left="-57" w:right="-57"/>
              <w:jc w:val="left"/>
              <w:rPr>
                <w:snapToGrid w:val="0"/>
                <w:sz w:val="15"/>
                <w:szCs w:val="15"/>
                <w:lang w:eastAsia="sk-SK"/>
              </w:rPr>
            </w:pPr>
            <w:r w:rsidRPr="00297E92">
              <w:rPr>
                <w:snapToGrid w:val="0"/>
                <w:sz w:val="15"/>
                <w:szCs w:val="15"/>
                <w:lang w:eastAsia="sk-SK"/>
              </w:rPr>
              <w:t>Presuny</w:t>
            </w:r>
          </w:p>
        </w:tc>
        <w:tc>
          <w:tcPr>
            <w:tcW w:w="529" w:type="pct"/>
            <w:vAlign w:val="bottom"/>
          </w:tcPr>
          <w:p w14:paraId="081CEF1C" w14:textId="77777777" w:rsidR="00E45044" w:rsidRPr="00297E92" w:rsidRDefault="00E45044" w:rsidP="00E45044">
            <w:pPr>
              <w:jc w:val="right"/>
              <w:rPr>
                <w:sz w:val="15"/>
                <w:szCs w:val="15"/>
              </w:rPr>
            </w:pPr>
            <w:r w:rsidRPr="00297E92">
              <w:rPr>
                <w:sz w:val="15"/>
                <w:szCs w:val="15"/>
              </w:rPr>
              <w:t>-</w:t>
            </w:r>
          </w:p>
        </w:tc>
        <w:tc>
          <w:tcPr>
            <w:tcW w:w="447" w:type="pct"/>
            <w:vAlign w:val="bottom"/>
          </w:tcPr>
          <w:p w14:paraId="590DBD84" w14:textId="77777777" w:rsidR="00E45044" w:rsidRPr="00297E92" w:rsidRDefault="00E45044" w:rsidP="00E45044">
            <w:pPr>
              <w:jc w:val="right"/>
              <w:rPr>
                <w:sz w:val="15"/>
                <w:szCs w:val="15"/>
              </w:rPr>
            </w:pPr>
            <w:r w:rsidRPr="00297E92">
              <w:rPr>
                <w:sz w:val="15"/>
                <w:szCs w:val="15"/>
              </w:rPr>
              <w:t>-</w:t>
            </w:r>
          </w:p>
        </w:tc>
        <w:tc>
          <w:tcPr>
            <w:tcW w:w="522" w:type="pct"/>
            <w:vAlign w:val="bottom"/>
          </w:tcPr>
          <w:p w14:paraId="7F2C6191" w14:textId="77777777" w:rsidR="00E45044" w:rsidRPr="00297E92" w:rsidRDefault="00E45044" w:rsidP="00E45044">
            <w:pPr>
              <w:jc w:val="right"/>
              <w:rPr>
                <w:sz w:val="15"/>
                <w:szCs w:val="15"/>
              </w:rPr>
            </w:pPr>
            <w:r w:rsidRPr="00297E92">
              <w:rPr>
                <w:sz w:val="15"/>
                <w:szCs w:val="15"/>
              </w:rPr>
              <w:t>-</w:t>
            </w:r>
          </w:p>
        </w:tc>
        <w:tc>
          <w:tcPr>
            <w:tcW w:w="481" w:type="pct"/>
            <w:vAlign w:val="bottom"/>
          </w:tcPr>
          <w:p w14:paraId="64A7F81A" w14:textId="77777777" w:rsidR="00E45044" w:rsidRPr="00297E92" w:rsidRDefault="00E45044" w:rsidP="00E45044">
            <w:pPr>
              <w:jc w:val="right"/>
              <w:rPr>
                <w:sz w:val="15"/>
                <w:szCs w:val="15"/>
              </w:rPr>
            </w:pPr>
            <w:r w:rsidRPr="00297E92">
              <w:rPr>
                <w:sz w:val="15"/>
                <w:szCs w:val="15"/>
              </w:rPr>
              <w:t>-</w:t>
            </w:r>
          </w:p>
        </w:tc>
        <w:tc>
          <w:tcPr>
            <w:tcW w:w="553" w:type="pct"/>
            <w:vAlign w:val="bottom"/>
          </w:tcPr>
          <w:p w14:paraId="1AE5E42D" w14:textId="77777777" w:rsidR="00E45044" w:rsidRPr="00297E92" w:rsidRDefault="00E45044" w:rsidP="00E45044">
            <w:pPr>
              <w:jc w:val="right"/>
              <w:rPr>
                <w:sz w:val="15"/>
                <w:szCs w:val="15"/>
              </w:rPr>
            </w:pPr>
            <w:r w:rsidRPr="00297E92">
              <w:rPr>
                <w:sz w:val="15"/>
                <w:szCs w:val="15"/>
              </w:rPr>
              <w:t>-</w:t>
            </w:r>
          </w:p>
        </w:tc>
        <w:tc>
          <w:tcPr>
            <w:tcW w:w="556" w:type="pct"/>
            <w:vAlign w:val="bottom"/>
          </w:tcPr>
          <w:p w14:paraId="006F46F4" w14:textId="77777777" w:rsidR="00E45044" w:rsidRPr="00297E92" w:rsidRDefault="00E45044" w:rsidP="00E45044">
            <w:pPr>
              <w:jc w:val="right"/>
              <w:rPr>
                <w:sz w:val="15"/>
                <w:szCs w:val="15"/>
              </w:rPr>
            </w:pPr>
            <w:r w:rsidRPr="00297E92">
              <w:rPr>
                <w:sz w:val="15"/>
                <w:szCs w:val="15"/>
              </w:rPr>
              <w:t>-</w:t>
            </w:r>
          </w:p>
        </w:tc>
        <w:tc>
          <w:tcPr>
            <w:tcW w:w="505" w:type="pct"/>
            <w:vAlign w:val="bottom"/>
          </w:tcPr>
          <w:p w14:paraId="48019F62" w14:textId="77777777" w:rsidR="00E45044" w:rsidRPr="00297E92" w:rsidRDefault="00E45044" w:rsidP="00E45044">
            <w:pPr>
              <w:jc w:val="right"/>
              <w:rPr>
                <w:sz w:val="15"/>
                <w:szCs w:val="15"/>
              </w:rPr>
            </w:pPr>
            <w:r w:rsidRPr="00297E92">
              <w:rPr>
                <w:sz w:val="15"/>
                <w:szCs w:val="15"/>
              </w:rPr>
              <w:t>-</w:t>
            </w:r>
          </w:p>
        </w:tc>
        <w:tc>
          <w:tcPr>
            <w:tcW w:w="505" w:type="pct"/>
            <w:vAlign w:val="bottom"/>
          </w:tcPr>
          <w:p w14:paraId="014C5AE8" w14:textId="77777777" w:rsidR="00E45044" w:rsidRPr="00297E92" w:rsidRDefault="00E45044" w:rsidP="00E45044">
            <w:pPr>
              <w:jc w:val="right"/>
              <w:rPr>
                <w:sz w:val="15"/>
                <w:szCs w:val="15"/>
              </w:rPr>
            </w:pPr>
            <w:r w:rsidRPr="00297E92">
              <w:rPr>
                <w:sz w:val="15"/>
                <w:szCs w:val="15"/>
              </w:rPr>
              <w:t>-</w:t>
            </w:r>
          </w:p>
        </w:tc>
      </w:tr>
      <w:tr w:rsidR="00E45044" w:rsidRPr="00297E92" w14:paraId="1DC61DB5" w14:textId="77777777" w:rsidTr="00E45044">
        <w:tc>
          <w:tcPr>
            <w:tcW w:w="902" w:type="pct"/>
          </w:tcPr>
          <w:p w14:paraId="11489FB6" w14:textId="77777777" w:rsidR="00E45044" w:rsidRPr="00297E92" w:rsidRDefault="00E45044" w:rsidP="00E45044">
            <w:pPr>
              <w:ind w:left="-57" w:right="-57"/>
              <w:jc w:val="left"/>
              <w:rPr>
                <w:snapToGrid w:val="0"/>
                <w:sz w:val="15"/>
                <w:szCs w:val="15"/>
                <w:lang w:eastAsia="sk-SK"/>
              </w:rPr>
            </w:pPr>
            <w:r w:rsidRPr="00297E92">
              <w:rPr>
                <w:snapToGrid w:val="0"/>
                <w:sz w:val="15"/>
                <w:szCs w:val="15"/>
                <w:lang w:eastAsia="sk-SK"/>
              </w:rPr>
              <w:t>K 31. decembru 2015</w:t>
            </w:r>
          </w:p>
        </w:tc>
        <w:tc>
          <w:tcPr>
            <w:tcW w:w="529" w:type="pct"/>
            <w:tcBorders>
              <w:top w:val="single" w:sz="4" w:space="0" w:color="auto"/>
              <w:bottom w:val="nil"/>
            </w:tcBorders>
            <w:vAlign w:val="bottom"/>
          </w:tcPr>
          <w:p w14:paraId="2A23CDAE" w14:textId="77777777" w:rsidR="00E45044" w:rsidRPr="00297E92" w:rsidRDefault="00E45044" w:rsidP="00E45044">
            <w:pPr>
              <w:jc w:val="right"/>
              <w:rPr>
                <w:sz w:val="15"/>
                <w:szCs w:val="15"/>
              </w:rPr>
            </w:pPr>
            <w:r w:rsidRPr="00297E92">
              <w:rPr>
                <w:sz w:val="15"/>
                <w:szCs w:val="15"/>
              </w:rPr>
              <w:t>-</w:t>
            </w:r>
          </w:p>
        </w:tc>
        <w:tc>
          <w:tcPr>
            <w:tcW w:w="447" w:type="pct"/>
            <w:tcBorders>
              <w:top w:val="single" w:sz="4" w:space="0" w:color="auto"/>
              <w:bottom w:val="nil"/>
            </w:tcBorders>
            <w:vAlign w:val="bottom"/>
          </w:tcPr>
          <w:p w14:paraId="3A964768" w14:textId="77777777" w:rsidR="00E45044" w:rsidRPr="00297E92" w:rsidRDefault="00E45044" w:rsidP="00E45044">
            <w:pPr>
              <w:jc w:val="right"/>
              <w:rPr>
                <w:sz w:val="15"/>
                <w:szCs w:val="15"/>
              </w:rPr>
            </w:pPr>
            <w:r w:rsidRPr="00297E92">
              <w:rPr>
                <w:sz w:val="15"/>
                <w:szCs w:val="15"/>
              </w:rPr>
              <w:t>1 311 917</w:t>
            </w:r>
          </w:p>
        </w:tc>
        <w:tc>
          <w:tcPr>
            <w:tcW w:w="522" w:type="pct"/>
            <w:tcBorders>
              <w:top w:val="single" w:sz="4" w:space="0" w:color="auto"/>
              <w:bottom w:val="nil"/>
            </w:tcBorders>
            <w:vAlign w:val="bottom"/>
          </w:tcPr>
          <w:p w14:paraId="323E274A" w14:textId="77777777" w:rsidR="00E45044" w:rsidRPr="00297E92" w:rsidRDefault="00E45044" w:rsidP="00E45044">
            <w:pPr>
              <w:jc w:val="right"/>
              <w:rPr>
                <w:sz w:val="15"/>
                <w:szCs w:val="15"/>
              </w:rPr>
            </w:pPr>
            <w:r w:rsidRPr="00297E92">
              <w:rPr>
                <w:sz w:val="15"/>
                <w:szCs w:val="15"/>
              </w:rPr>
              <w:t>11 962 151</w:t>
            </w:r>
          </w:p>
        </w:tc>
        <w:tc>
          <w:tcPr>
            <w:tcW w:w="481" w:type="pct"/>
            <w:tcBorders>
              <w:top w:val="single" w:sz="4" w:space="0" w:color="auto"/>
              <w:bottom w:val="nil"/>
            </w:tcBorders>
            <w:vAlign w:val="bottom"/>
          </w:tcPr>
          <w:p w14:paraId="157618CD" w14:textId="77777777" w:rsidR="00E45044" w:rsidRPr="00297E92" w:rsidRDefault="00E45044" w:rsidP="00E45044">
            <w:pPr>
              <w:jc w:val="right"/>
              <w:rPr>
                <w:sz w:val="15"/>
                <w:szCs w:val="15"/>
              </w:rPr>
            </w:pPr>
            <w:r w:rsidRPr="00297E92">
              <w:rPr>
                <w:sz w:val="15"/>
                <w:szCs w:val="15"/>
              </w:rPr>
              <w:t>-</w:t>
            </w:r>
          </w:p>
        </w:tc>
        <w:tc>
          <w:tcPr>
            <w:tcW w:w="553" w:type="pct"/>
            <w:tcBorders>
              <w:top w:val="single" w:sz="4" w:space="0" w:color="auto"/>
              <w:bottom w:val="nil"/>
            </w:tcBorders>
            <w:vAlign w:val="bottom"/>
          </w:tcPr>
          <w:p w14:paraId="6EA23EEC" w14:textId="77777777" w:rsidR="00E45044" w:rsidRPr="00297E92" w:rsidRDefault="00E45044" w:rsidP="00E45044">
            <w:pPr>
              <w:jc w:val="right"/>
              <w:rPr>
                <w:sz w:val="15"/>
                <w:szCs w:val="15"/>
              </w:rPr>
            </w:pPr>
            <w:r w:rsidRPr="00297E92">
              <w:rPr>
                <w:sz w:val="15"/>
                <w:szCs w:val="15"/>
              </w:rPr>
              <w:t>-</w:t>
            </w:r>
          </w:p>
        </w:tc>
        <w:tc>
          <w:tcPr>
            <w:tcW w:w="556" w:type="pct"/>
            <w:tcBorders>
              <w:top w:val="single" w:sz="4" w:space="0" w:color="auto"/>
              <w:bottom w:val="nil"/>
            </w:tcBorders>
            <w:vAlign w:val="bottom"/>
          </w:tcPr>
          <w:p w14:paraId="6154C464" w14:textId="77777777" w:rsidR="00E45044" w:rsidRPr="00297E92" w:rsidRDefault="00E45044" w:rsidP="00E45044">
            <w:pPr>
              <w:jc w:val="right"/>
              <w:rPr>
                <w:sz w:val="15"/>
                <w:szCs w:val="15"/>
              </w:rPr>
            </w:pPr>
            <w:r w:rsidRPr="00297E92">
              <w:rPr>
                <w:sz w:val="15"/>
                <w:szCs w:val="15"/>
              </w:rPr>
              <w:t>-</w:t>
            </w:r>
          </w:p>
        </w:tc>
        <w:tc>
          <w:tcPr>
            <w:tcW w:w="505" w:type="pct"/>
            <w:tcBorders>
              <w:top w:val="single" w:sz="4" w:space="0" w:color="auto"/>
              <w:bottom w:val="nil"/>
            </w:tcBorders>
            <w:vAlign w:val="bottom"/>
          </w:tcPr>
          <w:p w14:paraId="0BFF1675" w14:textId="77777777" w:rsidR="00E45044" w:rsidRPr="00297E92" w:rsidRDefault="00E45044" w:rsidP="00E45044">
            <w:pPr>
              <w:jc w:val="right"/>
              <w:rPr>
                <w:sz w:val="15"/>
                <w:szCs w:val="15"/>
              </w:rPr>
            </w:pPr>
            <w:r w:rsidRPr="00297E92">
              <w:rPr>
                <w:sz w:val="15"/>
                <w:szCs w:val="15"/>
              </w:rPr>
              <w:t>-</w:t>
            </w:r>
          </w:p>
        </w:tc>
        <w:tc>
          <w:tcPr>
            <w:tcW w:w="505" w:type="pct"/>
            <w:tcBorders>
              <w:top w:val="single" w:sz="4" w:space="0" w:color="auto"/>
              <w:bottom w:val="nil"/>
            </w:tcBorders>
            <w:vAlign w:val="bottom"/>
          </w:tcPr>
          <w:p w14:paraId="540D5015" w14:textId="77777777" w:rsidR="00E45044" w:rsidRPr="00297E92" w:rsidRDefault="00E45044" w:rsidP="00E45044">
            <w:pPr>
              <w:jc w:val="right"/>
              <w:rPr>
                <w:sz w:val="15"/>
                <w:szCs w:val="15"/>
              </w:rPr>
            </w:pPr>
            <w:r w:rsidRPr="00297E92">
              <w:rPr>
                <w:sz w:val="15"/>
                <w:szCs w:val="15"/>
              </w:rPr>
              <w:t>13 274 068</w:t>
            </w:r>
          </w:p>
        </w:tc>
      </w:tr>
      <w:tr w:rsidR="00E45044" w:rsidRPr="00297E92" w14:paraId="71F1CB7F" w14:textId="77777777" w:rsidTr="00E45044">
        <w:tc>
          <w:tcPr>
            <w:tcW w:w="902" w:type="pct"/>
          </w:tcPr>
          <w:p w14:paraId="546E67B1" w14:textId="77777777" w:rsidR="00E45044" w:rsidRPr="00297E92" w:rsidRDefault="00E45044" w:rsidP="00E45044">
            <w:pPr>
              <w:ind w:left="-57" w:right="-57"/>
              <w:jc w:val="left"/>
              <w:rPr>
                <w:snapToGrid w:val="0"/>
                <w:sz w:val="15"/>
                <w:szCs w:val="15"/>
                <w:lang w:eastAsia="sk-SK"/>
              </w:rPr>
            </w:pPr>
          </w:p>
        </w:tc>
        <w:tc>
          <w:tcPr>
            <w:tcW w:w="529" w:type="pct"/>
            <w:tcBorders>
              <w:top w:val="nil"/>
            </w:tcBorders>
            <w:vAlign w:val="bottom"/>
          </w:tcPr>
          <w:p w14:paraId="2A8CE152" w14:textId="77777777" w:rsidR="00E45044" w:rsidRPr="00297E92" w:rsidRDefault="00E45044" w:rsidP="00E45044">
            <w:pPr>
              <w:jc w:val="right"/>
              <w:rPr>
                <w:sz w:val="15"/>
                <w:szCs w:val="15"/>
              </w:rPr>
            </w:pPr>
          </w:p>
        </w:tc>
        <w:tc>
          <w:tcPr>
            <w:tcW w:w="447" w:type="pct"/>
            <w:tcBorders>
              <w:top w:val="nil"/>
            </w:tcBorders>
            <w:vAlign w:val="bottom"/>
          </w:tcPr>
          <w:p w14:paraId="79ACCF77" w14:textId="77777777" w:rsidR="00E45044" w:rsidRPr="00297E92" w:rsidRDefault="00E45044" w:rsidP="00E45044">
            <w:pPr>
              <w:jc w:val="right"/>
              <w:rPr>
                <w:sz w:val="15"/>
                <w:szCs w:val="15"/>
              </w:rPr>
            </w:pPr>
          </w:p>
        </w:tc>
        <w:tc>
          <w:tcPr>
            <w:tcW w:w="522" w:type="pct"/>
            <w:tcBorders>
              <w:top w:val="nil"/>
            </w:tcBorders>
            <w:vAlign w:val="bottom"/>
          </w:tcPr>
          <w:p w14:paraId="75A00FC6" w14:textId="77777777" w:rsidR="00E45044" w:rsidRPr="00297E92" w:rsidRDefault="00E45044" w:rsidP="00E45044">
            <w:pPr>
              <w:jc w:val="right"/>
              <w:rPr>
                <w:sz w:val="15"/>
                <w:szCs w:val="15"/>
              </w:rPr>
            </w:pPr>
          </w:p>
        </w:tc>
        <w:tc>
          <w:tcPr>
            <w:tcW w:w="481" w:type="pct"/>
            <w:tcBorders>
              <w:top w:val="nil"/>
            </w:tcBorders>
            <w:vAlign w:val="bottom"/>
          </w:tcPr>
          <w:p w14:paraId="188A0F66" w14:textId="77777777" w:rsidR="00E45044" w:rsidRPr="00297E92" w:rsidRDefault="00E45044" w:rsidP="00E45044">
            <w:pPr>
              <w:jc w:val="right"/>
              <w:rPr>
                <w:sz w:val="15"/>
                <w:szCs w:val="15"/>
              </w:rPr>
            </w:pPr>
          </w:p>
        </w:tc>
        <w:tc>
          <w:tcPr>
            <w:tcW w:w="553" w:type="pct"/>
            <w:tcBorders>
              <w:top w:val="nil"/>
            </w:tcBorders>
            <w:vAlign w:val="bottom"/>
          </w:tcPr>
          <w:p w14:paraId="037D8843" w14:textId="77777777" w:rsidR="00E45044" w:rsidRPr="00297E92" w:rsidRDefault="00E45044" w:rsidP="00E45044">
            <w:pPr>
              <w:jc w:val="right"/>
              <w:rPr>
                <w:sz w:val="15"/>
                <w:szCs w:val="15"/>
              </w:rPr>
            </w:pPr>
          </w:p>
        </w:tc>
        <w:tc>
          <w:tcPr>
            <w:tcW w:w="556" w:type="pct"/>
            <w:tcBorders>
              <w:top w:val="nil"/>
            </w:tcBorders>
            <w:vAlign w:val="bottom"/>
          </w:tcPr>
          <w:p w14:paraId="01E11B68" w14:textId="77777777" w:rsidR="00E45044" w:rsidRPr="00297E92" w:rsidRDefault="00E45044" w:rsidP="00E45044">
            <w:pPr>
              <w:jc w:val="right"/>
              <w:rPr>
                <w:sz w:val="15"/>
                <w:szCs w:val="15"/>
              </w:rPr>
            </w:pPr>
          </w:p>
        </w:tc>
        <w:tc>
          <w:tcPr>
            <w:tcW w:w="505" w:type="pct"/>
            <w:tcBorders>
              <w:top w:val="nil"/>
            </w:tcBorders>
            <w:vAlign w:val="bottom"/>
          </w:tcPr>
          <w:p w14:paraId="33E50693" w14:textId="77777777" w:rsidR="00E45044" w:rsidRPr="00297E92" w:rsidRDefault="00E45044" w:rsidP="00E45044">
            <w:pPr>
              <w:jc w:val="right"/>
              <w:rPr>
                <w:sz w:val="15"/>
                <w:szCs w:val="15"/>
              </w:rPr>
            </w:pPr>
          </w:p>
        </w:tc>
        <w:tc>
          <w:tcPr>
            <w:tcW w:w="505" w:type="pct"/>
            <w:tcBorders>
              <w:top w:val="nil"/>
            </w:tcBorders>
            <w:vAlign w:val="bottom"/>
          </w:tcPr>
          <w:p w14:paraId="743A0C2B" w14:textId="77777777" w:rsidR="00E45044" w:rsidRPr="00297E92" w:rsidRDefault="00E45044" w:rsidP="00E45044">
            <w:pPr>
              <w:jc w:val="right"/>
              <w:rPr>
                <w:sz w:val="15"/>
                <w:szCs w:val="15"/>
              </w:rPr>
            </w:pPr>
          </w:p>
        </w:tc>
      </w:tr>
      <w:tr w:rsidR="00E45044" w:rsidRPr="00297E92" w14:paraId="5F29F1C4" w14:textId="77777777" w:rsidTr="00E45044">
        <w:tc>
          <w:tcPr>
            <w:tcW w:w="902" w:type="pct"/>
          </w:tcPr>
          <w:p w14:paraId="6418CD55" w14:textId="77777777" w:rsidR="00E45044" w:rsidRPr="00297E92" w:rsidRDefault="00E45044" w:rsidP="00E45044">
            <w:pPr>
              <w:ind w:left="-57" w:right="-57"/>
              <w:jc w:val="left"/>
              <w:rPr>
                <w:b/>
                <w:bCs/>
                <w:snapToGrid w:val="0"/>
                <w:sz w:val="15"/>
                <w:szCs w:val="15"/>
                <w:lang w:eastAsia="sk-SK"/>
              </w:rPr>
            </w:pPr>
            <w:r w:rsidRPr="00297E92">
              <w:rPr>
                <w:b/>
                <w:bCs/>
                <w:snapToGrid w:val="0"/>
                <w:sz w:val="15"/>
                <w:szCs w:val="15"/>
                <w:lang w:eastAsia="sk-SK"/>
              </w:rPr>
              <w:t>Opravná položka</w:t>
            </w:r>
          </w:p>
        </w:tc>
        <w:tc>
          <w:tcPr>
            <w:tcW w:w="529" w:type="pct"/>
            <w:vAlign w:val="bottom"/>
          </w:tcPr>
          <w:p w14:paraId="268A1C02" w14:textId="77777777" w:rsidR="00E45044" w:rsidRPr="00297E92" w:rsidRDefault="00E45044" w:rsidP="00E45044">
            <w:pPr>
              <w:jc w:val="right"/>
              <w:rPr>
                <w:sz w:val="15"/>
                <w:szCs w:val="15"/>
              </w:rPr>
            </w:pPr>
          </w:p>
        </w:tc>
        <w:tc>
          <w:tcPr>
            <w:tcW w:w="447" w:type="pct"/>
            <w:vAlign w:val="bottom"/>
          </w:tcPr>
          <w:p w14:paraId="1B61424F" w14:textId="77777777" w:rsidR="00E45044" w:rsidRPr="00297E92" w:rsidRDefault="00E45044" w:rsidP="00E45044">
            <w:pPr>
              <w:jc w:val="right"/>
              <w:rPr>
                <w:sz w:val="15"/>
                <w:szCs w:val="15"/>
              </w:rPr>
            </w:pPr>
          </w:p>
        </w:tc>
        <w:tc>
          <w:tcPr>
            <w:tcW w:w="522" w:type="pct"/>
            <w:vAlign w:val="bottom"/>
          </w:tcPr>
          <w:p w14:paraId="7D399268" w14:textId="77777777" w:rsidR="00E45044" w:rsidRPr="00297E92" w:rsidRDefault="00E45044" w:rsidP="00E45044">
            <w:pPr>
              <w:jc w:val="right"/>
              <w:rPr>
                <w:sz w:val="15"/>
                <w:szCs w:val="15"/>
              </w:rPr>
            </w:pPr>
          </w:p>
        </w:tc>
        <w:tc>
          <w:tcPr>
            <w:tcW w:w="481" w:type="pct"/>
            <w:vAlign w:val="bottom"/>
          </w:tcPr>
          <w:p w14:paraId="24B2AB73" w14:textId="77777777" w:rsidR="00E45044" w:rsidRPr="00297E92" w:rsidRDefault="00E45044" w:rsidP="00E45044">
            <w:pPr>
              <w:jc w:val="right"/>
              <w:rPr>
                <w:sz w:val="15"/>
                <w:szCs w:val="15"/>
              </w:rPr>
            </w:pPr>
          </w:p>
        </w:tc>
        <w:tc>
          <w:tcPr>
            <w:tcW w:w="553" w:type="pct"/>
            <w:vAlign w:val="bottom"/>
          </w:tcPr>
          <w:p w14:paraId="7568246E" w14:textId="77777777" w:rsidR="00E45044" w:rsidRPr="00297E92" w:rsidRDefault="00E45044" w:rsidP="00E45044">
            <w:pPr>
              <w:jc w:val="right"/>
              <w:rPr>
                <w:sz w:val="15"/>
                <w:szCs w:val="15"/>
              </w:rPr>
            </w:pPr>
          </w:p>
        </w:tc>
        <w:tc>
          <w:tcPr>
            <w:tcW w:w="556" w:type="pct"/>
            <w:vAlign w:val="bottom"/>
          </w:tcPr>
          <w:p w14:paraId="374A7F01" w14:textId="77777777" w:rsidR="00E45044" w:rsidRPr="00297E92" w:rsidRDefault="00E45044" w:rsidP="00E45044">
            <w:pPr>
              <w:jc w:val="right"/>
              <w:rPr>
                <w:sz w:val="15"/>
                <w:szCs w:val="15"/>
              </w:rPr>
            </w:pPr>
          </w:p>
        </w:tc>
        <w:tc>
          <w:tcPr>
            <w:tcW w:w="505" w:type="pct"/>
            <w:vAlign w:val="bottom"/>
          </w:tcPr>
          <w:p w14:paraId="3FF72AB2" w14:textId="77777777" w:rsidR="00E45044" w:rsidRPr="00297E92" w:rsidRDefault="00E45044" w:rsidP="00E45044">
            <w:pPr>
              <w:jc w:val="right"/>
              <w:rPr>
                <w:sz w:val="15"/>
                <w:szCs w:val="15"/>
              </w:rPr>
            </w:pPr>
          </w:p>
        </w:tc>
        <w:tc>
          <w:tcPr>
            <w:tcW w:w="505" w:type="pct"/>
            <w:vAlign w:val="bottom"/>
          </w:tcPr>
          <w:p w14:paraId="082DC6A2" w14:textId="77777777" w:rsidR="00E45044" w:rsidRPr="00297E92" w:rsidRDefault="00E45044" w:rsidP="00E45044">
            <w:pPr>
              <w:jc w:val="right"/>
              <w:rPr>
                <w:sz w:val="15"/>
                <w:szCs w:val="15"/>
              </w:rPr>
            </w:pPr>
          </w:p>
        </w:tc>
      </w:tr>
      <w:tr w:rsidR="00E45044" w:rsidRPr="00297E92" w14:paraId="3DE762F8" w14:textId="77777777" w:rsidTr="00E45044">
        <w:tc>
          <w:tcPr>
            <w:tcW w:w="902" w:type="pct"/>
          </w:tcPr>
          <w:p w14:paraId="672CDFE4" w14:textId="77777777" w:rsidR="00E45044" w:rsidRPr="00297E92" w:rsidRDefault="00E45044" w:rsidP="00E45044">
            <w:pPr>
              <w:ind w:left="-57" w:right="-57"/>
              <w:jc w:val="left"/>
              <w:rPr>
                <w:snapToGrid w:val="0"/>
                <w:sz w:val="15"/>
                <w:szCs w:val="15"/>
                <w:lang w:eastAsia="sk-SK"/>
              </w:rPr>
            </w:pPr>
            <w:r w:rsidRPr="00297E92">
              <w:rPr>
                <w:snapToGrid w:val="0"/>
                <w:sz w:val="15"/>
                <w:szCs w:val="15"/>
                <w:lang w:eastAsia="sk-SK"/>
              </w:rPr>
              <w:t>K 1. januáru 2015</w:t>
            </w:r>
          </w:p>
        </w:tc>
        <w:tc>
          <w:tcPr>
            <w:tcW w:w="529" w:type="pct"/>
            <w:vAlign w:val="bottom"/>
          </w:tcPr>
          <w:p w14:paraId="3F96190D" w14:textId="77777777" w:rsidR="00E45044" w:rsidRPr="00297E92" w:rsidRDefault="00E45044" w:rsidP="00E45044">
            <w:pPr>
              <w:jc w:val="right"/>
              <w:rPr>
                <w:sz w:val="15"/>
                <w:szCs w:val="15"/>
              </w:rPr>
            </w:pPr>
            <w:r w:rsidRPr="00297E92">
              <w:rPr>
                <w:sz w:val="15"/>
                <w:szCs w:val="15"/>
              </w:rPr>
              <w:t>-</w:t>
            </w:r>
          </w:p>
        </w:tc>
        <w:tc>
          <w:tcPr>
            <w:tcW w:w="447" w:type="pct"/>
            <w:vAlign w:val="bottom"/>
          </w:tcPr>
          <w:p w14:paraId="7C4BDEC9" w14:textId="77777777" w:rsidR="00E45044" w:rsidRPr="00297E92" w:rsidRDefault="00E45044" w:rsidP="00E45044">
            <w:pPr>
              <w:jc w:val="right"/>
              <w:rPr>
                <w:sz w:val="15"/>
                <w:szCs w:val="15"/>
              </w:rPr>
            </w:pPr>
            <w:r w:rsidRPr="00297E92">
              <w:rPr>
                <w:sz w:val="15"/>
                <w:szCs w:val="15"/>
              </w:rPr>
              <w:t>-</w:t>
            </w:r>
          </w:p>
        </w:tc>
        <w:tc>
          <w:tcPr>
            <w:tcW w:w="522" w:type="pct"/>
            <w:vAlign w:val="bottom"/>
          </w:tcPr>
          <w:p w14:paraId="05AEC7C6" w14:textId="77777777" w:rsidR="00E45044" w:rsidRPr="00297E92" w:rsidRDefault="00E45044" w:rsidP="00E45044">
            <w:pPr>
              <w:jc w:val="right"/>
              <w:rPr>
                <w:sz w:val="15"/>
                <w:szCs w:val="15"/>
              </w:rPr>
            </w:pPr>
            <w:r w:rsidRPr="00297E92">
              <w:rPr>
                <w:sz w:val="15"/>
                <w:szCs w:val="15"/>
              </w:rPr>
              <w:t>2 793 688</w:t>
            </w:r>
          </w:p>
        </w:tc>
        <w:tc>
          <w:tcPr>
            <w:tcW w:w="481" w:type="pct"/>
            <w:vAlign w:val="bottom"/>
          </w:tcPr>
          <w:p w14:paraId="1D32A90F" w14:textId="77777777" w:rsidR="00E45044" w:rsidRPr="00297E92" w:rsidRDefault="00E45044" w:rsidP="00E45044">
            <w:pPr>
              <w:jc w:val="right"/>
              <w:rPr>
                <w:sz w:val="15"/>
                <w:szCs w:val="15"/>
              </w:rPr>
            </w:pPr>
            <w:r w:rsidRPr="00297E92">
              <w:rPr>
                <w:sz w:val="15"/>
                <w:szCs w:val="15"/>
              </w:rPr>
              <w:t>-</w:t>
            </w:r>
          </w:p>
        </w:tc>
        <w:tc>
          <w:tcPr>
            <w:tcW w:w="553" w:type="pct"/>
            <w:vAlign w:val="bottom"/>
          </w:tcPr>
          <w:p w14:paraId="3B8C6BC8" w14:textId="77777777" w:rsidR="00E45044" w:rsidRPr="00297E92" w:rsidRDefault="00E45044" w:rsidP="00E45044">
            <w:pPr>
              <w:jc w:val="right"/>
              <w:rPr>
                <w:sz w:val="15"/>
                <w:szCs w:val="15"/>
              </w:rPr>
            </w:pPr>
            <w:r w:rsidRPr="00297E92">
              <w:rPr>
                <w:sz w:val="15"/>
                <w:szCs w:val="15"/>
              </w:rPr>
              <w:t>-</w:t>
            </w:r>
          </w:p>
        </w:tc>
        <w:tc>
          <w:tcPr>
            <w:tcW w:w="556" w:type="pct"/>
            <w:vAlign w:val="bottom"/>
          </w:tcPr>
          <w:p w14:paraId="150FAE80" w14:textId="77777777" w:rsidR="00E45044" w:rsidRPr="00297E92" w:rsidRDefault="00E45044" w:rsidP="00E45044">
            <w:pPr>
              <w:jc w:val="right"/>
              <w:rPr>
                <w:sz w:val="15"/>
                <w:szCs w:val="15"/>
              </w:rPr>
            </w:pPr>
            <w:r w:rsidRPr="00297E92">
              <w:rPr>
                <w:sz w:val="15"/>
                <w:szCs w:val="15"/>
              </w:rPr>
              <w:t>-</w:t>
            </w:r>
          </w:p>
        </w:tc>
        <w:tc>
          <w:tcPr>
            <w:tcW w:w="505" w:type="pct"/>
            <w:vAlign w:val="bottom"/>
          </w:tcPr>
          <w:p w14:paraId="15A62BFC" w14:textId="77777777" w:rsidR="00E45044" w:rsidRPr="00297E92" w:rsidRDefault="00E45044" w:rsidP="00E45044">
            <w:pPr>
              <w:jc w:val="right"/>
              <w:rPr>
                <w:sz w:val="15"/>
                <w:szCs w:val="15"/>
              </w:rPr>
            </w:pPr>
            <w:r w:rsidRPr="00297E92">
              <w:rPr>
                <w:sz w:val="15"/>
                <w:szCs w:val="15"/>
              </w:rPr>
              <w:t>-</w:t>
            </w:r>
          </w:p>
        </w:tc>
        <w:tc>
          <w:tcPr>
            <w:tcW w:w="505" w:type="pct"/>
            <w:vAlign w:val="bottom"/>
          </w:tcPr>
          <w:p w14:paraId="22F220F7" w14:textId="77777777" w:rsidR="00E45044" w:rsidRPr="00297E92" w:rsidRDefault="00E45044" w:rsidP="00E45044">
            <w:pPr>
              <w:jc w:val="right"/>
              <w:rPr>
                <w:sz w:val="15"/>
                <w:szCs w:val="15"/>
              </w:rPr>
            </w:pPr>
            <w:r w:rsidRPr="00297E92">
              <w:rPr>
                <w:sz w:val="15"/>
                <w:szCs w:val="15"/>
              </w:rPr>
              <w:t>2 793 688</w:t>
            </w:r>
          </w:p>
        </w:tc>
      </w:tr>
      <w:tr w:rsidR="00E45044" w:rsidRPr="00297E92" w14:paraId="1E77258C" w14:textId="77777777" w:rsidTr="00E45044">
        <w:tc>
          <w:tcPr>
            <w:tcW w:w="902" w:type="pct"/>
          </w:tcPr>
          <w:p w14:paraId="70CCA99E" w14:textId="77777777" w:rsidR="00E45044" w:rsidRPr="00297E92" w:rsidRDefault="00E45044" w:rsidP="00E45044">
            <w:pPr>
              <w:ind w:left="-57" w:right="-57"/>
              <w:jc w:val="left"/>
              <w:rPr>
                <w:snapToGrid w:val="0"/>
                <w:sz w:val="15"/>
                <w:szCs w:val="15"/>
                <w:lang w:eastAsia="sk-SK"/>
              </w:rPr>
            </w:pPr>
            <w:r w:rsidRPr="00297E92">
              <w:rPr>
                <w:snapToGrid w:val="0"/>
                <w:sz w:val="15"/>
                <w:szCs w:val="15"/>
                <w:lang w:eastAsia="sk-SK"/>
              </w:rPr>
              <w:t>Prírastky</w:t>
            </w:r>
          </w:p>
        </w:tc>
        <w:tc>
          <w:tcPr>
            <w:tcW w:w="529" w:type="pct"/>
            <w:tcBorders>
              <w:bottom w:val="nil"/>
            </w:tcBorders>
            <w:vAlign w:val="bottom"/>
          </w:tcPr>
          <w:p w14:paraId="76941751" w14:textId="77777777" w:rsidR="00E45044" w:rsidRPr="00297E92" w:rsidRDefault="00E45044" w:rsidP="00E45044">
            <w:pPr>
              <w:jc w:val="right"/>
              <w:rPr>
                <w:sz w:val="15"/>
                <w:szCs w:val="15"/>
              </w:rPr>
            </w:pPr>
            <w:r w:rsidRPr="00297E92">
              <w:rPr>
                <w:sz w:val="15"/>
                <w:szCs w:val="15"/>
              </w:rPr>
              <w:t xml:space="preserve">- </w:t>
            </w:r>
          </w:p>
        </w:tc>
        <w:tc>
          <w:tcPr>
            <w:tcW w:w="447" w:type="pct"/>
            <w:tcBorders>
              <w:bottom w:val="nil"/>
            </w:tcBorders>
            <w:vAlign w:val="bottom"/>
          </w:tcPr>
          <w:p w14:paraId="2A4F879F" w14:textId="77777777" w:rsidR="00E45044" w:rsidRPr="00297E92" w:rsidRDefault="00E45044" w:rsidP="00E45044">
            <w:pPr>
              <w:jc w:val="right"/>
              <w:rPr>
                <w:sz w:val="15"/>
                <w:szCs w:val="15"/>
              </w:rPr>
            </w:pPr>
            <w:r w:rsidRPr="00297E92">
              <w:rPr>
                <w:sz w:val="15"/>
                <w:szCs w:val="15"/>
              </w:rPr>
              <w:t>-</w:t>
            </w:r>
          </w:p>
        </w:tc>
        <w:tc>
          <w:tcPr>
            <w:tcW w:w="522" w:type="pct"/>
            <w:tcBorders>
              <w:bottom w:val="nil"/>
            </w:tcBorders>
            <w:vAlign w:val="bottom"/>
          </w:tcPr>
          <w:p w14:paraId="4812A8B7" w14:textId="77777777" w:rsidR="00E45044" w:rsidRPr="00297E92" w:rsidRDefault="00E45044" w:rsidP="00E45044">
            <w:pPr>
              <w:jc w:val="right"/>
              <w:rPr>
                <w:sz w:val="15"/>
                <w:szCs w:val="15"/>
              </w:rPr>
            </w:pPr>
            <w:r w:rsidRPr="00297E92">
              <w:rPr>
                <w:sz w:val="15"/>
                <w:szCs w:val="15"/>
              </w:rPr>
              <w:t>-</w:t>
            </w:r>
          </w:p>
        </w:tc>
        <w:tc>
          <w:tcPr>
            <w:tcW w:w="481" w:type="pct"/>
            <w:tcBorders>
              <w:bottom w:val="nil"/>
            </w:tcBorders>
            <w:vAlign w:val="bottom"/>
          </w:tcPr>
          <w:p w14:paraId="0EDF590A" w14:textId="77777777" w:rsidR="00E45044" w:rsidRPr="00297E92" w:rsidRDefault="00E45044" w:rsidP="00E45044">
            <w:pPr>
              <w:jc w:val="right"/>
              <w:rPr>
                <w:sz w:val="15"/>
                <w:szCs w:val="15"/>
              </w:rPr>
            </w:pPr>
            <w:r w:rsidRPr="00297E92">
              <w:rPr>
                <w:sz w:val="15"/>
                <w:szCs w:val="15"/>
              </w:rPr>
              <w:t>-</w:t>
            </w:r>
          </w:p>
        </w:tc>
        <w:tc>
          <w:tcPr>
            <w:tcW w:w="553" w:type="pct"/>
            <w:tcBorders>
              <w:bottom w:val="nil"/>
            </w:tcBorders>
            <w:vAlign w:val="bottom"/>
          </w:tcPr>
          <w:p w14:paraId="29677EF8" w14:textId="77777777" w:rsidR="00E45044" w:rsidRPr="00297E92" w:rsidRDefault="00E45044" w:rsidP="00E45044">
            <w:pPr>
              <w:jc w:val="right"/>
              <w:rPr>
                <w:sz w:val="15"/>
                <w:szCs w:val="15"/>
              </w:rPr>
            </w:pPr>
            <w:r w:rsidRPr="00297E92">
              <w:rPr>
                <w:sz w:val="15"/>
                <w:szCs w:val="15"/>
              </w:rPr>
              <w:t>-</w:t>
            </w:r>
          </w:p>
        </w:tc>
        <w:tc>
          <w:tcPr>
            <w:tcW w:w="556" w:type="pct"/>
            <w:tcBorders>
              <w:bottom w:val="nil"/>
            </w:tcBorders>
            <w:vAlign w:val="bottom"/>
          </w:tcPr>
          <w:p w14:paraId="027EBBA0" w14:textId="77777777" w:rsidR="00E45044" w:rsidRPr="00297E92" w:rsidRDefault="00E45044" w:rsidP="00E45044">
            <w:pPr>
              <w:jc w:val="right"/>
              <w:rPr>
                <w:sz w:val="15"/>
                <w:szCs w:val="15"/>
              </w:rPr>
            </w:pPr>
            <w:r w:rsidRPr="00297E92">
              <w:rPr>
                <w:sz w:val="15"/>
                <w:szCs w:val="15"/>
              </w:rPr>
              <w:t>-</w:t>
            </w:r>
          </w:p>
        </w:tc>
        <w:tc>
          <w:tcPr>
            <w:tcW w:w="505" w:type="pct"/>
            <w:tcBorders>
              <w:bottom w:val="nil"/>
            </w:tcBorders>
            <w:vAlign w:val="bottom"/>
          </w:tcPr>
          <w:p w14:paraId="52F0A032" w14:textId="77777777" w:rsidR="00E45044" w:rsidRPr="00297E92" w:rsidRDefault="00E45044" w:rsidP="00E45044">
            <w:pPr>
              <w:jc w:val="right"/>
              <w:rPr>
                <w:sz w:val="15"/>
                <w:szCs w:val="15"/>
              </w:rPr>
            </w:pPr>
            <w:r w:rsidRPr="00297E92">
              <w:rPr>
                <w:sz w:val="15"/>
                <w:szCs w:val="15"/>
              </w:rPr>
              <w:t>-</w:t>
            </w:r>
          </w:p>
        </w:tc>
        <w:tc>
          <w:tcPr>
            <w:tcW w:w="505" w:type="pct"/>
            <w:tcBorders>
              <w:bottom w:val="nil"/>
            </w:tcBorders>
            <w:vAlign w:val="bottom"/>
          </w:tcPr>
          <w:p w14:paraId="743E8B69" w14:textId="77777777" w:rsidR="00E45044" w:rsidRPr="00297E92" w:rsidRDefault="00E45044" w:rsidP="00E45044">
            <w:pPr>
              <w:jc w:val="right"/>
              <w:rPr>
                <w:sz w:val="15"/>
                <w:szCs w:val="15"/>
              </w:rPr>
            </w:pPr>
            <w:r w:rsidRPr="00297E92">
              <w:rPr>
                <w:sz w:val="15"/>
                <w:szCs w:val="15"/>
              </w:rPr>
              <w:t>-</w:t>
            </w:r>
          </w:p>
        </w:tc>
      </w:tr>
      <w:tr w:rsidR="00E45044" w:rsidRPr="00297E92" w14:paraId="18D4F3B1" w14:textId="77777777" w:rsidTr="00E45044">
        <w:tc>
          <w:tcPr>
            <w:tcW w:w="902" w:type="pct"/>
          </w:tcPr>
          <w:p w14:paraId="5BE81CA3" w14:textId="77777777" w:rsidR="00E45044" w:rsidRPr="00297E92" w:rsidRDefault="00E45044" w:rsidP="00E45044">
            <w:pPr>
              <w:ind w:left="-57" w:right="-57"/>
              <w:jc w:val="left"/>
              <w:rPr>
                <w:snapToGrid w:val="0"/>
                <w:sz w:val="15"/>
                <w:szCs w:val="15"/>
                <w:lang w:eastAsia="sk-SK"/>
              </w:rPr>
            </w:pPr>
            <w:r w:rsidRPr="00297E92">
              <w:rPr>
                <w:snapToGrid w:val="0"/>
                <w:sz w:val="15"/>
                <w:szCs w:val="15"/>
                <w:lang w:eastAsia="sk-SK"/>
              </w:rPr>
              <w:t>Úbytky</w:t>
            </w:r>
          </w:p>
        </w:tc>
        <w:tc>
          <w:tcPr>
            <w:tcW w:w="529" w:type="pct"/>
            <w:tcBorders>
              <w:top w:val="nil"/>
              <w:bottom w:val="nil"/>
            </w:tcBorders>
            <w:vAlign w:val="bottom"/>
          </w:tcPr>
          <w:p w14:paraId="729F7C91" w14:textId="77777777" w:rsidR="00E45044" w:rsidRPr="00297E92" w:rsidRDefault="00E45044" w:rsidP="00E45044">
            <w:pPr>
              <w:jc w:val="right"/>
              <w:rPr>
                <w:sz w:val="15"/>
                <w:szCs w:val="15"/>
              </w:rPr>
            </w:pPr>
            <w:r w:rsidRPr="00297E92">
              <w:rPr>
                <w:sz w:val="15"/>
                <w:szCs w:val="15"/>
              </w:rPr>
              <w:t>-</w:t>
            </w:r>
          </w:p>
        </w:tc>
        <w:tc>
          <w:tcPr>
            <w:tcW w:w="447" w:type="pct"/>
            <w:tcBorders>
              <w:top w:val="nil"/>
              <w:bottom w:val="nil"/>
            </w:tcBorders>
            <w:vAlign w:val="bottom"/>
          </w:tcPr>
          <w:p w14:paraId="6B7AC155" w14:textId="77777777" w:rsidR="00E45044" w:rsidRPr="00297E92" w:rsidRDefault="00E45044" w:rsidP="00E45044">
            <w:pPr>
              <w:jc w:val="right"/>
              <w:rPr>
                <w:sz w:val="15"/>
                <w:szCs w:val="15"/>
              </w:rPr>
            </w:pPr>
            <w:r w:rsidRPr="00297E92">
              <w:rPr>
                <w:sz w:val="15"/>
                <w:szCs w:val="15"/>
              </w:rPr>
              <w:t>-</w:t>
            </w:r>
          </w:p>
        </w:tc>
        <w:tc>
          <w:tcPr>
            <w:tcW w:w="522" w:type="pct"/>
            <w:tcBorders>
              <w:top w:val="nil"/>
              <w:bottom w:val="nil"/>
            </w:tcBorders>
            <w:vAlign w:val="bottom"/>
          </w:tcPr>
          <w:p w14:paraId="5F57C10E" w14:textId="77777777" w:rsidR="00E45044" w:rsidRPr="00297E92" w:rsidRDefault="00E45044" w:rsidP="00E45044">
            <w:pPr>
              <w:ind w:right="-57"/>
              <w:jc w:val="right"/>
              <w:rPr>
                <w:sz w:val="15"/>
                <w:szCs w:val="15"/>
              </w:rPr>
            </w:pPr>
            <w:r w:rsidRPr="00297E92">
              <w:rPr>
                <w:sz w:val="15"/>
                <w:szCs w:val="15"/>
              </w:rPr>
              <w:t>(696 985)</w:t>
            </w:r>
          </w:p>
        </w:tc>
        <w:tc>
          <w:tcPr>
            <w:tcW w:w="481" w:type="pct"/>
            <w:tcBorders>
              <w:top w:val="nil"/>
              <w:bottom w:val="nil"/>
            </w:tcBorders>
            <w:vAlign w:val="bottom"/>
          </w:tcPr>
          <w:p w14:paraId="44961492" w14:textId="77777777" w:rsidR="00E45044" w:rsidRPr="00297E92" w:rsidRDefault="00E45044" w:rsidP="00E45044">
            <w:pPr>
              <w:jc w:val="right"/>
              <w:rPr>
                <w:sz w:val="15"/>
                <w:szCs w:val="15"/>
              </w:rPr>
            </w:pPr>
            <w:r w:rsidRPr="00297E92">
              <w:rPr>
                <w:sz w:val="15"/>
                <w:szCs w:val="15"/>
              </w:rPr>
              <w:t>-</w:t>
            </w:r>
          </w:p>
        </w:tc>
        <w:tc>
          <w:tcPr>
            <w:tcW w:w="553" w:type="pct"/>
            <w:tcBorders>
              <w:top w:val="nil"/>
              <w:bottom w:val="nil"/>
            </w:tcBorders>
            <w:vAlign w:val="bottom"/>
          </w:tcPr>
          <w:p w14:paraId="4CA000C0" w14:textId="77777777" w:rsidR="00E45044" w:rsidRPr="00297E92" w:rsidRDefault="00E45044" w:rsidP="00E45044">
            <w:pPr>
              <w:jc w:val="right"/>
              <w:rPr>
                <w:sz w:val="15"/>
                <w:szCs w:val="15"/>
              </w:rPr>
            </w:pPr>
            <w:r w:rsidRPr="00297E92">
              <w:rPr>
                <w:sz w:val="15"/>
                <w:szCs w:val="15"/>
              </w:rPr>
              <w:t>-</w:t>
            </w:r>
          </w:p>
        </w:tc>
        <w:tc>
          <w:tcPr>
            <w:tcW w:w="556" w:type="pct"/>
            <w:tcBorders>
              <w:top w:val="nil"/>
              <w:bottom w:val="nil"/>
            </w:tcBorders>
            <w:vAlign w:val="bottom"/>
          </w:tcPr>
          <w:p w14:paraId="3149AC2E" w14:textId="77777777" w:rsidR="00E45044" w:rsidRPr="00297E92" w:rsidRDefault="00E45044" w:rsidP="00E45044">
            <w:pPr>
              <w:jc w:val="right"/>
              <w:rPr>
                <w:sz w:val="15"/>
                <w:szCs w:val="15"/>
              </w:rPr>
            </w:pPr>
            <w:r w:rsidRPr="00297E92">
              <w:rPr>
                <w:sz w:val="15"/>
                <w:szCs w:val="15"/>
              </w:rPr>
              <w:t>-</w:t>
            </w:r>
          </w:p>
        </w:tc>
        <w:tc>
          <w:tcPr>
            <w:tcW w:w="505" w:type="pct"/>
            <w:tcBorders>
              <w:top w:val="nil"/>
              <w:bottom w:val="nil"/>
            </w:tcBorders>
            <w:vAlign w:val="bottom"/>
          </w:tcPr>
          <w:p w14:paraId="725F1FCC" w14:textId="77777777" w:rsidR="00E45044" w:rsidRPr="00297E92" w:rsidRDefault="00E45044" w:rsidP="00E45044">
            <w:pPr>
              <w:jc w:val="right"/>
              <w:rPr>
                <w:sz w:val="15"/>
                <w:szCs w:val="15"/>
              </w:rPr>
            </w:pPr>
            <w:r w:rsidRPr="00297E92">
              <w:rPr>
                <w:sz w:val="15"/>
                <w:szCs w:val="15"/>
              </w:rPr>
              <w:t>-</w:t>
            </w:r>
          </w:p>
        </w:tc>
        <w:tc>
          <w:tcPr>
            <w:tcW w:w="505" w:type="pct"/>
            <w:tcBorders>
              <w:top w:val="nil"/>
              <w:bottom w:val="nil"/>
            </w:tcBorders>
            <w:vAlign w:val="bottom"/>
          </w:tcPr>
          <w:p w14:paraId="4653D310" w14:textId="77777777" w:rsidR="00E45044" w:rsidRPr="00297E92" w:rsidRDefault="00E45044" w:rsidP="00E45044">
            <w:pPr>
              <w:ind w:right="-57"/>
              <w:jc w:val="right"/>
              <w:rPr>
                <w:sz w:val="15"/>
                <w:szCs w:val="15"/>
              </w:rPr>
            </w:pPr>
            <w:r w:rsidRPr="00297E92">
              <w:rPr>
                <w:sz w:val="15"/>
                <w:szCs w:val="15"/>
              </w:rPr>
              <w:t>(696 985)</w:t>
            </w:r>
          </w:p>
        </w:tc>
      </w:tr>
      <w:tr w:rsidR="00E45044" w:rsidRPr="00297E92" w14:paraId="1BF4E967" w14:textId="77777777" w:rsidTr="00E45044">
        <w:tc>
          <w:tcPr>
            <w:tcW w:w="902" w:type="pct"/>
          </w:tcPr>
          <w:p w14:paraId="3C958FD6" w14:textId="77777777" w:rsidR="00E45044" w:rsidRPr="00297E92" w:rsidRDefault="00E45044" w:rsidP="00E45044">
            <w:pPr>
              <w:ind w:left="-57" w:right="-57"/>
              <w:jc w:val="left"/>
              <w:rPr>
                <w:snapToGrid w:val="0"/>
                <w:sz w:val="15"/>
                <w:szCs w:val="15"/>
                <w:lang w:eastAsia="sk-SK"/>
              </w:rPr>
            </w:pPr>
            <w:r w:rsidRPr="00297E92">
              <w:rPr>
                <w:snapToGrid w:val="0"/>
                <w:sz w:val="15"/>
                <w:szCs w:val="15"/>
                <w:lang w:eastAsia="sk-SK"/>
              </w:rPr>
              <w:t>Presuny</w:t>
            </w:r>
          </w:p>
        </w:tc>
        <w:tc>
          <w:tcPr>
            <w:tcW w:w="529" w:type="pct"/>
            <w:tcBorders>
              <w:top w:val="nil"/>
              <w:bottom w:val="single" w:sz="4" w:space="0" w:color="auto"/>
            </w:tcBorders>
            <w:vAlign w:val="bottom"/>
          </w:tcPr>
          <w:p w14:paraId="50BBE9F8" w14:textId="77777777" w:rsidR="00E45044" w:rsidRPr="00297E92" w:rsidRDefault="00E45044" w:rsidP="00E45044">
            <w:pPr>
              <w:jc w:val="right"/>
              <w:rPr>
                <w:sz w:val="15"/>
                <w:szCs w:val="15"/>
              </w:rPr>
            </w:pPr>
            <w:r w:rsidRPr="00297E92">
              <w:rPr>
                <w:sz w:val="15"/>
                <w:szCs w:val="15"/>
              </w:rPr>
              <w:t>-</w:t>
            </w:r>
          </w:p>
        </w:tc>
        <w:tc>
          <w:tcPr>
            <w:tcW w:w="447" w:type="pct"/>
            <w:tcBorders>
              <w:top w:val="nil"/>
              <w:bottom w:val="single" w:sz="4" w:space="0" w:color="auto"/>
            </w:tcBorders>
            <w:vAlign w:val="bottom"/>
          </w:tcPr>
          <w:p w14:paraId="540BB824" w14:textId="77777777" w:rsidR="00E45044" w:rsidRPr="00297E92" w:rsidRDefault="00E45044" w:rsidP="00E45044">
            <w:pPr>
              <w:jc w:val="right"/>
              <w:rPr>
                <w:sz w:val="15"/>
                <w:szCs w:val="15"/>
              </w:rPr>
            </w:pPr>
            <w:r w:rsidRPr="00297E92">
              <w:rPr>
                <w:sz w:val="15"/>
                <w:szCs w:val="15"/>
              </w:rPr>
              <w:t>-</w:t>
            </w:r>
          </w:p>
        </w:tc>
        <w:tc>
          <w:tcPr>
            <w:tcW w:w="522" w:type="pct"/>
            <w:tcBorders>
              <w:top w:val="nil"/>
              <w:bottom w:val="single" w:sz="4" w:space="0" w:color="auto"/>
            </w:tcBorders>
            <w:vAlign w:val="bottom"/>
          </w:tcPr>
          <w:p w14:paraId="60A4303E" w14:textId="77777777" w:rsidR="00E45044" w:rsidRPr="00297E92" w:rsidRDefault="00E45044" w:rsidP="00E45044">
            <w:pPr>
              <w:jc w:val="right"/>
              <w:rPr>
                <w:sz w:val="15"/>
                <w:szCs w:val="15"/>
              </w:rPr>
            </w:pPr>
            <w:r w:rsidRPr="00297E92">
              <w:rPr>
                <w:sz w:val="15"/>
                <w:szCs w:val="15"/>
              </w:rPr>
              <w:t>-</w:t>
            </w:r>
          </w:p>
        </w:tc>
        <w:tc>
          <w:tcPr>
            <w:tcW w:w="481" w:type="pct"/>
            <w:tcBorders>
              <w:top w:val="nil"/>
              <w:bottom w:val="single" w:sz="4" w:space="0" w:color="auto"/>
            </w:tcBorders>
            <w:vAlign w:val="bottom"/>
          </w:tcPr>
          <w:p w14:paraId="15DB9B55" w14:textId="77777777" w:rsidR="00E45044" w:rsidRPr="00297E92" w:rsidRDefault="00E45044" w:rsidP="00E45044">
            <w:pPr>
              <w:jc w:val="right"/>
              <w:rPr>
                <w:sz w:val="15"/>
                <w:szCs w:val="15"/>
              </w:rPr>
            </w:pPr>
            <w:r w:rsidRPr="00297E92">
              <w:rPr>
                <w:sz w:val="15"/>
                <w:szCs w:val="15"/>
              </w:rPr>
              <w:t>-</w:t>
            </w:r>
          </w:p>
        </w:tc>
        <w:tc>
          <w:tcPr>
            <w:tcW w:w="553" w:type="pct"/>
            <w:tcBorders>
              <w:top w:val="nil"/>
              <w:bottom w:val="single" w:sz="4" w:space="0" w:color="auto"/>
            </w:tcBorders>
            <w:vAlign w:val="bottom"/>
          </w:tcPr>
          <w:p w14:paraId="24E2D96F" w14:textId="77777777" w:rsidR="00E45044" w:rsidRPr="00297E92" w:rsidRDefault="00E45044" w:rsidP="00E45044">
            <w:pPr>
              <w:jc w:val="right"/>
              <w:rPr>
                <w:sz w:val="15"/>
                <w:szCs w:val="15"/>
              </w:rPr>
            </w:pPr>
            <w:r w:rsidRPr="00297E92">
              <w:rPr>
                <w:sz w:val="15"/>
                <w:szCs w:val="15"/>
              </w:rPr>
              <w:t>-</w:t>
            </w:r>
          </w:p>
        </w:tc>
        <w:tc>
          <w:tcPr>
            <w:tcW w:w="556" w:type="pct"/>
            <w:tcBorders>
              <w:top w:val="nil"/>
              <w:bottom w:val="single" w:sz="4" w:space="0" w:color="auto"/>
            </w:tcBorders>
            <w:vAlign w:val="bottom"/>
          </w:tcPr>
          <w:p w14:paraId="2DBC2ABA" w14:textId="77777777" w:rsidR="00E45044" w:rsidRPr="00297E92" w:rsidRDefault="00E45044" w:rsidP="00E45044">
            <w:pPr>
              <w:jc w:val="right"/>
              <w:rPr>
                <w:sz w:val="15"/>
                <w:szCs w:val="15"/>
              </w:rPr>
            </w:pPr>
            <w:r w:rsidRPr="00297E92">
              <w:rPr>
                <w:sz w:val="15"/>
                <w:szCs w:val="15"/>
              </w:rPr>
              <w:t>-</w:t>
            </w:r>
          </w:p>
        </w:tc>
        <w:tc>
          <w:tcPr>
            <w:tcW w:w="505" w:type="pct"/>
            <w:tcBorders>
              <w:top w:val="nil"/>
              <w:bottom w:val="single" w:sz="4" w:space="0" w:color="auto"/>
            </w:tcBorders>
            <w:vAlign w:val="bottom"/>
          </w:tcPr>
          <w:p w14:paraId="26BFEC47" w14:textId="77777777" w:rsidR="00E45044" w:rsidRPr="00297E92" w:rsidRDefault="00E45044" w:rsidP="00E45044">
            <w:pPr>
              <w:jc w:val="right"/>
              <w:rPr>
                <w:sz w:val="15"/>
                <w:szCs w:val="15"/>
              </w:rPr>
            </w:pPr>
            <w:r w:rsidRPr="00297E92">
              <w:rPr>
                <w:sz w:val="15"/>
                <w:szCs w:val="15"/>
              </w:rPr>
              <w:t>-</w:t>
            </w:r>
          </w:p>
        </w:tc>
        <w:tc>
          <w:tcPr>
            <w:tcW w:w="505" w:type="pct"/>
            <w:tcBorders>
              <w:top w:val="nil"/>
              <w:bottom w:val="single" w:sz="4" w:space="0" w:color="auto"/>
            </w:tcBorders>
            <w:vAlign w:val="bottom"/>
          </w:tcPr>
          <w:p w14:paraId="2BD816F1" w14:textId="77777777" w:rsidR="00E45044" w:rsidRPr="00297E92" w:rsidRDefault="00E45044" w:rsidP="00E45044">
            <w:pPr>
              <w:jc w:val="right"/>
              <w:rPr>
                <w:sz w:val="15"/>
                <w:szCs w:val="15"/>
              </w:rPr>
            </w:pPr>
            <w:r w:rsidRPr="00297E92">
              <w:rPr>
                <w:sz w:val="15"/>
                <w:szCs w:val="15"/>
              </w:rPr>
              <w:t>-</w:t>
            </w:r>
          </w:p>
        </w:tc>
      </w:tr>
      <w:tr w:rsidR="00E45044" w:rsidRPr="00297E92" w14:paraId="08523BE0" w14:textId="77777777" w:rsidTr="00E45044">
        <w:tc>
          <w:tcPr>
            <w:tcW w:w="902" w:type="pct"/>
          </w:tcPr>
          <w:p w14:paraId="1DAAE3B2" w14:textId="77777777" w:rsidR="00E45044" w:rsidRPr="00297E92" w:rsidRDefault="00E45044" w:rsidP="00E45044">
            <w:pPr>
              <w:ind w:left="-57" w:right="-57"/>
              <w:jc w:val="left"/>
              <w:rPr>
                <w:snapToGrid w:val="0"/>
                <w:sz w:val="15"/>
                <w:szCs w:val="15"/>
                <w:lang w:eastAsia="sk-SK"/>
              </w:rPr>
            </w:pPr>
            <w:r w:rsidRPr="00297E92">
              <w:rPr>
                <w:snapToGrid w:val="0"/>
                <w:sz w:val="15"/>
                <w:szCs w:val="15"/>
                <w:lang w:eastAsia="sk-SK"/>
              </w:rPr>
              <w:t>K 31. decembru 2015</w:t>
            </w:r>
          </w:p>
        </w:tc>
        <w:tc>
          <w:tcPr>
            <w:tcW w:w="529" w:type="pct"/>
            <w:tcBorders>
              <w:top w:val="single" w:sz="4" w:space="0" w:color="auto"/>
              <w:bottom w:val="nil"/>
            </w:tcBorders>
            <w:vAlign w:val="bottom"/>
          </w:tcPr>
          <w:p w14:paraId="3FEDDDE2" w14:textId="77777777" w:rsidR="00E45044" w:rsidRPr="00297E92" w:rsidRDefault="00E45044" w:rsidP="00E45044">
            <w:pPr>
              <w:jc w:val="right"/>
              <w:rPr>
                <w:sz w:val="15"/>
                <w:szCs w:val="15"/>
              </w:rPr>
            </w:pPr>
            <w:r w:rsidRPr="00297E92">
              <w:rPr>
                <w:sz w:val="15"/>
                <w:szCs w:val="15"/>
              </w:rPr>
              <w:t>-</w:t>
            </w:r>
          </w:p>
        </w:tc>
        <w:tc>
          <w:tcPr>
            <w:tcW w:w="447" w:type="pct"/>
            <w:tcBorders>
              <w:top w:val="single" w:sz="4" w:space="0" w:color="auto"/>
              <w:bottom w:val="nil"/>
            </w:tcBorders>
            <w:vAlign w:val="bottom"/>
          </w:tcPr>
          <w:p w14:paraId="2366061D" w14:textId="77777777" w:rsidR="00E45044" w:rsidRPr="00297E92" w:rsidRDefault="00E45044" w:rsidP="00E45044">
            <w:pPr>
              <w:jc w:val="right"/>
              <w:rPr>
                <w:sz w:val="15"/>
                <w:szCs w:val="15"/>
              </w:rPr>
            </w:pPr>
            <w:r w:rsidRPr="00297E92">
              <w:rPr>
                <w:sz w:val="15"/>
                <w:szCs w:val="15"/>
              </w:rPr>
              <w:t>-</w:t>
            </w:r>
          </w:p>
        </w:tc>
        <w:tc>
          <w:tcPr>
            <w:tcW w:w="522" w:type="pct"/>
            <w:tcBorders>
              <w:top w:val="single" w:sz="4" w:space="0" w:color="auto"/>
              <w:bottom w:val="nil"/>
            </w:tcBorders>
            <w:vAlign w:val="bottom"/>
          </w:tcPr>
          <w:p w14:paraId="1C05464D" w14:textId="77777777" w:rsidR="00E45044" w:rsidRPr="00297E92" w:rsidRDefault="00E45044" w:rsidP="00E45044">
            <w:pPr>
              <w:jc w:val="right"/>
              <w:rPr>
                <w:sz w:val="15"/>
                <w:szCs w:val="15"/>
              </w:rPr>
            </w:pPr>
            <w:r w:rsidRPr="00297E92">
              <w:rPr>
                <w:sz w:val="15"/>
                <w:szCs w:val="15"/>
              </w:rPr>
              <w:t>2 096 703</w:t>
            </w:r>
          </w:p>
        </w:tc>
        <w:tc>
          <w:tcPr>
            <w:tcW w:w="481" w:type="pct"/>
            <w:tcBorders>
              <w:top w:val="single" w:sz="4" w:space="0" w:color="auto"/>
              <w:bottom w:val="nil"/>
            </w:tcBorders>
            <w:vAlign w:val="bottom"/>
          </w:tcPr>
          <w:p w14:paraId="1166C18E" w14:textId="77777777" w:rsidR="00E45044" w:rsidRPr="00297E92" w:rsidRDefault="00E45044" w:rsidP="00E45044">
            <w:pPr>
              <w:jc w:val="right"/>
              <w:rPr>
                <w:sz w:val="15"/>
                <w:szCs w:val="15"/>
              </w:rPr>
            </w:pPr>
            <w:r w:rsidRPr="00297E92">
              <w:rPr>
                <w:sz w:val="15"/>
                <w:szCs w:val="15"/>
              </w:rPr>
              <w:t>-</w:t>
            </w:r>
          </w:p>
        </w:tc>
        <w:tc>
          <w:tcPr>
            <w:tcW w:w="553" w:type="pct"/>
            <w:tcBorders>
              <w:top w:val="single" w:sz="4" w:space="0" w:color="auto"/>
              <w:bottom w:val="nil"/>
            </w:tcBorders>
            <w:vAlign w:val="bottom"/>
          </w:tcPr>
          <w:p w14:paraId="2E1C264D" w14:textId="77777777" w:rsidR="00E45044" w:rsidRPr="00297E92" w:rsidRDefault="00E45044" w:rsidP="00E45044">
            <w:pPr>
              <w:jc w:val="right"/>
              <w:rPr>
                <w:sz w:val="15"/>
                <w:szCs w:val="15"/>
              </w:rPr>
            </w:pPr>
            <w:r w:rsidRPr="00297E92">
              <w:rPr>
                <w:sz w:val="15"/>
                <w:szCs w:val="15"/>
              </w:rPr>
              <w:t>-</w:t>
            </w:r>
          </w:p>
        </w:tc>
        <w:tc>
          <w:tcPr>
            <w:tcW w:w="556" w:type="pct"/>
            <w:tcBorders>
              <w:top w:val="single" w:sz="4" w:space="0" w:color="auto"/>
              <w:bottom w:val="nil"/>
            </w:tcBorders>
            <w:vAlign w:val="bottom"/>
          </w:tcPr>
          <w:p w14:paraId="08F616EB" w14:textId="77777777" w:rsidR="00E45044" w:rsidRPr="00297E92" w:rsidRDefault="00E45044" w:rsidP="00E45044">
            <w:pPr>
              <w:jc w:val="right"/>
              <w:rPr>
                <w:sz w:val="15"/>
                <w:szCs w:val="15"/>
              </w:rPr>
            </w:pPr>
            <w:r w:rsidRPr="00297E92">
              <w:rPr>
                <w:sz w:val="15"/>
                <w:szCs w:val="15"/>
              </w:rPr>
              <w:t>-</w:t>
            </w:r>
          </w:p>
        </w:tc>
        <w:tc>
          <w:tcPr>
            <w:tcW w:w="505" w:type="pct"/>
            <w:tcBorders>
              <w:top w:val="single" w:sz="4" w:space="0" w:color="auto"/>
              <w:bottom w:val="nil"/>
            </w:tcBorders>
            <w:vAlign w:val="bottom"/>
          </w:tcPr>
          <w:p w14:paraId="63D9D8A9" w14:textId="77777777" w:rsidR="00E45044" w:rsidRPr="00297E92" w:rsidRDefault="00E45044" w:rsidP="00E45044">
            <w:pPr>
              <w:jc w:val="right"/>
              <w:rPr>
                <w:sz w:val="15"/>
                <w:szCs w:val="15"/>
              </w:rPr>
            </w:pPr>
            <w:r w:rsidRPr="00297E92">
              <w:rPr>
                <w:sz w:val="15"/>
                <w:szCs w:val="15"/>
              </w:rPr>
              <w:t>-</w:t>
            </w:r>
          </w:p>
        </w:tc>
        <w:tc>
          <w:tcPr>
            <w:tcW w:w="505" w:type="pct"/>
            <w:tcBorders>
              <w:top w:val="single" w:sz="4" w:space="0" w:color="auto"/>
              <w:bottom w:val="nil"/>
            </w:tcBorders>
            <w:vAlign w:val="bottom"/>
          </w:tcPr>
          <w:p w14:paraId="3759BA70" w14:textId="77777777" w:rsidR="00E45044" w:rsidRPr="00297E92" w:rsidRDefault="00E45044" w:rsidP="00E45044">
            <w:pPr>
              <w:jc w:val="right"/>
              <w:rPr>
                <w:sz w:val="15"/>
                <w:szCs w:val="15"/>
              </w:rPr>
            </w:pPr>
            <w:r w:rsidRPr="00297E92">
              <w:rPr>
                <w:sz w:val="15"/>
                <w:szCs w:val="15"/>
              </w:rPr>
              <w:t>2 096 703</w:t>
            </w:r>
          </w:p>
        </w:tc>
      </w:tr>
      <w:tr w:rsidR="00E45044" w:rsidRPr="00297E92" w14:paraId="01070DD0" w14:textId="77777777" w:rsidTr="00E45044">
        <w:tc>
          <w:tcPr>
            <w:tcW w:w="902" w:type="pct"/>
          </w:tcPr>
          <w:p w14:paraId="55CFA40A" w14:textId="77777777" w:rsidR="00E45044" w:rsidRPr="00297E92" w:rsidRDefault="00E45044" w:rsidP="00E45044">
            <w:pPr>
              <w:ind w:left="-57" w:right="-57"/>
              <w:jc w:val="left"/>
              <w:rPr>
                <w:snapToGrid w:val="0"/>
                <w:sz w:val="15"/>
                <w:szCs w:val="15"/>
                <w:lang w:eastAsia="sk-SK"/>
              </w:rPr>
            </w:pPr>
          </w:p>
        </w:tc>
        <w:tc>
          <w:tcPr>
            <w:tcW w:w="529" w:type="pct"/>
            <w:tcBorders>
              <w:top w:val="nil"/>
              <w:bottom w:val="nil"/>
            </w:tcBorders>
            <w:vAlign w:val="bottom"/>
          </w:tcPr>
          <w:p w14:paraId="19D4FF28" w14:textId="77777777" w:rsidR="00E45044" w:rsidRPr="00297E92" w:rsidRDefault="00E45044" w:rsidP="00E45044">
            <w:pPr>
              <w:jc w:val="right"/>
              <w:rPr>
                <w:sz w:val="15"/>
                <w:szCs w:val="15"/>
              </w:rPr>
            </w:pPr>
          </w:p>
        </w:tc>
        <w:tc>
          <w:tcPr>
            <w:tcW w:w="447" w:type="pct"/>
            <w:tcBorders>
              <w:top w:val="nil"/>
              <w:bottom w:val="nil"/>
            </w:tcBorders>
            <w:vAlign w:val="bottom"/>
          </w:tcPr>
          <w:p w14:paraId="1B4D6E1C" w14:textId="77777777" w:rsidR="00E45044" w:rsidRPr="00297E92" w:rsidRDefault="00E45044" w:rsidP="00E45044">
            <w:pPr>
              <w:jc w:val="right"/>
              <w:rPr>
                <w:sz w:val="15"/>
                <w:szCs w:val="15"/>
              </w:rPr>
            </w:pPr>
          </w:p>
        </w:tc>
        <w:tc>
          <w:tcPr>
            <w:tcW w:w="522" w:type="pct"/>
            <w:tcBorders>
              <w:top w:val="nil"/>
              <w:bottom w:val="nil"/>
            </w:tcBorders>
            <w:vAlign w:val="bottom"/>
          </w:tcPr>
          <w:p w14:paraId="0485F414" w14:textId="77777777" w:rsidR="00E45044" w:rsidRPr="00297E92" w:rsidRDefault="00E45044" w:rsidP="00E45044">
            <w:pPr>
              <w:jc w:val="right"/>
              <w:rPr>
                <w:sz w:val="15"/>
                <w:szCs w:val="15"/>
              </w:rPr>
            </w:pPr>
          </w:p>
        </w:tc>
        <w:tc>
          <w:tcPr>
            <w:tcW w:w="481" w:type="pct"/>
            <w:tcBorders>
              <w:top w:val="nil"/>
              <w:bottom w:val="nil"/>
            </w:tcBorders>
            <w:vAlign w:val="bottom"/>
          </w:tcPr>
          <w:p w14:paraId="21F156D2" w14:textId="77777777" w:rsidR="00E45044" w:rsidRPr="00297E92" w:rsidRDefault="00E45044" w:rsidP="00E45044">
            <w:pPr>
              <w:jc w:val="right"/>
              <w:rPr>
                <w:sz w:val="15"/>
                <w:szCs w:val="15"/>
              </w:rPr>
            </w:pPr>
          </w:p>
        </w:tc>
        <w:tc>
          <w:tcPr>
            <w:tcW w:w="553" w:type="pct"/>
            <w:tcBorders>
              <w:top w:val="nil"/>
              <w:bottom w:val="nil"/>
            </w:tcBorders>
            <w:vAlign w:val="bottom"/>
          </w:tcPr>
          <w:p w14:paraId="429C6891" w14:textId="77777777" w:rsidR="00E45044" w:rsidRPr="00297E92" w:rsidRDefault="00E45044" w:rsidP="00E45044">
            <w:pPr>
              <w:jc w:val="right"/>
              <w:rPr>
                <w:sz w:val="15"/>
                <w:szCs w:val="15"/>
              </w:rPr>
            </w:pPr>
          </w:p>
        </w:tc>
        <w:tc>
          <w:tcPr>
            <w:tcW w:w="556" w:type="pct"/>
            <w:tcBorders>
              <w:top w:val="nil"/>
              <w:bottom w:val="nil"/>
            </w:tcBorders>
            <w:vAlign w:val="bottom"/>
          </w:tcPr>
          <w:p w14:paraId="056457F3" w14:textId="77777777" w:rsidR="00E45044" w:rsidRPr="00297E92" w:rsidRDefault="00E45044" w:rsidP="00E45044">
            <w:pPr>
              <w:jc w:val="right"/>
              <w:rPr>
                <w:sz w:val="15"/>
                <w:szCs w:val="15"/>
              </w:rPr>
            </w:pPr>
          </w:p>
        </w:tc>
        <w:tc>
          <w:tcPr>
            <w:tcW w:w="505" w:type="pct"/>
            <w:tcBorders>
              <w:top w:val="nil"/>
              <w:bottom w:val="nil"/>
            </w:tcBorders>
            <w:vAlign w:val="bottom"/>
          </w:tcPr>
          <w:p w14:paraId="758EAD83" w14:textId="77777777" w:rsidR="00E45044" w:rsidRPr="00297E92" w:rsidRDefault="00E45044" w:rsidP="00E45044">
            <w:pPr>
              <w:jc w:val="right"/>
              <w:rPr>
                <w:sz w:val="15"/>
                <w:szCs w:val="15"/>
              </w:rPr>
            </w:pPr>
          </w:p>
        </w:tc>
        <w:tc>
          <w:tcPr>
            <w:tcW w:w="505" w:type="pct"/>
            <w:tcBorders>
              <w:top w:val="nil"/>
              <w:bottom w:val="nil"/>
            </w:tcBorders>
            <w:vAlign w:val="bottom"/>
          </w:tcPr>
          <w:p w14:paraId="7DA3692E" w14:textId="77777777" w:rsidR="00E45044" w:rsidRPr="00297E92" w:rsidRDefault="00E45044" w:rsidP="00E45044">
            <w:pPr>
              <w:jc w:val="right"/>
              <w:rPr>
                <w:sz w:val="15"/>
                <w:szCs w:val="15"/>
              </w:rPr>
            </w:pPr>
          </w:p>
        </w:tc>
      </w:tr>
      <w:tr w:rsidR="00E45044" w:rsidRPr="00297E92" w14:paraId="4B9B1727" w14:textId="77777777" w:rsidTr="00E45044">
        <w:tc>
          <w:tcPr>
            <w:tcW w:w="902" w:type="pct"/>
          </w:tcPr>
          <w:p w14:paraId="06A9A109" w14:textId="77777777" w:rsidR="00E45044" w:rsidRPr="00297E92" w:rsidRDefault="00E45044" w:rsidP="00E45044">
            <w:pPr>
              <w:ind w:left="-57" w:right="-57"/>
              <w:jc w:val="left"/>
              <w:rPr>
                <w:b/>
                <w:bCs/>
                <w:snapToGrid w:val="0"/>
                <w:sz w:val="15"/>
                <w:szCs w:val="15"/>
                <w:lang w:eastAsia="sk-SK"/>
              </w:rPr>
            </w:pPr>
            <w:r w:rsidRPr="00297E92">
              <w:rPr>
                <w:b/>
                <w:bCs/>
                <w:snapToGrid w:val="0"/>
                <w:sz w:val="15"/>
                <w:szCs w:val="15"/>
                <w:lang w:eastAsia="sk-SK"/>
              </w:rPr>
              <w:t xml:space="preserve">Zostatková hodnota </w:t>
            </w:r>
          </w:p>
        </w:tc>
        <w:tc>
          <w:tcPr>
            <w:tcW w:w="529" w:type="pct"/>
            <w:tcBorders>
              <w:top w:val="nil"/>
            </w:tcBorders>
            <w:vAlign w:val="bottom"/>
          </w:tcPr>
          <w:p w14:paraId="349379CA" w14:textId="77777777" w:rsidR="00E45044" w:rsidRPr="00297E92" w:rsidRDefault="00E45044" w:rsidP="00E45044">
            <w:pPr>
              <w:jc w:val="right"/>
              <w:rPr>
                <w:sz w:val="15"/>
                <w:szCs w:val="15"/>
              </w:rPr>
            </w:pPr>
          </w:p>
        </w:tc>
        <w:tc>
          <w:tcPr>
            <w:tcW w:w="447" w:type="pct"/>
            <w:tcBorders>
              <w:top w:val="nil"/>
            </w:tcBorders>
            <w:vAlign w:val="bottom"/>
          </w:tcPr>
          <w:p w14:paraId="18B3FD1B" w14:textId="77777777" w:rsidR="00E45044" w:rsidRPr="00297E92" w:rsidRDefault="00E45044" w:rsidP="00E45044">
            <w:pPr>
              <w:jc w:val="right"/>
              <w:rPr>
                <w:sz w:val="15"/>
                <w:szCs w:val="15"/>
              </w:rPr>
            </w:pPr>
          </w:p>
        </w:tc>
        <w:tc>
          <w:tcPr>
            <w:tcW w:w="522" w:type="pct"/>
            <w:tcBorders>
              <w:top w:val="nil"/>
            </w:tcBorders>
            <w:vAlign w:val="bottom"/>
          </w:tcPr>
          <w:p w14:paraId="4C01AA45" w14:textId="77777777" w:rsidR="00E45044" w:rsidRPr="00297E92" w:rsidRDefault="00E45044" w:rsidP="00E45044">
            <w:pPr>
              <w:jc w:val="right"/>
              <w:rPr>
                <w:sz w:val="15"/>
                <w:szCs w:val="15"/>
              </w:rPr>
            </w:pPr>
          </w:p>
        </w:tc>
        <w:tc>
          <w:tcPr>
            <w:tcW w:w="481" w:type="pct"/>
            <w:tcBorders>
              <w:top w:val="nil"/>
            </w:tcBorders>
            <w:vAlign w:val="bottom"/>
          </w:tcPr>
          <w:p w14:paraId="76EDF6C3" w14:textId="77777777" w:rsidR="00E45044" w:rsidRPr="00297E92" w:rsidRDefault="00E45044" w:rsidP="00E45044">
            <w:pPr>
              <w:jc w:val="right"/>
              <w:rPr>
                <w:sz w:val="15"/>
                <w:szCs w:val="15"/>
              </w:rPr>
            </w:pPr>
          </w:p>
        </w:tc>
        <w:tc>
          <w:tcPr>
            <w:tcW w:w="553" w:type="pct"/>
            <w:tcBorders>
              <w:top w:val="nil"/>
            </w:tcBorders>
            <w:vAlign w:val="bottom"/>
          </w:tcPr>
          <w:p w14:paraId="22208955" w14:textId="77777777" w:rsidR="00E45044" w:rsidRPr="00297E92" w:rsidRDefault="00E45044" w:rsidP="00E45044">
            <w:pPr>
              <w:jc w:val="right"/>
              <w:rPr>
                <w:sz w:val="15"/>
                <w:szCs w:val="15"/>
              </w:rPr>
            </w:pPr>
          </w:p>
        </w:tc>
        <w:tc>
          <w:tcPr>
            <w:tcW w:w="556" w:type="pct"/>
            <w:tcBorders>
              <w:top w:val="nil"/>
            </w:tcBorders>
            <w:vAlign w:val="bottom"/>
          </w:tcPr>
          <w:p w14:paraId="55414A55" w14:textId="77777777" w:rsidR="00E45044" w:rsidRPr="00297E92" w:rsidRDefault="00E45044" w:rsidP="00E45044">
            <w:pPr>
              <w:jc w:val="right"/>
              <w:rPr>
                <w:sz w:val="15"/>
                <w:szCs w:val="15"/>
              </w:rPr>
            </w:pPr>
          </w:p>
        </w:tc>
        <w:tc>
          <w:tcPr>
            <w:tcW w:w="505" w:type="pct"/>
            <w:tcBorders>
              <w:top w:val="nil"/>
            </w:tcBorders>
            <w:vAlign w:val="bottom"/>
          </w:tcPr>
          <w:p w14:paraId="44CD9185" w14:textId="77777777" w:rsidR="00E45044" w:rsidRPr="00297E92" w:rsidRDefault="00E45044" w:rsidP="00E45044">
            <w:pPr>
              <w:jc w:val="right"/>
              <w:rPr>
                <w:sz w:val="15"/>
                <w:szCs w:val="15"/>
              </w:rPr>
            </w:pPr>
          </w:p>
        </w:tc>
        <w:tc>
          <w:tcPr>
            <w:tcW w:w="505" w:type="pct"/>
            <w:tcBorders>
              <w:top w:val="nil"/>
            </w:tcBorders>
            <w:vAlign w:val="bottom"/>
          </w:tcPr>
          <w:p w14:paraId="1D5471B6" w14:textId="77777777" w:rsidR="00E45044" w:rsidRPr="00297E92" w:rsidRDefault="00E45044" w:rsidP="00E45044">
            <w:pPr>
              <w:jc w:val="right"/>
              <w:rPr>
                <w:sz w:val="15"/>
                <w:szCs w:val="15"/>
              </w:rPr>
            </w:pPr>
          </w:p>
        </w:tc>
      </w:tr>
      <w:tr w:rsidR="00E45044" w:rsidRPr="00297E92" w14:paraId="700F1D8A" w14:textId="77777777" w:rsidTr="00E45044">
        <w:tc>
          <w:tcPr>
            <w:tcW w:w="902" w:type="pct"/>
          </w:tcPr>
          <w:p w14:paraId="17D40A50" w14:textId="77777777" w:rsidR="00E45044" w:rsidRPr="00297E92" w:rsidRDefault="00E45044" w:rsidP="00E45044">
            <w:pPr>
              <w:ind w:left="-57" w:right="-57"/>
              <w:jc w:val="left"/>
              <w:rPr>
                <w:snapToGrid w:val="0"/>
                <w:sz w:val="15"/>
                <w:szCs w:val="15"/>
                <w:lang w:eastAsia="sk-SK"/>
              </w:rPr>
            </w:pPr>
            <w:r w:rsidRPr="00297E92">
              <w:rPr>
                <w:snapToGrid w:val="0"/>
                <w:sz w:val="15"/>
                <w:szCs w:val="15"/>
                <w:lang w:eastAsia="sk-SK"/>
              </w:rPr>
              <w:t>K 1. januáru 2015</w:t>
            </w:r>
          </w:p>
        </w:tc>
        <w:tc>
          <w:tcPr>
            <w:tcW w:w="529" w:type="pct"/>
            <w:tcBorders>
              <w:bottom w:val="single" w:sz="4" w:space="0" w:color="auto"/>
            </w:tcBorders>
            <w:vAlign w:val="bottom"/>
          </w:tcPr>
          <w:p w14:paraId="3C9C5C0E" w14:textId="77777777" w:rsidR="00E45044" w:rsidRPr="00297E92" w:rsidRDefault="00E45044" w:rsidP="00E45044">
            <w:pPr>
              <w:jc w:val="right"/>
              <w:rPr>
                <w:sz w:val="15"/>
                <w:szCs w:val="15"/>
              </w:rPr>
            </w:pPr>
            <w:r w:rsidRPr="00297E92">
              <w:rPr>
                <w:sz w:val="15"/>
                <w:szCs w:val="15"/>
              </w:rPr>
              <w:t>-</w:t>
            </w:r>
          </w:p>
        </w:tc>
        <w:tc>
          <w:tcPr>
            <w:tcW w:w="447" w:type="pct"/>
            <w:tcBorders>
              <w:bottom w:val="single" w:sz="4" w:space="0" w:color="auto"/>
            </w:tcBorders>
            <w:vAlign w:val="bottom"/>
          </w:tcPr>
          <w:p w14:paraId="55845961" w14:textId="77777777" w:rsidR="00E45044" w:rsidRPr="00297E92" w:rsidRDefault="00E45044" w:rsidP="00E45044">
            <w:pPr>
              <w:jc w:val="right"/>
              <w:rPr>
                <w:sz w:val="15"/>
                <w:szCs w:val="15"/>
              </w:rPr>
            </w:pPr>
            <w:r w:rsidRPr="00297E92">
              <w:rPr>
                <w:sz w:val="15"/>
                <w:szCs w:val="15"/>
              </w:rPr>
              <w:t>422 396</w:t>
            </w:r>
          </w:p>
        </w:tc>
        <w:tc>
          <w:tcPr>
            <w:tcW w:w="522" w:type="pct"/>
            <w:tcBorders>
              <w:bottom w:val="single" w:sz="4" w:space="0" w:color="auto"/>
            </w:tcBorders>
            <w:vAlign w:val="bottom"/>
          </w:tcPr>
          <w:p w14:paraId="5165C557" w14:textId="77777777" w:rsidR="00E45044" w:rsidRPr="00297E92" w:rsidRDefault="00E45044" w:rsidP="00E45044">
            <w:pPr>
              <w:jc w:val="right"/>
              <w:rPr>
                <w:sz w:val="15"/>
                <w:szCs w:val="15"/>
              </w:rPr>
            </w:pPr>
            <w:r w:rsidRPr="00297E92">
              <w:rPr>
                <w:sz w:val="15"/>
                <w:szCs w:val="15"/>
              </w:rPr>
              <w:t>3 920 897</w:t>
            </w:r>
          </w:p>
        </w:tc>
        <w:tc>
          <w:tcPr>
            <w:tcW w:w="481" w:type="pct"/>
            <w:tcBorders>
              <w:bottom w:val="single" w:sz="4" w:space="0" w:color="auto"/>
            </w:tcBorders>
            <w:vAlign w:val="bottom"/>
          </w:tcPr>
          <w:p w14:paraId="4850720C" w14:textId="77777777" w:rsidR="00E45044" w:rsidRPr="00297E92" w:rsidRDefault="00E45044" w:rsidP="00E45044">
            <w:pPr>
              <w:jc w:val="right"/>
              <w:rPr>
                <w:sz w:val="15"/>
                <w:szCs w:val="15"/>
              </w:rPr>
            </w:pPr>
            <w:r w:rsidRPr="00297E92">
              <w:rPr>
                <w:sz w:val="15"/>
                <w:szCs w:val="15"/>
              </w:rPr>
              <w:t>-</w:t>
            </w:r>
          </w:p>
        </w:tc>
        <w:tc>
          <w:tcPr>
            <w:tcW w:w="553" w:type="pct"/>
            <w:tcBorders>
              <w:bottom w:val="single" w:sz="4" w:space="0" w:color="auto"/>
            </w:tcBorders>
            <w:vAlign w:val="bottom"/>
          </w:tcPr>
          <w:p w14:paraId="51340F39" w14:textId="77777777" w:rsidR="00E45044" w:rsidRPr="00297E92" w:rsidRDefault="00E45044" w:rsidP="00E45044">
            <w:pPr>
              <w:jc w:val="right"/>
              <w:rPr>
                <w:sz w:val="15"/>
                <w:szCs w:val="15"/>
              </w:rPr>
            </w:pPr>
            <w:r w:rsidRPr="00297E92">
              <w:rPr>
                <w:sz w:val="15"/>
                <w:szCs w:val="15"/>
              </w:rPr>
              <w:t>-</w:t>
            </w:r>
          </w:p>
        </w:tc>
        <w:tc>
          <w:tcPr>
            <w:tcW w:w="556" w:type="pct"/>
            <w:tcBorders>
              <w:bottom w:val="single" w:sz="4" w:space="0" w:color="auto"/>
            </w:tcBorders>
            <w:vAlign w:val="bottom"/>
          </w:tcPr>
          <w:p w14:paraId="5538E7E1" w14:textId="77777777" w:rsidR="00E45044" w:rsidRPr="00297E92" w:rsidRDefault="00E45044" w:rsidP="00E45044">
            <w:pPr>
              <w:jc w:val="right"/>
              <w:rPr>
                <w:sz w:val="15"/>
                <w:szCs w:val="15"/>
              </w:rPr>
            </w:pPr>
            <w:r w:rsidRPr="00297E92">
              <w:rPr>
                <w:sz w:val="15"/>
                <w:szCs w:val="15"/>
              </w:rPr>
              <w:t>7 008</w:t>
            </w:r>
          </w:p>
        </w:tc>
        <w:tc>
          <w:tcPr>
            <w:tcW w:w="505" w:type="pct"/>
            <w:tcBorders>
              <w:bottom w:val="single" w:sz="4" w:space="0" w:color="auto"/>
            </w:tcBorders>
            <w:vAlign w:val="bottom"/>
          </w:tcPr>
          <w:p w14:paraId="03248B58" w14:textId="77777777" w:rsidR="00E45044" w:rsidRPr="00297E92" w:rsidRDefault="00E45044" w:rsidP="00E45044">
            <w:pPr>
              <w:jc w:val="right"/>
              <w:rPr>
                <w:sz w:val="15"/>
                <w:szCs w:val="15"/>
              </w:rPr>
            </w:pPr>
            <w:r w:rsidRPr="00297E92">
              <w:rPr>
                <w:sz w:val="15"/>
                <w:szCs w:val="15"/>
              </w:rPr>
              <w:t>-</w:t>
            </w:r>
          </w:p>
        </w:tc>
        <w:tc>
          <w:tcPr>
            <w:tcW w:w="505" w:type="pct"/>
            <w:tcBorders>
              <w:bottom w:val="single" w:sz="4" w:space="0" w:color="auto"/>
            </w:tcBorders>
            <w:vAlign w:val="bottom"/>
          </w:tcPr>
          <w:p w14:paraId="2C0251F6" w14:textId="77777777" w:rsidR="00E45044" w:rsidRPr="00297E92" w:rsidRDefault="00E45044" w:rsidP="00E45044">
            <w:pPr>
              <w:jc w:val="right"/>
              <w:rPr>
                <w:sz w:val="15"/>
                <w:szCs w:val="15"/>
              </w:rPr>
            </w:pPr>
            <w:r w:rsidRPr="00297E92">
              <w:rPr>
                <w:sz w:val="15"/>
                <w:szCs w:val="15"/>
              </w:rPr>
              <w:t>4 350 301</w:t>
            </w:r>
          </w:p>
        </w:tc>
      </w:tr>
      <w:tr w:rsidR="00E45044" w:rsidRPr="00297E92" w14:paraId="50F88BC3" w14:textId="77777777" w:rsidTr="00E45044">
        <w:tc>
          <w:tcPr>
            <w:tcW w:w="902" w:type="pct"/>
          </w:tcPr>
          <w:p w14:paraId="0EED1971" w14:textId="77777777" w:rsidR="00E45044" w:rsidRPr="00297E92" w:rsidRDefault="00E45044" w:rsidP="00E45044">
            <w:pPr>
              <w:ind w:left="-57" w:right="-57"/>
              <w:jc w:val="left"/>
              <w:rPr>
                <w:snapToGrid w:val="0"/>
                <w:sz w:val="15"/>
                <w:szCs w:val="15"/>
                <w:lang w:eastAsia="sk-SK"/>
              </w:rPr>
            </w:pPr>
            <w:r w:rsidRPr="00297E92">
              <w:rPr>
                <w:snapToGrid w:val="0"/>
                <w:sz w:val="15"/>
                <w:szCs w:val="15"/>
                <w:lang w:eastAsia="sk-SK"/>
              </w:rPr>
              <w:t>K 31. decembru 2015</w:t>
            </w:r>
          </w:p>
        </w:tc>
        <w:tc>
          <w:tcPr>
            <w:tcW w:w="529" w:type="pct"/>
            <w:tcBorders>
              <w:top w:val="single" w:sz="4" w:space="0" w:color="auto"/>
              <w:bottom w:val="single" w:sz="8" w:space="0" w:color="auto"/>
            </w:tcBorders>
            <w:vAlign w:val="bottom"/>
          </w:tcPr>
          <w:p w14:paraId="38F5C384" w14:textId="77777777" w:rsidR="00E45044" w:rsidRPr="00297E92" w:rsidRDefault="00E45044" w:rsidP="00E45044">
            <w:pPr>
              <w:jc w:val="right"/>
              <w:rPr>
                <w:sz w:val="15"/>
                <w:szCs w:val="15"/>
              </w:rPr>
            </w:pPr>
          </w:p>
        </w:tc>
        <w:tc>
          <w:tcPr>
            <w:tcW w:w="447" w:type="pct"/>
            <w:tcBorders>
              <w:top w:val="single" w:sz="4" w:space="0" w:color="auto"/>
              <w:bottom w:val="single" w:sz="8" w:space="0" w:color="auto"/>
            </w:tcBorders>
            <w:vAlign w:val="bottom"/>
          </w:tcPr>
          <w:p w14:paraId="475A7306" w14:textId="77777777" w:rsidR="00E45044" w:rsidRPr="00297E92" w:rsidRDefault="00E45044" w:rsidP="00E45044">
            <w:pPr>
              <w:jc w:val="right"/>
              <w:rPr>
                <w:sz w:val="15"/>
                <w:szCs w:val="15"/>
              </w:rPr>
            </w:pPr>
            <w:r w:rsidRPr="00297E92">
              <w:rPr>
                <w:sz w:val="15"/>
                <w:szCs w:val="15"/>
              </w:rPr>
              <w:t>300 899</w:t>
            </w:r>
          </w:p>
        </w:tc>
        <w:tc>
          <w:tcPr>
            <w:tcW w:w="522" w:type="pct"/>
            <w:tcBorders>
              <w:top w:val="single" w:sz="4" w:space="0" w:color="auto"/>
              <w:bottom w:val="single" w:sz="8" w:space="0" w:color="auto"/>
            </w:tcBorders>
            <w:vAlign w:val="bottom"/>
          </w:tcPr>
          <w:p w14:paraId="73FB7F60" w14:textId="77777777" w:rsidR="00E45044" w:rsidRPr="00297E92" w:rsidRDefault="00E45044" w:rsidP="00E45044">
            <w:pPr>
              <w:jc w:val="right"/>
              <w:rPr>
                <w:sz w:val="15"/>
                <w:szCs w:val="15"/>
              </w:rPr>
            </w:pPr>
            <w:r w:rsidRPr="00297E92">
              <w:rPr>
                <w:sz w:val="15"/>
                <w:szCs w:val="15"/>
              </w:rPr>
              <w:t>6 009 882</w:t>
            </w:r>
          </w:p>
        </w:tc>
        <w:tc>
          <w:tcPr>
            <w:tcW w:w="481" w:type="pct"/>
            <w:tcBorders>
              <w:top w:val="single" w:sz="4" w:space="0" w:color="auto"/>
              <w:bottom w:val="single" w:sz="8" w:space="0" w:color="auto"/>
            </w:tcBorders>
            <w:vAlign w:val="bottom"/>
          </w:tcPr>
          <w:p w14:paraId="125269AF" w14:textId="77777777" w:rsidR="00E45044" w:rsidRPr="00297E92" w:rsidRDefault="00E45044" w:rsidP="00E45044">
            <w:pPr>
              <w:jc w:val="right"/>
              <w:rPr>
                <w:sz w:val="15"/>
                <w:szCs w:val="15"/>
              </w:rPr>
            </w:pPr>
            <w:r w:rsidRPr="00297E92">
              <w:rPr>
                <w:sz w:val="15"/>
                <w:szCs w:val="15"/>
              </w:rPr>
              <w:t>-</w:t>
            </w:r>
          </w:p>
        </w:tc>
        <w:tc>
          <w:tcPr>
            <w:tcW w:w="553" w:type="pct"/>
            <w:tcBorders>
              <w:top w:val="single" w:sz="4" w:space="0" w:color="auto"/>
              <w:bottom w:val="single" w:sz="8" w:space="0" w:color="auto"/>
            </w:tcBorders>
            <w:vAlign w:val="bottom"/>
          </w:tcPr>
          <w:p w14:paraId="7EAD0FF3" w14:textId="77777777" w:rsidR="00E45044" w:rsidRPr="00297E92" w:rsidRDefault="00E45044" w:rsidP="00E45044">
            <w:pPr>
              <w:jc w:val="right"/>
              <w:rPr>
                <w:sz w:val="15"/>
                <w:szCs w:val="15"/>
              </w:rPr>
            </w:pPr>
            <w:r w:rsidRPr="00297E92">
              <w:rPr>
                <w:sz w:val="15"/>
                <w:szCs w:val="15"/>
              </w:rPr>
              <w:t>-</w:t>
            </w:r>
          </w:p>
        </w:tc>
        <w:tc>
          <w:tcPr>
            <w:tcW w:w="556" w:type="pct"/>
            <w:tcBorders>
              <w:top w:val="single" w:sz="4" w:space="0" w:color="auto"/>
              <w:bottom w:val="single" w:sz="8" w:space="0" w:color="auto"/>
            </w:tcBorders>
            <w:vAlign w:val="bottom"/>
          </w:tcPr>
          <w:p w14:paraId="5049D204" w14:textId="77777777" w:rsidR="00E45044" w:rsidRPr="00297E92" w:rsidRDefault="00E45044" w:rsidP="00E45044">
            <w:pPr>
              <w:jc w:val="right"/>
              <w:rPr>
                <w:sz w:val="15"/>
                <w:szCs w:val="15"/>
              </w:rPr>
            </w:pPr>
            <w:r w:rsidRPr="00297E92">
              <w:rPr>
                <w:sz w:val="15"/>
                <w:szCs w:val="15"/>
              </w:rPr>
              <w:t>5 133</w:t>
            </w:r>
          </w:p>
        </w:tc>
        <w:tc>
          <w:tcPr>
            <w:tcW w:w="505" w:type="pct"/>
            <w:tcBorders>
              <w:top w:val="single" w:sz="4" w:space="0" w:color="auto"/>
              <w:bottom w:val="single" w:sz="8" w:space="0" w:color="auto"/>
            </w:tcBorders>
            <w:vAlign w:val="bottom"/>
          </w:tcPr>
          <w:p w14:paraId="3B0ABD4B" w14:textId="77777777" w:rsidR="00E45044" w:rsidRPr="00297E92" w:rsidRDefault="00E45044" w:rsidP="00E45044">
            <w:pPr>
              <w:jc w:val="right"/>
              <w:rPr>
                <w:sz w:val="15"/>
                <w:szCs w:val="15"/>
              </w:rPr>
            </w:pPr>
            <w:r w:rsidRPr="00297E92">
              <w:rPr>
                <w:sz w:val="15"/>
                <w:szCs w:val="15"/>
              </w:rPr>
              <w:t>-</w:t>
            </w:r>
          </w:p>
        </w:tc>
        <w:tc>
          <w:tcPr>
            <w:tcW w:w="505" w:type="pct"/>
            <w:tcBorders>
              <w:top w:val="single" w:sz="4" w:space="0" w:color="auto"/>
              <w:bottom w:val="single" w:sz="8" w:space="0" w:color="auto"/>
            </w:tcBorders>
            <w:vAlign w:val="bottom"/>
          </w:tcPr>
          <w:p w14:paraId="260CB7EB" w14:textId="77777777" w:rsidR="00E45044" w:rsidRPr="00297E92" w:rsidRDefault="00E45044" w:rsidP="00E45044">
            <w:pPr>
              <w:jc w:val="right"/>
              <w:rPr>
                <w:sz w:val="15"/>
                <w:szCs w:val="15"/>
              </w:rPr>
            </w:pPr>
            <w:r w:rsidRPr="00297E92">
              <w:rPr>
                <w:sz w:val="15"/>
                <w:szCs w:val="15"/>
              </w:rPr>
              <w:t>6 315 914</w:t>
            </w:r>
          </w:p>
        </w:tc>
      </w:tr>
    </w:tbl>
    <w:p w14:paraId="6A168610" w14:textId="77777777" w:rsidR="00E45044" w:rsidRPr="00297E92" w:rsidRDefault="00E45044" w:rsidP="00E45044">
      <w:pPr>
        <w:rPr>
          <w:sz w:val="16"/>
          <w:szCs w:val="16"/>
        </w:rPr>
      </w:pPr>
    </w:p>
    <w:p w14:paraId="7D2205ED" w14:textId="3B7B78CD" w:rsidR="00E45044" w:rsidRPr="00297E92" w:rsidRDefault="00E45044" w:rsidP="00E45044">
      <w:pPr>
        <w:rPr>
          <w:snapToGrid w:val="0"/>
          <w:lang w:eastAsia="sk-SK"/>
        </w:rPr>
      </w:pPr>
      <w:r w:rsidRPr="00297E92">
        <w:rPr>
          <w:snapToGrid w:val="0"/>
          <w:lang w:eastAsia="sk-SK"/>
        </w:rPr>
        <w:t>V roku 2015 najväčšiu časť investícií do nehmotného majetku predstavovalo zaradenie licencií v hodnote 3 313 258 EUR. Ide o nasledovné obchodné značky obstarané od dcérskej spoločnosti: Kaiser, Csabahús, Finonimo, Hungaria, Piccoló.</w:t>
      </w:r>
    </w:p>
    <w:p w14:paraId="54822EF6" w14:textId="387DC2A0" w:rsidR="00053DBF" w:rsidRPr="00297E92" w:rsidRDefault="00053DBF" w:rsidP="00E45044">
      <w:pPr>
        <w:jc w:val="left"/>
        <w:rPr>
          <w:snapToGrid w:val="0"/>
          <w:lang w:eastAsia="sk-SK"/>
        </w:rPr>
      </w:pPr>
    </w:p>
    <w:p w14:paraId="21508350" w14:textId="77777777" w:rsidR="004C26AF" w:rsidRPr="00297E92" w:rsidRDefault="004C26AF" w:rsidP="009A0F69">
      <w:pPr>
        <w:rPr>
          <w:highlight w:val="yellow"/>
        </w:rPr>
        <w:sectPr w:rsidR="004C26AF" w:rsidRPr="00297E92" w:rsidSect="007F3692">
          <w:pgSz w:w="16840" w:h="11907" w:orient="landscape" w:code="9"/>
          <w:pgMar w:top="1418" w:right="1418" w:bottom="992" w:left="1418" w:header="851" w:footer="680" w:gutter="0"/>
          <w:cols w:space="708"/>
          <w:docGrid w:linePitch="360"/>
        </w:sectPr>
      </w:pPr>
    </w:p>
    <w:p w14:paraId="28CA55C7" w14:textId="77777777" w:rsidR="005D6811" w:rsidRPr="00297E92" w:rsidRDefault="005D6811" w:rsidP="009A1D43">
      <w:pPr>
        <w:pStyle w:val="Nadpis3"/>
      </w:pPr>
      <w:r w:rsidRPr="00297E92">
        <w:lastRenderedPageBreak/>
        <w:t>Pohyby na účtoch dlhodobého hmotného majetku, oprávok, opravných položiek a zostatkovej hodnoty</w:t>
      </w:r>
    </w:p>
    <w:p w14:paraId="7549723B" w14:textId="77777777" w:rsidR="005D6811" w:rsidRPr="00297E92" w:rsidRDefault="005D6811" w:rsidP="005D6811"/>
    <w:p w14:paraId="1DB03174" w14:textId="4BA04679" w:rsidR="003217DB" w:rsidRPr="00297E92" w:rsidRDefault="003217DB" w:rsidP="003217DB">
      <w:pPr>
        <w:rPr>
          <w:b/>
          <w:snapToGrid w:val="0"/>
          <w:lang w:eastAsia="sk-SK"/>
        </w:rPr>
      </w:pPr>
      <w:r w:rsidRPr="00297E92">
        <w:rPr>
          <w:snapToGrid w:val="0"/>
          <w:u w:val="single"/>
          <w:lang w:eastAsia="sk-SK"/>
        </w:rPr>
        <w:t>31. december 201</w:t>
      </w:r>
      <w:r w:rsidR="00E45044">
        <w:rPr>
          <w:snapToGrid w:val="0"/>
          <w:u w:val="single"/>
          <w:lang w:eastAsia="sk-SK"/>
        </w:rPr>
        <w:t>6</w:t>
      </w:r>
    </w:p>
    <w:p w14:paraId="0B65F7E6" w14:textId="77777777" w:rsidR="003217DB" w:rsidRPr="00297E92" w:rsidRDefault="003217DB" w:rsidP="003217DB"/>
    <w:tbl>
      <w:tblPr>
        <w:tblW w:w="14276" w:type="dxa"/>
        <w:tblInd w:w="108" w:type="dxa"/>
        <w:tblBorders>
          <w:top w:val="single" w:sz="8" w:space="0" w:color="auto"/>
          <w:bottom w:val="single" w:sz="8" w:space="0" w:color="auto"/>
        </w:tblBorders>
        <w:tblLayout w:type="fixed"/>
        <w:tblLook w:val="01E0" w:firstRow="1" w:lastRow="1" w:firstColumn="1" w:lastColumn="1" w:noHBand="0" w:noVBand="0"/>
      </w:tblPr>
      <w:tblGrid>
        <w:gridCol w:w="1843"/>
        <w:gridCol w:w="1129"/>
        <w:gridCol w:w="1413"/>
        <w:gridCol w:w="1413"/>
        <w:gridCol w:w="1413"/>
        <w:gridCol w:w="1413"/>
        <w:gridCol w:w="1413"/>
        <w:gridCol w:w="1413"/>
        <w:gridCol w:w="1413"/>
        <w:gridCol w:w="1413"/>
      </w:tblGrid>
      <w:tr w:rsidR="00AF6323" w:rsidRPr="00297E92" w14:paraId="0107C12E" w14:textId="77777777" w:rsidTr="00715F84">
        <w:trPr>
          <w:trHeight w:val="463"/>
        </w:trPr>
        <w:tc>
          <w:tcPr>
            <w:tcW w:w="1843" w:type="dxa"/>
            <w:tcBorders>
              <w:top w:val="single" w:sz="8" w:space="0" w:color="auto"/>
              <w:bottom w:val="nil"/>
            </w:tcBorders>
            <w:vAlign w:val="center"/>
          </w:tcPr>
          <w:p w14:paraId="61E3F457" w14:textId="77777777" w:rsidR="003217DB" w:rsidRPr="00297E92" w:rsidRDefault="003217DB" w:rsidP="003217DB">
            <w:pPr>
              <w:jc w:val="center"/>
              <w:rPr>
                <w:b/>
                <w:i/>
                <w:sz w:val="15"/>
                <w:szCs w:val="15"/>
              </w:rPr>
            </w:pPr>
          </w:p>
        </w:tc>
        <w:tc>
          <w:tcPr>
            <w:tcW w:w="1129" w:type="dxa"/>
            <w:tcBorders>
              <w:top w:val="single" w:sz="8" w:space="0" w:color="auto"/>
              <w:bottom w:val="nil"/>
            </w:tcBorders>
            <w:vAlign w:val="center"/>
          </w:tcPr>
          <w:p w14:paraId="012199E2" w14:textId="77777777" w:rsidR="003217DB" w:rsidRPr="00297E92" w:rsidRDefault="003217DB" w:rsidP="003217DB">
            <w:pPr>
              <w:ind w:left="-57" w:right="-57"/>
              <w:jc w:val="center"/>
              <w:rPr>
                <w:b/>
                <w:i/>
                <w:sz w:val="15"/>
                <w:szCs w:val="15"/>
              </w:rPr>
            </w:pPr>
            <w:r w:rsidRPr="00297E92">
              <w:rPr>
                <w:b/>
                <w:i/>
                <w:sz w:val="15"/>
                <w:szCs w:val="15"/>
              </w:rPr>
              <w:t>Pozemky</w:t>
            </w:r>
          </w:p>
        </w:tc>
        <w:tc>
          <w:tcPr>
            <w:tcW w:w="1413" w:type="dxa"/>
            <w:tcBorders>
              <w:top w:val="single" w:sz="8" w:space="0" w:color="auto"/>
              <w:bottom w:val="nil"/>
            </w:tcBorders>
            <w:vAlign w:val="center"/>
          </w:tcPr>
          <w:p w14:paraId="01191247" w14:textId="77777777" w:rsidR="003217DB" w:rsidRPr="00297E92" w:rsidRDefault="003217DB" w:rsidP="003217DB">
            <w:pPr>
              <w:ind w:left="-57" w:right="-57"/>
              <w:jc w:val="center"/>
              <w:rPr>
                <w:b/>
                <w:i/>
                <w:sz w:val="15"/>
                <w:szCs w:val="15"/>
              </w:rPr>
            </w:pPr>
            <w:r w:rsidRPr="00297E92">
              <w:rPr>
                <w:b/>
                <w:i/>
                <w:sz w:val="15"/>
                <w:szCs w:val="15"/>
              </w:rPr>
              <w:t>Stavby</w:t>
            </w:r>
          </w:p>
        </w:tc>
        <w:tc>
          <w:tcPr>
            <w:tcW w:w="1413" w:type="dxa"/>
            <w:tcBorders>
              <w:top w:val="single" w:sz="8" w:space="0" w:color="auto"/>
              <w:bottom w:val="nil"/>
            </w:tcBorders>
            <w:vAlign w:val="center"/>
          </w:tcPr>
          <w:p w14:paraId="39DED07D" w14:textId="77777777" w:rsidR="003217DB" w:rsidRPr="00297E92" w:rsidRDefault="003217DB" w:rsidP="003217DB">
            <w:pPr>
              <w:ind w:left="-57" w:right="-57"/>
              <w:jc w:val="center"/>
              <w:rPr>
                <w:b/>
                <w:i/>
                <w:sz w:val="15"/>
                <w:szCs w:val="15"/>
              </w:rPr>
            </w:pPr>
            <w:r w:rsidRPr="00297E92">
              <w:rPr>
                <w:b/>
                <w:i/>
                <w:sz w:val="15"/>
                <w:szCs w:val="15"/>
              </w:rPr>
              <w:t>Samostatné hnuteľné veci a súbory hnuteľných vecí</w:t>
            </w:r>
          </w:p>
        </w:tc>
        <w:tc>
          <w:tcPr>
            <w:tcW w:w="1413" w:type="dxa"/>
            <w:tcBorders>
              <w:top w:val="single" w:sz="8" w:space="0" w:color="auto"/>
              <w:bottom w:val="nil"/>
            </w:tcBorders>
            <w:vAlign w:val="center"/>
          </w:tcPr>
          <w:p w14:paraId="33F10E35" w14:textId="77777777" w:rsidR="003217DB" w:rsidRPr="00297E92" w:rsidRDefault="003217DB" w:rsidP="003217DB">
            <w:pPr>
              <w:ind w:left="-57" w:right="-57"/>
              <w:jc w:val="center"/>
              <w:rPr>
                <w:b/>
                <w:i/>
                <w:sz w:val="15"/>
                <w:szCs w:val="15"/>
              </w:rPr>
            </w:pPr>
            <w:r w:rsidRPr="00297E92">
              <w:rPr>
                <w:b/>
                <w:i/>
                <w:sz w:val="15"/>
                <w:szCs w:val="15"/>
              </w:rPr>
              <w:t>Pestovateľské celky trvalých porastov</w:t>
            </w:r>
          </w:p>
        </w:tc>
        <w:tc>
          <w:tcPr>
            <w:tcW w:w="1413" w:type="dxa"/>
            <w:tcBorders>
              <w:top w:val="single" w:sz="8" w:space="0" w:color="auto"/>
              <w:bottom w:val="nil"/>
            </w:tcBorders>
            <w:vAlign w:val="center"/>
          </w:tcPr>
          <w:p w14:paraId="41BADAB9" w14:textId="77777777" w:rsidR="003217DB" w:rsidRPr="00297E92" w:rsidRDefault="003217DB" w:rsidP="003217DB">
            <w:pPr>
              <w:ind w:left="-57" w:right="-57"/>
              <w:jc w:val="center"/>
              <w:rPr>
                <w:b/>
                <w:i/>
                <w:sz w:val="15"/>
                <w:szCs w:val="15"/>
              </w:rPr>
            </w:pPr>
            <w:r w:rsidRPr="00297E92">
              <w:rPr>
                <w:b/>
                <w:i/>
                <w:sz w:val="15"/>
                <w:szCs w:val="15"/>
              </w:rPr>
              <w:t>Základné stádo a ťažné zvieratá</w:t>
            </w:r>
          </w:p>
        </w:tc>
        <w:tc>
          <w:tcPr>
            <w:tcW w:w="1413" w:type="dxa"/>
            <w:tcBorders>
              <w:top w:val="single" w:sz="8" w:space="0" w:color="auto"/>
              <w:bottom w:val="nil"/>
            </w:tcBorders>
            <w:vAlign w:val="center"/>
          </w:tcPr>
          <w:p w14:paraId="3865D262" w14:textId="77777777" w:rsidR="003217DB" w:rsidRPr="00297E92" w:rsidRDefault="003217DB" w:rsidP="003217DB">
            <w:pPr>
              <w:ind w:left="-57" w:right="-57"/>
              <w:jc w:val="center"/>
              <w:rPr>
                <w:b/>
                <w:i/>
                <w:sz w:val="15"/>
                <w:szCs w:val="15"/>
              </w:rPr>
            </w:pPr>
            <w:r w:rsidRPr="00297E92">
              <w:rPr>
                <w:b/>
                <w:i/>
                <w:sz w:val="15"/>
                <w:szCs w:val="15"/>
              </w:rPr>
              <w:t>Ostatný dlhodobý hmotný majetok</w:t>
            </w:r>
          </w:p>
        </w:tc>
        <w:tc>
          <w:tcPr>
            <w:tcW w:w="1413" w:type="dxa"/>
            <w:tcBorders>
              <w:top w:val="single" w:sz="8" w:space="0" w:color="auto"/>
              <w:bottom w:val="nil"/>
            </w:tcBorders>
            <w:vAlign w:val="center"/>
          </w:tcPr>
          <w:p w14:paraId="3544D803" w14:textId="77777777" w:rsidR="003217DB" w:rsidRPr="00297E92" w:rsidRDefault="003217DB" w:rsidP="003217DB">
            <w:pPr>
              <w:ind w:left="-57" w:right="-57"/>
              <w:jc w:val="center"/>
              <w:rPr>
                <w:b/>
                <w:i/>
                <w:sz w:val="15"/>
                <w:szCs w:val="15"/>
              </w:rPr>
            </w:pPr>
            <w:r w:rsidRPr="00297E92">
              <w:rPr>
                <w:b/>
                <w:i/>
                <w:sz w:val="15"/>
                <w:szCs w:val="15"/>
              </w:rPr>
              <w:t>Obstarávaný dlhodobý hmotný majetok</w:t>
            </w:r>
          </w:p>
        </w:tc>
        <w:tc>
          <w:tcPr>
            <w:tcW w:w="1413" w:type="dxa"/>
            <w:tcBorders>
              <w:top w:val="single" w:sz="8" w:space="0" w:color="auto"/>
              <w:bottom w:val="nil"/>
            </w:tcBorders>
            <w:vAlign w:val="center"/>
          </w:tcPr>
          <w:p w14:paraId="2D1FBFD6" w14:textId="77777777" w:rsidR="003217DB" w:rsidRPr="00297E92" w:rsidRDefault="003217DB" w:rsidP="003217DB">
            <w:pPr>
              <w:ind w:left="-57" w:right="-57"/>
              <w:jc w:val="center"/>
              <w:rPr>
                <w:b/>
                <w:i/>
                <w:sz w:val="15"/>
                <w:szCs w:val="15"/>
              </w:rPr>
            </w:pPr>
            <w:r w:rsidRPr="00297E92">
              <w:rPr>
                <w:b/>
                <w:i/>
                <w:sz w:val="15"/>
                <w:szCs w:val="15"/>
              </w:rPr>
              <w:t>Poskytnuté preddavky</w:t>
            </w:r>
          </w:p>
        </w:tc>
        <w:tc>
          <w:tcPr>
            <w:tcW w:w="1413" w:type="dxa"/>
            <w:tcBorders>
              <w:top w:val="single" w:sz="8" w:space="0" w:color="auto"/>
              <w:bottom w:val="nil"/>
            </w:tcBorders>
            <w:vAlign w:val="center"/>
          </w:tcPr>
          <w:p w14:paraId="360F38EE" w14:textId="77777777" w:rsidR="003217DB" w:rsidRPr="00297E92" w:rsidRDefault="003217DB" w:rsidP="003217DB">
            <w:pPr>
              <w:ind w:left="-57" w:right="-57"/>
              <w:jc w:val="center"/>
              <w:rPr>
                <w:b/>
                <w:i/>
                <w:sz w:val="15"/>
                <w:szCs w:val="15"/>
              </w:rPr>
            </w:pPr>
            <w:r w:rsidRPr="00297E92">
              <w:rPr>
                <w:b/>
                <w:i/>
                <w:sz w:val="15"/>
                <w:szCs w:val="15"/>
              </w:rPr>
              <w:t>Celkom</w:t>
            </w:r>
          </w:p>
        </w:tc>
      </w:tr>
      <w:tr w:rsidR="00AF6323" w:rsidRPr="00297E92" w14:paraId="6F2BC239" w14:textId="77777777" w:rsidTr="00715F84">
        <w:tc>
          <w:tcPr>
            <w:tcW w:w="1843" w:type="dxa"/>
            <w:tcBorders>
              <w:top w:val="single" w:sz="4" w:space="0" w:color="auto"/>
              <w:bottom w:val="nil"/>
            </w:tcBorders>
          </w:tcPr>
          <w:p w14:paraId="218AB676" w14:textId="77777777" w:rsidR="003217DB" w:rsidRPr="00297E92" w:rsidRDefault="003217DB" w:rsidP="003217DB">
            <w:pPr>
              <w:ind w:left="-57" w:right="-57"/>
              <w:jc w:val="left"/>
              <w:rPr>
                <w:b/>
                <w:bCs/>
                <w:snapToGrid w:val="0"/>
                <w:sz w:val="15"/>
                <w:szCs w:val="15"/>
                <w:lang w:eastAsia="sk-SK"/>
              </w:rPr>
            </w:pPr>
            <w:r w:rsidRPr="00297E92">
              <w:rPr>
                <w:b/>
                <w:bCs/>
                <w:snapToGrid w:val="0"/>
                <w:sz w:val="15"/>
                <w:szCs w:val="15"/>
                <w:lang w:eastAsia="sk-SK"/>
              </w:rPr>
              <w:t>Prvotné ocenenie</w:t>
            </w:r>
          </w:p>
        </w:tc>
        <w:tc>
          <w:tcPr>
            <w:tcW w:w="1129" w:type="dxa"/>
            <w:tcBorders>
              <w:top w:val="single" w:sz="4" w:space="0" w:color="auto"/>
              <w:bottom w:val="nil"/>
            </w:tcBorders>
          </w:tcPr>
          <w:p w14:paraId="6186A1E9" w14:textId="77777777" w:rsidR="003217DB" w:rsidRPr="00297E92" w:rsidRDefault="003217DB" w:rsidP="00313DD5">
            <w:pPr>
              <w:jc w:val="right"/>
              <w:rPr>
                <w:sz w:val="15"/>
                <w:szCs w:val="15"/>
              </w:rPr>
            </w:pPr>
          </w:p>
        </w:tc>
        <w:tc>
          <w:tcPr>
            <w:tcW w:w="1413" w:type="dxa"/>
            <w:tcBorders>
              <w:top w:val="single" w:sz="4" w:space="0" w:color="auto"/>
              <w:bottom w:val="nil"/>
            </w:tcBorders>
          </w:tcPr>
          <w:p w14:paraId="04FE5335" w14:textId="77777777" w:rsidR="003217DB" w:rsidRPr="00297E92" w:rsidRDefault="003217DB" w:rsidP="00313DD5">
            <w:pPr>
              <w:jc w:val="right"/>
              <w:rPr>
                <w:sz w:val="15"/>
                <w:szCs w:val="15"/>
              </w:rPr>
            </w:pPr>
          </w:p>
        </w:tc>
        <w:tc>
          <w:tcPr>
            <w:tcW w:w="1413" w:type="dxa"/>
            <w:tcBorders>
              <w:top w:val="single" w:sz="4" w:space="0" w:color="auto"/>
              <w:bottom w:val="nil"/>
            </w:tcBorders>
          </w:tcPr>
          <w:p w14:paraId="2BCAD519" w14:textId="77777777" w:rsidR="003217DB" w:rsidRPr="00297E92" w:rsidRDefault="003217DB" w:rsidP="00313DD5">
            <w:pPr>
              <w:jc w:val="right"/>
              <w:rPr>
                <w:sz w:val="15"/>
                <w:szCs w:val="15"/>
              </w:rPr>
            </w:pPr>
          </w:p>
        </w:tc>
        <w:tc>
          <w:tcPr>
            <w:tcW w:w="1413" w:type="dxa"/>
            <w:tcBorders>
              <w:top w:val="single" w:sz="4" w:space="0" w:color="auto"/>
              <w:bottom w:val="nil"/>
            </w:tcBorders>
          </w:tcPr>
          <w:p w14:paraId="1F5DE671" w14:textId="77777777" w:rsidR="003217DB" w:rsidRPr="00297E92" w:rsidRDefault="003217DB" w:rsidP="00313DD5">
            <w:pPr>
              <w:jc w:val="right"/>
              <w:rPr>
                <w:sz w:val="15"/>
                <w:szCs w:val="15"/>
              </w:rPr>
            </w:pPr>
          </w:p>
        </w:tc>
        <w:tc>
          <w:tcPr>
            <w:tcW w:w="1413" w:type="dxa"/>
            <w:tcBorders>
              <w:top w:val="single" w:sz="4" w:space="0" w:color="auto"/>
              <w:bottom w:val="nil"/>
            </w:tcBorders>
          </w:tcPr>
          <w:p w14:paraId="705E4607" w14:textId="77777777" w:rsidR="003217DB" w:rsidRPr="00297E92" w:rsidRDefault="003217DB" w:rsidP="00313DD5">
            <w:pPr>
              <w:jc w:val="right"/>
              <w:rPr>
                <w:sz w:val="15"/>
                <w:szCs w:val="15"/>
              </w:rPr>
            </w:pPr>
          </w:p>
        </w:tc>
        <w:tc>
          <w:tcPr>
            <w:tcW w:w="1413" w:type="dxa"/>
            <w:tcBorders>
              <w:top w:val="single" w:sz="4" w:space="0" w:color="auto"/>
              <w:bottom w:val="nil"/>
            </w:tcBorders>
          </w:tcPr>
          <w:p w14:paraId="6BB17799" w14:textId="77777777" w:rsidR="003217DB" w:rsidRPr="00297E92" w:rsidRDefault="003217DB" w:rsidP="00313DD5">
            <w:pPr>
              <w:jc w:val="right"/>
              <w:rPr>
                <w:sz w:val="15"/>
                <w:szCs w:val="15"/>
              </w:rPr>
            </w:pPr>
          </w:p>
        </w:tc>
        <w:tc>
          <w:tcPr>
            <w:tcW w:w="1413" w:type="dxa"/>
            <w:tcBorders>
              <w:top w:val="single" w:sz="4" w:space="0" w:color="auto"/>
              <w:bottom w:val="nil"/>
            </w:tcBorders>
          </w:tcPr>
          <w:p w14:paraId="12460891" w14:textId="77777777" w:rsidR="003217DB" w:rsidRPr="00297E92" w:rsidRDefault="003217DB" w:rsidP="00313DD5">
            <w:pPr>
              <w:jc w:val="right"/>
              <w:rPr>
                <w:sz w:val="15"/>
                <w:szCs w:val="15"/>
              </w:rPr>
            </w:pPr>
          </w:p>
        </w:tc>
        <w:tc>
          <w:tcPr>
            <w:tcW w:w="1413" w:type="dxa"/>
            <w:tcBorders>
              <w:top w:val="single" w:sz="4" w:space="0" w:color="auto"/>
              <w:bottom w:val="nil"/>
            </w:tcBorders>
          </w:tcPr>
          <w:p w14:paraId="23C37061" w14:textId="77777777" w:rsidR="003217DB" w:rsidRPr="00297E92" w:rsidRDefault="003217DB" w:rsidP="00313DD5">
            <w:pPr>
              <w:jc w:val="right"/>
              <w:rPr>
                <w:sz w:val="15"/>
                <w:szCs w:val="15"/>
              </w:rPr>
            </w:pPr>
          </w:p>
        </w:tc>
        <w:tc>
          <w:tcPr>
            <w:tcW w:w="1413" w:type="dxa"/>
            <w:tcBorders>
              <w:top w:val="single" w:sz="4" w:space="0" w:color="auto"/>
              <w:bottom w:val="nil"/>
            </w:tcBorders>
          </w:tcPr>
          <w:p w14:paraId="1BBAFA94" w14:textId="77777777" w:rsidR="003217DB" w:rsidRPr="00297E92" w:rsidRDefault="003217DB" w:rsidP="00313DD5">
            <w:pPr>
              <w:jc w:val="right"/>
              <w:rPr>
                <w:sz w:val="15"/>
                <w:szCs w:val="15"/>
              </w:rPr>
            </w:pPr>
          </w:p>
        </w:tc>
      </w:tr>
      <w:tr w:rsidR="00E45044" w:rsidRPr="00297E92" w14:paraId="27DFFFCF" w14:textId="77777777" w:rsidTr="00715F84">
        <w:tc>
          <w:tcPr>
            <w:tcW w:w="1843" w:type="dxa"/>
            <w:tcBorders>
              <w:top w:val="nil"/>
            </w:tcBorders>
          </w:tcPr>
          <w:p w14:paraId="7CC70954" w14:textId="5EBC5B55" w:rsidR="00E45044" w:rsidRPr="00297E92" w:rsidRDefault="00E45044" w:rsidP="00E45044">
            <w:pPr>
              <w:ind w:left="-57"/>
              <w:rPr>
                <w:snapToGrid w:val="0"/>
                <w:sz w:val="15"/>
                <w:szCs w:val="15"/>
                <w:lang w:eastAsia="sk-SK"/>
              </w:rPr>
            </w:pPr>
            <w:r w:rsidRPr="00297E92">
              <w:rPr>
                <w:snapToGrid w:val="0"/>
                <w:sz w:val="15"/>
                <w:szCs w:val="15"/>
                <w:lang w:eastAsia="sk-SK"/>
              </w:rPr>
              <w:t>K 1. januáru 201</w:t>
            </w:r>
            <w:r>
              <w:rPr>
                <w:snapToGrid w:val="0"/>
                <w:sz w:val="15"/>
                <w:szCs w:val="15"/>
                <w:lang w:eastAsia="sk-SK"/>
              </w:rPr>
              <w:t>6</w:t>
            </w:r>
          </w:p>
        </w:tc>
        <w:tc>
          <w:tcPr>
            <w:tcW w:w="1129" w:type="dxa"/>
            <w:tcBorders>
              <w:top w:val="nil"/>
            </w:tcBorders>
            <w:vAlign w:val="bottom"/>
          </w:tcPr>
          <w:p w14:paraId="7ABDC8D5" w14:textId="7B08C1BD" w:rsidR="00E45044" w:rsidRPr="00297E92" w:rsidRDefault="00E45044" w:rsidP="00E45044">
            <w:pPr>
              <w:jc w:val="right"/>
              <w:rPr>
                <w:sz w:val="15"/>
                <w:szCs w:val="15"/>
              </w:rPr>
            </w:pPr>
            <w:r w:rsidRPr="00297E92">
              <w:rPr>
                <w:sz w:val="15"/>
                <w:szCs w:val="15"/>
              </w:rPr>
              <w:t>1 749 274</w:t>
            </w:r>
          </w:p>
        </w:tc>
        <w:tc>
          <w:tcPr>
            <w:tcW w:w="1413" w:type="dxa"/>
            <w:tcBorders>
              <w:top w:val="nil"/>
            </w:tcBorders>
            <w:vAlign w:val="bottom"/>
          </w:tcPr>
          <w:p w14:paraId="5DCE942E" w14:textId="19FD6526" w:rsidR="00E45044" w:rsidRPr="00297E92" w:rsidRDefault="00E45044" w:rsidP="00E45044">
            <w:pPr>
              <w:jc w:val="right"/>
              <w:rPr>
                <w:sz w:val="15"/>
                <w:szCs w:val="15"/>
              </w:rPr>
            </w:pPr>
            <w:r w:rsidRPr="00297E92">
              <w:rPr>
                <w:sz w:val="15"/>
                <w:szCs w:val="15"/>
              </w:rPr>
              <w:t>32 912 600</w:t>
            </w:r>
          </w:p>
        </w:tc>
        <w:tc>
          <w:tcPr>
            <w:tcW w:w="1413" w:type="dxa"/>
            <w:tcBorders>
              <w:top w:val="nil"/>
            </w:tcBorders>
            <w:vAlign w:val="bottom"/>
          </w:tcPr>
          <w:p w14:paraId="59178BD7" w14:textId="291E3574" w:rsidR="00E45044" w:rsidRPr="00297E92" w:rsidRDefault="00E45044" w:rsidP="00E45044">
            <w:pPr>
              <w:jc w:val="right"/>
              <w:rPr>
                <w:sz w:val="15"/>
                <w:szCs w:val="15"/>
              </w:rPr>
            </w:pPr>
            <w:r w:rsidRPr="00297E92">
              <w:rPr>
                <w:sz w:val="15"/>
                <w:szCs w:val="15"/>
              </w:rPr>
              <w:t>50 937 614</w:t>
            </w:r>
          </w:p>
        </w:tc>
        <w:tc>
          <w:tcPr>
            <w:tcW w:w="1413" w:type="dxa"/>
            <w:tcBorders>
              <w:top w:val="nil"/>
            </w:tcBorders>
            <w:vAlign w:val="bottom"/>
          </w:tcPr>
          <w:p w14:paraId="775C9CDB" w14:textId="06F56408" w:rsidR="00E45044" w:rsidRPr="00297E92" w:rsidRDefault="00E45044" w:rsidP="00E45044">
            <w:pPr>
              <w:jc w:val="right"/>
              <w:rPr>
                <w:sz w:val="15"/>
                <w:szCs w:val="15"/>
              </w:rPr>
            </w:pPr>
            <w:r w:rsidRPr="00297E92">
              <w:rPr>
                <w:sz w:val="15"/>
                <w:szCs w:val="15"/>
              </w:rPr>
              <w:t>-</w:t>
            </w:r>
          </w:p>
        </w:tc>
        <w:tc>
          <w:tcPr>
            <w:tcW w:w="1413" w:type="dxa"/>
            <w:tcBorders>
              <w:top w:val="nil"/>
            </w:tcBorders>
            <w:vAlign w:val="bottom"/>
          </w:tcPr>
          <w:p w14:paraId="36FA7106" w14:textId="0F0B45ED" w:rsidR="00E45044" w:rsidRPr="00297E92" w:rsidRDefault="00E45044" w:rsidP="00E45044">
            <w:pPr>
              <w:jc w:val="right"/>
              <w:rPr>
                <w:sz w:val="15"/>
                <w:szCs w:val="15"/>
              </w:rPr>
            </w:pPr>
            <w:r w:rsidRPr="00297E92">
              <w:rPr>
                <w:sz w:val="15"/>
                <w:szCs w:val="15"/>
              </w:rPr>
              <w:t>-</w:t>
            </w:r>
          </w:p>
        </w:tc>
        <w:tc>
          <w:tcPr>
            <w:tcW w:w="1413" w:type="dxa"/>
            <w:tcBorders>
              <w:top w:val="nil"/>
            </w:tcBorders>
            <w:vAlign w:val="bottom"/>
          </w:tcPr>
          <w:p w14:paraId="40CEC993" w14:textId="3E863F5C" w:rsidR="00E45044" w:rsidRPr="00297E92" w:rsidRDefault="00E45044" w:rsidP="00E45044">
            <w:pPr>
              <w:jc w:val="right"/>
              <w:rPr>
                <w:sz w:val="15"/>
                <w:szCs w:val="15"/>
              </w:rPr>
            </w:pPr>
            <w:r w:rsidRPr="00297E92">
              <w:rPr>
                <w:sz w:val="15"/>
                <w:szCs w:val="15"/>
              </w:rPr>
              <w:t>7 458</w:t>
            </w:r>
          </w:p>
        </w:tc>
        <w:tc>
          <w:tcPr>
            <w:tcW w:w="1413" w:type="dxa"/>
            <w:tcBorders>
              <w:top w:val="nil"/>
            </w:tcBorders>
            <w:vAlign w:val="bottom"/>
          </w:tcPr>
          <w:p w14:paraId="5817D070" w14:textId="3F3970FB" w:rsidR="00E45044" w:rsidRPr="00297E92" w:rsidRDefault="00E45044" w:rsidP="00E45044">
            <w:pPr>
              <w:jc w:val="right"/>
              <w:rPr>
                <w:sz w:val="15"/>
                <w:szCs w:val="15"/>
              </w:rPr>
            </w:pPr>
            <w:r w:rsidRPr="00297E92">
              <w:rPr>
                <w:sz w:val="15"/>
                <w:szCs w:val="15"/>
              </w:rPr>
              <w:t>749 978</w:t>
            </w:r>
          </w:p>
        </w:tc>
        <w:tc>
          <w:tcPr>
            <w:tcW w:w="1413" w:type="dxa"/>
            <w:tcBorders>
              <w:top w:val="nil"/>
            </w:tcBorders>
            <w:vAlign w:val="bottom"/>
          </w:tcPr>
          <w:p w14:paraId="24A42FD5" w14:textId="19B02EBE" w:rsidR="00E45044" w:rsidRPr="00297E92" w:rsidRDefault="00E45044" w:rsidP="00E45044">
            <w:pPr>
              <w:jc w:val="right"/>
              <w:rPr>
                <w:sz w:val="15"/>
                <w:szCs w:val="15"/>
              </w:rPr>
            </w:pPr>
            <w:r w:rsidRPr="00297E92">
              <w:rPr>
                <w:sz w:val="15"/>
                <w:szCs w:val="15"/>
              </w:rPr>
              <w:t>8 867</w:t>
            </w:r>
          </w:p>
        </w:tc>
        <w:tc>
          <w:tcPr>
            <w:tcW w:w="1413" w:type="dxa"/>
            <w:tcBorders>
              <w:top w:val="nil"/>
            </w:tcBorders>
            <w:vAlign w:val="bottom"/>
          </w:tcPr>
          <w:p w14:paraId="49CBBB5F" w14:textId="27C13953" w:rsidR="00E45044" w:rsidRPr="00297E92" w:rsidRDefault="00E45044" w:rsidP="00E45044">
            <w:pPr>
              <w:jc w:val="right"/>
              <w:rPr>
                <w:sz w:val="15"/>
                <w:szCs w:val="15"/>
              </w:rPr>
            </w:pPr>
            <w:r w:rsidRPr="00297E92">
              <w:rPr>
                <w:sz w:val="15"/>
                <w:szCs w:val="15"/>
              </w:rPr>
              <w:t>86 365 791</w:t>
            </w:r>
          </w:p>
        </w:tc>
      </w:tr>
      <w:tr w:rsidR="00E45044" w:rsidRPr="00297E92" w14:paraId="3EAAB42A" w14:textId="77777777" w:rsidTr="00715F84">
        <w:tc>
          <w:tcPr>
            <w:tcW w:w="1843" w:type="dxa"/>
          </w:tcPr>
          <w:p w14:paraId="576568F0" w14:textId="77777777" w:rsidR="00E45044" w:rsidRPr="00297E92" w:rsidRDefault="00E45044" w:rsidP="00E45044">
            <w:pPr>
              <w:ind w:left="-57"/>
              <w:rPr>
                <w:snapToGrid w:val="0"/>
                <w:sz w:val="15"/>
                <w:szCs w:val="15"/>
                <w:lang w:eastAsia="sk-SK"/>
              </w:rPr>
            </w:pPr>
            <w:r w:rsidRPr="00297E92">
              <w:rPr>
                <w:snapToGrid w:val="0"/>
                <w:sz w:val="15"/>
                <w:szCs w:val="15"/>
                <w:lang w:eastAsia="sk-SK"/>
              </w:rPr>
              <w:t>Prírastky</w:t>
            </w:r>
          </w:p>
        </w:tc>
        <w:tc>
          <w:tcPr>
            <w:tcW w:w="1129" w:type="dxa"/>
            <w:vAlign w:val="bottom"/>
          </w:tcPr>
          <w:p w14:paraId="687796A0" w14:textId="3AC0F39A" w:rsidR="00E45044" w:rsidRPr="00297E92" w:rsidRDefault="007379C1">
            <w:pPr>
              <w:jc w:val="right"/>
              <w:rPr>
                <w:sz w:val="15"/>
                <w:szCs w:val="15"/>
              </w:rPr>
            </w:pPr>
            <w:r>
              <w:rPr>
                <w:sz w:val="15"/>
                <w:szCs w:val="15"/>
              </w:rPr>
              <w:t>-</w:t>
            </w:r>
          </w:p>
        </w:tc>
        <w:tc>
          <w:tcPr>
            <w:tcW w:w="1413" w:type="dxa"/>
            <w:vAlign w:val="bottom"/>
          </w:tcPr>
          <w:p w14:paraId="4EDA775A" w14:textId="174E3B9B" w:rsidR="00E45044" w:rsidRPr="00297E92" w:rsidRDefault="007379C1">
            <w:pPr>
              <w:jc w:val="right"/>
              <w:rPr>
                <w:sz w:val="15"/>
                <w:szCs w:val="15"/>
              </w:rPr>
            </w:pPr>
            <w:r>
              <w:rPr>
                <w:sz w:val="15"/>
                <w:szCs w:val="15"/>
              </w:rPr>
              <w:t>-</w:t>
            </w:r>
          </w:p>
        </w:tc>
        <w:tc>
          <w:tcPr>
            <w:tcW w:w="1413" w:type="dxa"/>
            <w:vAlign w:val="bottom"/>
          </w:tcPr>
          <w:p w14:paraId="2E21A1DF" w14:textId="2F5168ED" w:rsidR="00E45044" w:rsidRPr="00297E92" w:rsidRDefault="007379C1">
            <w:pPr>
              <w:jc w:val="right"/>
              <w:rPr>
                <w:sz w:val="15"/>
                <w:szCs w:val="15"/>
              </w:rPr>
            </w:pPr>
            <w:r>
              <w:rPr>
                <w:sz w:val="15"/>
                <w:szCs w:val="15"/>
              </w:rPr>
              <w:t>-</w:t>
            </w:r>
          </w:p>
        </w:tc>
        <w:tc>
          <w:tcPr>
            <w:tcW w:w="1413" w:type="dxa"/>
            <w:vAlign w:val="bottom"/>
          </w:tcPr>
          <w:p w14:paraId="5B4BAA3F" w14:textId="613307BD" w:rsidR="00E45044" w:rsidRPr="00297E92" w:rsidRDefault="007379C1">
            <w:pPr>
              <w:jc w:val="right"/>
              <w:rPr>
                <w:sz w:val="15"/>
                <w:szCs w:val="15"/>
              </w:rPr>
            </w:pPr>
            <w:r>
              <w:rPr>
                <w:sz w:val="15"/>
                <w:szCs w:val="15"/>
              </w:rPr>
              <w:t>-</w:t>
            </w:r>
          </w:p>
        </w:tc>
        <w:tc>
          <w:tcPr>
            <w:tcW w:w="1413" w:type="dxa"/>
            <w:vAlign w:val="bottom"/>
          </w:tcPr>
          <w:p w14:paraId="00CF229C" w14:textId="7DBCCDF9" w:rsidR="00E45044" w:rsidRPr="00297E92" w:rsidRDefault="007379C1">
            <w:pPr>
              <w:jc w:val="right"/>
              <w:rPr>
                <w:sz w:val="15"/>
                <w:szCs w:val="15"/>
              </w:rPr>
            </w:pPr>
            <w:r>
              <w:rPr>
                <w:sz w:val="15"/>
                <w:szCs w:val="15"/>
              </w:rPr>
              <w:t>-</w:t>
            </w:r>
          </w:p>
        </w:tc>
        <w:tc>
          <w:tcPr>
            <w:tcW w:w="1413" w:type="dxa"/>
            <w:vAlign w:val="bottom"/>
          </w:tcPr>
          <w:p w14:paraId="256F677B" w14:textId="4F36D460" w:rsidR="00E45044" w:rsidRPr="00297E92" w:rsidRDefault="007379C1">
            <w:pPr>
              <w:jc w:val="right"/>
              <w:rPr>
                <w:sz w:val="15"/>
                <w:szCs w:val="15"/>
              </w:rPr>
            </w:pPr>
            <w:r>
              <w:rPr>
                <w:sz w:val="15"/>
                <w:szCs w:val="15"/>
              </w:rPr>
              <w:t>-</w:t>
            </w:r>
          </w:p>
        </w:tc>
        <w:tc>
          <w:tcPr>
            <w:tcW w:w="1413" w:type="dxa"/>
            <w:vAlign w:val="bottom"/>
          </w:tcPr>
          <w:p w14:paraId="3DE1A4FD" w14:textId="057E37BA" w:rsidR="00E45044" w:rsidRPr="00297E92" w:rsidRDefault="00B6634D">
            <w:pPr>
              <w:jc w:val="right"/>
              <w:rPr>
                <w:sz w:val="15"/>
                <w:szCs w:val="15"/>
              </w:rPr>
            </w:pPr>
            <w:r>
              <w:rPr>
                <w:sz w:val="15"/>
                <w:szCs w:val="15"/>
              </w:rPr>
              <w:t>2 509 003</w:t>
            </w:r>
          </w:p>
        </w:tc>
        <w:tc>
          <w:tcPr>
            <w:tcW w:w="1413" w:type="dxa"/>
            <w:vAlign w:val="bottom"/>
          </w:tcPr>
          <w:p w14:paraId="148351F2" w14:textId="22154314" w:rsidR="00E45044" w:rsidRPr="00297E92" w:rsidRDefault="005F2DA3">
            <w:pPr>
              <w:jc w:val="right"/>
              <w:rPr>
                <w:sz w:val="15"/>
                <w:szCs w:val="15"/>
              </w:rPr>
            </w:pPr>
            <w:r>
              <w:rPr>
                <w:sz w:val="15"/>
                <w:szCs w:val="15"/>
              </w:rPr>
              <w:t xml:space="preserve">359 </w:t>
            </w:r>
            <w:r w:rsidR="00263E50">
              <w:rPr>
                <w:sz w:val="15"/>
                <w:szCs w:val="15"/>
              </w:rPr>
              <w:t>325</w:t>
            </w:r>
          </w:p>
        </w:tc>
        <w:tc>
          <w:tcPr>
            <w:tcW w:w="1413" w:type="dxa"/>
            <w:vAlign w:val="bottom"/>
          </w:tcPr>
          <w:p w14:paraId="0CEB6C69" w14:textId="24BB2C5C" w:rsidR="00E45044" w:rsidRPr="00297E92" w:rsidRDefault="005F2DA3">
            <w:pPr>
              <w:jc w:val="right"/>
              <w:rPr>
                <w:sz w:val="15"/>
                <w:szCs w:val="15"/>
              </w:rPr>
            </w:pPr>
            <w:r>
              <w:rPr>
                <w:sz w:val="15"/>
                <w:szCs w:val="15"/>
              </w:rPr>
              <w:t xml:space="preserve">2 868 </w:t>
            </w:r>
            <w:r w:rsidR="00263E50">
              <w:rPr>
                <w:sz w:val="15"/>
                <w:szCs w:val="15"/>
              </w:rPr>
              <w:t>328</w:t>
            </w:r>
          </w:p>
        </w:tc>
      </w:tr>
      <w:tr w:rsidR="00E45044" w:rsidRPr="00297E92" w14:paraId="1E020BDF" w14:textId="77777777" w:rsidTr="00715F84">
        <w:tc>
          <w:tcPr>
            <w:tcW w:w="1843" w:type="dxa"/>
          </w:tcPr>
          <w:p w14:paraId="35CE75B1" w14:textId="77777777" w:rsidR="00E45044" w:rsidRPr="00297E92" w:rsidRDefault="00E45044" w:rsidP="00E45044">
            <w:pPr>
              <w:ind w:left="-57"/>
              <w:rPr>
                <w:snapToGrid w:val="0"/>
                <w:sz w:val="15"/>
                <w:szCs w:val="15"/>
                <w:lang w:eastAsia="sk-SK"/>
              </w:rPr>
            </w:pPr>
            <w:r w:rsidRPr="00297E92">
              <w:rPr>
                <w:snapToGrid w:val="0"/>
                <w:sz w:val="15"/>
                <w:szCs w:val="15"/>
                <w:lang w:eastAsia="sk-SK"/>
              </w:rPr>
              <w:t>Úbytky</w:t>
            </w:r>
          </w:p>
        </w:tc>
        <w:tc>
          <w:tcPr>
            <w:tcW w:w="1129" w:type="dxa"/>
            <w:vAlign w:val="bottom"/>
          </w:tcPr>
          <w:p w14:paraId="4C85D740" w14:textId="7342DED7" w:rsidR="00E45044" w:rsidRPr="00297E92" w:rsidRDefault="007379C1">
            <w:pPr>
              <w:jc w:val="right"/>
              <w:rPr>
                <w:sz w:val="15"/>
                <w:szCs w:val="15"/>
              </w:rPr>
            </w:pPr>
            <w:r>
              <w:rPr>
                <w:sz w:val="15"/>
                <w:szCs w:val="15"/>
              </w:rPr>
              <w:t>-</w:t>
            </w:r>
          </w:p>
        </w:tc>
        <w:tc>
          <w:tcPr>
            <w:tcW w:w="1413" w:type="dxa"/>
            <w:vAlign w:val="bottom"/>
          </w:tcPr>
          <w:p w14:paraId="459F84D2" w14:textId="676BD0D2" w:rsidR="00E45044" w:rsidRPr="00297E92" w:rsidRDefault="007379C1" w:rsidP="0072512B">
            <w:pPr>
              <w:jc w:val="right"/>
              <w:rPr>
                <w:sz w:val="15"/>
                <w:szCs w:val="15"/>
              </w:rPr>
            </w:pPr>
            <w:r>
              <w:rPr>
                <w:sz w:val="15"/>
                <w:szCs w:val="15"/>
              </w:rPr>
              <w:t>-</w:t>
            </w:r>
          </w:p>
        </w:tc>
        <w:tc>
          <w:tcPr>
            <w:tcW w:w="1413" w:type="dxa"/>
            <w:vAlign w:val="bottom"/>
          </w:tcPr>
          <w:p w14:paraId="13B74C93" w14:textId="2E36E5BA" w:rsidR="00E45044" w:rsidRPr="00297E92" w:rsidRDefault="00B6634D" w:rsidP="0072512B">
            <w:pPr>
              <w:jc w:val="right"/>
              <w:rPr>
                <w:sz w:val="15"/>
                <w:szCs w:val="15"/>
              </w:rPr>
            </w:pPr>
            <w:r>
              <w:rPr>
                <w:sz w:val="15"/>
                <w:szCs w:val="15"/>
              </w:rPr>
              <w:t>(487 123)</w:t>
            </w:r>
          </w:p>
        </w:tc>
        <w:tc>
          <w:tcPr>
            <w:tcW w:w="1413" w:type="dxa"/>
            <w:vAlign w:val="bottom"/>
          </w:tcPr>
          <w:p w14:paraId="7A016689" w14:textId="0B17D775" w:rsidR="00E45044" w:rsidRPr="00297E92" w:rsidRDefault="007379C1">
            <w:pPr>
              <w:jc w:val="right"/>
              <w:rPr>
                <w:sz w:val="15"/>
                <w:szCs w:val="15"/>
              </w:rPr>
            </w:pPr>
            <w:r>
              <w:rPr>
                <w:sz w:val="15"/>
                <w:szCs w:val="15"/>
              </w:rPr>
              <w:t>-</w:t>
            </w:r>
          </w:p>
        </w:tc>
        <w:tc>
          <w:tcPr>
            <w:tcW w:w="1413" w:type="dxa"/>
            <w:vAlign w:val="bottom"/>
          </w:tcPr>
          <w:p w14:paraId="22C78C62" w14:textId="2CB1508A" w:rsidR="00E45044" w:rsidRPr="00297E92" w:rsidRDefault="007379C1">
            <w:pPr>
              <w:jc w:val="right"/>
              <w:rPr>
                <w:sz w:val="15"/>
                <w:szCs w:val="15"/>
              </w:rPr>
            </w:pPr>
            <w:r>
              <w:rPr>
                <w:sz w:val="15"/>
                <w:szCs w:val="15"/>
              </w:rPr>
              <w:t>-</w:t>
            </w:r>
          </w:p>
        </w:tc>
        <w:tc>
          <w:tcPr>
            <w:tcW w:w="1413" w:type="dxa"/>
            <w:vAlign w:val="bottom"/>
          </w:tcPr>
          <w:p w14:paraId="5C6153C2" w14:textId="296B77FB" w:rsidR="00E45044" w:rsidRPr="00297E92" w:rsidRDefault="007379C1">
            <w:pPr>
              <w:jc w:val="right"/>
              <w:rPr>
                <w:sz w:val="15"/>
                <w:szCs w:val="15"/>
              </w:rPr>
            </w:pPr>
            <w:r>
              <w:rPr>
                <w:sz w:val="15"/>
                <w:szCs w:val="15"/>
              </w:rPr>
              <w:t>-</w:t>
            </w:r>
          </w:p>
        </w:tc>
        <w:tc>
          <w:tcPr>
            <w:tcW w:w="1413" w:type="dxa"/>
            <w:vAlign w:val="bottom"/>
          </w:tcPr>
          <w:p w14:paraId="1CD7103F" w14:textId="1AE6945B" w:rsidR="00E45044" w:rsidRPr="00297E92" w:rsidRDefault="005F2DA3" w:rsidP="0072512B">
            <w:pPr>
              <w:jc w:val="right"/>
              <w:rPr>
                <w:sz w:val="15"/>
                <w:szCs w:val="15"/>
              </w:rPr>
            </w:pPr>
            <w:r>
              <w:rPr>
                <w:sz w:val="15"/>
                <w:szCs w:val="15"/>
              </w:rPr>
              <w:t>(25 538)</w:t>
            </w:r>
          </w:p>
        </w:tc>
        <w:tc>
          <w:tcPr>
            <w:tcW w:w="1413" w:type="dxa"/>
            <w:vAlign w:val="bottom"/>
          </w:tcPr>
          <w:p w14:paraId="01970167" w14:textId="1AD61511" w:rsidR="00E45044" w:rsidRPr="00297E92" w:rsidRDefault="00E45044">
            <w:pPr>
              <w:jc w:val="right"/>
              <w:rPr>
                <w:sz w:val="15"/>
                <w:szCs w:val="15"/>
              </w:rPr>
            </w:pPr>
          </w:p>
        </w:tc>
        <w:tc>
          <w:tcPr>
            <w:tcW w:w="1413" w:type="dxa"/>
            <w:vAlign w:val="bottom"/>
          </w:tcPr>
          <w:p w14:paraId="191D8EF5" w14:textId="21F2F4E2" w:rsidR="00E45044" w:rsidRPr="00297E92" w:rsidRDefault="005F2DA3" w:rsidP="0072512B">
            <w:pPr>
              <w:jc w:val="right"/>
              <w:rPr>
                <w:sz w:val="15"/>
                <w:szCs w:val="15"/>
              </w:rPr>
            </w:pPr>
            <w:r>
              <w:rPr>
                <w:sz w:val="15"/>
                <w:szCs w:val="15"/>
              </w:rPr>
              <w:t>(512 661)</w:t>
            </w:r>
          </w:p>
        </w:tc>
      </w:tr>
      <w:tr w:rsidR="00E45044" w:rsidRPr="00297E92" w14:paraId="6452EFC4" w14:textId="77777777" w:rsidTr="00715F84">
        <w:trPr>
          <w:trHeight w:val="70"/>
        </w:trPr>
        <w:tc>
          <w:tcPr>
            <w:tcW w:w="1843" w:type="dxa"/>
          </w:tcPr>
          <w:p w14:paraId="4F8E3833" w14:textId="77777777" w:rsidR="00E45044" w:rsidRPr="00297E92" w:rsidRDefault="00E45044" w:rsidP="00E45044">
            <w:pPr>
              <w:ind w:left="-57"/>
              <w:rPr>
                <w:snapToGrid w:val="0"/>
                <w:sz w:val="15"/>
                <w:szCs w:val="15"/>
                <w:lang w:eastAsia="sk-SK"/>
              </w:rPr>
            </w:pPr>
            <w:r w:rsidRPr="00297E92">
              <w:rPr>
                <w:snapToGrid w:val="0"/>
                <w:sz w:val="15"/>
                <w:szCs w:val="15"/>
                <w:lang w:eastAsia="sk-SK"/>
              </w:rPr>
              <w:t>Presuny</w:t>
            </w:r>
          </w:p>
        </w:tc>
        <w:tc>
          <w:tcPr>
            <w:tcW w:w="1129" w:type="dxa"/>
            <w:tcBorders>
              <w:bottom w:val="single" w:sz="4" w:space="0" w:color="auto"/>
            </w:tcBorders>
            <w:vAlign w:val="bottom"/>
          </w:tcPr>
          <w:p w14:paraId="1E0ED7FB" w14:textId="00A9556D" w:rsidR="00E45044" w:rsidRPr="00297E92" w:rsidRDefault="007379C1">
            <w:pPr>
              <w:jc w:val="right"/>
              <w:rPr>
                <w:sz w:val="15"/>
                <w:szCs w:val="15"/>
              </w:rPr>
            </w:pPr>
            <w:r>
              <w:rPr>
                <w:sz w:val="15"/>
                <w:szCs w:val="15"/>
              </w:rPr>
              <w:t>-</w:t>
            </w:r>
          </w:p>
        </w:tc>
        <w:tc>
          <w:tcPr>
            <w:tcW w:w="1413" w:type="dxa"/>
            <w:tcBorders>
              <w:bottom w:val="single" w:sz="4" w:space="0" w:color="auto"/>
            </w:tcBorders>
            <w:vAlign w:val="bottom"/>
          </w:tcPr>
          <w:p w14:paraId="3A807314" w14:textId="40B5928A" w:rsidR="00E45044" w:rsidRPr="00297E92" w:rsidRDefault="00B6634D">
            <w:pPr>
              <w:jc w:val="right"/>
              <w:rPr>
                <w:sz w:val="15"/>
                <w:szCs w:val="15"/>
              </w:rPr>
            </w:pPr>
            <w:r>
              <w:rPr>
                <w:sz w:val="15"/>
                <w:szCs w:val="15"/>
              </w:rPr>
              <w:t xml:space="preserve">875 </w:t>
            </w:r>
            <w:r w:rsidR="00263E50">
              <w:rPr>
                <w:sz w:val="15"/>
                <w:szCs w:val="15"/>
              </w:rPr>
              <w:t>863</w:t>
            </w:r>
          </w:p>
        </w:tc>
        <w:tc>
          <w:tcPr>
            <w:tcW w:w="1413" w:type="dxa"/>
            <w:tcBorders>
              <w:bottom w:val="single" w:sz="4" w:space="0" w:color="auto"/>
            </w:tcBorders>
            <w:vAlign w:val="bottom"/>
          </w:tcPr>
          <w:p w14:paraId="6CCB9743" w14:textId="378FAD9C" w:rsidR="00E45044" w:rsidRPr="00297E92" w:rsidRDefault="00B6634D">
            <w:pPr>
              <w:jc w:val="right"/>
              <w:rPr>
                <w:sz w:val="15"/>
                <w:szCs w:val="15"/>
              </w:rPr>
            </w:pPr>
            <w:r>
              <w:rPr>
                <w:sz w:val="15"/>
                <w:szCs w:val="15"/>
              </w:rPr>
              <w:t>2 532 638</w:t>
            </w:r>
          </w:p>
        </w:tc>
        <w:tc>
          <w:tcPr>
            <w:tcW w:w="1413" w:type="dxa"/>
            <w:tcBorders>
              <w:bottom w:val="single" w:sz="4" w:space="0" w:color="auto"/>
            </w:tcBorders>
            <w:vAlign w:val="bottom"/>
          </w:tcPr>
          <w:p w14:paraId="5976CCBD" w14:textId="1E041935" w:rsidR="00E45044" w:rsidRPr="00297E92" w:rsidRDefault="007379C1">
            <w:pPr>
              <w:jc w:val="right"/>
              <w:rPr>
                <w:sz w:val="15"/>
                <w:szCs w:val="15"/>
              </w:rPr>
            </w:pPr>
            <w:r>
              <w:rPr>
                <w:sz w:val="15"/>
                <w:szCs w:val="15"/>
              </w:rPr>
              <w:t>-</w:t>
            </w:r>
          </w:p>
        </w:tc>
        <w:tc>
          <w:tcPr>
            <w:tcW w:w="1413" w:type="dxa"/>
            <w:tcBorders>
              <w:bottom w:val="single" w:sz="4" w:space="0" w:color="auto"/>
            </w:tcBorders>
            <w:vAlign w:val="bottom"/>
          </w:tcPr>
          <w:p w14:paraId="3D9961FA" w14:textId="1E47D06F" w:rsidR="00E45044" w:rsidRPr="00297E92" w:rsidRDefault="007379C1">
            <w:pPr>
              <w:jc w:val="right"/>
              <w:rPr>
                <w:sz w:val="15"/>
                <w:szCs w:val="15"/>
              </w:rPr>
            </w:pPr>
            <w:r>
              <w:rPr>
                <w:sz w:val="15"/>
                <w:szCs w:val="15"/>
              </w:rPr>
              <w:t>-</w:t>
            </w:r>
          </w:p>
        </w:tc>
        <w:tc>
          <w:tcPr>
            <w:tcW w:w="1413" w:type="dxa"/>
            <w:tcBorders>
              <w:bottom w:val="single" w:sz="4" w:space="0" w:color="auto"/>
            </w:tcBorders>
            <w:vAlign w:val="bottom"/>
          </w:tcPr>
          <w:p w14:paraId="40507C34" w14:textId="4414056B" w:rsidR="00E45044" w:rsidRPr="00297E92" w:rsidRDefault="007379C1">
            <w:pPr>
              <w:jc w:val="right"/>
              <w:rPr>
                <w:sz w:val="15"/>
                <w:szCs w:val="15"/>
              </w:rPr>
            </w:pPr>
            <w:r>
              <w:rPr>
                <w:sz w:val="15"/>
                <w:szCs w:val="15"/>
              </w:rPr>
              <w:t>-</w:t>
            </w:r>
          </w:p>
        </w:tc>
        <w:tc>
          <w:tcPr>
            <w:tcW w:w="1413" w:type="dxa"/>
            <w:tcBorders>
              <w:bottom w:val="single" w:sz="4" w:space="0" w:color="auto"/>
            </w:tcBorders>
            <w:vAlign w:val="bottom"/>
          </w:tcPr>
          <w:p w14:paraId="6AB99C32" w14:textId="4F20C492" w:rsidR="00E45044" w:rsidRPr="00297E92" w:rsidRDefault="005F2DA3" w:rsidP="0072512B">
            <w:pPr>
              <w:jc w:val="right"/>
              <w:rPr>
                <w:sz w:val="15"/>
                <w:szCs w:val="15"/>
              </w:rPr>
            </w:pPr>
            <w:r>
              <w:rPr>
                <w:sz w:val="15"/>
                <w:szCs w:val="15"/>
              </w:rPr>
              <w:t>(3 046 549)</w:t>
            </w:r>
          </w:p>
        </w:tc>
        <w:tc>
          <w:tcPr>
            <w:tcW w:w="1413" w:type="dxa"/>
            <w:tcBorders>
              <w:bottom w:val="single" w:sz="4" w:space="0" w:color="auto"/>
            </w:tcBorders>
            <w:vAlign w:val="bottom"/>
          </w:tcPr>
          <w:p w14:paraId="6DAA2B0A" w14:textId="10C399FE" w:rsidR="00E45044" w:rsidRPr="00297E92" w:rsidRDefault="005F2DA3">
            <w:pPr>
              <w:jc w:val="right"/>
              <w:rPr>
                <w:sz w:val="15"/>
                <w:szCs w:val="15"/>
              </w:rPr>
            </w:pPr>
            <w:r>
              <w:rPr>
                <w:sz w:val="15"/>
                <w:szCs w:val="15"/>
              </w:rPr>
              <w:t>(361 </w:t>
            </w:r>
            <w:r w:rsidR="00263E50">
              <w:rPr>
                <w:sz w:val="15"/>
                <w:szCs w:val="15"/>
              </w:rPr>
              <w:t>952</w:t>
            </w:r>
            <w:r>
              <w:rPr>
                <w:sz w:val="15"/>
                <w:szCs w:val="15"/>
              </w:rPr>
              <w:t>)</w:t>
            </w:r>
          </w:p>
        </w:tc>
        <w:tc>
          <w:tcPr>
            <w:tcW w:w="1413" w:type="dxa"/>
            <w:tcBorders>
              <w:bottom w:val="single" w:sz="4" w:space="0" w:color="auto"/>
            </w:tcBorders>
            <w:vAlign w:val="bottom"/>
          </w:tcPr>
          <w:p w14:paraId="344208A8" w14:textId="29DC162C" w:rsidR="00E45044" w:rsidRPr="00297E92" w:rsidRDefault="00D86E51">
            <w:pPr>
              <w:jc w:val="right"/>
              <w:rPr>
                <w:sz w:val="15"/>
                <w:szCs w:val="15"/>
              </w:rPr>
            </w:pPr>
            <w:r>
              <w:rPr>
                <w:sz w:val="15"/>
                <w:szCs w:val="15"/>
              </w:rPr>
              <w:t>-</w:t>
            </w:r>
          </w:p>
        </w:tc>
      </w:tr>
      <w:tr w:rsidR="00E45044" w:rsidRPr="00297E92" w14:paraId="43B4C663" w14:textId="77777777" w:rsidTr="00715F84">
        <w:tc>
          <w:tcPr>
            <w:tcW w:w="1843" w:type="dxa"/>
          </w:tcPr>
          <w:p w14:paraId="5CC53121" w14:textId="7B4B6BC6" w:rsidR="00E45044" w:rsidRPr="00297E92" w:rsidRDefault="00E45044" w:rsidP="00E45044">
            <w:pPr>
              <w:ind w:left="-57"/>
              <w:rPr>
                <w:snapToGrid w:val="0"/>
                <w:sz w:val="15"/>
                <w:szCs w:val="15"/>
                <w:lang w:eastAsia="sk-SK"/>
              </w:rPr>
            </w:pPr>
            <w:r w:rsidRPr="00297E92">
              <w:rPr>
                <w:snapToGrid w:val="0"/>
                <w:sz w:val="15"/>
                <w:szCs w:val="15"/>
                <w:lang w:eastAsia="sk-SK"/>
              </w:rPr>
              <w:t>K 31. decembru 201</w:t>
            </w:r>
            <w:r>
              <w:rPr>
                <w:snapToGrid w:val="0"/>
                <w:sz w:val="15"/>
                <w:szCs w:val="15"/>
                <w:lang w:eastAsia="sk-SK"/>
              </w:rPr>
              <w:t>6</w:t>
            </w:r>
          </w:p>
        </w:tc>
        <w:tc>
          <w:tcPr>
            <w:tcW w:w="1129" w:type="dxa"/>
            <w:tcBorders>
              <w:top w:val="single" w:sz="4" w:space="0" w:color="auto"/>
              <w:bottom w:val="nil"/>
            </w:tcBorders>
            <w:vAlign w:val="bottom"/>
          </w:tcPr>
          <w:p w14:paraId="13FAB3A8" w14:textId="17728A50" w:rsidR="00E45044" w:rsidRPr="00297E92" w:rsidRDefault="00B6634D">
            <w:pPr>
              <w:jc w:val="right"/>
              <w:rPr>
                <w:sz w:val="15"/>
                <w:szCs w:val="15"/>
              </w:rPr>
            </w:pPr>
            <w:r>
              <w:rPr>
                <w:sz w:val="15"/>
                <w:szCs w:val="15"/>
              </w:rPr>
              <w:t>1 749 274</w:t>
            </w:r>
          </w:p>
        </w:tc>
        <w:tc>
          <w:tcPr>
            <w:tcW w:w="1413" w:type="dxa"/>
            <w:tcBorders>
              <w:top w:val="single" w:sz="4" w:space="0" w:color="auto"/>
              <w:bottom w:val="nil"/>
            </w:tcBorders>
            <w:vAlign w:val="bottom"/>
          </w:tcPr>
          <w:p w14:paraId="13CAE064" w14:textId="3F5C40AE" w:rsidR="00E45044" w:rsidRPr="00297E92" w:rsidRDefault="00B6634D">
            <w:pPr>
              <w:jc w:val="right"/>
              <w:rPr>
                <w:sz w:val="15"/>
                <w:szCs w:val="15"/>
              </w:rPr>
            </w:pPr>
            <w:r>
              <w:rPr>
                <w:sz w:val="15"/>
                <w:szCs w:val="15"/>
              </w:rPr>
              <w:t xml:space="preserve">33 788 </w:t>
            </w:r>
            <w:r w:rsidR="00263E50">
              <w:rPr>
                <w:sz w:val="15"/>
                <w:szCs w:val="15"/>
              </w:rPr>
              <w:t>463</w:t>
            </w:r>
          </w:p>
        </w:tc>
        <w:tc>
          <w:tcPr>
            <w:tcW w:w="1413" w:type="dxa"/>
            <w:tcBorders>
              <w:top w:val="single" w:sz="4" w:space="0" w:color="auto"/>
              <w:bottom w:val="nil"/>
            </w:tcBorders>
            <w:vAlign w:val="bottom"/>
          </w:tcPr>
          <w:p w14:paraId="690F242F" w14:textId="0AD357C7" w:rsidR="00E45044" w:rsidRPr="00297E92" w:rsidRDefault="00B6634D">
            <w:pPr>
              <w:jc w:val="right"/>
              <w:rPr>
                <w:sz w:val="15"/>
                <w:szCs w:val="15"/>
              </w:rPr>
            </w:pPr>
            <w:r>
              <w:rPr>
                <w:sz w:val="15"/>
                <w:szCs w:val="15"/>
              </w:rPr>
              <w:t>52 983 129</w:t>
            </w:r>
          </w:p>
        </w:tc>
        <w:tc>
          <w:tcPr>
            <w:tcW w:w="1413" w:type="dxa"/>
            <w:tcBorders>
              <w:top w:val="single" w:sz="4" w:space="0" w:color="auto"/>
              <w:bottom w:val="nil"/>
            </w:tcBorders>
            <w:vAlign w:val="bottom"/>
          </w:tcPr>
          <w:p w14:paraId="04EC0056" w14:textId="68DB1108" w:rsidR="00E45044" w:rsidRPr="00297E92" w:rsidRDefault="00B6634D">
            <w:pPr>
              <w:jc w:val="right"/>
              <w:rPr>
                <w:sz w:val="15"/>
                <w:szCs w:val="15"/>
              </w:rPr>
            </w:pPr>
            <w:r>
              <w:rPr>
                <w:sz w:val="15"/>
                <w:szCs w:val="15"/>
              </w:rPr>
              <w:t>-</w:t>
            </w:r>
          </w:p>
        </w:tc>
        <w:tc>
          <w:tcPr>
            <w:tcW w:w="1413" w:type="dxa"/>
            <w:tcBorders>
              <w:top w:val="single" w:sz="4" w:space="0" w:color="auto"/>
              <w:bottom w:val="nil"/>
            </w:tcBorders>
            <w:vAlign w:val="bottom"/>
          </w:tcPr>
          <w:p w14:paraId="6CD58DE0" w14:textId="37295266" w:rsidR="00E45044" w:rsidRPr="00297E92" w:rsidRDefault="00B6634D">
            <w:pPr>
              <w:jc w:val="right"/>
              <w:rPr>
                <w:sz w:val="15"/>
                <w:szCs w:val="15"/>
              </w:rPr>
            </w:pPr>
            <w:r>
              <w:rPr>
                <w:sz w:val="15"/>
                <w:szCs w:val="15"/>
              </w:rPr>
              <w:t>-</w:t>
            </w:r>
          </w:p>
        </w:tc>
        <w:tc>
          <w:tcPr>
            <w:tcW w:w="1413" w:type="dxa"/>
            <w:tcBorders>
              <w:top w:val="single" w:sz="4" w:space="0" w:color="auto"/>
              <w:bottom w:val="nil"/>
            </w:tcBorders>
            <w:vAlign w:val="bottom"/>
          </w:tcPr>
          <w:p w14:paraId="57B0B1C6" w14:textId="474ADB83" w:rsidR="00E45044" w:rsidRPr="00297E92" w:rsidRDefault="00B6634D">
            <w:pPr>
              <w:jc w:val="right"/>
              <w:rPr>
                <w:sz w:val="15"/>
                <w:szCs w:val="15"/>
              </w:rPr>
            </w:pPr>
            <w:r>
              <w:rPr>
                <w:sz w:val="15"/>
                <w:szCs w:val="15"/>
              </w:rPr>
              <w:t>7 458</w:t>
            </w:r>
          </w:p>
        </w:tc>
        <w:tc>
          <w:tcPr>
            <w:tcW w:w="1413" w:type="dxa"/>
            <w:tcBorders>
              <w:top w:val="single" w:sz="4" w:space="0" w:color="auto"/>
              <w:bottom w:val="nil"/>
            </w:tcBorders>
            <w:vAlign w:val="bottom"/>
          </w:tcPr>
          <w:p w14:paraId="30A0EC3F" w14:textId="1DD3FCDF" w:rsidR="00E45044" w:rsidRPr="00297E92" w:rsidRDefault="005F2DA3">
            <w:pPr>
              <w:jc w:val="right"/>
              <w:rPr>
                <w:sz w:val="15"/>
                <w:szCs w:val="15"/>
              </w:rPr>
            </w:pPr>
            <w:r>
              <w:rPr>
                <w:sz w:val="15"/>
                <w:szCs w:val="15"/>
              </w:rPr>
              <w:t>186 894</w:t>
            </w:r>
          </w:p>
        </w:tc>
        <w:tc>
          <w:tcPr>
            <w:tcW w:w="1413" w:type="dxa"/>
            <w:tcBorders>
              <w:top w:val="single" w:sz="4" w:space="0" w:color="auto"/>
              <w:bottom w:val="nil"/>
            </w:tcBorders>
            <w:vAlign w:val="bottom"/>
          </w:tcPr>
          <w:p w14:paraId="2893F545" w14:textId="6898A70A" w:rsidR="00E45044" w:rsidRPr="00297E92" w:rsidRDefault="005F2DA3">
            <w:pPr>
              <w:jc w:val="right"/>
              <w:rPr>
                <w:sz w:val="15"/>
                <w:szCs w:val="15"/>
              </w:rPr>
            </w:pPr>
            <w:r>
              <w:rPr>
                <w:sz w:val="15"/>
                <w:szCs w:val="15"/>
              </w:rPr>
              <w:t>6 240</w:t>
            </w:r>
          </w:p>
        </w:tc>
        <w:tc>
          <w:tcPr>
            <w:tcW w:w="1413" w:type="dxa"/>
            <w:tcBorders>
              <w:top w:val="single" w:sz="4" w:space="0" w:color="auto"/>
              <w:bottom w:val="nil"/>
            </w:tcBorders>
            <w:vAlign w:val="bottom"/>
          </w:tcPr>
          <w:p w14:paraId="4F351D60" w14:textId="512A2329" w:rsidR="00E45044" w:rsidRPr="00297E92" w:rsidRDefault="005F2DA3">
            <w:pPr>
              <w:jc w:val="right"/>
              <w:rPr>
                <w:sz w:val="15"/>
                <w:szCs w:val="15"/>
              </w:rPr>
            </w:pPr>
            <w:r>
              <w:rPr>
                <w:sz w:val="15"/>
                <w:szCs w:val="15"/>
              </w:rPr>
              <w:t xml:space="preserve">88 721 </w:t>
            </w:r>
            <w:r w:rsidR="00263E50">
              <w:rPr>
                <w:sz w:val="15"/>
                <w:szCs w:val="15"/>
              </w:rPr>
              <w:t>458</w:t>
            </w:r>
          </w:p>
        </w:tc>
      </w:tr>
      <w:tr w:rsidR="00E45044" w:rsidRPr="00297E92" w14:paraId="630F6D47" w14:textId="77777777" w:rsidTr="00715F84">
        <w:tc>
          <w:tcPr>
            <w:tcW w:w="1843" w:type="dxa"/>
          </w:tcPr>
          <w:p w14:paraId="092BADFE" w14:textId="77777777" w:rsidR="00E45044" w:rsidRPr="00297E92" w:rsidRDefault="00E45044" w:rsidP="00E45044">
            <w:pPr>
              <w:ind w:left="-57"/>
              <w:rPr>
                <w:snapToGrid w:val="0"/>
                <w:sz w:val="15"/>
                <w:szCs w:val="15"/>
                <w:lang w:eastAsia="sk-SK"/>
              </w:rPr>
            </w:pPr>
          </w:p>
        </w:tc>
        <w:tc>
          <w:tcPr>
            <w:tcW w:w="1129" w:type="dxa"/>
            <w:tcBorders>
              <w:top w:val="nil"/>
            </w:tcBorders>
            <w:vAlign w:val="bottom"/>
          </w:tcPr>
          <w:p w14:paraId="6BBE9D92" w14:textId="77777777" w:rsidR="00E45044" w:rsidRPr="00297E92" w:rsidRDefault="00E45044" w:rsidP="00E45044">
            <w:pPr>
              <w:jc w:val="right"/>
              <w:rPr>
                <w:sz w:val="15"/>
                <w:szCs w:val="15"/>
              </w:rPr>
            </w:pPr>
          </w:p>
        </w:tc>
        <w:tc>
          <w:tcPr>
            <w:tcW w:w="1413" w:type="dxa"/>
            <w:tcBorders>
              <w:top w:val="nil"/>
            </w:tcBorders>
            <w:vAlign w:val="bottom"/>
          </w:tcPr>
          <w:p w14:paraId="0AAFE201" w14:textId="77777777" w:rsidR="00E45044" w:rsidRPr="00297E92" w:rsidRDefault="00E45044" w:rsidP="00E45044">
            <w:pPr>
              <w:jc w:val="right"/>
              <w:rPr>
                <w:sz w:val="15"/>
                <w:szCs w:val="15"/>
              </w:rPr>
            </w:pPr>
          </w:p>
        </w:tc>
        <w:tc>
          <w:tcPr>
            <w:tcW w:w="1413" w:type="dxa"/>
            <w:tcBorders>
              <w:top w:val="nil"/>
            </w:tcBorders>
            <w:vAlign w:val="bottom"/>
          </w:tcPr>
          <w:p w14:paraId="187DEC80" w14:textId="77777777" w:rsidR="00E45044" w:rsidRPr="00297E92" w:rsidRDefault="00E45044" w:rsidP="00E45044">
            <w:pPr>
              <w:jc w:val="right"/>
              <w:rPr>
                <w:sz w:val="15"/>
                <w:szCs w:val="15"/>
              </w:rPr>
            </w:pPr>
          </w:p>
        </w:tc>
        <w:tc>
          <w:tcPr>
            <w:tcW w:w="1413" w:type="dxa"/>
            <w:tcBorders>
              <w:top w:val="nil"/>
            </w:tcBorders>
            <w:vAlign w:val="bottom"/>
          </w:tcPr>
          <w:p w14:paraId="31E69D74" w14:textId="77777777" w:rsidR="00E45044" w:rsidRPr="00297E92" w:rsidRDefault="00E45044" w:rsidP="00E45044">
            <w:pPr>
              <w:jc w:val="right"/>
              <w:rPr>
                <w:sz w:val="15"/>
                <w:szCs w:val="15"/>
              </w:rPr>
            </w:pPr>
          </w:p>
        </w:tc>
        <w:tc>
          <w:tcPr>
            <w:tcW w:w="1413" w:type="dxa"/>
            <w:tcBorders>
              <w:top w:val="nil"/>
            </w:tcBorders>
            <w:vAlign w:val="bottom"/>
          </w:tcPr>
          <w:p w14:paraId="77333265" w14:textId="77777777" w:rsidR="00E45044" w:rsidRPr="00297E92" w:rsidRDefault="00E45044" w:rsidP="00E45044">
            <w:pPr>
              <w:jc w:val="right"/>
              <w:rPr>
                <w:sz w:val="15"/>
                <w:szCs w:val="15"/>
              </w:rPr>
            </w:pPr>
          </w:p>
        </w:tc>
        <w:tc>
          <w:tcPr>
            <w:tcW w:w="1413" w:type="dxa"/>
            <w:tcBorders>
              <w:top w:val="nil"/>
            </w:tcBorders>
            <w:vAlign w:val="bottom"/>
          </w:tcPr>
          <w:p w14:paraId="022142EF" w14:textId="77777777" w:rsidR="00E45044" w:rsidRPr="00297E92" w:rsidRDefault="00E45044" w:rsidP="00E45044">
            <w:pPr>
              <w:jc w:val="right"/>
              <w:rPr>
                <w:sz w:val="15"/>
                <w:szCs w:val="15"/>
              </w:rPr>
            </w:pPr>
          </w:p>
        </w:tc>
        <w:tc>
          <w:tcPr>
            <w:tcW w:w="1413" w:type="dxa"/>
            <w:tcBorders>
              <w:top w:val="nil"/>
            </w:tcBorders>
            <w:vAlign w:val="bottom"/>
          </w:tcPr>
          <w:p w14:paraId="51117036" w14:textId="77777777" w:rsidR="00E45044" w:rsidRPr="00297E92" w:rsidRDefault="00E45044" w:rsidP="00E45044">
            <w:pPr>
              <w:jc w:val="right"/>
              <w:rPr>
                <w:sz w:val="15"/>
                <w:szCs w:val="15"/>
              </w:rPr>
            </w:pPr>
          </w:p>
        </w:tc>
        <w:tc>
          <w:tcPr>
            <w:tcW w:w="1413" w:type="dxa"/>
            <w:tcBorders>
              <w:top w:val="nil"/>
            </w:tcBorders>
            <w:vAlign w:val="bottom"/>
          </w:tcPr>
          <w:p w14:paraId="250AB9F6" w14:textId="77777777" w:rsidR="00E45044" w:rsidRPr="00297E92" w:rsidRDefault="00E45044" w:rsidP="00E45044">
            <w:pPr>
              <w:jc w:val="right"/>
              <w:rPr>
                <w:sz w:val="15"/>
                <w:szCs w:val="15"/>
              </w:rPr>
            </w:pPr>
          </w:p>
        </w:tc>
        <w:tc>
          <w:tcPr>
            <w:tcW w:w="1413" w:type="dxa"/>
            <w:tcBorders>
              <w:top w:val="nil"/>
            </w:tcBorders>
            <w:vAlign w:val="bottom"/>
          </w:tcPr>
          <w:p w14:paraId="278CE3E4" w14:textId="77777777" w:rsidR="00E45044" w:rsidRPr="00297E92" w:rsidRDefault="00E45044" w:rsidP="00E45044">
            <w:pPr>
              <w:jc w:val="right"/>
              <w:rPr>
                <w:sz w:val="15"/>
                <w:szCs w:val="15"/>
              </w:rPr>
            </w:pPr>
          </w:p>
        </w:tc>
      </w:tr>
      <w:tr w:rsidR="00E45044" w:rsidRPr="00297E92" w14:paraId="77E3B739" w14:textId="77777777" w:rsidTr="00715F84">
        <w:tc>
          <w:tcPr>
            <w:tcW w:w="1843" w:type="dxa"/>
          </w:tcPr>
          <w:p w14:paraId="61E0399F" w14:textId="77777777" w:rsidR="00E45044" w:rsidRPr="00297E92" w:rsidRDefault="00E45044" w:rsidP="00E45044">
            <w:pPr>
              <w:ind w:left="-57"/>
              <w:rPr>
                <w:b/>
                <w:bCs/>
                <w:snapToGrid w:val="0"/>
                <w:sz w:val="15"/>
                <w:szCs w:val="15"/>
                <w:lang w:eastAsia="sk-SK"/>
              </w:rPr>
            </w:pPr>
            <w:r w:rsidRPr="00297E92">
              <w:rPr>
                <w:b/>
                <w:bCs/>
                <w:snapToGrid w:val="0"/>
                <w:sz w:val="15"/>
                <w:szCs w:val="15"/>
                <w:lang w:eastAsia="sk-SK"/>
              </w:rPr>
              <w:t>Oprávky</w:t>
            </w:r>
          </w:p>
        </w:tc>
        <w:tc>
          <w:tcPr>
            <w:tcW w:w="1129" w:type="dxa"/>
            <w:vAlign w:val="bottom"/>
          </w:tcPr>
          <w:p w14:paraId="720F7A20" w14:textId="77777777" w:rsidR="00E45044" w:rsidRPr="00297E92" w:rsidRDefault="00E45044" w:rsidP="00E45044">
            <w:pPr>
              <w:jc w:val="right"/>
              <w:rPr>
                <w:sz w:val="15"/>
                <w:szCs w:val="15"/>
              </w:rPr>
            </w:pPr>
          </w:p>
        </w:tc>
        <w:tc>
          <w:tcPr>
            <w:tcW w:w="1413" w:type="dxa"/>
            <w:vAlign w:val="bottom"/>
          </w:tcPr>
          <w:p w14:paraId="56CD1702" w14:textId="77777777" w:rsidR="00E45044" w:rsidRPr="00297E92" w:rsidRDefault="00E45044" w:rsidP="00E45044">
            <w:pPr>
              <w:jc w:val="right"/>
              <w:rPr>
                <w:sz w:val="15"/>
                <w:szCs w:val="15"/>
              </w:rPr>
            </w:pPr>
          </w:p>
        </w:tc>
        <w:tc>
          <w:tcPr>
            <w:tcW w:w="1413" w:type="dxa"/>
            <w:vAlign w:val="bottom"/>
          </w:tcPr>
          <w:p w14:paraId="14F88B76" w14:textId="77777777" w:rsidR="00E45044" w:rsidRPr="00297E92" w:rsidRDefault="00E45044" w:rsidP="00E45044">
            <w:pPr>
              <w:jc w:val="right"/>
              <w:rPr>
                <w:sz w:val="15"/>
                <w:szCs w:val="15"/>
              </w:rPr>
            </w:pPr>
          </w:p>
        </w:tc>
        <w:tc>
          <w:tcPr>
            <w:tcW w:w="1413" w:type="dxa"/>
            <w:vAlign w:val="bottom"/>
          </w:tcPr>
          <w:p w14:paraId="1E0AD847" w14:textId="77777777" w:rsidR="00E45044" w:rsidRPr="00297E92" w:rsidRDefault="00E45044" w:rsidP="00E45044">
            <w:pPr>
              <w:jc w:val="right"/>
              <w:rPr>
                <w:sz w:val="15"/>
                <w:szCs w:val="15"/>
              </w:rPr>
            </w:pPr>
          </w:p>
        </w:tc>
        <w:tc>
          <w:tcPr>
            <w:tcW w:w="1413" w:type="dxa"/>
            <w:vAlign w:val="bottom"/>
          </w:tcPr>
          <w:p w14:paraId="2117EE4B" w14:textId="77777777" w:rsidR="00E45044" w:rsidRPr="00297E92" w:rsidRDefault="00E45044" w:rsidP="00E45044">
            <w:pPr>
              <w:jc w:val="right"/>
              <w:rPr>
                <w:sz w:val="15"/>
                <w:szCs w:val="15"/>
              </w:rPr>
            </w:pPr>
          </w:p>
        </w:tc>
        <w:tc>
          <w:tcPr>
            <w:tcW w:w="1413" w:type="dxa"/>
            <w:vAlign w:val="bottom"/>
          </w:tcPr>
          <w:p w14:paraId="2E1D6633" w14:textId="77777777" w:rsidR="00E45044" w:rsidRPr="00297E92" w:rsidRDefault="00E45044" w:rsidP="00E45044">
            <w:pPr>
              <w:jc w:val="right"/>
              <w:rPr>
                <w:sz w:val="15"/>
                <w:szCs w:val="15"/>
              </w:rPr>
            </w:pPr>
          </w:p>
        </w:tc>
        <w:tc>
          <w:tcPr>
            <w:tcW w:w="1413" w:type="dxa"/>
            <w:vAlign w:val="bottom"/>
          </w:tcPr>
          <w:p w14:paraId="38E679C9" w14:textId="77777777" w:rsidR="00E45044" w:rsidRPr="00297E92" w:rsidRDefault="00E45044" w:rsidP="00E45044">
            <w:pPr>
              <w:jc w:val="right"/>
              <w:rPr>
                <w:sz w:val="15"/>
                <w:szCs w:val="15"/>
              </w:rPr>
            </w:pPr>
          </w:p>
        </w:tc>
        <w:tc>
          <w:tcPr>
            <w:tcW w:w="1413" w:type="dxa"/>
            <w:vAlign w:val="bottom"/>
          </w:tcPr>
          <w:p w14:paraId="7CDAE3E4" w14:textId="77777777" w:rsidR="00E45044" w:rsidRPr="00297E92" w:rsidRDefault="00E45044" w:rsidP="00E45044">
            <w:pPr>
              <w:jc w:val="right"/>
              <w:rPr>
                <w:sz w:val="15"/>
                <w:szCs w:val="15"/>
              </w:rPr>
            </w:pPr>
          </w:p>
        </w:tc>
        <w:tc>
          <w:tcPr>
            <w:tcW w:w="1413" w:type="dxa"/>
            <w:vAlign w:val="bottom"/>
          </w:tcPr>
          <w:p w14:paraId="746593CB" w14:textId="77777777" w:rsidR="00E45044" w:rsidRPr="00297E92" w:rsidRDefault="00E45044" w:rsidP="00E45044">
            <w:pPr>
              <w:jc w:val="right"/>
              <w:rPr>
                <w:sz w:val="15"/>
                <w:szCs w:val="15"/>
              </w:rPr>
            </w:pPr>
          </w:p>
        </w:tc>
      </w:tr>
      <w:tr w:rsidR="00E45044" w:rsidRPr="00297E92" w14:paraId="7416DA48" w14:textId="77777777" w:rsidTr="00715F84">
        <w:tc>
          <w:tcPr>
            <w:tcW w:w="1843" w:type="dxa"/>
          </w:tcPr>
          <w:p w14:paraId="75F8F5DF" w14:textId="7F2CAB0B" w:rsidR="00E45044" w:rsidRPr="00297E92" w:rsidRDefault="00E45044" w:rsidP="00E45044">
            <w:pPr>
              <w:ind w:left="-57"/>
              <w:rPr>
                <w:snapToGrid w:val="0"/>
                <w:sz w:val="15"/>
                <w:szCs w:val="15"/>
                <w:lang w:eastAsia="sk-SK"/>
              </w:rPr>
            </w:pPr>
            <w:r w:rsidRPr="00297E92">
              <w:rPr>
                <w:snapToGrid w:val="0"/>
                <w:sz w:val="15"/>
                <w:szCs w:val="15"/>
                <w:lang w:eastAsia="sk-SK"/>
              </w:rPr>
              <w:t>K 1. januáru 201</w:t>
            </w:r>
            <w:r>
              <w:rPr>
                <w:snapToGrid w:val="0"/>
                <w:sz w:val="15"/>
                <w:szCs w:val="15"/>
                <w:lang w:eastAsia="sk-SK"/>
              </w:rPr>
              <w:t>6</w:t>
            </w:r>
          </w:p>
        </w:tc>
        <w:tc>
          <w:tcPr>
            <w:tcW w:w="1129" w:type="dxa"/>
            <w:vAlign w:val="bottom"/>
          </w:tcPr>
          <w:p w14:paraId="6AFD6911" w14:textId="6FAACEB6" w:rsidR="00E45044" w:rsidRPr="00297E92" w:rsidRDefault="00E45044" w:rsidP="00E45044">
            <w:pPr>
              <w:jc w:val="right"/>
              <w:rPr>
                <w:sz w:val="15"/>
                <w:szCs w:val="15"/>
              </w:rPr>
            </w:pPr>
            <w:r w:rsidRPr="00297E92">
              <w:rPr>
                <w:sz w:val="15"/>
                <w:szCs w:val="15"/>
              </w:rPr>
              <w:t>-</w:t>
            </w:r>
          </w:p>
        </w:tc>
        <w:tc>
          <w:tcPr>
            <w:tcW w:w="1413" w:type="dxa"/>
            <w:vAlign w:val="bottom"/>
          </w:tcPr>
          <w:p w14:paraId="16B49129" w14:textId="06C916EE" w:rsidR="00E45044" w:rsidRPr="00297E92" w:rsidRDefault="00E45044" w:rsidP="00E45044">
            <w:pPr>
              <w:jc w:val="right"/>
              <w:rPr>
                <w:sz w:val="15"/>
                <w:szCs w:val="15"/>
              </w:rPr>
            </w:pPr>
            <w:r w:rsidRPr="00297E92">
              <w:rPr>
                <w:sz w:val="15"/>
                <w:szCs w:val="15"/>
              </w:rPr>
              <w:t>5 785 946</w:t>
            </w:r>
          </w:p>
        </w:tc>
        <w:tc>
          <w:tcPr>
            <w:tcW w:w="1413" w:type="dxa"/>
            <w:vAlign w:val="bottom"/>
          </w:tcPr>
          <w:p w14:paraId="28319F99" w14:textId="5B076B00" w:rsidR="00E45044" w:rsidRPr="00297E92" w:rsidRDefault="00E45044" w:rsidP="00E45044">
            <w:pPr>
              <w:jc w:val="right"/>
              <w:rPr>
                <w:sz w:val="15"/>
                <w:szCs w:val="15"/>
              </w:rPr>
            </w:pPr>
            <w:r w:rsidRPr="00297E92">
              <w:rPr>
                <w:sz w:val="15"/>
                <w:szCs w:val="15"/>
              </w:rPr>
              <w:t>36 316 266</w:t>
            </w:r>
          </w:p>
        </w:tc>
        <w:tc>
          <w:tcPr>
            <w:tcW w:w="1413" w:type="dxa"/>
            <w:vAlign w:val="bottom"/>
          </w:tcPr>
          <w:p w14:paraId="12C471EC" w14:textId="46A0B4A5" w:rsidR="00E45044" w:rsidRPr="00297E92" w:rsidRDefault="00E45044" w:rsidP="00E45044">
            <w:pPr>
              <w:jc w:val="right"/>
              <w:rPr>
                <w:sz w:val="15"/>
                <w:szCs w:val="15"/>
              </w:rPr>
            </w:pPr>
            <w:r w:rsidRPr="00297E92">
              <w:rPr>
                <w:sz w:val="15"/>
                <w:szCs w:val="15"/>
              </w:rPr>
              <w:t>-</w:t>
            </w:r>
          </w:p>
        </w:tc>
        <w:tc>
          <w:tcPr>
            <w:tcW w:w="1413" w:type="dxa"/>
            <w:vAlign w:val="bottom"/>
          </w:tcPr>
          <w:p w14:paraId="15532D33" w14:textId="1E3EE906" w:rsidR="00E45044" w:rsidRPr="00297E92" w:rsidRDefault="00E45044" w:rsidP="00E45044">
            <w:pPr>
              <w:jc w:val="right"/>
              <w:rPr>
                <w:sz w:val="15"/>
                <w:szCs w:val="15"/>
              </w:rPr>
            </w:pPr>
            <w:r w:rsidRPr="00297E92">
              <w:rPr>
                <w:sz w:val="15"/>
                <w:szCs w:val="15"/>
              </w:rPr>
              <w:t>-</w:t>
            </w:r>
          </w:p>
        </w:tc>
        <w:tc>
          <w:tcPr>
            <w:tcW w:w="1413" w:type="dxa"/>
            <w:vAlign w:val="bottom"/>
          </w:tcPr>
          <w:p w14:paraId="32F9B56D" w14:textId="6E7E3ECE" w:rsidR="00E45044" w:rsidRPr="00297E92" w:rsidRDefault="00E45044" w:rsidP="00E45044">
            <w:pPr>
              <w:jc w:val="right"/>
              <w:rPr>
                <w:sz w:val="15"/>
                <w:szCs w:val="15"/>
              </w:rPr>
            </w:pPr>
            <w:r w:rsidRPr="00297E92">
              <w:rPr>
                <w:sz w:val="15"/>
                <w:szCs w:val="15"/>
              </w:rPr>
              <w:t>-</w:t>
            </w:r>
          </w:p>
        </w:tc>
        <w:tc>
          <w:tcPr>
            <w:tcW w:w="1413" w:type="dxa"/>
            <w:vAlign w:val="bottom"/>
          </w:tcPr>
          <w:p w14:paraId="30B1DD68" w14:textId="7C3C4471" w:rsidR="00E45044" w:rsidRPr="00297E92" w:rsidRDefault="00E45044" w:rsidP="00E45044">
            <w:pPr>
              <w:jc w:val="right"/>
              <w:rPr>
                <w:sz w:val="15"/>
                <w:szCs w:val="15"/>
              </w:rPr>
            </w:pPr>
            <w:r w:rsidRPr="00297E92">
              <w:rPr>
                <w:sz w:val="15"/>
                <w:szCs w:val="15"/>
              </w:rPr>
              <w:t>-</w:t>
            </w:r>
          </w:p>
        </w:tc>
        <w:tc>
          <w:tcPr>
            <w:tcW w:w="1413" w:type="dxa"/>
            <w:vAlign w:val="bottom"/>
          </w:tcPr>
          <w:p w14:paraId="3287AB36" w14:textId="2F1A9A90" w:rsidR="00E45044" w:rsidRPr="00297E92" w:rsidRDefault="00E45044" w:rsidP="00E45044">
            <w:pPr>
              <w:jc w:val="right"/>
              <w:rPr>
                <w:sz w:val="15"/>
                <w:szCs w:val="15"/>
              </w:rPr>
            </w:pPr>
            <w:r w:rsidRPr="00297E92">
              <w:rPr>
                <w:sz w:val="15"/>
                <w:szCs w:val="15"/>
              </w:rPr>
              <w:t>-</w:t>
            </w:r>
          </w:p>
        </w:tc>
        <w:tc>
          <w:tcPr>
            <w:tcW w:w="1413" w:type="dxa"/>
            <w:vAlign w:val="bottom"/>
          </w:tcPr>
          <w:p w14:paraId="19BFF496" w14:textId="2AA8555D" w:rsidR="00E45044" w:rsidRPr="00297E92" w:rsidRDefault="00E45044" w:rsidP="00E45044">
            <w:pPr>
              <w:jc w:val="right"/>
              <w:rPr>
                <w:sz w:val="15"/>
                <w:szCs w:val="15"/>
              </w:rPr>
            </w:pPr>
            <w:r w:rsidRPr="00297E92">
              <w:rPr>
                <w:sz w:val="15"/>
                <w:szCs w:val="15"/>
              </w:rPr>
              <w:t>42 102 212</w:t>
            </w:r>
          </w:p>
        </w:tc>
      </w:tr>
      <w:tr w:rsidR="00E45044" w:rsidRPr="00297E92" w14:paraId="2FE14CEE" w14:textId="77777777" w:rsidTr="00715F84">
        <w:tc>
          <w:tcPr>
            <w:tcW w:w="1843" w:type="dxa"/>
          </w:tcPr>
          <w:p w14:paraId="2BC0FA69" w14:textId="77777777" w:rsidR="00E45044" w:rsidRPr="00297E92" w:rsidRDefault="00E45044" w:rsidP="00E45044">
            <w:pPr>
              <w:ind w:left="-57"/>
              <w:rPr>
                <w:snapToGrid w:val="0"/>
                <w:sz w:val="15"/>
                <w:szCs w:val="15"/>
                <w:lang w:eastAsia="sk-SK"/>
              </w:rPr>
            </w:pPr>
            <w:r w:rsidRPr="00297E92">
              <w:rPr>
                <w:snapToGrid w:val="0"/>
                <w:sz w:val="15"/>
                <w:szCs w:val="15"/>
                <w:lang w:eastAsia="sk-SK"/>
              </w:rPr>
              <w:t>Prírastky</w:t>
            </w:r>
          </w:p>
        </w:tc>
        <w:tc>
          <w:tcPr>
            <w:tcW w:w="1129" w:type="dxa"/>
            <w:vAlign w:val="bottom"/>
          </w:tcPr>
          <w:p w14:paraId="25536A88" w14:textId="16DF9C77" w:rsidR="00E45044" w:rsidRPr="00297E92" w:rsidRDefault="007379C1">
            <w:pPr>
              <w:jc w:val="right"/>
              <w:rPr>
                <w:sz w:val="15"/>
                <w:szCs w:val="15"/>
              </w:rPr>
            </w:pPr>
            <w:r>
              <w:rPr>
                <w:sz w:val="15"/>
                <w:szCs w:val="15"/>
              </w:rPr>
              <w:t>-</w:t>
            </w:r>
          </w:p>
        </w:tc>
        <w:tc>
          <w:tcPr>
            <w:tcW w:w="1413" w:type="dxa"/>
            <w:vAlign w:val="bottom"/>
          </w:tcPr>
          <w:p w14:paraId="0C2ABBD3" w14:textId="5893AE77" w:rsidR="00E45044" w:rsidRPr="00297E92" w:rsidRDefault="000D4478">
            <w:pPr>
              <w:jc w:val="right"/>
              <w:rPr>
                <w:sz w:val="15"/>
                <w:szCs w:val="15"/>
              </w:rPr>
            </w:pPr>
            <w:r>
              <w:rPr>
                <w:sz w:val="15"/>
                <w:szCs w:val="15"/>
              </w:rPr>
              <w:t xml:space="preserve">943 </w:t>
            </w:r>
            <w:r w:rsidR="00263E50">
              <w:rPr>
                <w:sz w:val="15"/>
                <w:szCs w:val="15"/>
              </w:rPr>
              <w:t>262</w:t>
            </w:r>
          </w:p>
        </w:tc>
        <w:tc>
          <w:tcPr>
            <w:tcW w:w="1413" w:type="dxa"/>
            <w:vAlign w:val="bottom"/>
          </w:tcPr>
          <w:p w14:paraId="5E744E04" w14:textId="3498EB84" w:rsidR="00E45044" w:rsidRPr="00297E92" w:rsidRDefault="000D4478">
            <w:pPr>
              <w:jc w:val="right"/>
              <w:rPr>
                <w:sz w:val="15"/>
                <w:szCs w:val="15"/>
              </w:rPr>
            </w:pPr>
            <w:r>
              <w:rPr>
                <w:sz w:val="15"/>
                <w:szCs w:val="15"/>
              </w:rPr>
              <w:t xml:space="preserve">4 457 </w:t>
            </w:r>
            <w:r w:rsidR="00E64964">
              <w:rPr>
                <w:sz w:val="15"/>
                <w:szCs w:val="15"/>
              </w:rPr>
              <w:t>968</w:t>
            </w:r>
          </w:p>
        </w:tc>
        <w:tc>
          <w:tcPr>
            <w:tcW w:w="1413" w:type="dxa"/>
            <w:vAlign w:val="bottom"/>
          </w:tcPr>
          <w:p w14:paraId="2EE1CA6B" w14:textId="38615A67" w:rsidR="00E45044" w:rsidRPr="00297E92" w:rsidRDefault="007379C1">
            <w:pPr>
              <w:jc w:val="right"/>
              <w:rPr>
                <w:sz w:val="15"/>
                <w:szCs w:val="15"/>
              </w:rPr>
            </w:pPr>
            <w:r>
              <w:rPr>
                <w:sz w:val="15"/>
                <w:szCs w:val="15"/>
              </w:rPr>
              <w:t>-</w:t>
            </w:r>
          </w:p>
        </w:tc>
        <w:tc>
          <w:tcPr>
            <w:tcW w:w="1413" w:type="dxa"/>
            <w:vAlign w:val="bottom"/>
          </w:tcPr>
          <w:p w14:paraId="271F31FB" w14:textId="09D5FAA9" w:rsidR="00E45044" w:rsidRPr="00297E92" w:rsidRDefault="007379C1">
            <w:pPr>
              <w:jc w:val="right"/>
              <w:rPr>
                <w:sz w:val="15"/>
                <w:szCs w:val="15"/>
              </w:rPr>
            </w:pPr>
            <w:r>
              <w:rPr>
                <w:sz w:val="15"/>
                <w:szCs w:val="15"/>
              </w:rPr>
              <w:t>-</w:t>
            </w:r>
          </w:p>
        </w:tc>
        <w:tc>
          <w:tcPr>
            <w:tcW w:w="1413" w:type="dxa"/>
            <w:vAlign w:val="bottom"/>
          </w:tcPr>
          <w:p w14:paraId="72CD2C1E" w14:textId="70FDE5AE" w:rsidR="00E45044" w:rsidRPr="00297E92" w:rsidRDefault="007379C1">
            <w:pPr>
              <w:jc w:val="right"/>
              <w:rPr>
                <w:sz w:val="15"/>
                <w:szCs w:val="15"/>
              </w:rPr>
            </w:pPr>
            <w:r>
              <w:rPr>
                <w:sz w:val="15"/>
                <w:szCs w:val="15"/>
              </w:rPr>
              <w:t>-</w:t>
            </w:r>
          </w:p>
        </w:tc>
        <w:tc>
          <w:tcPr>
            <w:tcW w:w="1413" w:type="dxa"/>
            <w:vAlign w:val="bottom"/>
          </w:tcPr>
          <w:p w14:paraId="4422751B" w14:textId="57613E91" w:rsidR="00E45044" w:rsidRPr="00297E92" w:rsidRDefault="007379C1">
            <w:pPr>
              <w:jc w:val="right"/>
              <w:rPr>
                <w:sz w:val="15"/>
                <w:szCs w:val="15"/>
              </w:rPr>
            </w:pPr>
            <w:r>
              <w:rPr>
                <w:sz w:val="15"/>
                <w:szCs w:val="15"/>
              </w:rPr>
              <w:t>-</w:t>
            </w:r>
          </w:p>
        </w:tc>
        <w:tc>
          <w:tcPr>
            <w:tcW w:w="1413" w:type="dxa"/>
            <w:vAlign w:val="bottom"/>
          </w:tcPr>
          <w:p w14:paraId="78F37089" w14:textId="48AA3257" w:rsidR="00E45044" w:rsidRPr="00297E92" w:rsidRDefault="007379C1">
            <w:pPr>
              <w:jc w:val="right"/>
              <w:rPr>
                <w:sz w:val="15"/>
                <w:szCs w:val="15"/>
              </w:rPr>
            </w:pPr>
            <w:r>
              <w:rPr>
                <w:sz w:val="15"/>
                <w:szCs w:val="15"/>
              </w:rPr>
              <w:t>-</w:t>
            </w:r>
          </w:p>
        </w:tc>
        <w:tc>
          <w:tcPr>
            <w:tcW w:w="1413" w:type="dxa"/>
            <w:vAlign w:val="bottom"/>
          </w:tcPr>
          <w:p w14:paraId="2E312EE8" w14:textId="698FEA16" w:rsidR="00E45044" w:rsidRPr="00297E92" w:rsidRDefault="000D4478">
            <w:pPr>
              <w:jc w:val="right"/>
              <w:rPr>
                <w:sz w:val="15"/>
                <w:szCs w:val="15"/>
              </w:rPr>
            </w:pPr>
            <w:r>
              <w:rPr>
                <w:sz w:val="15"/>
                <w:szCs w:val="15"/>
              </w:rPr>
              <w:t xml:space="preserve">5 401 </w:t>
            </w:r>
            <w:r w:rsidR="00263E50">
              <w:rPr>
                <w:sz w:val="15"/>
                <w:szCs w:val="15"/>
              </w:rPr>
              <w:t>2</w:t>
            </w:r>
            <w:r w:rsidR="00E64964">
              <w:rPr>
                <w:sz w:val="15"/>
                <w:szCs w:val="15"/>
              </w:rPr>
              <w:t>30</w:t>
            </w:r>
          </w:p>
        </w:tc>
      </w:tr>
      <w:tr w:rsidR="00E45044" w:rsidRPr="00297E92" w14:paraId="391E6EE9" w14:textId="77777777" w:rsidTr="00715F84">
        <w:tc>
          <w:tcPr>
            <w:tcW w:w="1843" w:type="dxa"/>
          </w:tcPr>
          <w:p w14:paraId="71510759" w14:textId="77777777" w:rsidR="00E45044" w:rsidRPr="00297E92" w:rsidRDefault="00E45044" w:rsidP="00E45044">
            <w:pPr>
              <w:ind w:left="-57"/>
              <w:rPr>
                <w:snapToGrid w:val="0"/>
                <w:sz w:val="15"/>
                <w:szCs w:val="15"/>
                <w:lang w:eastAsia="sk-SK"/>
              </w:rPr>
            </w:pPr>
            <w:r w:rsidRPr="00297E92">
              <w:rPr>
                <w:snapToGrid w:val="0"/>
                <w:sz w:val="15"/>
                <w:szCs w:val="15"/>
                <w:lang w:eastAsia="sk-SK"/>
              </w:rPr>
              <w:t>Úbytky</w:t>
            </w:r>
          </w:p>
        </w:tc>
        <w:tc>
          <w:tcPr>
            <w:tcW w:w="1129" w:type="dxa"/>
            <w:vAlign w:val="bottom"/>
          </w:tcPr>
          <w:p w14:paraId="4C93C6B6" w14:textId="50EA5BBF" w:rsidR="00E45044" w:rsidRPr="00297E92" w:rsidRDefault="007379C1">
            <w:pPr>
              <w:jc w:val="right"/>
              <w:rPr>
                <w:sz w:val="15"/>
                <w:szCs w:val="15"/>
              </w:rPr>
            </w:pPr>
            <w:r>
              <w:rPr>
                <w:sz w:val="15"/>
                <w:szCs w:val="15"/>
              </w:rPr>
              <w:t>-</w:t>
            </w:r>
          </w:p>
        </w:tc>
        <w:tc>
          <w:tcPr>
            <w:tcW w:w="1413" w:type="dxa"/>
            <w:vAlign w:val="bottom"/>
          </w:tcPr>
          <w:p w14:paraId="5C3B04D0" w14:textId="49CE80A8" w:rsidR="00E45044" w:rsidRPr="00297E92" w:rsidRDefault="007379C1" w:rsidP="0072512B">
            <w:pPr>
              <w:jc w:val="right"/>
              <w:rPr>
                <w:sz w:val="15"/>
                <w:szCs w:val="15"/>
              </w:rPr>
            </w:pPr>
            <w:r>
              <w:rPr>
                <w:sz w:val="15"/>
                <w:szCs w:val="15"/>
              </w:rPr>
              <w:t>-</w:t>
            </w:r>
          </w:p>
        </w:tc>
        <w:tc>
          <w:tcPr>
            <w:tcW w:w="1413" w:type="dxa"/>
            <w:vAlign w:val="bottom"/>
          </w:tcPr>
          <w:p w14:paraId="5F349174" w14:textId="122A97CF" w:rsidR="00E45044" w:rsidRPr="00297E92" w:rsidRDefault="000D4478" w:rsidP="0072512B">
            <w:pPr>
              <w:jc w:val="right"/>
              <w:rPr>
                <w:sz w:val="15"/>
                <w:szCs w:val="15"/>
              </w:rPr>
            </w:pPr>
            <w:r>
              <w:rPr>
                <w:sz w:val="15"/>
                <w:szCs w:val="15"/>
              </w:rPr>
              <w:t>(487 123)</w:t>
            </w:r>
          </w:p>
        </w:tc>
        <w:tc>
          <w:tcPr>
            <w:tcW w:w="1413" w:type="dxa"/>
            <w:vAlign w:val="bottom"/>
          </w:tcPr>
          <w:p w14:paraId="7EBCEC93" w14:textId="070E8D76" w:rsidR="00E45044" w:rsidRPr="00297E92" w:rsidRDefault="007379C1">
            <w:pPr>
              <w:jc w:val="right"/>
              <w:rPr>
                <w:sz w:val="15"/>
                <w:szCs w:val="15"/>
              </w:rPr>
            </w:pPr>
            <w:r>
              <w:rPr>
                <w:sz w:val="15"/>
                <w:szCs w:val="15"/>
              </w:rPr>
              <w:t>-</w:t>
            </w:r>
          </w:p>
        </w:tc>
        <w:tc>
          <w:tcPr>
            <w:tcW w:w="1413" w:type="dxa"/>
            <w:vAlign w:val="bottom"/>
          </w:tcPr>
          <w:p w14:paraId="30CCB0A6" w14:textId="54559041" w:rsidR="00E45044" w:rsidRPr="00297E92" w:rsidRDefault="007379C1">
            <w:pPr>
              <w:jc w:val="right"/>
              <w:rPr>
                <w:sz w:val="15"/>
                <w:szCs w:val="15"/>
              </w:rPr>
            </w:pPr>
            <w:r>
              <w:rPr>
                <w:sz w:val="15"/>
                <w:szCs w:val="15"/>
              </w:rPr>
              <w:t>-</w:t>
            </w:r>
          </w:p>
        </w:tc>
        <w:tc>
          <w:tcPr>
            <w:tcW w:w="1413" w:type="dxa"/>
            <w:vAlign w:val="bottom"/>
          </w:tcPr>
          <w:p w14:paraId="37A1A3DA" w14:textId="718BE3C7" w:rsidR="00E45044" w:rsidRPr="00297E92" w:rsidRDefault="007379C1">
            <w:pPr>
              <w:jc w:val="right"/>
              <w:rPr>
                <w:sz w:val="15"/>
                <w:szCs w:val="15"/>
              </w:rPr>
            </w:pPr>
            <w:r>
              <w:rPr>
                <w:sz w:val="15"/>
                <w:szCs w:val="15"/>
              </w:rPr>
              <w:t>-</w:t>
            </w:r>
          </w:p>
        </w:tc>
        <w:tc>
          <w:tcPr>
            <w:tcW w:w="1413" w:type="dxa"/>
            <w:vAlign w:val="bottom"/>
          </w:tcPr>
          <w:p w14:paraId="4F17A9FA" w14:textId="1EAE4527" w:rsidR="00E45044" w:rsidRPr="00297E92" w:rsidRDefault="007379C1">
            <w:pPr>
              <w:jc w:val="right"/>
              <w:rPr>
                <w:sz w:val="15"/>
                <w:szCs w:val="15"/>
              </w:rPr>
            </w:pPr>
            <w:r>
              <w:rPr>
                <w:sz w:val="15"/>
                <w:szCs w:val="15"/>
              </w:rPr>
              <w:t>-</w:t>
            </w:r>
          </w:p>
        </w:tc>
        <w:tc>
          <w:tcPr>
            <w:tcW w:w="1413" w:type="dxa"/>
            <w:vAlign w:val="bottom"/>
          </w:tcPr>
          <w:p w14:paraId="59E0B61C" w14:textId="1E9FA663" w:rsidR="00E45044" w:rsidRPr="00297E92" w:rsidRDefault="007379C1">
            <w:pPr>
              <w:jc w:val="right"/>
              <w:rPr>
                <w:sz w:val="15"/>
                <w:szCs w:val="15"/>
              </w:rPr>
            </w:pPr>
            <w:r>
              <w:rPr>
                <w:sz w:val="15"/>
                <w:szCs w:val="15"/>
              </w:rPr>
              <w:t>-</w:t>
            </w:r>
          </w:p>
        </w:tc>
        <w:tc>
          <w:tcPr>
            <w:tcW w:w="1413" w:type="dxa"/>
            <w:vAlign w:val="bottom"/>
          </w:tcPr>
          <w:p w14:paraId="1CB7254B" w14:textId="6DBEE6CC" w:rsidR="00E45044" w:rsidRPr="00297E92" w:rsidRDefault="000D4478" w:rsidP="0072512B">
            <w:pPr>
              <w:jc w:val="right"/>
              <w:rPr>
                <w:sz w:val="15"/>
                <w:szCs w:val="15"/>
              </w:rPr>
            </w:pPr>
            <w:r>
              <w:rPr>
                <w:sz w:val="15"/>
                <w:szCs w:val="15"/>
              </w:rPr>
              <w:t>(487 123)</w:t>
            </w:r>
          </w:p>
        </w:tc>
      </w:tr>
      <w:tr w:rsidR="00E45044" w:rsidRPr="00297E92" w14:paraId="313BE3FC" w14:textId="77777777" w:rsidTr="00715F84">
        <w:tc>
          <w:tcPr>
            <w:tcW w:w="1843" w:type="dxa"/>
          </w:tcPr>
          <w:p w14:paraId="5F91B11E" w14:textId="77777777" w:rsidR="00E45044" w:rsidRPr="00297E92" w:rsidRDefault="00E45044" w:rsidP="00E45044">
            <w:pPr>
              <w:ind w:left="-57"/>
              <w:rPr>
                <w:snapToGrid w:val="0"/>
                <w:sz w:val="15"/>
                <w:szCs w:val="15"/>
                <w:lang w:eastAsia="sk-SK"/>
              </w:rPr>
            </w:pPr>
            <w:r w:rsidRPr="00297E92">
              <w:rPr>
                <w:snapToGrid w:val="0"/>
                <w:sz w:val="15"/>
                <w:szCs w:val="15"/>
                <w:lang w:eastAsia="sk-SK"/>
              </w:rPr>
              <w:t>Presuny</w:t>
            </w:r>
          </w:p>
        </w:tc>
        <w:tc>
          <w:tcPr>
            <w:tcW w:w="1129" w:type="dxa"/>
            <w:vAlign w:val="bottom"/>
          </w:tcPr>
          <w:p w14:paraId="7344A8E2" w14:textId="4FA92136" w:rsidR="00E45044" w:rsidRPr="00297E92" w:rsidDel="00A91F21" w:rsidRDefault="007379C1">
            <w:pPr>
              <w:jc w:val="right"/>
              <w:rPr>
                <w:sz w:val="15"/>
                <w:szCs w:val="15"/>
              </w:rPr>
            </w:pPr>
            <w:r>
              <w:rPr>
                <w:sz w:val="15"/>
                <w:szCs w:val="15"/>
              </w:rPr>
              <w:t>-</w:t>
            </w:r>
          </w:p>
        </w:tc>
        <w:tc>
          <w:tcPr>
            <w:tcW w:w="1413" w:type="dxa"/>
            <w:vAlign w:val="bottom"/>
          </w:tcPr>
          <w:p w14:paraId="2C0FCFE7" w14:textId="266BED42" w:rsidR="00E45044" w:rsidRPr="00297E92" w:rsidDel="00A91F21" w:rsidRDefault="007379C1">
            <w:pPr>
              <w:jc w:val="right"/>
              <w:rPr>
                <w:sz w:val="15"/>
                <w:szCs w:val="15"/>
              </w:rPr>
            </w:pPr>
            <w:r>
              <w:rPr>
                <w:sz w:val="15"/>
                <w:szCs w:val="15"/>
              </w:rPr>
              <w:t>-</w:t>
            </w:r>
          </w:p>
        </w:tc>
        <w:tc>
          <w:tcPr>
            <w:tcW w:w="1413" w:type="dxa"/>
            <w:vAlign w:val="bottom"/>
          </w:tcPr>
          <w:p w14:paraId="75A796AC" w14:textId="1579D23F" w:rsidR="00E45044" w:rsidRPr="00297E92" w:rsidDel="00A91F21" w:rsidRDefault="007379C1">
            <w:pPr>
              <w:jc w:val="right"/>
              <w:rPr>
                <w:sz w:val="15"/>
                <w:szCs w:val="15"/>
              </w:rPr>
            </w:pPr>
            <w:r>
              <w:rPr>
                <w:sz w:val="15"/>
                <w:szCs w:val="15"/>
              </w:rPr>
              <w:t>-</w:t>
            </w:r>
          </w:p>
        </w:tc>
        <w:tc>
          <w:tcPr>
            <w:tcW w:w="1413" w:type="dxa"/>
            <w:vAlign w:val="bottom"/>
          </w:tcPr>
          <w:p w14:paraId="394C48CF" w14:textId="7D83897C" w:rsidR="00E45044" w:rsidRPr="00297E92" w:rsidDel="00A91F21" w:rsidRDefault="007379C1">
            <w:pPr>
              <w:jc w:val="right"/>
              <w:rPr>
                <w:sz w:val="15"/>
                <w:szCs w:val="15"/>
              </w:rPr>
            </w:pPr>
            <w:r>
              <w:rPr>
                <w:sz w:val="15"/>
                <w:szCs w:val="15"/>
              </w:rPr>
              <w:t>-</w:t>
            </w:r>
          </w:p>
        </w:tc>
        <w:tc>
          <w:tcPr>
            <w:tcW w:w="1413" w:type="dxa"/>
            <w:vAlign w:val="bottom"/>
          </w:tcPr>
          <w:p w14:paraId="3E91FEA6" w14:textId="3A3E48A4" w:rsidR="00E45044" w:rsidRPr="00297E92" w:rsidDel="00A91F21" w:rsidRDefault="007379C1">
            <w:pPr>
              <w:jc w:val="right"/>
              <w:rPr>
                <w:sz w:val="15"/>
                <w:szCs w:val="15"/>
              </w:rPr>
            </w:pPr>
            <w:r>
              <w:rPr>
                <w:sz w:val="15"/>
                <w:szCs w:val="15"/>
              </w:rPr>
              <w:t>-</w:t>
            </w:r>
          </w:p>
        </w:tc>
        <w:tc>
          <w:tcPr>
            <w:tcW w:w="1413" w:type="dxa"/>
            <w:vAlign w:val="bottom"/>
          </w:tcPr>
          <w:p w14:paraId="01E2EACB" w14:textId="02759951" w:rsidR="00E45044" w:rsidRPr="00297E92" w:rsidDel="00A91F21" w:rsidRDefault="007379C1">
            <w:pPr>
              <w:jc w:val="right"/>
              <w:rPr>
                <w:sz w:val="15"/>
                <w:szCs w:val="15"/>
              </w:rPr>
            </w:pPr>
            <w:r>
              <w:rPr>
                <w:sz w:val="15"/>
                <w:szCs w:val="15"/>
              </w:rPr>
              <w:t>-</w:t>
            </w:r>
          </w:p>
        </w:tc>
        <w:tc>
          <w:tcPr>
            <w:tcW w:w="1413" w:type="dxa"/>
            <w:vAlign w:val="bottom"/>
          </w:tcPr>
          <w:p w14:paraId="795621F8" w14:textId="748774D1" w:rsidR="00E45044" w:rsidRPr="00297E92" w:rsidDel="00A91F21" w:rsidRDefault="007379C1">
            <w:pPr>
              <w:jc w:val="right"/>
              <w:rPr>
                <w:sz w:val="15"/>
                <w:szCs w:val="15"/>
              </w:rPr>
            </w:pPr>
            <w:r>
              <w:rPr>
                <w:sz w:val="15"/>
                <w:szCs w:val="15"/>
              </w:rPr>
              <w:t>-</w:t>
            </w:r>
          </w:p>
        </w:tc>
        <w:tc>
          <w:tcPr>
            <w:tcW w:w="1413" w:type="dxa"/>
            <w:vAlign w:val="bottom"/>
          </w:tcPr>
          <w:p w14:paraId="78621816" w14:textId="0B995F35" w:rsidR="00E45044" w:rsidRPr="00297E92" w:rsidDel="00A91F21" w:rsidRDefault="007379C1">
            <w:pPr>
              <w:jc w:val="right"/>
              <w:rPr>
                <w:sz w:val="15"/>
                <w:szCs w:val="15"/>
              </w:rPr>
            </w:pPr>
            <w:r>
              <w:rPr>
                <w:sz w:val="15"/>
                <w:szCs w:val="15"/>
              </w:rPr>
              <w:t>-</w:t>
            </w:r>
          </w:p>
        </w:tc>
        <w:tc>
          <w:tcPr>
            <w:tcW w:w="1413" w:type="dxa"/>
            <w:vAlign w:val="bottom"/>
          </w:tcPr>
          <w:p w14:paraId="6642F19C" w14:textId="302164DA" w:rsidR="00E45044" w:rsidRPr="00297E92" w:rsidDel="00A91F21" w:rsidRDefault="00BF6503">
            <w:pPr>
              <w:jc w:val="right"/>
              <w:rPr>
                <w:sz w:val="15"/>
                <w:szCs w:val="15"/>
              </w:rPr>
            </w:pPr>
            <w:r>
              <w:rPr>
                <w:sz w:val="15"/>
                <w:szCs w:val="15"/>
              </w:rPr>
              <w:t>-</w:t>
            </w:r>
          </w:p>
        </w:tc>
      </w:tr>
      <w:tr w:rsidR="00E45044" w:rsidRPr="00297E92" w14:paraId="0F83A701" w14:textId="77777777" w:rsidTr="00715F84">
        <w:tc>
          <w:tcPr>
            <w:tcW w:w="1843" w:type="dxa"/>
          </w:tcPr>
          <w:p w14:paraId="61A60D1E" w14:textId="386F8F8A" w:rsidR="00E45044" w:rsidRPr="00297E92" w:rsidRDefault="00E45044" w:rsidP="00E45044">
            <w:pPr>
              <w:ind w:left="-57"/>
              <w:rPr>
                <w:snapToGrid w:val="0"/>
                <w:sz w:val="15"/>
                <w:szCs w:val="15"/>
                <w:lang w:eastAsia="sk-SK"/>
              </w:rPr>
            </w:pPr>
            <w:r w:rsidRPr="00297E92">
              <w:rPr>
                <w:snapToGrid w:val="0"/>
                <w:sz w:val="15"/>
                <w:szCs w:val="15"/>
                <w:lang w:eastAsia="sk-SK"/>
              </w:rPr>
              <w:t>K 31. decembru 201</w:t>
            </w:r>
            <w:r>
              <w:rPr>
                <w:snapToGrid w:val="0"/>
                <w:sz w:val="15"/>
                <w:szCs w:val="15"/>
                <w:lang w:eastAsia="sk-SK"/>
              </w:rPr>
              <w:t>6</w:t>
            </w:r>
          </w:p>
        </w:tc>
        <w:tc>
          <w:tcPr>
            <w:tcW w:w="1129" w:type="dxa"/>
            <w:tcBorders>
              <w:top w:val="single" w:sz="4" w:space="0" w:color="auto"/>
              <w:bottom w:val="nil"/>
            </w:tcBorders>
            <w:vAlign w:val="bottom"/>
          </w:tcPr>
          <w:p w14:paraId="3A52182F" w14:textId="2AE270A2" w:rsidR="00E45044" w:rsidRPr="00297E92" w:rsidRDefault="000D4478">
            <w:pPr>
              <w:jc w:val="right"/>
              <w:rPr>
                <w:sz w:val="15"/>
                <w:szCs w:val="15"/>
              </w:rPr>
            </w:pPr>
            <w:r>
              <w:rPr>
                <w:sz w:val="15"/>
                <w:szCs w:val="15"/>
              </w:rPr>
              <w:t>-</w:t>
            </w:r>
          </w:p>
        </w:tc>
        <w:tc>
          <w:tcPr>
            <w:tcW w:w="1413" w:type="dxa"/>
            <w:tcBorders>
              <w:top w:val="single" w:sz="4" w:space="0" w:color="auto"/>
              <w:bottom w:val="nil"/>
            </w:tcBorders>
            <w:vAlign w:val="bottom"/>
          </w:tcPr>
          <w:p w14:paraId="7A768635" w14:textId="5114449A" w:rsidR="00E45044" w:rsidRPr="00297E92" w:rsidRDefault="000D4478">
            <w:pPr>
              <w:jc w:val="right"/>
              <w:rPr>
                <w:sz w:val="15"/>
                <w:szCs w:val="15"/>
              </w:rPr>
            </w:pPr>
            <w:r>
              <w:rPr>
                <w:sz w:val="15"/>
                <w:szCs w:val="15"/>
              </w:rPr>
              <w:t xml:space="preserve">6 729 </w:t>
            </w:r>
            <w:r w:rsidR="00263E50">
              <w:rPr>
                <w:sz w:val="15"/>
                <w:szCs w:val="15"/>
              </w:rPr>
              <w:t>208</w:t>
            </w:r>
          </w:p>
        </w:tc>
        <w:tc>
          <w:tcPr>
            <w:tcW w:w="1413" w:type="dxa"/>
            <w:tcBorders>
              <w:top w:val="single" w:sz="4" w:space="0" w:color="auto"/>
              <w:bottom w:val="nil"/>
            </w:tcBorders>
            <w:vAlign w:val="bottom"/>
          </w:tcPr>
          <w:p w14:paraId="300795DE" w14:textId="1198B665" w:rsidR="00E45044" w:rsidRPr="00297E92" w:rsidRDefault="000D4478">
            <w:pPr>
              <w:jc w:val="right"/>
              <w:rPr>
                <w:sz w:val="15"/>
                <w:szCs w:val="15"/>
              </w:rPr>
            </w:pPr>
            <w:r>
              <w:rPr>
                <w:sz w:val="15"/>
                <w:szCs w:val="15"/>
              </w:rPr>
              <w:t xml:space="preserve">40 287 </w:t>
            </w:r>
            <w:r w:rsidR="00E64964">
              <w:rPr>
                <w:sz w:val="15"/>
                <w:szCs w:val="15"/>
              </w:rPr>
              <w:t>111</w:t>
            </w:r>
          </w:p>
        </w:tc>
        <w:tc>
          <w:tcPr>
            <w:tcW w:w="1413" w:type="dxa"/>
            <w:tcBorders>
              <w:top w:val="single" w:sz="4" w:space="0" w:color="auto"/>
              <w:bottom w:val="nil"/>
            </w:tcBorders>
            <w:vAlign w:val="bottom"/>
          </w:tcPr>
          <w:p w14:paraId="2E0D2DCE" w14:textId="5CC3EE7B" w:rsidR="00E45044" w:rsidRPr="00297E92" w:rsidRDefault="000D4478">
            <w:pPr>
              <w:jc w:val="right"/>
              <w:rPr>
                <w:sz w:val="15"/>
                <w:szCs w:val="15"/>
              </w:rPr>
            </w:pPr>
            <w:r>
              <w:rPr>
                <w:sz w:val="15"/>
                <w:szCs w:val="15"/>
              </w:rPr>
              <w:t>-</w:t>
            </w:r>
          </w:p>
        </w:tc>
        <w:tc>
          <w:tcPr>
            <w:tcW w:w="1413" w:type="dxa"/>
            <w:tcBorders>
              <w:top w:val="single" w:sz="4" w:space="0" w:color="auto"/>
              <w:bottom w:val="nil"/>
            </w:tcBorders>
            <w:vAlign w:val="bottom"/>
          </w:tcPr>
          <w:p w14:paraId="4AA30E9A" w14:textId="63A0CA0F" w:rsidR="00E45044" w:rsidRPr="00297E92" w:rsidRDefault="000D4478">
            <w:pPr>
              <w:jc w:val="right"/>
              <w:rPr>
                <w:sz w:val="15"/>
                <w:szCs w:val="15"/>
              </w:rPr>
            </w:pPr>
            <w:r>
              <w:rPr>
                <w:sz w:val="15"/>
                <w:szCs w:val="15"/>
              </w:rPr>
              <w:t>-</w:t>
            </w:r>
          </w:p>
        </w:tc>
        <w:tc>
          <w:tcPr>
            <w:tcW w:w="1413" w:type="dxa"/>
            <w:tcBorders>
              <w:top w:val="single" w:sz="4" w:space="0" w:color="auto"/>
              <w:bottom w:val="nil"/>
            </w:tcBorders>
            <w:vAlign w:val="bottom"/>
          </w:tcPr>
          <w:p w14:paraId="6C7410D2" w14:textId="2A749870" w:rsidR="00E45044" w:rsidRPr="00297E92" w:rsidRDefault="000D4478">
            <w:pPr>
              <w:jc w:val="right"/>
              <w:rPr>
                <w:sz w:val="15"/>
                <w:szCs w:val="15"/>
              </w:rPr>
            </w:pPr>
            <w:r>
              <w:rPr>
                <w:sz w:val="15"/>
                <w:szCs w:val="15"/>
              </w:rPr>
              <w:t>-</w:t>
            </w:r>
          </w:p>
        </w:tc>
        <w:tc>
          <w:tcPr>
            <w:tcW w:w="1413" w:type="dxa"/>
            <w:tcBorders>
              <w:top w:val="single" w:sz="4" w:space="0" w:color="auto"/>
              <w:bottom w:val="nil"/>
            </w:tcBorders>
            <w:vAlign w:val="bottom"/>
          </w:tcPr>
          <w:p w14:paraId="3BB63130" w14:textId="5608C53F" w:rsidR="00E45044" w:rsidRPr="00297E92" w:rsidRDefault="000D4478">
            <w:pPr>
              <w:jc w:val="right"/>
              <w:rPr>
                <w:sz w:val="15"/>
                <w:szCs w:val="15"/>
              </w:rPr>
            </w:pPr>
            <w:r>
              <w:rPr>
                <w:sz w:val="15"/>
                <w:szCs w:val="15"/>
              </w:rPr>
              <w:t>-</w:t>
            </w:r>
          </w:p>
        </w:tc>
        <w:tc>
          <w:tcPr>
            <w:tcW w:w="1413" w:type="dxa"/>
            <w:tcBorders>
              <w:top w:val="single" w:sz="4" w:space="0" w:color="auto"/>
              <w:bottom w:val="nil"/>
            </w:tcBorders>
            <w:vAlign w:val="bottom"/>
          </w:tcPr>
          <w:p w14:paraId="5789E3AA" w14:textId="2983E372" w:rsidR="00E45044" w:rsidRPr="00297E92" w:rsidRDefault="000D4478">
            <w:pPr>
              <w:jc w:val="right"/>
              <w:rPr>
                <w:sz w:val="15"/>
                <w:szCs w:val="15"/>
              </w:rPr>
            </w:pPr>
            <w:r>
              <w:rPr>
                <w:sz w:val="15"/>
                <w:szCs w:val="15"/>
              </w:rPr>
              <w:t>-</w:t>
            </w:r>
          </w:p>
        </w:tc>
        <w:tc>
          <w:tcPr>
            <w:tcW w:w="1413" w:type="dxa"/>
            <w:tcBorders>
              <w:top w:val="single" w:sz="4" w:space="0" w:color="auto"/>
              <w:bottom w:val="nil"/>
            </w:tcBorders>
            <w:vAlign w:val="bottom"/>
          </w:tcPr>
          <w:p w14:paraId="5FEFD9CE" w14:textId="2A99EA21" w:rsidR="00E45044" w:rsidRPr="00297E92" w:rsidRDefault="000D4478">
            <w:pPr>
              <w:jc w:val="right"/>
              <w:rPr>
                <w:sz w:val="15"/>
                <w:szCs w:val="15"/>
              </w:rPr>
            </w:pPr>
            <w:r>
              <w:rPr>
                <w:sz w:val="15"/>
                <w:szCs w:val="15"/>
              </w:rPr>
              <w:t xml:space="preserve">47 016 </w:t>
            </w:r>
            <w:r w:rsidR="00263E50">
              <w:rPr>
                <w:sz w:val="15"/>
                <w:szCs w:val="15"/>
              </w:rPr>
              <w:t>31</w:t>
            </w:r>
            <w:r w:rsidR="00E64964">
              <w:rPr>
                <w:sz w:val="15"/>
                <w:szCs w:val="15"/>
              </w:rPr>
              <w:t>9</w:t>
            </w:r>
          </w:p>
        </w:tc>
      </w:tr>
      <w:tr w:rsidR="00E45044" w:rsidRPr="00297E92" w14:paraId="54FB3197" w14:textId="77777777" w:rsidTr="00715F84">
        <w:tc>
          <w:tcPr>
            <w:tcW w:w="1843" w:type="dxa"/>
          </w:tcPr>
          <w:p w14:paraId="48AA8BCF" w14:textId="77777777" w:rsidR="00E45044" w:rsidRPr="00297E92" w:rsidRDefault="00E45044" w:rsidP="00E45044">
            <w:pPr>
              <w:ind w:left="-57"/>
              <w:rPr>
                <w:snapToGrid w:val="0"/>
                <w:sz w:val="15"/>
                <w:szCs w:val="15"/>
                <w:lang w:eastAsia="sk-SK"/>
              </w:rPr>
            </w:pPr>
          </w:p>
        </w:tc>
        <w:tc>
          <w:tcPr>
            <w:tcW w:w="1129" w:type="dxa"/>
            <w:tcBorders>
              <w:top w:val="nil"/>
            </w:tcBorders>
            <w:vAlign w:val="bottom"/>
          </w:tcPr>
          <w:p w14:paraId="51C251C0" w14:textId="77777777" w:rsidR="00E45044" w:rsidRPr="00297E92" w:rsidRDefault="00E45044" w:rsidP="00E45044">
            <w:pPr>
              <w:jc w:val="right"/>
              <w:rPr>
                <w:sz w:val="15"/>
                <w:szCs w:val="15"/>
              </w:rPr>
            </w:pPr>
          </w:p>
        </w:tc>
        <w:tc>
          <w:tcPr>
            <w:tcW w:w="1413" w:type="dxa"/>
            <w:tcBorders>
              <w:top w:val="nil"/>
            </w:tcBorders>
            <w:vAlign w:val="bottom"/>
          </w:tcPr>
          <w:p w14:paraId="26C70C84" w14:textId="77777777" w:rsidR="00E45044" w:rsidRPr="00297E92" w:rsidRDefault="00E45044" w:rsidP="00E45044">
            <w:pPr>
              <w:jc w:val="right"/>
              <w:rPr>
                <w:sz w:val="15"/>
                <w:szCs w:val="15"/>
              </w:rPr>
            </w:pPr>
          </w:p>
        </w:tc>
        <w:tc>
          <w:tcPr>
            <w:tcW w:w="1413" w:type="dxa"/>
            <w:tcBorders>
              <w:top w:val="nil"/>
            </w:tcBorders>
            <w:vAlign w:val="bottom"/>
          </w:tcPr>
          <w:p w14:paraId="3D37EEA8" w14:textId="77777777" w:rsidR="00E45044" w:rsidRPr="00297E92" w:rsidRDefault="00E45044" w:rsidP="00E45044">
            <w:pPr>
              <w:jc w:val="right"/>
              <w:rPr>
                <w:sz w:val="15"/>
                <w:szCs w:val="15"/>
              </w:rPr>
            </w:pPr>
          </w:p>
        </w:tc>
        <w:tc>
          <w:tcPr>
            <w:tcW w:w="1413" w:type="dxa"/>
            <w:tcBorders>
              <w:top w:val="nil"/>
            </w:tcBorders>
            <w:vAlign w:val="bottom"/>
          </w:tcPr>
          <w:p w14:paraId="25CB808B" w14:textId="77777777" w:rsidR="00E45044" w:rsidRPr="00297E92" w:rsidRDefault="00E45044" w:rsidP="00E45044">
            <w:pPr>
              <w:jc w:val="right"/>
              <w:rPr>
                <w:sz w:val="15"/>
                <w:szCs w:val="15"/>
              </w:rPr>
            </w:pPr>
          </w:p>
        </w:tc>
        <w:tc>
          <w:tcPr>
            <w:tcW w:w="1413" w:type="dxa"/>
            <w:tcBorders>
              <w:top w:val="nil"/>
            </w:tcBorders>
            <w:vAlign w:val="bottom"/>
          </w:tcPr>
          <w:p w14:paraId="0B0F225A" w14:textId="77777777" w:rsidR="00E45044" w:rsidRPr="00297E92" w:rsidRDefault="00E45044" w:rsidP="00E45044">
            <w:pPr>
              <w:jc w:val="right"/>
              <w:rPr>
                <w:sz w:val="15"/>
                <w:szCs w:val="15"/>
              </w:rPr>
            </w:pPr>
          </w:p>
        </w:tc>
        <w:tc>
          <w:tcPr>
            <w:tcW w:w="1413" w:type="dxa"/>
            <w:tcBorders>
              <w:top w:val="nil"/>
            </w:tcBorders>
            <w:vAlign w:val="bottom"/>
          </w:tcPr>
          <w:p w14:paraId="5EA57F9B" w14:textId="77777777" w:rsidR="00E45044" w:rsidRPr="00297E92" w:rsidRDefault="00E45044" w:rsidP="00E45044">
            <w:pPr>
              <w:jc w:val="right"/>
              <w:rPr>
                <w:sz w:val="15"/>
                <w:szCs w:val="15"/>
              </w:rPr>
            </w:pPr>
          </w:p>
        </w:tc>
        <w:tc>
          <w:tcPr>
            <w:tcW w:w="1413" w:type="dxa"/>
            <w:tcBorders>
              <w:top w:val="nil"/>
            </w:tcBorders>
            <w:vAlign w:val="bottom"/>
          </w:tcPr>
          <w:p w14:paraId="0E1D3DE5" w14:textId="77777777" w:rsidR="00E45044" w:rsidRPr="00297E92" w:rsidRDefault="00E45044" w:rsidP="00E45044">
            <w:pPr>
              <w:jc w:val="right"/>
              <w:rPr>
                <w:sz w:val="15"/>
                <w:szCs w:val="15"/>
              </w:rPr>
            </w:pPr>
          </w:p>
        </w:tc>
        <w:tc>
          <w:tcPr>
            <w:tcW w:w="1413" w:type="dxa"/>
            <w:tcBorders>
              <w:top w:val="nil"/>
            </w:tcBorders>
            <w:vAlign w:val="bottom"/>
          </w:tcPr>
          <w:p w14:paraId="12DC32D7" w14:textId="77777777" w:rsidR="00E45044" w:rsidRPr="00297E92" w:rsidRDefault="00E45044" w:rsidP="00E45044">
            <w:pPr>
              <w:jc w:val="right"/>
              <w:rPr>
                <w:sz w:val="15"/>
                <w:szCs w:val="15"/>
              </w:rPr>
            </w:pPr>
          </w:p>
        </w:tc>
        <w:tc>
          <w:tcPr>
            <w:tcW w:w="1413" w:type="dxa"/>
            <w:tcBorders>
              <w:top w:val="nil"/>
            </w:tcBorders>
            <w:vAlign w:val="bottom"/>
          </w:tcPr>
          <w:p w14:paraId="249721DF" w14:textId="77777777" w:rsidR="00E45044" w:rsidRPr="00297E92" w:rsidRDefault="00E45044" w:rsidP="00E45044">
            <w:pPr>
              <w:jc w:val="right"/>
              <w:rPr>
                <w:sz w:val="15"/>
                <w:szCs w:val="15"/>
              </w:rPr>
            </w:pPr>
          </w:p>
        </w:tc>
      </w:tr>
      <w:tr w:rsidR="00E45044" w:rsidRPr="00297E92" w14:paraId="6D792516" w14:textId="77777777" w:rsidTr="00715F84">
        <w:tc>
          <w:tcPr>
            <w:tcW w:w="1843" w:type="dxa"/>
          </w:tcPr>
          <w:p w14:paraId="43AA55EE" w14:textId="77777777" w:rsidR="00E45044" w:rsidRPr="00297E92" w:rsidRDefault="00E45044" w:rsidP="00E45044">
            <w:pPr>
              <w:ind w:left="-57"/>
              <w:rPr>
                <w:b/>
                <w:bCs/>
                <w:snapToGrid w:val="0"/>
                <w:sz w:val="15"/>
                <w:szCs w:val="15"/>
                <w:lang w:eastAsia="sk-SK"/>
              </w:rPr>
            </w:pPr>
            <w:r w:rsidRPr="00297E92">
              <w:rPr>
                <w:b/>
                <w:bCs/>
                <w:snapToGrid w:val="0"/>
                <w:sz w:val="15"/>
                <w:szCs w:val="15"/>
                <w:lang w:eastAsia="sk-SK"/>
              </w:rPr>
              <w:t>Opravná položka</w:t>
            </w:r>
          </w:p>
        </w:tc>
        <w:tc>
          <w:tcPr>
            <w:tcW w:w="1129" w:type="dxa"/>
            <w:vAlign w:val="bottom"/>
          </w:tcPr>
          <w:p w14:paraId="78AF70C3" w14:textId="77777777" w:rsidR="00E45044" w:rsidRPr="00297E92" w:rsidRDefault="00E45044" w:rsidP="00E45044">
            <w:pPr>
              <w:jc w:val="right"/>
              <w:rPr>
                <w:sz w:val="15"/>
                <w:szCs w:val="15"/>
              </w:rPr>
            </w:pPr>
          </w:p>
        </w:tc>
        <w:tc>
          <w:tcPr>
            <w:tcW w:w="1413" w:type="dxa"/>
            <w:vAlign w:val="bottom"/>
          </w:tcPr>
          <w:p w14:paraId="7D85D8DB" w14:textId="77777777" w:rsidR="00E45044" w:rsidRPr="00297E92" w:rsidRDefault="00E45044" w:rsidP="00E45044">
            <w:pPr>
              <w:jc w:val="right"/>
              <w:rPr>
                <w:sz w:val="15"/>
                <w:szCs w:val="15"/>
              </w:rPr>
            </w:pPr>
          </w:p>
        </w:tc>
        <w:tc>
          <w:tcPr>
            <w:tcW w:w="1413" w:type="dxa"/>
            <w:vAlign w:val="bottom"/>
          </w:tcPr>
          <w:p w14:paraId="12DD38AE" w14:textId="77777777" w:rsidR="00E45044" w:rsidRPr="00297E92" w:rsidRDefault="00E45044" w:rsidP="00E45044">
            <w:pPr>
              <w:jc w:val="right"/>
              <w:rPr>
                <w:sz w:val="15"/>
                <w:szCs w:val="15"/>
              </w:rPr>
            </w:pPr>
          </w:p>
        </w:tc>
        <w:tc>
          <w:tcPr>
            <w:tcW w:w="1413" w:type="dxa"/>
            <w:vAlign w:val="bottom"/>
          </w:tcPr>
          <w:p w14:paraId="4BD42D13" w14:textId="77777777" w:rsidR="00E45044" w:rsidRPr="00297E92" w:rsidRDefault="00E45044" w:rsidP="00E45044">
            <w:pPr>
              <w:jc w:val="right"/>
              <w:rPr>
                <w:sz w:val="15"/>
                <w:szCs w:val="15"/>
              </w:rPr>
            </w:pPr>
          </w:p>
        </w:tc>
        <w:tc>
          <w:tcPr>
            <w:tcW w:w="1413" w:type="dxa"/>
            <w:vAlign w:val="bottom"/>
          </w:tcPr>
          <w:p w14:paraId="25D1FEC8" w14:textId="77777777" w:rsidR="00E45044" w:rsidRPr="00297E92" w:rsidRDefault="00E45044" w:rsidP="00E45044">
            <w:pPr>
              <w:jc w:val="right"/>
              <w:rPr>
                <w:sz w:val="15"/>
                <w:szCs w:val="15"/>
              </w:rPr>
            </w:pPr>
          </w:p>
        </w:tc>
        <w:tc>
          <w:tcPr>
            <w:tcW w:w="1413" w:type="dxa"/>
            <w:vAlign w:val="bottom"/>
          </w:tcPr>
          <w:p w14:paraId="04280013" w14:textId="77777777" w:rsidR="00E45044" w:rsidRPr="00297E92" w:rsidRDefault="00E45044" w:rsidP="00E45044">
            <w:pPr>
              <w:jc w:val="right"/>
              <w:rPr>
                <w:sz w:val="15"/>
                <w:szCs w:val="15"/>
              </w:rPr>
            </w:pPr>
          </w:p>
        </w:tc>
        <w:tc>
          <w:tcPr>
            <w:tcW w:w="1413" w:type="dxa"/>
            <w:vAlign w:val="bottom"/>
          </w:tcPr>
          <w:p w14:paraId="0D977BF9" w14:textId="77777777" w:rsidR="00E45044" w:rsidRPr="00297E92" w:rsidRDefault="00E45044" w:rsidP="00E45044">
            <w:pPr>
              <w:jc w:val="right"/>
              <w:rPr>
                <w:sz w:val="15"/>
                <w:szCs w:val="15"/>
              </w:rPr>
            </w:pPr>
          </w:p>
        </w:tc>
        <w:tc>
          <w:tcPr>
            <w:tcW w:w="1413" w:type="dxa"/>
            <w:vAlign w:val="bottom"/>
          </w:tcPr>
          <w:p w14:paraId="077BB33C" w14:textId="77777777" w:rsidR="00E45044" w:rsidRPr="00297E92" w:rsidRDefault="00E45044" w:rsidP="00E45044">
            <w:pPr>
              <w:jc w:val="right"/>
              <w:rPr>
                <w:sz w:val="15"/>
                <w:szCs w:val="15"/>
              </w:rPr>
            </w:pPr>
          </w:p>
        </w:tc>
        <w:tc>
          <w:tcPr>
            <w:tcW w:w="1413" w:type="dxa"/>
            <w:vAlign w:val="bottom"/>
          </w:tcPr>
          <w:p w14:paraId="2F97CBFB" w14:textId="77777777" w:rsidR="00E45044" w:rsidRPr="00297E92" w:rsidRDefault="00E45044" w:rsidP="00E45044">
            <w:pPr>
              <w:jc w:val="right"/>
              <w:rPr>
                <w:sz w:val="15"/>
                <w:szCs w:val="15"/>
              </w:rPr>
            </w:pPr>
          </w:p>
        </w:tc>
      </w:tr>
      <w:tr w:rsidR="00E45044" w:rsidRPr="00297E92" w14:paraId="2479D468" w14:textId="77777777" w:rsidTr="00715F84">
        <w:tc>
          <w:tcPr>
            <w:tcW w:w="1843" w:type="dxa"/>
          </w:tcPr>
          <w:p w14:paraId="5B90B314" w14:textId="37AEFEA7" w:rsidR="00E45044" w:rsidRPr="00297E92" w:rsidRDefault="00E45044" w:rsidP="00E45044">
            <w:pPr>
              <w:ind w:left="-57"/>
              <w:rPr>
                <w:snapToGrid w:val="0"/>
                <w:sz w:val="15"/>
                <w:szCs w:val="15"/>
                <w:lang w:eastAsia="sk-SK"/>
              </w:rPr>
            </w:pPr>
            <w:r w:rsidRPr="00297E92">
              <w:rPr>
                <w:snapToGrid w:val="0"/>
                <w:sz w:val="15"/>
                <w:szCs w:val="15"/>
                <w:lang w:eastAsia="sk-SK"/>
              </w:rPr>
              <w:t>K 1. januáru 201</w:t>
            </w:r>
            <w:r>
              <w:rPr>
                <w:snapToGrid w:val="0"/>
                <w:sz w:val="15"/>
                <w:szCs w:val="15"/>
                <w:lang w:eastAsia="sk-SK"/>
              </w:rPr>
              <w:t>6</w:t>
            </w:r>
          </w:p>
        </w:tc>
        <w:tc>
          <w:tcPr>
            <w:tcW w:w="1129" w:type="dxa"/>
            <w:vAlign w:val="bottom"/>
          </w:tcPr>
          <w:p w14:paraId="5932EA4B" w14:textId="4F6C1B1E" w:rsidR="00E45044" w:rsidRPr="00297E92" w:rsidRDefault="00E45044" w:rsidP="00E45044">
            <w:pPr>
              <w:jc w:val="right"/>
              <w:rPr>
                <w:sz w:val="15"/>
                <w:szCs w:val="15"/>
              </w:rPr>
            </w:pPr>
            <w:r w:rsidRPr="00297E92">
              <w:rPr>
                <w:sz w:val="15"/>
                <w:szCs w:val="15"/>
              </w:rPr>
              <w:t>-</w:t>
            </w:r>
          </w:p>
        </w:tc>
        <w:tc>
          <w:tcPr>
            <w:tcW w:w="1413" w:type="dxa"/>
            <w:vAlign w:val="bottom"/>
          </w:tcPr>
          <w:p w14:paraId="11532BE5" w14:textId="01592E8F" w:rsidR="00E45044" w:rsidRPr="00297E92" w:rsidRDefault="00E45044" w:rsidP="00E45044">
            <w:pPr>
              <w:jc w:val="right"/>
              <w:rPr>
                <w:sz w:val="15"/>
                <w:szCs w:val="15"/>
              </w:rPr>
            </w:pPr>
            <w:r w:rsidRPr="00297E92">
              <w:rPr>
                <w:sz w:val="15"/>
                <w:szCs w:val="15"/>
              </w:rPr>
              <w:t>1 547 741</w:t>
            </w:r>
          </w:p>
        </w:tc>
        <w:tc>
          <w:tcPr>
            <w:tcW w:w="1413" w:type="dxa"/>
            <w:vAlign w:val="bottom"/>
          </w:tcPr>
          <w:p w14:paraId="3EC7B234" w14:textId="555BE390" w:rsidR="00E45044" w:rsidRPr="00297E92" w:rsidRDefault="00E45044" w:rsidP="00E45044">
            <w:pPr>
              <w:jc w:val="right"/>
              <w:rPr>
                <w:sz w:val="15"/>
                <w:szCs w:val="15"/>
              </w:rPr>
            </w:pPr>
            <w:r w:rsidRPr="00297E92">
              <w:rPr>
                <w:sz w:val="15"/>
                <w:szCs w:val="15"/>
              </w:rPr>
              <w:t>1 138 036</w:t>
            </w:r>
          </w:p>
        </w:tc>
        <w:tc>
          <w:tcPr>
            <w:tcW w:w="1413" w:type="dxa"/>
            <w:vAlign w:val="bottom"/>
          </w:tcPr>
          <w:p w14:paraId="0E0C4FB5" w14:textId="4135ED52" w:rsidR="00E45044" w:rsidRPr="00297E92" w:rsidRDefault="00E45044" w:rsidP="00E45044">
            <w:pPr>
              <w:jc w:val="right"/>
              <w:rPr>
                <w:sz w:val="15"/>
                <w:szCs w:val="15"/>
              </w:rPr>
            </w:pPr>
            <w:r w:rsidRPr="00297E92">
              <w:rPr>
                <w:sz w:val="15"/>
                <w:szCs w:val="15"/>
              </w:rPr>
              <w:t>-</w:t>
            </w:r>
          </w:p>
        </w:tc>
        <w:tc>
          <w:tcPr>
            <w:tcW w:w="1413" w:type="dxa"/>
            <w:vAlign w:val="bottom"/>
          </w:tcPr>
          <w:p w14:paraId="095A8BEE" w14:textId="4CDE3835" w:rsidR="00E45044" w:rsidRPr="00297E92" w:rsidRDefault="00E45044" w:rsidP="00E45044">
            <w:pPr>
              <w:jc w:val="right"/>
              <w:rPr>
                <w:sz w:val="15"/>
                <w:szCs w:val="15"/>
              </w:rPr>
            </w:pPr>
            <w:r w:rsidRPr="00297E92">
              <w:rPr>
                <w:sz w:val="15"/>
                <w:szCs w:val="15"/>
              </w:rPr>
              <w:t>-</w:t>
            </w:r>
          </w:p>
        </w:tc>
        <w:tc>
          <w:tcPr>
            <w:tcW w:w="1413" w:type="dxa"/>
            <w:vAlign w:val="bottom"/>
          </w:tcPr>
          <w:p w14:paraId="71B6CD46" w14:textId="041F25CB" w:rsidR="00E45044" w:rsidRPr="00297E92" w:rsidRDefault="00E45044" w:rsidP="00E45044">
            <w:pPr>
              <w:jc w:val="right"/>
              <w:rPr>
                <w:sz w:val="15"/>
                <w:szCs w:val="15"/>
              </w:rPr>
            </w:pPr>
            <w:r w:rsidRPr="00297E92">
              <w:rPr>
                <w:sz w:val="15"/>
                <w:szCs w:val="15"/>
              </w:rPr>
              <w:t>-</w:t>
            </w:r>
          </w:p>
        </w:tc>
        <w:tc>
          <w:tcPr>
            <w:tcW w:w="1413" w:type="dxa"/>
            <w:vAlign w:val="bottom"/>
          </w:tcPr>
          <w:p w14:paraId="0CEDEFE4" w14:textId="39F99CBC" w:rsidR="00E45044" w:rsidRPr="00297E92" w:rsidRDefault="00E45044" w:rsidP="00E45044">
            <w:pPr>
              <w:jc w:val="right"/>
              <w:rPr>
                <w:sz w:val="15"/>
                <w:szCs w:val="15"/>
              </w:rPr>
            </w:pPr>
            <w:r w:rsidRPr="00297E92">
              <w:rPr>
                <w:sz w:val="15"/>
                <w:szCs w:val="15"/>
              </w:rPr>
              <w:t>-</w:t>
            </w:r>
          </w:p>
        </w:tc>
        <w:tc>
          <w:tcPr>
            <w:tcW w:w="1413" w:type="dxa"/>
            <w:vAlign w:val="bottom"/>
          </w:tcPr>
          <w:p w14:paraId="1F18C23D" w14:textId="37FEB6C8" w:rsidR="00E45044" w:rsidRPr="00297E92" w:rsidRDefault="00E45044" w:rsidP="00E45044">
            <w:pPr>
              <w:jc w:val="right"/>
              <w:rPr>
                <w:sz w:val="15"/>
                <w:szCs w:val="15"/>
              </w:rPr>
            </w:pPr>
            <w:r w:rsidRPr="00297E92">
              <w:rPr>
                <w:sz w:val="15"/>
                <w:szCs w:val="15"/>
              </w:rPr>
              <w:t>-</w:t>
            </w:r>
          </w:p>
        </w:tc>
        <w:tc>
          <w:tcPr>
            <w:tcW w:w="1413" w:type="dxa"/>
            <w:vAlign w:val="bottom"/>
          </w:tcPr>
          <w:p w14:paraId="13E071C8" w14:textId="41B6F25E" w:rsidR="00E45044" w:rsidRPr="00297E92" w:rsidRDefault="00E45044" w:rsidP="00E45044">
            <w:pPr>
              <w:jc w:val="right"/>
              <w:rPr>
                <w:sz w:val="15"/>
                <w:szCs w:val="15"/>
              </w:rPr>
            </w:pPr>
            <w:r w:rsidRPr="00297E92">
              <w:rPr>
                <w:sz w:val="15"/>
                <w:szCs w:val="15"/>
              </w:rPr>
              <w:t>2 685 777</w:t>
            </w:r>
          </w:p>
        </w:tc>
      </w:tr>
      <w:tr w:rsidR="00E45044" w:rsidRPr="00297E92" w14:paraId="665938EF" w14:textId="77777777" w:rsidTr="00715F84">
        <w:tc>
          <w:tcPr>
            <w:tcW w:w="1843" w:type="dxa"/>
          </w:tcPr>
          <w:p w14:paraId="70D66FF2" w14:textId="77777777" w:rsidR="00E45044" w:rsidRPr="00297E92" w:rsidRDefault="00E45044" w:rsidP="00E45044">
            <w:pPr>
              <w:ind w:left="-57"/>
              <w:rPr>
                <w:snapToGrid w:val="0"/>
                <w:sz w:val="15"/>
                <w:szCs w:val="15"/>
                <w:lang w:eastAsia="sk-SK"/>
              </w:rPr>
            </w:pPr>
            <w:r w:rsidRPr="00297E92">
              <w:rPr>
                <w:snapToGrid w:val="0"/>
                <w:sz w:val="15"/>
                <w:szCs w:val="15"/>
                <w:lang w:eastAsia="sk-SK"/>
              </w:rPr>
              <w:t>Prírastky</w:t>
            </w:r>
          </w:p>
        </w:tc>
        <w:tc>
          <w:tcPr>
            <w:tcW w:w="1129" w:type="dxa"/>
            <w:vAlign w:val="bottom"/>
          </w:tcPr>
          <w:p w14:paraId="6D9192C5" w14:textId="227CE694" w:rsidR="00E45044" w:rsidRPr="00297E92" w:rsidRDefault="007379C1">
            <w:pPr>
              <w:jc w:val="right"/>
              <w:rPr>
                <w:sz w:val="15"/>
                <w:szCs w:val="15"/>
              </w:rPr>
            </w:pPr>
            <w:r>
              <w:rPr>
                <w:sz w:val="15"/>
                <w:szCs w:val="15"/>
              </w:rPr>
              <w:t>-</w:t>
            </w:r>
          </w:p>
        </w:tc>
        <w:tc>
          <w:tcPr>
            <w:tcW w:w="1413" w:type="dxa"/>
            <w:vAlign w:val="bottom"/>
          </w:tcPr>
          <w:p w14:paraId="04B87326" w14:textId="2CA67ADB" w:rsidR="00E45044" w:rsidRPr="00297E92" w:rsidRDefault="007379C1">
            <w:pPr>
              <w:jc w:val="right"/>
              <w:rPr>
                <w:sz w:val="15"/>
                <w:szCs w:val="15"/>
              </w:rPr>
            </w:pPr>
            <w:r>
              <w:rPr>
                <w:sz w:val="15"/>
                <w:szCs w:val="15"/>
              </w:rPr>
              <w:t>-</w:t>
            </w:r>
          </w:p>
        </w:tc>
        <w:tc>
          <w:tcPr>
            <w:tcW w:w="1413" w:type="dxa"/>
            <w:vAlign w:val="bottom"/>
          </w:tcPr>
          <w:p w14:paraId="33263BB7" w14:textId="09C3FB27" w:rsidR="00E45044" w:rsidRPr="00297E92" w:rsidRDefault="007379C1">
            <w:pPr>
              <w:jc w:val="right"/>
              <w:rPr>
                <w:sz w:val="15"/>
                <w:szCs w:val="15"/>
              </w:rPr>
            </w:pPr>
            <w:r>
              <w:rPr>
                <w:sz w:val="15"/>
                <w:szCs w:val="15"/>
              </w:rPr>
              <w:t>-</w:t>
            </w:r>
          </w:p>
        </w:tc>
        <w:tc>
          <w:tcPr>
            <w:tcW w:w="1413" w:type="dxa"/>
            <w:vAlign w:val="bottom"/>
          </w:tcPr>
          <w:p w14:paraId="5CCDBD2F" w14:textId="3E86C79B" w:rsidR="00E45044" w:rsidRPr="00297E92" w:rsidRDefault="007379C1">
            <w:pPr>
              <w:jc w:val="right"/>
              <w:rPr>
                <w:sz w:val="15"/>
                <w:szCs w:val="15"/>
              </w:rPr>
            </w:pPr>
            <w:r>
              <w:rPr>
                <w:sz w:val="15"/>
                <w:szCs w:val="15"/>
              </w:rPr>
              <w:t>-</w:t>
            </w:r>
          </w:p>
        </w:tc>
        <w:tc>
          <w:tcPr>
            <w:tcW w:w="1413" w:type="dxa"/>
            <w:vAlign w:val="bottom"/>
          </w:tcPr>
          <w:p w14:paraId="5BDFAEE1" w14:textId="53A4673D" w:rsidR="00E45044" w:rsidRPr="00297E92" w:rsidRDefault="007379C1">
            <w:pPr>
              <w:jc w:val="right"/>
              <w:rPr>
                <w:sz w:val="15"/>
                <w:szCs w:val="15"/>
              </w:rPr>
            </w:pPr>
            <w:r>
              <w:rPr>
                <w:sz w:val="15"/>
                <w:szCs w:val="15"/>
              </w:rPr>
              <w:t>-</w:t>
            </w:r>
          </w:p>
        </w:tc>
        <w:tc>
          <w:tcPr>
            <w:tcW w:w="1413" w:type="dxa"/>
            <w:vAlign w:val="bottom"/>
          </w:tcPr>
          <w:p w14:paraId="2F44E2C7" w14:textId="65197882" w:rsidR="00E45044" w:rsidRPr="00297E92" w:rsidRDefault="007379C1">
            <w:pPr>
              <w:jc w:val="right"/>
              <w:rPr>
                <w:sz w:val="15"/>
                <w:szCs w:val="15"/>
              </w:rPr>
            </w:pPr>
            <w:r>
              <w:rPr>
                <w:sz w:val="15"/>
                <w:szCs w:val="15"/>
              </w:rPr>
              <w:t>-</w:t>
            </w:r>
          </w:p>
        </w:tc>
        <w:tc>
          <w:tcPr>
            <w:tcW w:w="1413" w:type="dxa"/>
            <w:vAlign w:val="bottom"/>
          </w:tcPr>
          <w:p w14:paraId="00BCBB7F" w14:textId="1D30FBE7" w:rsidR="00E45044" w:rsidRPr="00297E92" w:rsidRDefault="007379C1">
            <w:pPr>
              <w:jc w:val="right"/>
              <w:rPr>
                <w:sz w:val="15"/>
                <w:szCs w:val="15"/>
              </w:rPr>
            </w:pPr>
            <w:r>
              <w:rPr>
                <w:sz w:val="15"/>
                <w:szCs w:val="15"/>
              </w:rPr>
              <w:t>-</w:t>
            </w:r>
          </w:p>
        </w:tc>
        <w:tc>
          <w:tcPr>
            <w:tcW w:w="1413" w:type="dxa"/>
            <w:vAlign w:val="bottom"/>
          </w:tcPr>
          <w:p w14:paraId="6371AA63" w14:textId="7B3C9D3D" w:rsidR="00E45044" w:rsidRPr="00297E92" w:rsidRDefault="007379C1">
            <w:pPr>
              <w:jc w:val="right"/>
              <w:rPr>
                <w:sz w:val="15"/>
                <w:szCs w:val="15"/>
              </w:rPr>
            </w:pPr>
            <w:r>
              <w:rPr>
                <w:sz w:val="15"/>
                <w:szCs w:val="15"/>
              </w:rPr>
              <w:t>-</w:t>
            </w:r>
          </w:p>
        </w:tc>
        <w:tc>
          <w:tcPr>
            <w:tcW w:w="1413" w:type="dxa"/>
            <w:vAlign w:val="bottom"/>
          </w:tcPr>
          <w:p w14:paraId="1AA27B19" w14:textId="4B757C7C" w:rsidR="00E45044" w:rsidRPr="00297E92" w:rsidRDefault="00BF6503">
            <w:pPr>
              <w:jc w:val="right"/>
              <w:rPr>
                <w:sz w:val="15"/>
                <w:szCs w:val="15"/>
              </w:rPr>
            </w:pPr>
            <w:r>
              <w:rPr>
                <w:sz w:val="15"/>
                <w:szCs w:val="15"/>
              </w:rPr>
              <w:t>-</w:t>
            </w:r>
          </w:p>
        </w:tc>
      </w:tr>
      <w:tr w:rsidR="00E45044" w:rsidRPr="00297E92" w14:paraId="59E72B7A" w14:textId="77777777" w:rsidTr="00715F84">
        <w:tc>
          <w:tcPr>
            <w:tcW w:w="1843" w:type="dxa"/>
          </w:tcPr>
          <w:p w14:paraId="07EA1446" w14:textId="77777777" w:rsidR="00E45044" w:rsidRPr="00297E92" w:rsidRDefault="00E45044" w:rsidP="00E45044">
            <w:pPr>
              <w:ind w:left="-57"/>
              <w:rPr>
                <w:snapToGrid w:val="0"/>
                <w:sz w:val="15"/>
                <w:szCs w:val="15"/>
                <w:lang w:eastAsia="sk-SK"/>
              </w:rPr>
            </w:pPr>
            <w:r w:rsidRPr="00297E92">
              <w:rPr>
                <w:snapToGrid w:val="0"/>
                <w:sz w:val="15"/>
                <w:szCs w:val="15"/>
                <w:lang w:eastAsia="sk-SK"/>
              </w:rPr>
              <w:t>Úbytky</w:t>
            </w:r>
          </w:p>
        </w:tc>
        <w:tc>
          <w:tcPr>
            <w:tcW w:w="1129" w:type="dxa"/>
            <w:vAlign w:val="bottom"/>
          </w:tcPr>
          <w:p w14:paraId="3A18870A" w14:textId="5F602D27" w:rsidR="00E45044" w:rsidRPr="00297E92" w:rsidRDefault="007379C1">
            <w:pPr>
              <w:jc w:val="right"/>
              <w:rPr>
                <w:sz w:val="15"/>
                <w:szCs w:val="15"/>
              </w:rPr>
            </w:pPr>
            <w:r>
              <w:rPr>
                <w:sz w:val="15"/>
                <w:szCs w:val="15"/>
              </w:rPr>
              <w:t>-</w:t>
            </w:r>
          </w:p>
        </w:tc>
        <w:tc>
          <w:tcPr>
            <w:tcW w:w="1413" w:type="dxa"/>
            <w:vAlign w:val="bottom"/>
          </w:tcPr>
          <w:p w14:paraId="5A015AA8" w14:textId="07B12383" w:rsidR="00E45044" w:rsidRPr="00297E92" w:rsidRDefault="007379C1" w:rsidP="0072512B">
            <w:pPr>
              <w:jc w:val="right"/>
              <w:rPr>
                <w:sz w:val="15"/>
                <w:szCs w:val="15"/>
              </w:rPr>
            </w:pPr>
            <w:r>
              <w:rPr>
                <w:sz w:val="15"/>
                <w:szCs w:val="15"/>
              </w:rPr>
              <w:t>-</w:t>
            </w:r>
          </w:p>
        </w:tc>
        <w:tc>
          <w:tcPr>
            <w:tcW w:w="1413" w:type="dxa"/>
            <w:vAlign w:val="bottom"/>
          </w:tcPr>
          <w:p w14:paraId="00FFB893" w14:textId="31AC131C" w:rsidR="00E45044" w:rsidRPr="00297E92" w:rsidRDefault="007379C1" w:rsidP="0072512B">
            <w:pPr>
              <w:jc w:val="right"/>
              <w:rPr>
                <w:sz w:val="15"/>
                <w:szCs w:val="15"/>
              </w:rPr>
            </w:pPr>
            <w:r>
              <w:rPr>
                <w:sz w:val="15"/>
                <w:szCs w:val="15"/>
              </w:rPr>
              <w:t>-</w:t>
            </w:r>
          </w:p>
        </w:tc>
        <w:tc>
          <w:tcPr>
            <w:tcW w:w="1413" w:type="dxa"/>
            <w:vAlign w:val="bottom"/>
          </w:tcPr>
          <w:p w14:paraId="6D589533" w14:textId="3165EDB1" w:rsidR="00E45044" w:rsidRPr="00297E92" w:rsidRDefault="007379C1">
            <w:pPr>
              <w:jc w:val="right"/>
              <w:rPr>
                <w:sz w:val="15"/>
                <w:szCs w:val="15"/>
              </w:rPr>
            </w:pPr>
            <w:r>
              <w:rPr>
                <w:sz w:val="15"/>
                <w:szCs w:val="15"/>
              </w:rPr>
              <w:t>-</w:t>
            </w:r>
          </w:p>
        </w:tc>
        <w:tc>
          <w:tcPr>
            <w:tcW w:w="1413" w:type="dxa"/>
            <w:vAlign w:val="bottom"/>
          </w:tcPr>
          <w:p w14:paraId="7A60AF66" w14:textId="2E5C74F2" w:rsidR="00E45044" w:rsidRPr="00297E92" w:rsidRDefault="007379C1">
            <w:pPr>
              <w:jc w:val="right"/>
              <w:rPr>
                <w:sz w:val="15"/>
                <w:szCs w:val="15"/>
              </w:rPr>
            </w:pPr>
            <w:r>
              <w:rPr>
                <w:sz w:val="15"/>
                <w:szCs w:val="15"/>
              </w:rPr>
              <w:t>-</w:t>
            </w:r>
          </w:p>
        </w:tc>
        <w:tc>
          <w:tcPr>
            <w:tcW w:w="1413" w:type="dxa"/>
            <w:vAlign w:val="bottom"/>
          </w:tcPr>
          <w:p w14:paraId="6A35DAC2" w14:textId="2BFF32FE" w:rsidR="00E45044" w:rsidRPr="00297E92" w:rsidRDefault="007379C1">
            <w:pPr>
              <w:jc w:val="right"/>
              <w:rPr>
                <w:sz w:val="15"/>
                <w:szCs w:val="15"/>
              </w:rPr>
            </w:pPr>
            <w:r>
              <w:rPr>
                <w:sz w:val="15"/>
                <w:szCs w:val="15"/>
              </w:rPr>
              <w:t>-</w:t>
            </w:r>
          </w:p>
        </w:tc>
        <w:tc>
          <w:tcPr>
            <w:tcW w:w="1413" w:type="dxa"/>
            <w:vAlign w:val="bottom"/>
          </w:tcPr>
          <w:p w14:paraId="2F162450" w14:textId="78541442" w:rsidR="00E45044" w:rsidRPr="00297E92" w:rsidRDefault="007379C1">
            <w:pPr>
              <w:jc w:val="right"/>
              <w:rPr>
                <w:sz w:val="15"/>
                <w:szCs w:val="15"/>
              </w:rPr>
            </w:pPr>
            <w:r>
              <w:rPr>
                <w:sz w:val="15"/>
                <w:szCs w:val="15"/>
              </w:rPr>
              <w:t>-</w:t>
            </w:r>
          </w:p>
        </w:tc>
        <w:tc>
          <w:tcPr>
            <w:tcW w:w="1413" w:type="dxa"/>
            <w:vAlign w:val="bottom"/>
          </w:tcPr>
          <w:p w14:paraId="7F7BD0BF" w14:textId="4C9A2DF3" w:rsidR="00E45044" w:rsidRPr="00297E92" w:rsidRDefault="007379C1">
            <w:pPr>
              <w:jc w:val="right"/>
              <w:rPr>
                <w:sz w:val="15"/>
                <w:szCs w:val="15"/>
              </w:rPr>
            </w:pPr>
            <w:r>
              <w:rPr>
                <w:sz w:val="15"/>
                <w:szCs w:val="15"/>
              </w:rPr>
              <w:t>-</w:t>
            </w:r>
          </w:p>
        </w:tc>
        <w:tc>
          <w:tcPr>
            <w:tcW w:w="1413" w:type="dxa"/>
            <w:vAlign w:val="bottom"/>
          </w:tcPr>
          <w:p w14:paraId="4C043EB9" w14:textId="75357650" w:rsidR="00E45044" w:rsidRPr="00297E92" w:rsidRDefault="00BF6503" w:rsidP="0072512B">
            <w:pPr>
              <w:jc w:val="right"/>
              <w:rPr>
                <w:sz w:val="15"/>
                <w:szCs w:val="15"/>
              </w:rPr>
            </w:pPr>
            <w:r>
              <w:rPr>
                <w:sz w:val="15"/>
                <w:szCs w:val="15"/>
              </w:rPr>
              <w:t>-</w:t>
            </w:r>
          </w:p>
        </w:tc>
      </w:tr>
      <w:tr w:rsidR="00E45044" w:rsidRPr="00297E92" w14:paraId="427ABB8D" w14:textId="77777777" w:rsidTr="00715F84">
        <w:tc>
          <w:tcPr>
            <w:tcW w:w="1843" w:type="dxa"/>
          </w:tcPr>
          <w:p w14:paraId="147BD338" w14:textId="77777777" w:rsidR="00E45044" w:rsidRPr="00297E92" w:rsidRDefault="00E45044" w:rsidP="00E45044">
            <w:pPr>
              <w:ind w:left="-57"/>
              <w:rPr>
                <w:snapToGrid w:val="0"/>
                <w:sz w:val="15"/>
                <w:szCs w:val="15"/>
                <w:lang w:eastAsia="sk-SK"/>
              </w:rPr>
            </w:pPr>
            <w:r w:rsidRPr="00297E92">
              <w:rPr>
                <w:snapToGrid w:val="0"/>
                <w:sz w:val="15"/>
                <w:szCs w:val="15"/>
                <w:lang w:eastAsia="sk-SK"/>
              </w:rPr>
              <w:t>Presuny</w:t>
            </w:r>
          </w:p>
        </w:tc>
        <w:tc>
          <w:tcPr>
            <w:tcW w:w="1129" w:type="dxa"/>
            <w:vAlign w:val="bottom"/>
          </w:tcPr>
          <w:p w14:paraId="6D62D465" w14:textId="5607E892" w:rsidR="00E45044" w:rsidRPr="00297E92" w:rsidRDefault="007379C1">
            <w:pPr>
              <w:jc w:val="right"/>
              <w:rPr>
                <w:sz w:val="15"/>
                <w:szCs w:val="15"/>
              </w:rPr>
            </w:pPr>
            <w:r>
              <w:rPr>
                <w:sz w:val="15"/>
                <w:szCs w:val="15"/>
              </w:rPr>
              <w:t>-</w:t>
            </w:r>
          </w:p>
        </w:tc>
        <w:tc>
          <w:tcPr>
            <w:tcW w:w="1413" w:type="dxa"/>
            <w:vAlign w:val="bottom"/>
          </w:tcPr>
          <w:p w14:paraId="037B2AB8" w14:textId="0872141E" w:rsidR="00E45044" w:rsidRPr="00297E92" w:rsidRDefault="007379C1">
            <w:pPr>
              <w:jc w:val="right"/>
              <w:rPr>
                <w:sz w:val="15"/>
                <w:szCs w:val="15"/>
              </w:rPr>
            </w:pPr>
            <w:r>
              <w:rPr>
                <w:sz w:val="15"/>
                <w:szCs w:val="15"/>
              </w:rPr>
              <w:t>-</w:t>
            </w:r>
          </w:p>
        </w:tc>
        <w:tc>
          <w:tcPr>
            <w:tcW w:w="1413" w:type="dxa"/>
            <w:vAlign w:val="bottom"/>
          </w:tcPr>
          <w:p w14:paraId="27228A6B" w14:textId="1B7A65AB" w:rsidR="00E45044" w:rsidRPr="00297E92" w:rsidRDefault="007379C1">
            <w:pPr>
              <w:jc w:val="right"/>
              <w:rPr>
                <w:sz w:val="15"/>
                <w:szCs w:val="15"/>
              </w:rPr>
            </w:pPr>
            <w:r>
              <w:rPr>
                <w:sz w:val="15"/>
                <w:szCs w:val="15"/>
              </w:rPr>
              <w:t>-</w:t>
            </w:r>
          </w:p>
        </w:tc>
        <w:tc>
          <w:tcPr>
            <w:tcW w:w="1413" w:type="dxa"/>
            <w:vAlign w:val="bottom"/>
          </w:tcPr>
          <w:p w14:paraId="7324FFD6" w14:textId="419B0F63" w:rsidR="00E45044" w:rsidRPr="00297E92" w:rsidRDefault="007379C1">
            <w:pPr>
              <w:jc w:val="right"/>
              <w:rPr>
                <w:sz w:val="15"/>
                <w:szCs w:val="15"/>
              </w:rPr>
            </w:pPr>
            <w:r>
              <w:rPr>
                <w:sz w:val="15"/>
                <w:szCs w:val="15"/>
              </w:rPr>
              <w:t>-</w:t>
            </w:r>
          </w:p>
        </w:tc>
        <w:tc>
          <w:tcPr>
            <w:tcW w:w="1413" w:type="dxa"/>
            <w:vAlign w:val="bottom"/>
          </w:tcPr>
          <w:p w14:paraId="6D77B431" w14:textId="74AA20A1" w:rsidR="00E45044" w:rsidRPr="00297E92" w:rsidRDefault="007379C1">
            <w:pPr>
              <w:jc w:val="right"/>
              <w:rPr>
                <w:sz w:val="15"/>
                <w:szCs w:val="15"/>
              </w:rPr>
            </w:pPr>
            <w:r>
              <w:rPr>
                <w:sz w:val="15"/>
                <w:szCs w:val="15"/>
              </w:rPr>
              <w:t>-</w:t>
            </w:r>
          </w:p>
        </w:tc>
        <w:tc>
          <w:tcPr>
            <w:tcW w:w="1413" w:type="dxa"/>
            <w:vAlign w:val="bottom"/>
          </w:tcPr>
          <w:p w14:paraId="2448BAF5" w14:textId="3DB2AE42" w:rsidR="00E45044" w:rsidRPr="00297E92" w:rsidRDefault="007379C1">
            <w:pPr>
              <w:jc w:val="right"/>
              <w:rPr>
                <w:sz w:val="15"/>
                <w:szCs w:val="15"/>
              </w:rPr>
            </w:pPr>
            <w:r>
              <w:rPr>
                <w:sz w:val="15"/>
                <w:szCs w:val="15"/>
              </w:rPr>
              <w:t>-</w:t>
            </w:r>
          </w:p>
        </w:tc>
        <w:tc>
          <w:tcPr>
            <w:tcW w:w="1413" w:type="dxa"/>
            <w:vAlign w:val="bottom"/>
          </w:tcPr>
          <w:p w14:paraId="153905EC" w14:textId="0AD3F7DE" w:rsidR="00E45044" w:rsidRPr="00297E92" w:rsidRDefault="007379C1">
            <w:pPr>
              <w:jc w:val="right"/>
              <w:rPr>
                <w:sz w:val="15"/>
                <w:szCs w:val="15"/>
              </w:rPr>
            </w:pPr>
            <w:r>
              <w:rPr>
                <w:sz w:val="15"/>
                <w:szCs w:val="15"/>
              </w:rPr>
              <w:t>-</w:t>
            </w:r>
          </w:p>
        </w:tc>
        <w:tc>
          <w:tcPr>
            <w:tcW w:w="1413" w:type="dxa"/>
            <w:vAlign w:val="bottom"/>
          </w:tcPr>
          <w:p w14:paraId="47A4FC0F" w14:textId="00D8A39E" w:rsidR="00E45044" w:rsidRPr="00297E92" w:rsidRDefault="007379C1">
            <w:pPr>
              <w:jc w:val="right"/>
              <w:rPr>
                <w:sz w:val="15"/>
                <w:szCs w:val="15"/>
              </w:rPr>
            </w:pPr>
            <w:r>
              <w:rPr>
                <w:sz w:val="15"/>
                <w:szCs w:val="15"/>
              </w:rPr>
              <w:t>-</w:t>
            </w:r>
          </w:p>
        </w:tc>
        <w:tc>
          <w:tcPr>
            <w:tcW w:w="1413" w:type="dxa"/>
            <w:vAlign w:val="bottom"/>
          </w:tcPr>
          <w:p w14:paraId="1F66B6AD" w14:textId="1F08D007" w:rsidR="00E45044" w:rsidRPr="00297E92" w:rsidRDefault="00BF6503">
            <w:pPr>
              <w:jc w:val="right"/>
              <w:rPr>
                <w:sz w:val="15"/>
                <w:szCs w:val="15"/>
              </w:rPr>
            </w:pPr>
            <w:r>
              <w:rPr>
                <w:sz w:val="15"/>
                <w:szCs w:val="15"/>
              </w:rPr>
              <w:t>-</w:t>
            </w:r>
          </w:p>
        </w:tc>
      </w:tr>
      <w:tr w:rsidR="00E45044" w:rsidRPr="00297E92" w14:paraId="07235BFF" w14:textId="77777777" w:rsidTr="00715F84">
        <w:tc>
          <w:tcPr>
            <w:tcW w:w="1843" w:type="dxa"/>
          </w:tcPr>
          <w:p w14:paraId="7979EC9B" w14:textId="162831A3" w:rsidR="00E45044" w:rsidRPr="00297E92" w:rsidRDefault="00E45044" w:rsidP="00E45044">
            <w:pPr>
              <w:ind w:left="-57"/>
              <w:rPr>
                <w:snapToGrid w:val="0"/>
                <w:sz w:val="15"/>
                <w:szCs w:val="15"/>
                <w:lang w:eastAsia="sk-SK"/>
              </w:rPr>
            </w:pPr>
            <w:r w:rsidRPr="00297E92">
              <w:rPr>
                <w:snapToGrid w:val="0"/>
                <w:sz w:val="15"/>
                <w:szCs w:val="15"/>
                <w:lang w:eastAsia="sk-SK"/>
              </w:rPr>
              <w:t>K 31. decembru 201</w:t>
            </w:r>
            <w:r>
              <w:rPr>
                <w:snapToGrid w:val="0"/>
                <w:sz w:val="15"/>
                <w:szCs w:val="15"/>
                <w:lang w:eastAsia="sk-SK"/>
              </w:rPr>
              <w:t>6</w:t>
            </w:r>
          </w:p>
        </w:tc>
        <w:tc>
          <w:tcPr>
            <w:tcW w:w="1129" w:type="dxa"/>
            <w:tcBorders>
              <w:top w:val="single" w:sz="4" w:space="0" w:color="auto"/>
              <w:bottom w:val="nil"/>
            </w:tcBorders>
            <w:vAlign w:val="bottom"/>
          </w:tcPr>
          <w:p w14:paraId="5576F516" w14:textId="1F04ECC2" w:rsidR="00E45044" w:rsidRPr="00297E92" w:rsidRDefault="000D4478">
            <w:pPr>
              <w:jc w:val="right"/>
              <w:rPr>
                <w:sz w:val="15"/>
                <w:szCs w:val="15"/>
              </w:rPr>
            </w:pPr>
            <w:r>
              <w:rPr>
                <w:sz w:val="15"/>
                <w:szCs w:val="15"/>
              </w:rPr>
              <w:t>-</w:t>
            </w:r>
          </w:p>
        </w:tc>
        <w:tc>
          <w:tcPr>
            <w:tcW w:w="1413" w:type="dxa"/>
            <w:tcBorders>
              <w:top w:val="single" w:sz="4" w:space="0" w:color="auto"/>
              <w:bottom w:val="nil"/>
            </w:tcBorders>
            <w:vAlign w:val="bottom"/>
          </w:tcPr>
          <w:p w14:paraId="4FA533B8" w14:textId="1AFB8297" w:rsidR="00E45044" w:rsidRPr="00297E92" w:rsidRDefault="000D4478">
            <w:pPr>
              <w:jc w:val="right"/>
              <w:rPr>
                <w:sz w:val="15"/>
                <w:szCs w:val="15"/>
              </w:rPr>
            </w:pPr>
            <w:r>
              <w:rPr>
                <w:sz w:val="15"/>
                <w:szCs w:val="15"/>
              </w:rPr>
              <w:t>1 547 741</w:t>
            </w:r>
          </w:p>
        </w:tc>
        <w:tc>
          <w:tcPr>
            <w:tcW w:w="1413" w:type="dxa"/>
            <w:tcBorders>
              <w:top w:val="single" w:sz="4" w:space="0" w:color="auto"/>
              <w:bottom w:val="nil"/>
            </w:tcBorders>
            <w:vAlign w:val="bottom"/>
          </w:tcPr>
          <w:p w14:paraId="0FBDF4CF" w14:textId="3DCDAE37" w:rsidR="00E45044" w:rsidRPr="00297E92" w:rsidRDefault="000D4478">
            <w:pPr>
              <w:jc w:val="right"/>
              <w:rPr>
                <w:sz w:val="15"/>
                <w:szCs w:val="15"/>
              </w:rPr>
            </w:pPr>
            <w:r>
              <w:rPr>
                <w:sz w:val="15"/>
                <w:szCs w:val="15"/>
              </w:rPr>
              <w:t>1 138 036</w:t>
            </w:r>
          </w:p>
        </w:tc>
        <w:tc>
          <w:tcPr>
            <w:tcW w:w="1413" w:type="dxa"/>
            <w:tcBorders>
              <w:top w:val="single" w:sz="4" w:space="0" w:color="auto"/>
              <w:bottom w:val="nil"/>
            </w:tcBorders>
            <w:vAlign w:val="bottom"/>
          </w:tcPr>
          <w:p w14:paraId="0565704F" w14:textId="16A13D87" w:rsidR="00E45044" w:rsidRPr="00297E92" w:rsidRDefault="000D4478">
            <w:pPr>
              <w:jc w:val="right"/>
              <w:rPr>
                <w:sz w:val="15"/>
                <w:szCs w:val="15"/>
              </w:rPr>
            </w:pPr>
            <w:r>
              <w:rPr>
                <w:sz w:val="15"/>
                <w:szCs w:val="15"/>
              </w:rPr>
              <w:t>-</w:t>
            </w:r>
          </w:p>
        </w:tc>
        <w:tc>
          <w:tcPr>
            <w:tcW w:w="1413" w:type="dxa"/>
            <w:tcBorders>
              <w:top w:val="single" w:sz="4" w:space="0" w:color="auto"/>
              <w:bottom w:val="nil"/>
            </w:tcBorders>
            <w:vAlign w:val="bottom"/>
          </w:tcPr>
          <w:p w14:paraId="1F9248A3" w14:textId="42C20F0D" w:rsidR="00E45044" w:rsidRPr="00297E92" w:rsidRDefault="000D4478">
            <w:pPr>
              <w:jc w:val="right"/>
              <w:rPr>
                <w:sz w:val="15"/>
                <w:szCs w:val="15"/>
              </w:rPr>
            </w:pPr>
            <w:r>
              <w:rPr>
                <w:sz w:val="15"/>
                <w:szCs w:val="15"/>
              </w:rPr>
              <w:t>-</w:t>
            </w:r>
          </w:p>
        </w:tc>
        <w:tc>
          <w:tcPr>
            <w:tcW w:w="1413" w:type="dxa"/>
            <w:tcBorders>
              <w:top w:val="single" w:sz="4" w:space="0" w:color="auto"/>
              <w:bottom w:val="nil"/>
            </w:tcBorders>
            <w:vAlign w:val="bottom"/>
          </w:tcPr>
          <w:p w14:paraId="49F9690F" w14:textId="29C8499B" w:rsidR="00E45044" w:rsidRPr="00297E92" w:rsidRDefault="000D4478">
            <w:pPr>
              <w:jc w:val="right"/>
              <w:rPr>
                <w:sz w:val="15"/>
                <w:szCs w:val="15"/>
              </w:rPr>
            </w:pPr>
            <w:r>
              <w:rPr>
                <w:sz w:val="15"/>
                <w:szCs w:val="15"/>
              </w:rPr>
              <w:t>-</w:t>
            </w:r>
          </w:p>
        </w:tc>
        <w:tc>
          <w:tcPr>
            <w:tcW w:w="1413" w:type="dxa"/>
            <w:tcBorders>
              <w:top w:val="single" w:sz="4" w:space="0" w:color="auto"/>
              <w:bottom w:val="nil"/>
            </w:tcBorders>
            <w:vAlign w:val="bottom"/>
          </w:tcPr>
          <w:p w14:paraId="0040481C" w14:textId="03BC77A9" w:rsidR="00E45044" w:rsidRPr="00297E92" w:rsidRDefault="000D4478">
            <w:pPr>
              <w:jc w:val="right"/>
              <w:rPr>
                <w:sz w:val="15"/>
                <w:szCs w:val="15"/>
              </w:rPr>
            </w:pPr>
            <w:r>
              <w:rPr>
                <w:sz w:val="15"/>
                <w:szCs w:val="15"/>
              </w:rPr>
              <w:t>-</w:t>
            </w:r>
          </w:p>
        </w:tc>
        <w:tc>
          <w:tcPr>
            <w:tcW w:w="1413" w:type="dxa"/>
            <w:tcBorders>
              <w:top w:val="single" w:sz="4" w:space="0" w:color="auto"/>
              <w:bottom w:val="nil"/>
            </w:tcBorders>
            <w:vAlign w:val="bottom"/>
          </w:tcPr>
          <w:p w14:paraId="3D1AFD9D" w14:textId="70473248" w:rsidR="00E45044" w:rsidRPr="00297E92" w:rsidRDefault="000D4478">
            <w:pPr>
              <w:jc w:val="right"/>
              <w:rPr>
                <w:sz w:val="15"/>
                <w:szCs w:val="15"/>
              </w:rPr>
            </w:pPr>
            <w:r>
              <w:rPr>
                <w:sz w:val="15"/>
                <w:szCs w:val="15"/>
              </w:rPr>
              <w:t>-</w:t>
            </w:r>
          </w:p>
        </w:tc>
        <w:tc>
          <w:tcPr>
            <w:tcW w:w="1413" w:type="dxa"/>
            <w:tcBorders>
              <w:top w:val="single" w:sz="4" w:space="0" w:color="auto"/>
              <w:bottom w:val="nil"/>
            </w:tcBorders>
            <w:vAlign w:val="bottom"/>
          </w:tcPr>
          <w:p w14:paraId="4F8046A7" w14:textId="7660F495" w:rsidR="00E45044" w:rsidRPr="00297E92" w:rsidRDefault="000D4478">
            <w:pPr>
              <w:jc w:val="right"/>
              <w:rPr>
                <w:sz w:val="15"/>
                <w:szCs w:val="15"/>
              </w:rPr>
            </w:pPr>
            <w:r>
              <w:rPr>
                <w:sz w:val="15"/>
                <w:szCs w:val="15"/>
              </w:rPr>
              <w:t>2 685 777</w:t>
            </w:r>
          </w:p>
        </w:tc>
      </w:tr>
      <w:tr w:rsidR="00E45044" w:rsidRPr="00297E92" w14:paraId="3B581540" w14:textId="77777777" w:rsidTr="00715F84">
        <w:tc>
          <w:tcPr>
            <w:tcW w:w="1843" w:type="dxa"/>
          </w:tcPr>
          <w:p w14:paraId="728D0B9E" w14:textId="77777777" w:rsidR="00E45044" w:rsidRPr="00297E92" w:rsidRDefault="00E45044" w:rsidP="00E45044">
            <w:pPr>
              <w:ind w:left="-57"/>
              <w:rPr>
                <w:snapToGrid w:val="0"/>
                <w:sz w:val="15"/>
                <w:szCs w:val="15"/>
                <w:lang w:eastAsia="sk-SK"/>
              </w:rPr>
            </w:pPr>
          </w:p>
        </w:tc>
        <w:tc>
          <w:tcPr>
            <w:tcW w:w="1129" w:type="dxa"/>
            <w:tcBorders>
              <w:top w:val="nil"/>
              <w:bottom w:val="nil"/>
            </w:tcBorders>
            <w:vAlign w:val="bottom"/>
          </w:tcPr>
          <w:p w14:paraId="28039F44" w14:textId="77777777" w:rsidR="00E45044" w:rsidRPr="00297E92" w:rsidRDefault="00E45044" w:rsidP="00E45044">
            <w:pPr>
              <w:jc w:val="right"/>
              <w:rPr>
                <w:sz w:val="15"/>
                <w:szCs w:val="15"/>
              </w:rPr>
            </w:pPr>
          </w:p>
        </w:tc>
        <w:tc>
          <w:tcPr>
            <w:tcW w:w="1413" w:type="dxa"/>
            <w:tcBorders>
              <w:top w:val="nil"/>
              <w:bottom w:val="nil"/>
            </w:tcBorders>
            <w:vAlign w:val="bottom"/>
          </w:tcPr>
          <w:p w14:paraId="2E01B8B7" w14:textId="77777777" w:rsidR="00E45044" w:rsidRPr="00297E92" w:rsidRDefault="00E45044" w:rsidP="00E45044">
            <w:pPr>
              <w:jc w:val="right"/>
              <w:rPr>
                <w:sz w:val="15"/>
                <w:szCs w:val="15"/>
              </w:rPr>
            </w:pPr>
          </w:p>
        </w:tc>
        <w:tc>
          <w:tcPr>
            <w:tcW w:w="1413" w:type="dxa"/>
            <w:tcBorders>
              <w:top w:val="nil"/>
              <w:bottom w:val="nil"/>
            </w:tcBorders>
            <w:vAlign w:val="bottom"/>
          </w:tcPr>
          <w:p w14:paraId="13180320" w14:textId="77777777" w:rsidR="00E45044" w:rsidRPr="00297E92" w:rsidRDefault="00E45044" w:rsidP="00E45044">
            <w:pPr>
              <w:jc w:val="right"/>
              <w:rPr>
                <w:sz w:val="15"/>
                <w:szCs w:val="15"/>
              </w:rPr>
            </w:pPr>
          </w:p>
        </w:tc>
        <w:tc>
          <w:tcPr>
            <w:tcW w:w="1413" w:type="dxa"/>
            <w:tcBorders>
              <w:top w:val="nil"/>
              <w:bottom w:val="nil"/>
            </w:tcBorders>
            <w:vAlign w:val="bottom"/>
          </w:tcPr>
          <w:p w14:paraId="1B3C9069" w14:textId="77777777" w:rsidR="00E45044" w:rsidRPr="00297E92" w:rsidRDefault="00E45044" w:rsidP="00E45044">
            <w:pPr>
              <w:jc w:val="right"/>
              <w:rPr>
                <w:sz w:val="15"/>
                <w:szCs w:val="15"/>
              </w:rPr>
            </w:pPr>
          </w:p>
        </w:tc>
        <w:tc>
          <w:tcPr>
            <w:tcW w:w="1413" w:type="dxa"/>
            <w:tcBorders>
              <w:top w:val="nil"/>
              <w:bottom w:val="nil"/>
            </w:tcBorders>
            <w:vAlign w:val="bottom"/>
          </w:tcPr>
          <w:p w14:paraId="7D7CBEF1" w14:textId="77777777" w:rsidR="00E45044" w:rsidRPr="00297E92" w:rsidRDefault="00E45044" w:rsidP="00E45044">
            <w:pPr>
              <w:jc w:val="right"/>
              <w:rPr>
                <w:sz w:val="15"/>
                <w:szCs w:val="15"/>
              </w:rPr>
            </w:pPr>
          </w:p>
        </w:tc>
        <w:tc>
          <w:tcPr>
            <w:tcW w:w="1413" w:type="dxa"/>
            <w:tcBorders>
              <w:top w:val="nil"/>
              <w:bottom w:val="nil"/>
            </w:tcBorders>
            <w:vAlign w:val="bottom"/>
          </w:tcPr>
          <w:p w14:paraId="35B62999" w14:textId="77777777" w:rsidR="00E45044" w:rsidRPr="00297E92" w:rsidRDefault="00E45044" w:rsidP="00E45044">
            <w:pPr>
              <w:jc w:val="right"/>
              <w:rPr>
                <w:sz w:val="15"/>
                <w:szCs w:val="15"/>
              </w:rPr>
            </w:pPr>
          </w:p>
        </w:tc>
        <w:tc>
          <w:tcPr>
            <w:tcW w:w="1413" w:type="dxa"/>
            <w:tcBorders>
              <w:top w:val="nil"/>
              <w:bottom w:val="nil"/>
            </w:tcBorders>
            <w:vAlign w:val="bottom"/>
          </w:tcPr>
          <w:p w14:paraId="2866AAC6" w14:textId="77777777" w:rsidR="00E45044" w:rsidRPr="00297E92" w:rsidRDefault="00E45044" w:rsidP="00E45044">
            <w:pPr>
              <w:jc w:val="right"/>
              <w:rPr>
                <w:sz w:val="15"/>
                <w:szCs w:val="15"/>
              </w:rPr>
            </w:pPr>
          </w:p>
        </w:tc>
        <w:tc>
          <w:tcPr>
            <w:tcW w:w="1413" w:type="dxa"/>
            <w:tcBorders>
              <w:top w:val="nil"/>
              <w:bottom w:val="nil"/>
            </w:tcBorders>
            <w:vAlign w:val="bottom"/>
          </w:tcPr>
          <w:p w14:paraId="05B23FC1" w14:textId="77777777" w:rsidR="00E45044" w:rsidRPr="00297E92" w:rsidRDefault="00E45044" w:rsidP="00E45044">
            <w:pPr>
              <w:jc w:val="right"/>
              <w:rPr>
                <w:sz w:val="15"/>
                <w:szCs w:val="15"/>
              </w:rPr>
            </w:pPr>
          </w:p>
        </w:tc>
        <w:tc>
          <w:tcPr>
            <w:tcW w:w="1413" w:type="dxa"/>
            <w:tcBorders>
              <w:top w:val="nil"/>
              <w:bottom w:val="nil"/>
            </w:tcBorders>
            <w:vAlign w:val="bottom"/>
          </w:tcPr>
          <w:p w14:paraId="22449014" w14:textId="77777777" w:rsidR="00E45044" w:rsidRPr="00297E92" w:rsidRDefault="00E45044" w:rsidP="00E45044">
            <w:pPr>
              <w:jc w:val="right"/>
              <w:rPr>
                <w:sz w:val="15"/>
                <w:szCs w:val="15"/>
              </w:rPr>
            </w:pPr>
          </w:p>
        </w:tc>
      </w:tr>
      <w:tr w:rsidR="00E45044" w:rsidRPr="00297E92" w14:paraId="5121881F" w14:textId="77777777" w:rsidTr="00715F84">
        <w:tc>
          <w:tcPr>
            <w:tcW w:w="1843" w:type="dxa"/>
          </w:tcPr>
          <w:p w14:paraId="3D3404C1" w14:textId="77777777" w:rsidR="00E45044" w:rsidRPr="00297E92" w:rsidRDefault="00E45044" w:rsidP="00E45044">
            <w:pPr>
              <w:ind w:left="-57"/>
              <w:rPr>
                <w:b/>
                <w:bCs/>
                <w:snapToGrid w:val="0"/>
                <w:sz w:val="15"/>
                <w:szCs w:val="15"/>
                <w:lang w:eastAsia="sk-SK"/>
              </w:rPr>
            </w:pPr>
            <w:r w:rsidRPr="00297E92">
              <w:rPr>
                <w:b/>
                <w:bCs/>
                <w:snapToGrid w:val="0"/>
                <w:sz w:val="15"/>
                <w:szCs w:val="15"/>
                <w:lang w:eastAsia="sk-SK"/>
              </w:rPr>
              <w:t xml:space="preserve">Zostatková hodnota </w:t>
            </w:r>
          </w:p>
        </w:tc>
        <w:tc>
          <w:tcPr>
            <w:tcW w:w="1129" w:type="dxa"/>
            <w:tcBorders>
              <w:top w:val="nil"/>
            </w:tcBorders>
            <w:vAlign w:val="bottom"/>
          </w:tcPr>
          <w:p w14:paraId="0FA7250D" w14:textId="77777777" w:rsidR="00E45044" w:rsidRPr="00297E92" w:rsidRDefault="00E45044" w:rsidP="00E45044">
            <w:pPr>
              <w:jc w:val="right"/>
              <w:rPr>
                <w:sz w:val="15"/>
                <w:szCs w:val="15"/>
              </w:rPr>
            </w:pPr>
          </w:p>
        </w:tc>
        <w:tc>
          <w:tcPr>
            <w:tcW w:w="1413" w:type="dxa"/>
            <w:tcBorders>
              <w:top w:val="nil"/>
            </w:tcBorders>
            <w:vAlign w:val="bottom"/>
          </w:tcPr>
          <w:p w14:paraId="1A451B66" w14:textId="77777777" w:rsidR="00E45044" w:rsidRPr="00297E92" w:rsidRDefault="00E45044" w:rsidP="00E45044">
            <w:pPr>
              <w:jc w:val="right"/>
              <w:rPr>
                <w:sz w:val="15"/>
                <w:szCs w:val="15"/>
              </w:rPr>
            </w:pPr>
          </w:p>
        </w:tc>
        <w:tc>
          <w:tcPr>
            <w:tcW w:w="1413" w:type="dxa"/>
            <w:tcBorders>
              <w:top w:val="nil"/>
            </w:tcBorders>
            <w:vAlign w:val="bottom"/>
          </w:tcPr>
          <w:p w14:paraId="6838C9F4" w14:textId="77777777" w:rsidR="00E45044" w:rsidRPr="00297E92" w:rsidRDefault="00E45044" w:rsidP="00E45044">
            <w:pPr>
              <w:jc w:val="right"/>
              <w:rPr>
                <w:sz w:val="15"/>
                <w:szCs w:val="15"/>
              </w:rPr>
            </w:pPr>
          </w:p>
        </w:tc>
        <w:tc>
          <w:tcPr>
            <w:tcW w:w="1413" w:type="dxa"/>
            <w:tcBorders>
              <w:top w:val="nil"/>
            </w:tcBorders>
            <w:vAlign w:val="bottom"/>
          </w:tcPr>
          <w:p w14:paraId="65A894CB" w14:textId="77777777" w:rsidR="00E45044" w:rsidRPr="00297E92" w:rsidRDefault="00E45044" w:rsidP="00E45044">
            <w:pPr>
              <w:jc w:val="right"/>
              <w:rPr>
                <w:sz w:val="15"/>
                <w:szCs w:val="15"/>
              </w:rPr>
            </w:pPr>
          </w:p>
        </w:tc>
        <w:tc>
          <w:tcPr>
            <w:tcW w:w="1413" w:type="dxa"/>
            <w:tcBorders>
              <w:top w:val="nil"/>
            </w:tcBorders>
            <w:vAlign w:val="bottom"/>
          </w:tcPr>
          <w:p w14:paraId="0F6112F4" w14:textId="77777777" w:rsidR="00E45044" w:rsidRPr="00297E92" w:rsidRDefault="00E45044" w:rsidP="00E45044">
            <w:pPr>
              <w:jc w:val="right"/>
              <w:rPr>
                <w:sz w:val="15"/>
                <w:szCs w:val="15"/>
              </w:rPr>
            </w:pPr>
          </w:p>
        </w:tc>
        <w:tc>
          <w:tcPr>
            <w:tcW w:w="1413" w:type="dxa"/>
            <w:tcBorders>
              <w:top w:val="nil"/>
            </w:tcBorders>
            <w:vAlign w:val="bottom"/>
          </w:tcPr>
          <w:p w14:paraId="1A20E100" w14:textId="77777777" w:rsidR="00E45044" w:rsidRPr="00297E92" w:rsidRDefault="00E45044" w:rsidP="00E45044">
            <w:pPr>
              <w:jc w:val="right"/>
              <w:rPr>
                <w:sz w:val="15"/>
                <w:szCs w:val="15"/>
              </w:rPr>
            </w:pPr>
          </w:p>
        </w:tc>
        <w:tc>
          <w:tcPr>
            <w:tcW w:w="1413" w:type="dxa"/>
            <w:tcBorders>
              <w:top w:val="nil"/>
            </w:tcBorders>
            <w:vAlign w:val="bottom"/>
          </w:tcPr>
          <w:p w14:paraId="7A6485FA" w14:textId="77777777" w:rsidR="00E45044" w:rsidRPr="00297E92" w:rsidRDefault="00E45044" w:rsidP="00E45044">
            <w:pPr>
              <w:jc w:val="right"/>
              <w:rPr>
                <w:sz w:val="15"/>
                <w:szCs w:val="15"/>
              </w:rPr>
            </w:pPr>
          </w:p>
        </w:tc>
        <w:tc>
          <w:tcPr>
            <w:tcW w:w="1413" w:type="dxa"/>
            <w:tcBorders>
              <w:top w:val="nil"/>
            </w:tcBorders>
            <w:vAlign w:val="bottom"/>
          </w:tcPr>
          <w:p w14:paraId="7D74C4DF" w14:textId="77777777" w:rsidR="00E45044" w:rsidRPr="00297E92" w:rsidRDefault="00E45044" w:rsidP="00E45044">
            <w:pPr>
              <w:jc w:val="right"/>
              <w:rPr>
                <w:sz w:val="15"/>
                <w:szCs w:val="15"/>
              </w:rPr>
            </w:pPr>
          </w:p>
        </w:tc>
        <w:tc>
          <w:tcPr>
            <w:tcW w:w="1413" w:type="dxa"/>
            <w:tcBorders>
              <w:top w:val="nil"/>
            </w:tcBorders>
            <w:vAlign w:val="bottom"/>
          </w:tcPr>
          <w:p w14:paraId="03B1A55D" w14:textId="77777777" w:rsidR="00E45044" w:rsidRPr="00297E92" w:rsidRDefault="00E45044" w:rsidP="00E45044">
            <w:pPr>
              <w:jc w:val="right"/>
              <w:rPr>
                <w:sz w:val="15"/>
                <w:szCs w:val="15"/>
              </w:rPr>
            </w:pPr>
          </w:p>
        </w:tc>
      </w:tr>
      <w:tr w:rsidR="00E45044" w:rsidRPr="00297E92" w14:paraId="38916E7C" w14:textId="77777777" w:rsidTr="00715F84">
        <w:tc>
          <w:tcPr>
            <w:tcW w:w="1843" w:type="dxa"/>
          </w:tcPr>
          <w:p w14:paraId="0E6FF4F7" w14:textId="0093DEDC" w:rsidR="00E45044" w:rsidRPr="00297E92" w:rsidRDefault="00E45044" w:rsidP="00E45044">
            <w:pPr>
              <w:ind w:left="-57"/>
              <w:rPr>
                <w:snapToGrid w:val="0"/>
                <w:sz w:val="15"/>
                <w:szCs w:val="15"/>
                <w:lang w:eastAsia="sk-SK"/>
              </w:rPr>
            </w:pPr>
            <w:r w:rsidRPr="00297E92">
              <w:rPr>
                <w:snapToGrid w:val="0"/>
                <w:sz w:val="15"/>
                <w:szCs w:val="15"/>
                <w:lang w:eastAsia="sk-SK"/>
              </w:rPr>
              <w:t>K 1. januáru 201</w:t>
            </w:r>
            <w:r>
              <w:rPr>
                <w:snapToGrid w:val="0"/>
                <w:sz w:val="15"/>
                <w:szCs w:val="15"/>
                <w:lang w:eastAsia="sk-SK"/>
              </w:rPr>
              <w:t>6</w:t>
            </w:r>
          </w:p>
        </w:tc>
        <w:tc>
          <w:tcPr>
            <w:tcW w:w="1129" w:type="dxa"/>
            <w:tcBorders>
              <w:bottom w:val="single" w:sz="4" w:space="0" w:color="auto"/>
            </w:tcBorders>
            <w:vAlign w:val="bottom"/>
          </w:tcPr>
          <w:p w14:paraId="78156A30" w14:textId="43D95299" w:rsidR="00E45044" w:rsidRPr="00297E92" w:rsidRDefault="00E45044" w:rsidP="00E45044">
            <w:pPr>
              <w:jc w:val="right"/>
              <w:rPr>
                <w:sz w:val="15"/>
                <w:szCs w:val="15"/>
              </w:rPr>
            </w:pPr>
            <w:r w:rsidRPr="00297E92">
              <w:rPr>
                <w:sz w:val="15"/>
                <w:szCs w:val="15"/>
              </w:rPr>
              <w:t>1 749 274</w:t>
            </w:r>
          </w:p>
        </w:tc>
        <w:tc>
          <w:tcPr>
            <w:tcW w:w="1413" w:type="dxa"/>
            <w:tcBorders>
              <w:bottom w:val="single" w:sz="4" w:space="0" w:color="auto"/>
            </w:tcBorders>
            <w:vAlign w:val="bottom"/>
          </w:tcPr>
          <w:p w14:paraId="6897B80F" w14:textId="034285AA" w:rsidR="00E45044" w:rsidRPr="00297E92" w:rsidRDefault="00E45044" w:rsidP="00E45044">
            <w:pPr>
              <w:jc w:val="right"/>
              <w:rPr>
                <w:sz w:val="15"/>
                <w:szCs w:val="15"/>
              </w:rPr>
            </w:pPr>
            <w:r w:rsidRPr="00297E92">
              <w:rPr>
                <w:sz w:val="15"/>
                <w:szCs w:val="15"/>
              </w:rPr>
              <w:t>25 578 913</w:t>
            </w:r>
          </w:p>
        </w:tc>
        <w:tc>
          <w:tcPr>
            <w:tcW w:w="1413" w:type="dxa"/>
            <w:tcBorders>
              <w:bottom w:val="single" w:sz="4" w:space="0" w:color="auto"/>
            </w:tcBorders>
            <w:vAlign w:val="bottom"/>
          </w:tcPr>
          <w:p w14:paraId="1F7D04C6" w14:textId="2A0E6DAD" w:rsidR="00E45044" w:rsidRPr="00297E92" w:rsidRDefault="00E45044" w:rsidP="00E45044">
            <w:pPr>
              <w:jc w:val="right"/>
              <w:rPr>
                <w:sz w:val="15"/>
                <w:szCs w:val="15"/>
              </w:rPr>
            </w:pPr>
            <w:r w:rsidRPr="00297E92">
              <w:rPr>
                <w:sz w:val="15"/>
                <w:szCs w:val="15"/>
              </w:rPr>
              <w:t>13 483 312</w:t>
            </w:r>
          </w:p>
        </w:tc>
        <w:tc>
          <w:tcPr>
            <w:tcW w:w="1413" w:type="dxa"/>
            <w:tcBorders>
              <w:bottom w:val="single" w:sz="4" w:space="0" w:color="auto"/>
            </w:tcBorders>
            <w:vAlign w:val="bottom"/>
          </w:tcPr>
          <w:p w14:paraId="1A2CD3EF" w14:textId="0692520E" w:rsidR="00E45044" w:rsidRPr="00297E92" w:rsidRDefault="00E45044" w:rsidP="00E45044">
            <w:pPr>
              <w:jc w:val="right"/>
              <w:rPr>
                <w:sz w:val="15"/>
                <w:szCs w:val="15"/>
              </w:rPr>
            </w:pPr>
            <w:r w:rsidRPr="00297E92">
              <w:rPr>
                <w:sz w:val="15"/>
                <w:szCs w:val="15"/>
              </w:rPr>
              <w:t>-</w:t>
            </w:r>
          </w:p>
        </w:tc>
        <w:tc>
          <w:tcPr>
            <w:tcW w:w="1413" w:type="dxa"/>
            <w:tcBorders>
              <w:bottom w:val="single" w:sz="4" w:space="0" w:color="auto"/>
            </w:tcBorders>
            <w:vAlign w:val="bottom"/>
          </w:tcPr>
          <w:p w14:paraId="44CB2D8C" w14:textId="3662A327" w:rsidR="00E45044" w:rsidRPr="00297E92" w:rsidRDefault="00E45044" w:rsidP="00E45044">
            <w:pPr>
              <w:jc w:val="right"/>
              <w:rPr>
                <w:sz w:val="15"/>
                <w:szCs w:val="15"/>
              </w:rPr>
            </w:pPr>
            <w:r w:rsidRPr="00297E92">
              <w:rPr>
                <w:sz w:val="15"/>
                <w:szCs w:val="15"/>
              </w:rPr>
              <w:t>-</w:t>
            </w:r>
          </w:p>
        </w:tc>
        <w:tc>
          <w:tcPr>
            <w:tcW w:w="1413" w:type="dxa"/>
            <w:tcBorders>
              <w:bottom w:val="single" w:sz="4" w:space="0" w:color="auto"/>
            </w:tcBorders>
            <w:vAlign w:val="bottom"/>
          </w:tcPr>
          <w:p w14:paraId="419F36C4" w14:textId="0119CE43" w:rsidR="00E45044" w:rsidRPr="00297E92" w:rsidRDefault="00E45044" w:rsidP="00E45044">
            <w:pPr>
              <w:jc w:val="right"/>
              <w:rPr>
                <w:sz w:val="15"/>
                <w:szCs w:val="15"/>
              </w:rPr>
            </w:pPr>
            <w:r w:rsidRPr="00297E92">
              <w:rPr>
                <w:sz w:val="15"/>
                <w:szCs w:val="15"/>
              </w:rPr>
              <w:t>7 458</w:t>
            </w:r>
          </w:p>
        </w:tc>
        <w:tc>
          <w:tcPr>
            <w:tcW w:w="1413" w:type="dxa"/>
            <w:tcBorders>
              <w:bottom w:val="single" w:sz="4" w:space="0" w:color="auto"/>
            </w:tcBorders>
            <w:vAlign w:val="bottom"/>
          </w:tcPr>
          <w:p w14:paraId="1404CE0E" w14:textId="560A9191" w:rsidR="00E45044" w:rsidRPr="00297E92" w:rsidRDefault="00E45044" w:rsidP="00E45044">
            <w:pPr>
              <w:jc w:val="right"/>
              <w:rPr>
                <w:sz w:val="15"/>
                <w:szCs w:val="15"/>
              </w:rPr>
            </w:pPr>
            <w:r w:rsidRPr="00297E92">
              <w:rPr>
                <w:sz w:val="15"/>
                <w:szCs w:val="15"/>
              </w:rPr>
              <w:t>749 978</w:t>
            </w:r>
          </w:p>
        </w:tc>
        <w:tc>
          <w:tcPr>
            <w:tcW w:w="1413" w:type="dxa"/>
            <w:tcBorders>
              <w:bottom w:val="single" w:sz="4" w:space="0" w:color="auto"/>
            </w:tcBorders>
            <w:vAlign w:val="bottom"/>
          </w:tcPr>
          <w:p w14:paraId="1761A231" w14:textId="6E7F4E7A" w:rsidR="00E45044" w:rsidRPr="00297E92" w:rsidRDefault="00E45044" w:rsidP="00E45044">
            <w:pPr>
              <w:jc w:val="right"/>
              <w:rPr>
                <w:sz w:val="15"/>
                <w:szCs w:val="15"/>
              </w:rPr>
            </w:pPr>
            <w:r w:rsidRPr="00297E92">
              <w:rPr>
                <w:sz w:val="15"/>
                <w:szCs w:val="15"/>
              </w:rPr>
              <w:t>8 867</w:t>
            </w:r>
          </w:p>
        </w:tc>
        <w:tc>
          <w:tcPr>
            <w:tcW w:w="1413" w:type="dxa"/>
            <w:tcBorders>
              <w:bottom w:val="single" w:sz="4" w:space="0" w:color="auto"/>
            </w:tcBorders>
            <w:vAlign w:val="bottom"/>
          </w:tcPr>
          <w:p w14:paraId="1797E0A2" w14:textId="24F28BB8" w:rsidR="00E45044" w:rsidRPr="00297E92" w:rsidRDefault="00E45044" w:rsidP="00E45044">
            <w:pPr>
              <w:jc w:val="right"/>
              <w:rPr>
                <w:sz w:val="15"/>
                <w:szCs w:val="15"/>
              </w:rPr>
            </w:pPr>
            <w:r w:rsidRPr="00297E92">
              <w:rPr>
                <w:sz w:val="15"/>
                <w:szCs w:val="15"/>
              </w:rPr>
              <w:t>41 577 802</w:t>
            </w:r>
          </w:p>
        </w:tc>
      </w:tr>
      <w:tr w:rsidR="00E45044" w:rsidRPr="00297E92" w14:paraId="0D6DDD2B" w14:textId="77777777" w:rsidTr="00715F84">
        <w:tc>
          <w:tcPr>
            <w:tcW w:w="1843" w:type="dxa"/>
          </w:tcPr>
          <w:p w14:paraId="3E485766" w14:textId="07E6CCD1" w:rsidR="00E45044" w:rsidRPr="00297E92" w:rsidRDefault="00E45044" w:rsidP="00E45044">
            <w:pPr>
              <w:ind w:left="-57"/>
              <w:rPr>
                <w:snapToGrid w:val="0"/>
                <w:sz w:val="15"/>
                <w:szCs w:val="15"/>
                <w:lang w:eastAsia="sk-SK"/>
              </w:rPr>
            </w:pPr>
            <w:r w:rsidRPr="00297E92">
              <w:rPr>
                <w:snapToGrid w:val="0"/>
                <w:sz w:val="15"/>
                <w:szCs w:val="15"/>
                <w:lang w:eastAsia="sk-SK"/>
              </w:rPr>
              <w:t>K 31. decembru 201</w:t>
            </w:r>
            <w:r>
              <w:rPr>
                <w:snapToGrid w:val="0"/>
                <w:sz w:val="15"/>
                <w:szCs w:val="15"/>
                <w:lang w:eastAsia="sk-SK"/>
              </w:rPr>
              <w:t>6</w:t>
            </w:r>
          </w:p>
        </w:tc>
        <w:tc>
          <w:tcPr>
            <w:tcW w:w="1129" w:type="dxa"/>
            <w:tcBorders>
              <w:top w:val="single" w:sz="4" w:space="0" w:color="auto"/>
              <w:bottom w:val="single" w:sz="8" w:space="0" w:color="auto"/>
            </w:tcBorders>
            <w:vAlign w:val="bottom"/>
          </w:tcPr>
          <w:p w14:paraId="784DC16A" w14:textId="3C4C1F87" w:rsidR="00E45044" w:rsidRPr="00297E92" w:rsidRDefault="000D4478" w:rsidP="00E45044">
            <w:pPr>
              <w:jc w:val="right"/>
              <w:rPr>
                <w:sz w:val="15"/>
                <w:szCs w:val="15"/>
              </w:rPr>
            </w:pPr>
            <w:r>
              <w:rPr>
                <w:sz w:val="15"/>
                <w:szCs w:val="15"/>
              </w:rPr>
              <w:t>1 749 274</w:t>
            </w:r>
          </w:p>
        </w:tc>
        <w:tc>
          <w:tcPr>
            <w:tcW w:w="1413" w:type="dxa"/>
            <w:tcBorders>
              <w:top w:val="single" w:sz="4" w:space="0" w:color="auto"/>
              <w:bottom w:val="single" w:sz="8" w:space="0" w:color="auto"/>
            </w:tcBorders>
            <w:vAlign w:val="bottom"/>
          </w:tcPr>
          <w:p w14:paraId="5A01E5C9" w14:textId="4F626153" w:rsidR="00E45044" w:rsidRPr="00297E92" w:rsidRDefault="000D4478" w:rsidP="00E45044">
            <w:pPr>
              <w:jc w:val="right"/>
              <w:rPr>
                <w:sz w:val="15"/>
                <w:szCs w:val="15"/>
              </w:rPr>
            </w:pPr>
            <w:r>
              <w:rPr>
                <w:sz w:val="15"/>
                <w:szCs w:val="15"/>
              </w:rPr>
              <w:t>25 511 514</w:t>
            </w:r>
          </w:p>
        </w:tc>
        <w:tc>
          <w:tcPr>
            <w:tcW w:w="1413" w:type="dxa"/>
            <w:tcBorders>
              <w:top w:val="single" w:sz="4" w:space="0" w:color="auto"/>
              <w:bottom w:val="single" w:sz="8" w:space="0" w:color="auto"/>
            </w:tcBorders>
            <w:vAlign w:val="bottom"/>
          </w:tcPr>
          <w:p w14:paraId="15D9279D" w14:textId="3C32944A" w:rsidR="00E45044" w:rsidRPr="00297E92" w:rsidRDefault="000D4478">
            <w:pPr>
              <w:jc w:val="right"/>
              <w:rPr>
                <w:sz w:val="15"/>
                <w:szCs w:val="15"/>
              </w:rPr>
            </w:pPr>
            <w:r>
              <w:rPr>
                <w:sz w:val="15"/>
                <w:szCs w:val="15"/>
              </w:rPr>
              <w:t>11 557 98</w:t>
            </w:r>
            <w:r w:rsidR="00E64964">
              <w:rPr>
                <w:sz w:val="15"/>
                <w:szCs w:val="15"/>
              </w:rPr>
              <w:t>2</w:t>
            </w:r>
          </w:p>
        </w:tc>
        <w:tc>
          <w:tcPr>
            <w:tcW w:w="1413" w:type="dxa"/>
            <w:tcBorders>
              <w:top w:val="single" w:sz="4" w:space="0" w:color="auto"/>
              <w:bottom w:val="single" w:sz="8" w:space="0" w:color="auto"/>
            </w:tcBorders>
            <w:vAlign w:val="bottom"/>
          </w:tcPr>
          <w:p w14:paraId="46D17279" w14:textId="0733858C" w:rsidR="00E45044" w:rsidRPr="00297E92" w:rsidRDefault="000D4478" w:rsidP="00E45044">
            <w:pPr>
              <w:jc w:val="right"/>
              <w:rPr>
                <w:sz w:val="15"/>
                <w:szCs w:val="15"/>
              </w:rPr>
            </w:pPr>
            <w:r>
              <w:rPr>
                <w:sz w:val="15"/>
                <w:szCs w:val="15"/>
              </w:rPr>
              <w:t>-</w:t>
            </w:r>
          </w:p>
        </w:tc>
        <w:tc>
          <w:tcPr>
            <w:tcW w:w="1413" w:type="dxa"/>
            <w:tcBorders>
              <w:top w:val="single" w:sz="4" w:space="0" w:color="auto"/>
              <w:bottom w:val="single" w:sz="8" w:space="0" w:color="auto"/>
            </w:tcBorders>
            <w:vAlign w:val="bottom"/>
          </w:tcPr>
          <w:p w14:paraId="6C216DE3" w14:textId="5E96FC90" w:rsidR="00E45044" w:rsidRPr="00297E92" w:rsidRDefault="000D4478" w:rsidP="00E45044">
            <w:pPr>
              <w:jc w:val="right"/>
              <w:rPr>
                <w:sz w:val="15"/>
                <w:szCs w:val="15"/>
              </w:rPr>
            </w:pPr>
            <w:r>
              <w:rPr>
                <w:sz w:val="15"/>
                <w:szCs w:val="15"/>
              </w:rPr>
              <w:t>-</w:t>
            </w:r>
          </w:p>
        </w:tc>
        <w:tc>
          <w:tcPr>
            <w:tcW w:w="1413" w:type="dxa"/>
            <w:tcBorders>
              <w:top w:val="single" w:sz="4" w:space="0" w:color="auto"/>
              <w:bottom w:val="single" w:sz="8" w:space="0" w:color="auto"/>
            </w:tcBorders>
            <w:vAlign w:val="bottom"/>
          </w:tcPr>
          <w:p w14:paraId="598186D0" w14:textId="6163FCB3" w:rsidR="00E45044" w:rsidRPr="00297E92" w:rsidRDefault="000D4478" w:rsidP="00E45044">
            <w:pPr>
              <w:jc w:val="right"/>
              <w:rPr>
                <w:sz w:val="15"/>
                <w:szCs w:val="15"/>
              </w:rPr>
            </w:pPr>
            <w:r>
              <w:rPr>
                <w:sz w:val="15"/>
                <w:szCs w:val="15"/>
              </w:rPr>
              <w:t>7 458</w:t>
            </w:r>
          </w:p>
        </w:tc>
        <w:tc>
          <w:tcPr>
            <w:tcW w:w="1413" w:type="dxa"/>
            <w:tcBorders>
              <w:top w:val="single" w:sz="4" w:space="0" w:color="auto"/>
              <w:bottom w:val="single" w:sz="8" w:space="0" w:color="auto"/>
            </w:tcBorders>
            <w:vAlign w:val="bottom"/>
          </w:tcPr>
          <w:p w14:paraId="591DC263" w14:textId="53E23771" w:rsidR="00E45044" w:rsidRPr="00297E92" w:rsidRDefault="000D4478" w:rsidP="00E45044">
            <w:pPr>
              <w:jc w:val="right"/>
              <w:rPr>
                <w:sz w:val="15"/>
                <w:szCs w:val="15"/>
              </w:rPr>
            </w:pPr>
            <w:r>
              <w:rPr>
                <w:sz w:val="15"/>
                <w:szCs w:val="15"/>
              </w:rPr>
              <w:t>186 894</w:t>
            </w:r>
          </w:p>
        </w:tc>
        <w:tc>
          <w:tcPr>
            <w:tcW w:w="1413" w:type="dxa"/>
            <w:tcBorders>
              <w:top w:val="single" w:sz="4" w:space="0" w:color="auto"/>
              <w:bottom w:val="single" w:sz="8" w:space="0" w:color="auto"/>
            </w:tcBorders>
            <w:vAlign w:val="bottom"/>
          </w:tcPr>
          <w:p w14:paraId="65B72E39" w14:textId="2875D0C7" w:rsidR="00E45044" w:rsidRPr="00297E92" w:rsidRDefault="000D4478" w:rsidP="00E45044">
            <w:pPr>
              <w:jc w:val="right"/>
              <w:rPr>
                <w:sz w:val="15"/>
                <w:szCs w:val="15"/>
              </w:rPr>
            </w:pPr>
            <w:r>
              <w:rPr>
                <w:sz w:val="15"/>
                <w:szCs w:val="15"/>
              </w:rPr>
              <w:t>6 240</w:t>
            </w:r>
          </w:p>
        </w:tc>
        <w:tc>
          <w:tcPr>
            <w:tcW w:w="1413" w:type="dxa"/>
            <w:tcBorders>
              <w:top w:val="single" w:sz="4" w:space="0" w:color="auto"/>
              <w:bottom w:val="single" w:sz="8" w:space="0" w:color="auto"/>
            </w:tcBorders>
            <w:vAlign w:val="bottom"/>
          </w:tcPr>
          <w:p w14:paraId="3F752DE1" w14:textId="03F4173C" w:rsidR="00E45044" w:rsidRPr="00297E92" w:rsidRDefault="007379C1">
            <w:pPr>
              <w:jc w:val="right"/>
              <w:rPr>
                <w:sz w:val="15"/>
                <w:szCs w:val="15"/>
              </w:rPr>
            </w:pPr>
            <w:r>
              <w:rPr>
                <w:sz w:val="15"/>
                <w:szCs w:val="15"/>
              </w:rPr>
              <w:t>39 019 36</w:t>
            </w:r>
            <w:r w:rsidR="00E64964">
              <w:rPr>
                <w:sz w:val="15"/>
                <w:szCs w:val="15"/>
              </w:rPr>
              <w:t>2</w:t>
            </w:r>
          </w:p>
        </w:tc>
      </w:tr>
    </w:tbl>
    <w:p w14:paraId="4ACA7896" w14:textId="77777777" w:rsidR="003217DB" w:rsidRPr="00297E92" w:rsidRDefault="003217DB" w:rsidP="005D6811">
      <w:pPr>
        <w:rPr>
          <w:sz w:val="14"/>
          <w:szCs w:val="14"/>
        </w:rPr>
      </w:pPr>
    </w:p>
    <w:p w14:paraId="5B2E3764" w14:textId="77777777" w:rsidR="00CB7BA1" w:rsidRPr="00297E92" w:rsidRDefault="00CB7BA1" w:rsidP="00CB7BA1">
      <w:pPr>
        <w:tabs>
          <w:tab w:val="left" w:pos="1701"/>
        </w:tabs>
      </w:pPr>
    </w:p>
    <w:p w14:paraId="1C191B5C" w14:textId="462BF964" w:rsidR="00E45044" w:rsidRPr="00297E92" w:rsidRDefault="0077006C" w:rsidP="00E45044">
      <w:pPr>
        <w:rPr>
          <w:b/>
          <w:snapToGrid w:val="0"/>
          <w:lang w:eastAsia="sk-SK"/>
        </w:rPr>
      </w:pPr>
      <w:r w:rsidRPr="00297E92">
        <w:t xml:space="preserve"> </w:t>
      </w:r>
      <w:r w:rsidR="007379C1">
        <w:tab/>
        <w:t xml:space="preserve">V roku 2016 bola najväčšia časť investícií  do hmotného majetku vynaložená na nákup strojov, z ktorých najväčšiu časť tvoril expedičný pás – valčekový dopravník v sume </w:t>
      </w:r>
      <w:r w:rsidR="00582C16">
        <w:t>125 563</w:t>
      </w:r>
      <w:r w:rsidR="007379C1">
        <w:t xml:space="preserve"> EUR, chobotnica Deli Line – rotačná balička v sume</w:t>
      </w:r>
      <w:r w:rsidR="008D3632">
        <w:t xml:space="preserve"> 186 859 EUR a chobotnica Deli L</w:t>
      </w:r>
      <w:r w:rsidR="007379C1">
        <w:t>ine – balička do rukáva v hodnote 119 580 EUR. Spoločnosť MECOM GROU s.r.o. v roku 2016 investovala do nákupu 26 ks manipulačných vozíkov v </w:t>
      </w:r>
      <w:r w:rsidR="007379C1" w:rsidRPr="00D45001">
        <w:t>celkovej sume 264 103 EUR. Z investícií do nehnuteľného majetku najväčšiu časť tvoril nový parovod v sume 212 555 EUR a nový expedičný sklad v závode Lučenec v hodnote 212 495 EUR.</w:t>
      </w:r>
      <w:r w:rsidR="007379C1">
        <w:t xml:space="preserve"> </w:t>
      </w:r>
      <w:r w:rsidR="00916357" w:rsidRPr="00297E92">
        <w:rPr>
          <w:snapToGrid w:val="0"/>
          <w:u w:val="single"/>
          <w:lang w:eastAsia="sk-SK"/>
        </w:rPr>
        <w:br w:type="page"/>
      </w:r>
      <w:r w:rsidR="00E45044" w:rsidRPr="00297E92">
        <w:rPr>
          <w:snapToGrid w:val="0"/>
          <w:u w:val="single"/>
          <w:lang w:eastAsia="sk-SK"/>
        </w:rPr>
        <w:lastRenderedPageBreak/>
        <w:t>31. december 2015</w:t>
      </w:r>
    </w:p>
    <w:p w14:paraId="0A3B59C3" w14:textId="77777777" w:rsidR="00E45044" w:rsidRPr="00297E92" w:rsidRDefault="00E45044" w:rsidP="00E45044"/>
    <w:tbl>
      <w:tblPr>
        <w:tblW w:w="14276" w:type="dxa"/>
        <w:tblInd w:w="108" w:type="dxa"/>
        <w:tblBorders>
          <w:top w:val="single" w:sz="8" w:space="0" w:color="auto"/>
          <w:bottom w:val="single" w:sz="8" w:space="0" w:color="auto"/>
        </w:tblBorders>
        <w:tblLayout w:type="fixed"/>
        <w:tblLook w:val="01E0" w:firstRow="1" w:lastRow="1" w:firstColumn="1" w:lastColumn="1" w:noHBand="0" w:noVBand="0"/>
      </w:tblPr>
      <w:tblGrid>
        <w:gridCol w:w="1843"/>
        <w:gridCol w:w="1129"/>
        <w:gridCol w:w="1413"/>
        <w:gridCol w:w="1413"/>
        <w:gridCol w:w="1413"/>
        <w:gridCol w:w="1413"/>
        <w:gridCol w:w="1413"/>
        <w:gridCol w:w="1413"/>
        <w:gridCol w:w="1413"/>
        <w:gridCol w:w="1413"/>
      </w:tblGrid>
      <w:tr w:rsidR="00E45044" w:rsidRPr="00297E92" w14:paraId="03A2CEB2" w14:textId="77777777" w:rsidTr="00E45044">
        <w:trPr>
          <w:trHeight w:val="463"/>
        </w:trPr>
        <w:tc>
          <w:tcPr>
            <w:tcW w:w="1843" w:type="dxa"/>
            <w:tcBorders>
              <w:top w:val="single" w:sz="8" w:space="0" w:color="auto"/>
              <w:bottom w:val="nil"/>
            </w:tcBorders>
            <w:vAlign w:val="center"/>
          </w:tcPr>
          <w:p w14:paraId="21EF504E" w14:textId="77777777" w:rsidR="00E45044" w:rsidRPr="00297E92" w:rsidRDefault="00E45044" w:rsidP="00E45044">
            <w:pPr>
              <w:jc w:val="center"/>
              <w:rPr>
                <w:b/>
                <w:i/>
                <w:sz w:val="15"/>
                <w:szCs w:val="15"/>
              </w:rPr>
            </w:pPr>
          </w:p>
        </w:tc>
        <w:tc>
          <w:tcPr>
            <w:tcW w:w="1129" w:type="dxa"/>
            <w:tcBorders>
              <w:top w:val="single" w:sz="8" w:space="0" w:color="auto"/>
              <w:bottom w:val="nil"/>
            </w:tcBorders>
            <w:vAlign w:val="center"/>
          </w:tcPr>
          <w:p w14:paraId="74E8783B" w14:textId="77777777" w:rsidR="00E45044" w:rsidRPr="00297E92" w:rsidRDefault="00E45044" w:rsidP="00E45044">
            <w:pPr>
              <w:ind w:left="-57" w:right="-57"/>
              <w:jc w:val="center"/>
              <w:rPr>
                <w:b/>
                <w:i/>
                <w:sz w:val="15"/>
                <w:szCs w:val="15"/>
              </w:rPr>
            </w:pPr>
            <w:r w:rsidRPr="00297E92">
              <w:rPr>
                <w:b/>
                <w:i/>
                <w:sz w:val="15"/>
                <w:szCs w:val="15"/>
              </w:rPr>
              <w:t>Pozemky</w:t>
            </w:r>
          </w:p>
        </w:tc>
        <w:tc>
          <w:tcPr>
            <w:tcW w:w="1413" w:type="dxa"/>
            <w:tcBorders>
              <w:top w:val="single" w:sz="8" w:space="0" w:color="auto"/>
              <w:bottom w:val="nil"/>
            </w:tcBorders>
            <w:vAlign w:val="center"/>
          </w:tcPr>
          <w:p w14:paraId="15595C9B" w14:textId="77777777" w:rsidR="00E45044" w:rsidRPr="00297E92" w:rsidRDefault="00E45044" w:rsidP="00E45044">
            <w:pPr>
              <w:ind w:left="-57" w:right="-57"/>
              <w:jc w:val="center"/>
              <w:rPr>
                <w:b/>
                <w:i/>
                <w:sz w:val="15"/>
                <w:szCs w:val="15"/>
              </w:rPr>
            </w:pPr>
            <w:r w:rsidRPr="00297E92">
              <w:rPr>
                <w:b/>
                <w:i/>
                <w:sz w:val="15"/>
                <w:szCs w:val="15"/>
              </w:rPr>
              <w:t>Stavby</w:t>
            </w:r>
          </w:p>
        </w:tc>
        <w:tc>
          <w:tcPr>
            <w:tcW w:w="1413" w:type="dxa"/>
            <w:tcBorders>
              <w:top w:val="single" w:sz="8" w:space="0" w:color="auto"/>
              <w:bottom w:val="nil"/>
            </w:tcBorders>
            <w:vAlign w:val="center"/>
          </w:tcPr>
          <w:p w14:paraId="204272D0" w14:textId="77777777" w:rsidR="00E45044" w:rsidRPr="00297E92" w:rsidRDefault="00E45044" w:rsidP="00E45044">
            <w:pPr>
              <w:ind w:left="-57" w:right="-57"/>
              <w:jc w:val="center"/>
              <w:rPr>
                <w:b/>
                <w:i/>
                <w:sz w:val="15"/>
                <w:szCs w:val="15"/>
              </w:rPr>
            </w:pPr>
            <w:r w:rsidRPr="00297E92">
              <w:rPr>
                <w:b/>
                <w:i/>
                <w:sz w:val="15"/>
                <w:szCs w:val="15"/>
              </w:rPr>
              <w:t>Samostatné hnuteľné veci a súbory hnuteľných vecí</w:t>
            </w:r>
          </w:p>
        </w:tc>
        <w:tc>
          <w:tcPr>
            <w:tcW w:w="1413" w:type="dxa"/>
            <w:tcBorders>
              <w:top w:val="single" w:sz="8" w:space="0" w:color="auto"/>
              <w:bottom w:val="nil"/>
            </w:tcBorders>
            <w:vAlign w:val="center"/>
          </w:tcPr>
          <w:p w14:paraId="303B5A7F" w14:textId="77777777" w:rsidR="00E45044" w:rsidRPr="00297E92" w:rsidRDefault="00E45044" w:rsidP="00E45044">
            <w:pPr>
              <w:ind w:left="-57" w:right="-57"/>
              <w:jc w:val="center"/>
              <w:rPr>
                <w:b/>
                <w:i/>
                <w:sz w:val="15"/>
                <w:szCs w:val="15"/>
              </w:rPr>
            </w:pPr>
            <w:r w:rsidRPr="00297E92">
              <w:rPr>
                <w:b/>
                <w:i/>
                <w:sz w:val="15"/>
                <w:szCs w:val="15"/>
              </w:rPr>
              <w:t>Pestovateľské celky trvalých porastov</w:t>
            </w:r>
          </w:p>
        </w:tc>
        <w:tc>
          <w:tcPr>
            <w:tcW w:w="1413" w:type="dxa"/>
            <w:tcBorders>
              <w:top w:val="single" w:sz="8" w:space="0" w:color="auto"/>
              <w:bottom w:val="nil"/>
            </w:tcBorders>
            <w:vAlign w:val="center"/>
          </w:tcPr>
          <w:p w14:paraId="700B982B" w14:textId="77777777" w:rsidR="00E45044" w:rsidRPr="00297E92" w:rsidRDefault="00E45044" w:rsidP="00E45044">
            <w:pPr>
              <w:ind w:left="-57" w:right="-57"/>
              <w:jc w:val="center"/>
              <w:rPr>
                <w:b/>
                <w:i/>
                <w:sz w:val="15"/>
                <w:szCs w:val="15"/>
              </w:rPr>
            </w:pPr>
            <w:r w:rsidRPr="00297E92">
              <w:rPr>
                <w:b/>
                <w:i/>
                <w:sz w:val="15"/>
                <w:szCs w:val="15"/>
              </w:rPr>
              <w:t>Základné stádo a ťažné zvieratá</w:t>
            </w:r>
          </w:p>
        </w:tc>
        <w:tc>
          <w:tcPr>
            <w:tcW w:w="1413" w:type="dxa"/>
            <w:tcBorders>
              <w:top w:val="single" w:sz="8" w:space="0" w:color="auto"/>
              <w:bottom w:val="nil"/>
            </w:tcBorders>
            <w:vAlign w:val="center"/>
          </w:tcPr>
          <w:p w14:paraId="07D9A841" w14:textId="77777777" w:rsidR="00E45044" w:rsidRPr="00297E92" w:rsidRDefault="00E45044" w:rsidP="00E45044">
            <w:pPr>
              <w:ind w:left="-57" w:right="-57"/>
              <w:jc w:val="center"/>
              <w:rPr>
                <w:b/>
                <w:i/>
                <w:sz w:val="15"/>
                <w:szCs w:val="15"/>
              </w:rPr>
            </w:pPr>
            <w:r w:rsidRPr="00297E92">
              <w:rPr>
                <w:b/>
                <w:i/>
                <w:sz w:val="15"/>
                <w:szCs w:val="15"/>
              </w:rPr>
              <w:t>Ostatný dlhodobý hmotný majetok</w:t>
            </w:r>
          </w:p>
        </w:tc>
        <w:tc>
          <w:tcPr>
            <w:tcW w:w="1413" w:type="dxa"/>
            <w:tcBorders>
              <w:top w:val="single" w:sz="8" w:space="0" w:color="auto"/>
              <w:bottom w:val="nil"/>
            </w:tcBorders>
            <w:vAlign w:val="center"/>
          </w:tcPr>
          <w:p w14:paraId="44187831" w14:textId="77777777" w:rsidR="00E45044" w:rsidRPr="00297E92" w:rsidRDefault="00E45044" w:rsidP="00E45044">
            <w:pPr>
              <w:ind w:left="-57" w:right="-57"/>
              <w:jc w:val="center"/>
              <w:rPr>
                <w:b/>
                <w:i/>
                <w:sz w:val="15"/>
                <w:szCs w:val="15"/>
              </w:rPr>
            </w:pPr>
            <w:r w:rsidRPr="00297E92">
              <w:rPr>
                <w:b/>
                <w:i/>
                <w:sz w:val="15"/>
                <w:szCs w:val="15"/>
              </w:rPr>
              <w:t>Obstarávaný dlhodobý hmotný majetok</w:t>
            </w:r>
          </w:p>
        </w:tc>
        <w:tc>
          <w:tcPr>
            <w:tcW w:w="1413" w:type="dxa"/>
            <w:tcBorders>
              <w:top w:val="single" w:sz="8" w:space="0" w:color="auto"/>
              <w:bottom w:val="nil"/>
            </w:tcBorders>
            <w:vAlign w:val="center"/>
          </w:tcPr>
          <w:p w14:paraId="79C7BA93" w14:textId="77777777" w:rsidR="00E45044" w:rsidRPr="00297E92" w:rsidRDefault="00E45044" w:rsidP="00E45044">
            <w:pPr>
              <w:ind w:left="-57" w:right="-57"/>
              <w:jc w:val="center"/>
              <w:rPr>
                <w:b/>
                <w:i/>
                <w:sz w:val="15"/>
                <w:szCs w:val="15"/>
              </w:rPr>
            </w:pPr>
            <w:r w:rsidRPr="00297E92">
              <w:rPr>
                <w:b/>
                <w:i/>
                <w:sz w:val="15"/>
                <w:szCs w:val="15"/>
              </w:rPr>
              <w:t>Poskytnuté preddavky</w:t>
            </w:r>
          </w:p>
        </w:tc>
        <w:tc>
          <w:tcPr>
            <w:tcW w:w="1413" w:type="dxa"/>
            <w:tcBorders>
              <w:top w:val="single" w:sz="8" w:space="0" w:color="auto"/>
              <w:bottom w:val="nil"/>
            </w:tcBorders>
            <w:vAlign w:val="center"/>
          </w:tcPr>
          <w:p w14:paraId="7E4DA43E" w14:textId="77777777" w:rsidR="00E45044" w:rsidRPr="00297E92" w:rsidRDefault="00E45044" w:rsidP="00E45044">
            <w:pPr>
              <w:ind w:left="-57" w:right="-57"/>
              <w:jc w:val="center"/>
              <w:rPr>
                <w:b/>
                <w:i/>
                <w:sz w:val="15"/>
                <w:szCs w:val="15"/>
              </w:rPr>
            </w:pPr>
            <w:r w:rsidRPr="00297E92">
              <w:rPr>
                <w:b/>
                <w:i/>
                <w:sz w:val="15"/>
                <w:szCs w:val="15"/>
              </w:rPr>
              <w:t>Celkom</w:t>
            </w:r>
          </w:p>
        </w:tc>
      </w:tr>
      <w:tr w:rsidR="00E45044" w:rsidRPr="00297E92" w14:paraId="6DF11157" w14:textId="77777777" w:rsidTr="00E45044">
        <w:tc>
          <w:tcPr>
            <w:tcW w:w="1843" w:type="dxa"/>
            <w:tcBorders>
              <w:top w:val="single" w:sz="4" w:space="0" w:color="auto"/>
              <w:bottom w:val="nil"/>
            </w:tcBorders>
          </w:tcPr>
          <w:p w14:paraId="17E032FF" w14:textId="77777777" w:rsidR="00E45044" w:rsidRPr="00297E92" w:rsidRDefault="00E45044" w:rsidP="00E45044">
            <w:pPr>
              <w:ind w:left="-57" w:right="-57"/>
              <w:jc w:val="left"/>
              <w:rPr>
                <w:b/>
                <w:bCs/>
                <w:snapToGrid w:val="0"/>
                <w:sz w:val="15"/>
                <w:szCs w:val="15"/>
                <w:lang w:eastAsia="sk-SK"/>
              </w:rPr>
            </w:pPr>
            <w:r w:rsidRPr="00297E92">
              <w:rPr>
                <w:b/>
                <w:bCs/>
                <w:snapToGrid w:val="0"/>
                <w:sz w:val="15"/>
                <w:szCs w:val="15"/>
                <w:lang w:eastAsia="sk-SK"/>
              </w:rPr>
              <w:t>Prvotné ocenenie</w:t>
            </w:r>
          </w:p>
        </w:tc>
        <w:tc>
          <w:tcPr>
            <w:tcW w:w="1129" w:type="dxa"/>
            <w:tcBorders>
              <w:top w:val="single" w:sz="4" w:space="0" w:color="auto"/>
              <w:bottom w:val="nil"/>
            </w:tcBorders>
          </w:tcPr>
          <w:p w14:paraId="0F111A2F" w14:textId="77777777" w:rsidR="00E45044" w:rsidRPr="00297E92" w:rsidRDefault="00E45044" w:rsidP="00E45044">
            <w:pPr>
              <w:jc w:val="right"/>
              <w:rPr>
                <w:sz w:val="15"/>
                <w:szCs w:val="15"/>
              </w:rPr>
            </w:pPr>
          </w:p>
        </w:tc>
        <w:tc>
          <w:tcPr>
            <w:tcW w:w="1413" w:type="dxa"/>
            <w:tcBorders>
              <w:top w:val="single" w:sz="4" w:space="0" w:color="auto"/>
              <w:bottom w:val="nil"/>
            </w:tcBorders>
          </w:tcPr>
          <w:p w14:paraId="1E2643BC" w14:textId="77777777" w:rsidR="00E45044" w:rsidRPr="00297E92" w:rsidRDefault="00E45044" w:rsidP="00E45044">
            <w:pPr>
              <w:jc w:val="right"/>
              <w:rPr>
                <w:sz w:val="15"/>
                <w:szCs w:val="15"/>
              </w:rPr>
            </w:pPr>
          </w:p>
        </w:tc>
        <w:tc>
          <w:tcPr>
            <w:tcW w:w="1413" w:type="dxa"/>
            <w:tcBorders>
              <w:top w:val="single" w:sz="4" w:space="0" w:color="auto"/>
              <w:bottom w:val="nil"/>
            </w:tcBorders>
          </w:tcPr>
          <w:p w14:paraId="3D0141CA" w14:textId="77777777" w:rsidR="00E45044" w:rsidRPr="00297E92" w:rsidRDefault="00E45044" w:rsidP="00E45044">
            <w:pPr>
              <w:jc w:val="right"/>
              <w:rPr>
                <w:sz w:val="15"/>
                <w:szCs w:val="15"/>
              </w:rPr>
            </w:pPr>
          </w:p>
        </w:tc>
        <w:tc>
          <w:tcPr>
            <w:tcW w:w="1413" w:type="dxa"/>
            <w:tcBorders>
              <w:top w:val="single" w:sz="4" w:space="0" w:color="auto"/>
              <w:bottom w:val="nil"/>
            </w:tcBorders>
          </w:tcPr>
          <w:p w14:paraId="7445A896" w14:textId="77777777" w:rsidR="00E45044" w:rsidRPr="00297E92" w:rsidRDefault="00E45044" w:rsidP="00E45044">
            <w:pPr>
              <w:jc w:val="right"/>
              <w:rPr>
                <w:sz w:val="15"/>
                <w:szCs w:val="15"/>
              </w:rPr>
            </w:pPr>
          </w:p>
        </w:tc>
        <w:tc>
          <w:tcPr>
            <w:tcW w:w="1413" w:type="dxa"/>
            <w:tcBorders>
              <w:top w:val="single" w:sz="4" w:space="0" w:color="auto"/>
              <w:bottom w:val="nil"/>
            </w:tcBorders>
          </w:tcPr>
          <w:p w14:paraId="2F618A43" w14:textId="77777777" w:rsidR="00E45044" w:rsidRPr="00297E92" w:rsidRDefault="00E45044" w:rsidP="00E45044">
            <w:pPr>
              <w:jc w:val="right"/>
              <w:rPr>
                <w:sz w:val="15"/>
                <w:szCs w:val="15"/>
              </w:rPr>
            </w:pPr>
          </w:p>
        </w:tc>
        <w:tc>
          <w:tcPr>
            <w:tcW w:w="1413" w:type="dxa"/>
            <w:tcBorders>
              <w:top w:val="single" w:sz="4" w:space="0" w:color="auto"/>
              <w:bottom w:val="nil"/>
            </w:tcBorders>
          </w:tcPr>
          <w:p w14:paraId="4C020B46" w14:textId="77777777" w:rsidR="00E45044" w:rsidRPr="00297E92" w:rsidRDefault="00E45044" w:rsidP="00E45044">
            <w:pPr>
              <w:jc w:val="right"/>
              <w:rPr>
                <w:sz w:val="15"/>
                <w:szCs w:val="15"/>
              </w:rPr>
            </w:pPr>
          </w:p>
        </w:tc>
        <w:tc>
          <w:tcPr>
            <w:tcW w:w="1413" w:type="dxa"/>
            <w:tcBorders>
              <w:top w:val="single" w:sz="4" w:space="0" w:color="auto"/>
              <w:bottom w:val="nil"/>
            </w:tcBorders>
          </w:tcPr>
          <w:p w14:paraId="05775B98" w14:textId="77777777" w:rsidR="00E45044" w:rsidRPr="00297E92" w:rsidRDefault="00E45044" w:rsidP="00E45044">
            <w:pPr>
              <w:jc w:val="right"/>
              <w:rPr>
                <w:sz w:val="15"/>
                <w:szCs w:val="15"/>
              </w:rPr>
            </w:pPr>
          </w:p>
        </w:tc>
        <w:tc>
          <w:tcPr>
            <w:tcW w:w="1413" w:type="dxa"/>
            <w:tcBorders>
              <w:top w:val="single" w:sz="4" w:space="0" w:color="auto"/>
              <w:bottom w:val="nil"/>
            </w:tcBorders>
          </w:tcPr>
          <w:p w14:paraId="4F017D8E" w14:textId="77777777" w:rsidR="00E45044" w:rsidRPr="00297E92" w:rsidRDefault="00E45044" w:rsidP="00E45044">
            <w:pPr>
              <w:jc w:val="right"/>
              <w:rPr>
                <w:sz w:val="15"/>
                <w:szCs w:val="15"/>
              </w:rPr>
            </w:pPr>
          </w:p>
        </w:tc>
        <w:tc>
          <w:tcPr>
            <w:tcW w:w="1413" w:type="dxa"/>
            <w:tcBorders>
              <w:top w:val="single" w:sz="4" w:space="0" w:color="auto"/>
              <w:bottom w:val="nil"/>
            </w:tcBorders>
          </w:tcPr>
          <w:p w14:paraId="073A984A" w14:textId="77777777" w:rsidR="00E45044" w:rsidRPr="00297E92" w:rsidRDefault="00E45044" w:rsidP="00E45044">
            <w:pPr>
              <w:jc w:val="right"/>
              <w:rPr>
                <w:sz w:val="15"/>
                <w:szCs w:val="15"/>
              </w:rPr>
            </w:pPr>
          </w:p>
        </w:tc>
      </w:tr>
      <w:tr w:rsidR="00E45044" w:rsidRPr="00297E92" w14:paraId="5DB8FF88" w14:textId="77777777" w:rsidTr="00E45044">
        <w:tc>
          <w:tcPr>
            <w:tcW w:w="1843" w:type="dxa"/>
            <w:tcBorders>
              <w:top w:val="nil"/>
            </w:tcBorders>
          </w:tcPr>
          <w:p w14:paraId="54333B3A" w14:textId="77777777" w:rsidR="00E45044" w:rsidRPr="00297E92" w:rsidRDefault="00E45044" w:rsidP="00E45044">
            <w:pPr>
              <w:ind w:left="-57"/>
              <w:rPr>
                <w:snapToGrid w:val="0"/>
                <w:sz w:val="15"/>
                <w:szCs w:val="15"/>
                <w:lang w:eastAsia="sk-SK"/>
              </w:rPr>
            </w:pPr>
            <w:r w:rsidRPr="00297E92">
              <w:rPr>
                <w:snapToGrid w:val="0"/>
                <w:sz w:val="15"/>
                <w:szCs w:val="15"/>
                <w:lang w:eastAsia="sk-SK"/>
              </w:rPr>
              <w:t>K 1. januáru 2015</w:t>
            </w:r>
          </w:p>
        </w:tc>
        <w:tc>
          <w:tcPr>
            <w:tcW w:w="1129" w:type="dxa"/>
            <w:tcBorders>
              <w:top w:val="nil"/>
            </w:tcBorders>
            <w:vAlign w:val="bottom"/>
          </w:tcPr>
          <w:p w14:paraId="4C740D64" w14:textId="77777777" w:rsidR="00E45044" w:rsidRPr="00297E92" w:rsidRDefault="00E45044" w:rsidP="00E45044">
            <w:pPr>
              <w:jc w:val="right"/>
              <w:rPr>
                <w:sz w:val="15"/>
                <w:szCs w:val="15"/>
              </w:rPr>
            </w:pPr>
            <w:r w:rsidRPr="00297E92">
              <w:rPr>
                <w:sz w:val="15"/>
                <w:szCs w:val="15"/>
              </w:rPr>
              <w:t>1 749 274</w:t>
            </w:r>
          </w:p>
        </w:tc>
        <w:tc>
          <w:tcPr>
            <w:tcW w:w="1413" w:type="dxa"/>
            <w:tcBorders>
              <w:top w:val="nil"/>
            </w:tcBorders>
            <w:vAlign w:val="bottom"/>
          </w:tcPr>
          <w:p w14:paraId="1B328FB2" w14:textId="77777777" w:rsidR="00E45044" w:rsidRPr="00297E92" w:rsidRDefault="00E45044" w:rsidP="00E45044">
            <w:pPr>
              <w:jc w:val="right"/>
              <w:rPr>
                <w:sz w:val="15"/>
                <w:szCs w:val="15"/>
              </w:rPr>
            </w:pPr>
            <w:r w:rsidRPr="00297E92">
              <w:rPr>
                <w:sz w:val="15"/>
                <w:szCs w:val="15"/>
              </w:rPr>
              <w:t>32 195 328</w:t>
            </w:r>
          </w:p>
        </w:tc>
        <w:tc>
          <w:tcPr>
            <w:tcW w:w="1413" w:type="dxa"/>
            <w:tcBorders>
              <w:top w:val="nil"/>
            </w:tcBorders>
            <w:vAlign w:val="bottom"/>
          </w:tcPr>
          <w:p w14:paraId="7DBF5562" w14:textId="77777777" w:rsidR="00E45044" w:rsidRPr="00297E92" w:rsidRDefault="00E45044" w:rsidP="00E45044">
            <w:pPr>
              <w:jc w:val="right"/>
              <w:rPr>
                <w:sz w:val="15"/>
                <w:szCs w:val="15"/>
              </w:rPr>
            </w:pPr>
            <w:r w:rsidRPr="00297E92">
              <w:rPr>
                <w:sz w:val="15"/>
                <w:szCs w:val="15"/>
              </w:rPr>
              <w:t>48 276 071</w:t>
            </w:r>
          </w:p>
        </w:tc>
        <w:tc>
          <w:tcPr>
            <w:tcW w:w="1413" w:type="dxa"/>
            <w:tcBorders>
              <w:top w:val="nil"/>
            </w:tcBorders>
            <w:vAlign w:val="bottom"/>
          </w:tcPr>
          <w:p w14:paraId="303B99DF" w14:textId="77777777" w:rsidR="00E45044" w:rsidRPr="00297E92" w:rsidRDefault="00E45044" w:rsidP="00E45044">
            <w:pPr>
              <w:jc w:val="right"/>
              <w:rPr>
                <w:sz w:val="15"/>
                <w:szCs w:val="15"/>
              </w:rPr>
            </w:pPr>
            <w:r w:rsidRPr="00297E92">
              <w:rPr>
                <w:sz w:val="15"/>
                <w:szCs w:val="15"/>
              </w:rPr>
              <w:t>-</w:t>
            </w:r>
          </w:p>
        </w:tc>
        <w:tc>
          <w:tcPr>
            <w:tcW w:w="1413" w:type="dxa"/>
            <w:tcBorders>
              <w:top w:val="nil"/>
            </w:tcBorders>
            <w:vAlign w:val="bottom"/>
          </w:tcPr>
          <w:p w14:paraId="798AD0DB" w14:textId="77777777" w:rsidR="00E45044" w:rsidRPr="00297E92" w:rsidRDefault="00E45044" w:rsidP="00E45044">
            <w:pPr>
              <w:jc w:val="right"/>
              <w:rPr>
                <w:sz w:val="15"/>
                <w:szCs w:val="15"/>
              </w:rPr>
            </w:pPr>
            <w:r w:rsidRPr="00297E92">
              <w:rPr>
                <w:sz w:val="15"/>
                <w:szCs w:val="15"/>
              </w:rPr>
              <w:t>-</w:t>
            </w:r>
          </w:p>
        </w:tc>
        <w:tc>
          <w:tcPr>
            <w:tcW w:w="1413" w:type="dxa"/>
            <w:tcBorders>
              <w:top w:val="nil"/>
            </w:tcBorders>
            <w:vAlign w:val="bottom"/>
          </w:tcPr>
          <w:p w14:paraId="5D7B6163" w14:textId="77777777" w:rsidR="00E45044" w:rsidRPr="00297E92" w:rsidRDefault="00E45044" w:rsidP="00E45044">
            <w:pPr>
              <w:jc w:val="right"/>
              <w:rPr>
                <w:sz w:val="15"/>
                <w:szCs w:val="15"/>
              </w:rPr>
            </w:pPr>
            <w:r w:rsidRPr="00297E92">
              <w:rPr>
                <w:sz w:val="15"/>
                <w:szCs w:val="15"/>
              </w:rPr>
              <w:t>7 458</w:t>
            </w:r>
          </w:p>
        </w:tc>
        <w:tc>
          <w:tcPr>
            <w:tcW w:w="1413" w:type="dxa"/>
            <w:tcBorders>
              <w:top w:val="nil"/>
            </w:tcBorders>
            <w:vAlign w:val="bottom"/>
          </w:tcPr>
          <w:p w14:paraId="6153E84E" w14:textId="77777777" w:rsidR="00E45044" w:rsidRPr="00297E92" w:rsidRDefault="00E45044" w:rsidP="00E45044">
            <w:pPr>
              <w:jc w:val="right"/>
              <w:rPr>
                <w:sz w:val="15"/>
                <w:szCs w:val="15"/>
              </w:rPr>
            </w:pPr>
            <w:r w:rsidRPr="00297E92">
              <w:rPr>
                <w:sz w:val="15"/>
                <w:szCs w:val="15"/>
              </w:rPr>
              <w:t>76 630</w:t>
            </w:r>
          </w:p>
        </w:tc>
        <w:tc>
          <w:tcPr>
            <w:tcW w:w="1413" w:type="dxa"/>
            <w:tcBorders>
              <w:top w:val="nil"/>
            </w:tcBorders>
            <w:vAlign w:val="bottom"/>
          </w:tcPr>
          <w:p w14:paraId="6B03F444" w14:textId="77777777" w:rsidR="00E45044" w:rsidRPr="00297E92" w:rsidRDefault="00E45044" w:rsidP="00E45044">
            <w:pPr>
              <w:jc w:val="right"/>
              <w:rPr>
                <w:sz w:val="15"/>
                <w:szCs w:val="15"/>
              </w:rPr>
            </w:pPr>
            <w:r w:rsidRPr="00297E92">
              <w:rPr>
                <w:sz w:val="15"/>
                <w:szCs w:val="15"/>
              </w:rPr>
              <w:t>122 837</w:t>
            </w:r>
          </w:p>
        </w:tc>
        <w:tc>
          <w:tcPr>
            <w:tcW w:w="1413" w:type="dxa"/>
            <w:tcBorders>
              <w:top w:val="nil"/>
            </w:tcBorders>
            <w:vAlign w:val="bottom"/>
          </w:tcPr>
          <w:p w14:paraId="11BEBF2E" w14:textId="77777777" w:rsidR="00E45044" w:rsidRPr="00297E92" w:rsidRDefault="00E45044" w:rsidP="00E45044">
            <w:pPr>
              <w:jc w:val="right"/>
              <w:rPr>
                <w:sz w:val="15"/>
                <w:szCs w:val="15"/>
              </w:rPr>
            </w:pPr>
            <w:r w:rsidRPr="00297E92">
              <w:rPr>
                <w:sz w:val="15"/>
                <w:szCs w:val="15"/>
              </w:rPr>
              <w:t>82 427 598</w:t>
            </w:r>
          </w:p>
        </w:tc>
      </w:tr>
      <w:tr w:rsidR="00E45044" w:rsidRPr="00297E92" w14:paraId="07BB9DB2" w14:textId="77777777" w:rsidTr="00E45044">
        <w:tc>
          <w:tcPr>
            <w:tcW w:w="1843" w:type="dxa"/>
          </w:tcPr>
          <w:p w14:paraId="1D2FEA9C" w14:textId="77777777" w:rsidR="00E45044" w:rsidRPr="00297E92" w:rsidRDefault="00E45044" w:rsidP="00E45044">
            <w:pPr>
              <w:ind w:left="-57"/>
              <w:rPr>
                <w:snapToGrid w:val="0"/>
                <w:sz w:val="15"/>
                <w:szCs w:val="15"/>
                <w:lang w:eastAsia="sk-SK"/>
              </w:rPr>
            </w:pPr>
            <w:r w:rsidRPr="00297E92">
              <w:rPr>
                <w:snapToGrid w:val="0"/>
                <w:sz w:val="15"/>
                <w:szCs w:val="15"/>
                <w:lang w:eastAsia="sk-SK"/>
              </w:rPr>
              <w:t>Prírastky</w:t>
            </w:r>
          </w:p>
        </w:tc>
        <w:tc>
          <w:tcPr>
            <w:tcW w:w="1129" w:type="dxa"/>
            <w:vAlign w:val="bottom"/>
          </w:tcPr>
          <w:p w14:paraId="52483338" w14:textId="77777777" w:rsidR="00E45044" w:rsidRPr="00297E92" w:rsidRDefault="00E45044" w:rsidP="00E45044">
            <w:pPr>
              <w:jc w:val="right"/>
              <w:rPr>
                <w:sz w:val="15"/>
                <w:szCs w:val="15"/>
              </w:rPr>
            </w:pPr>
            <w:r w:rsidRPr="00297E92">
              <w:rPr>
                <w:sz w:val="15"/>
                <w:szCs w:val="15"/>
              </w:rPr>
              <w:t>-</w:t>
            </w:r>
          </w:p>
        </w:tc>
        <w:tc>
          <w:tcPr>
            <w:tcW w:w="1413" w:type="dxa"/>
            <w:vAlign w:val="bottom"/>
          </w:tcPr>
          <w:p w14:paraId="36E1CF4D" w14:textId="77777777" w:rsidR="00E45044" w:rsidRPr="00297E92" w:rsidRDefault="00E45044" w:rsidP="00E45044">
            <w:pPr>
              <w:jc w:val="right"/>
              <w:rPr>
                <w:sz w:val="15"/>
                <w:szCs w:val="15"/>
              </w:rPr>
            </w:pPr>
            <w:r w:rsidRPr="00297E92">
              <w:rPr>
                <w:sz w:val="15"/>
                <w:szCs w:val="15"/>
              </w:rPr>
              <w:t>-</w:t>
            </w:r>
          </w:p>
        </w:tc>
        <w:tc>
          <w:tcPr>
            <w:tcW w:w="1413" w:type="dxa"/>
            <w:vAlign w:val="bottom"/>
          </w:tcPr>
          <w:p w14:paraId="0FDA7C4A" w14:textId="77777777" w:rsidR="00E45044" w:rsidRPr="00297E92" w:rsidRDefault="00E45044" w:rsidP="00E45044">
            <w:pPr>
              <w:jc w:val="right"/>
              <w:rPr>
                <w:sz w:val="15"/>
                <w:szCs w:val="15"/>
              </w:rPr>
            </w:pPr>
            <w:r w:rsidRPr="00297E92">
              <w:rPr>
                <w:sz w:val="15"/>
                <w:szCs w:val="15"/>
              </w:rPr>
              <w:t>-</w:t>
            </w:r>
          </w:p>
        </w:tc>
        <w:tc>
          <w:tcPr>
            <w:tcW w:w="1413" w:type="dxa"/>
            <w:vAlign w:val="bottom"/>
          </w:tcPr>
          <w:p w14:paraId="4BDEE904" w14:textId="77777777" w:rsidR="00E45044" w:rsidRPr="00297E92" w:rsidRDefault="00E45044" w:rsidP="00E45044">
            <w:pPr>
              <w:jc w:val="right"/>
              <w:rPr>
                <w:sz w:val="15"/>
                <w:szCs w:val="15"/>
              </w:rPr>
            </w:pPr>
            <w:r w:rsidRPr="00297E92">
              <w:rPr>
                <w:sz w:val="15"/>
                <w:szCs w:val="15"/>
              </w:rPr>
              <w:t>-</w:t>
            </w:r>
          </w:p>
        </w:tc>
        <w:tc>
          <w:tcPr>
            <w:tcW w:w="1413" w:type="dxa"/>
            <w:vAlign w:val="bottom"/>
          </w:tcPr>
          <w:p w14:paraId="419E18E4" w14:textId="77777777" w:rsidR="00E45044" w:rsidRPr="00297E92" w:rsidRDefault="00E45044" w:rsidP="00E45044">
            <w:pPr>
              <w:jc w:val="right"/>
              <w:rPr>
                <w:sz w:val="15"/>
                <w:szCs w:val="15"/>
              </w:rPr>
            </w:pPr>
            <w:r w:rsidRPr="00297E92">
              <w:rPr>
                <w:sz w:val="15"/>
                <w:szCs w:val="15"/>
              </w:rPr>
              <w:t>-</w:t>
            </w:r>
          </w:p>
        </w:tc>
        <w:tc>
          <w:tcPr>
            <w:tcW w:w="1413" w:type="dxa"/>
            <w:vAlign w:val="bottom"/>
          </w:tcPr>
          <w:p w14:paraId="692DC5E2" w14:textId="77777777" w:rsidR="00E45044" w:rsidRPr="00297E92" w:rsidRDefault="00E45044" w:rsidP="00E45044">
            <w:pPr>
              <w:jc w:val="right"/>
              <w:rPr>
                <w:sz w:val="15"/>
                <w:szCs w:val="15"/>
              </w:rPr>
            </w:pPr>
            <w:r w:rsidRPr="00297E92">
              <w:rPr>
                <w:sz w:val="15"/>
                <w:szCs w:val="15"/>
              </w:rPr>
              <w:t>-</w:t>
            </w:r>
          </w:p>
        </w:tc>
        <w:tc>
          <w:tcPr>
            <w:tcW w:w="1413" w:type="dxa"/>
            <w:vAlign w:val="bottom"/>
          </w:tcPr>
          <w:p w14:paraId="1C0D4DE3" w14:textId="77777777" w:rsidR="00E45044" w:rsidRPr="00297E92" w:rsidRDefault="00E45044" w:rsidP="00E45044">
            <w:pPr>
              <w:jc w:val="right"/>
              <w:rPr>
                <w:sz w:val="15"/>
                <w:szCs w:val="15"/>
              </w:rPr>
            </w:pPr>
            <w:r w:rsidRPr="00297E92">
              <w:rPr>
                <w:sz w:val="15"/>
                <w:szCs w:val="15"/>
              </w:rPr>
              <w:t>4 479 754</w:t>
            </w:r>
          </w:p>
        </w:tc>
        <w:tc>
          <w:tcPr>
            <w:tcW w:w="1413" w:type="dxa"/>
            <w:vAlign w:val="bottom"/>
          </w:tcPr>
          <w:p w14:paraId="4571CEB0" w14:textId="77777777" w:rsidR="00E45044" w:rsidRPr="00297E92" w:rsidRDefault="00E45044" w:rsidP="00E45044">
            <w:pPr>
              <w:jc w:val="right"/>
              <w:rPr>
                <w:sz w:val="15"/>
                <w:szCs w:val="15"/>
              </w:rPr>
            </w:pPr>
            <w:r w:rsidRPr="00297E92">
              <w:rPr>
                <w:sz w:val="15"/>
                <w:szCs w:val="15"/>
              </w:rPr>
              <w:t>556 212</w:t>
            </w:r>
          </w:p>
        </w:tc>
        <w:tc>
          <w:tcPr>
            <w:tcW w:w="1413" w:type="dxa"/>
            <w:vAlign w:val="bottom"/>
          </w:tcPr>
          <w:p w14:paraId="3A130BE2" w14:textId="77777777" w:rsidR="00E45044" w:rsidRPr="00297E92" w:rsidRDefault="00E45044" w:rsidP="00E45044">
            <w:pPr>
              <w:jc w:val="right"/>
              <w:rPr>
                <w:sz w:val="15"/>
                <w:szCs w:val="15"/>
              </w:rPr>
            </w:pPr>
            <w:r w:rsidRPr="00297E92">
              <w:rPr>
                <w:sz w:val="15"/>
                <w:szCs w:val="15"/>
              </w:rPr>
              <w:t>5 035 966</w:t>
            </w:r>
          </w:p>
        </w:tc>
      </w:tr>
      <w:tr w:rsidR="00E45044" w:rsidRPr="00297E92" w14:paraId="0917C7C7" w14:textId="77777777" w:rsidTr="00E45044">
        <w:tc>
          <w:tcPr>
            <w:tcW w:w="1843" w:type="dxa"/>
          </w:tcPr>
          <w:p w14:paraId="439D58CE" w14:textId="77777777" w:rsidR="00E45044" w:rsidRPr="00297E92" w:rsidRDefault="00E45044" w:rsidP="00E45044">
            <w:pPr>
              <w:ind w:left="-57"/>
              <w:rPr>
                <w:snapToGrid w:val="0"/>
                <w:sz w:val="15"/>
                <w:szCs w:val="15"/>
                <w:lang w:eastAsia="sk-SK"/>
              </w:rPr>
            </w:pPr>
            <w:r w:rsidRPr="00297E92">
              <w:rPr>
                <w:snapToGrid w:val="0"/>
                <w:sz w:val="15"/>
                <w:szCs w:val="15"/>
                <w:lang w:eastAsia="sk-SK"/>
              </w:rPr>
              <w:t>Úbytky</w:t>
            </w:r>
          </w:p>
        </w:tc>
        <w:tc>
          <w:tcPr>
            <w:tcW w:w="1129" w:type="dxa"/>
            <w:vAlign w:val="bottom"/>
          </w:tcPr>
          <w:p w14:paraId="0664B7F2" w14:textId="77777777" w:rsidR="00E45044" w:rsidRPr="00297E92" w:rsidRDefault="00E45044" w:rsidP="00E45044">
            <w:pPr>
              <w:jc w:val="right"/>
              <w:rPr>
                <w:sz w:val="15"/>
                <w:szCs w:val="15"/>
              </w:rPr>
            </w:pPr>
            <w:r w:rsidRPr="00297E92">
              <w:rPr>
                <w:sz w:val="15"/>
                <w:szCs w:val="15"/>
              </w:rPr>
              <w:t>-</w:t>
            </w:r>
          </w:p>
        </w:tc>
        <w:tc>
          <w:tcPr>
            <w:tcW w:w="1413" w:type="dxa"/>
            <w:vAlign w:val="bottom"/>
          </w:tcPr>
          <w:p w14:paraId="60F181F9" w14:textId="77777777" w:rsidR="00E45044" w:rsidRPr="00297E92" w:rsidRDefault="00E45044" w:rsidP="00E45044">
            <w:pPr>
              <w:ind w:right="-57"/>
              <w:jc w:val="right"/>
              <w:rPr>
                <w:sz w:val="15"/>
                <w:szCs w:val="15"/>
              </w:rPr>
            </w:pPr>
            <w:r w:rsidRPr="00297E92">
              <w:rPr>
                <w:sz w:val="15"/>
                <w:szCs w:val="15"/>
              </w:rPr>
              <w:t>(191 478)</w:t>
            </w:r>
          </w:p>
        </w:tc>
        <w:tc>
          <w:tcPr>
            <w:tcW w:w="1413" w:type="dxa"/>
            <w:vAlign w:val="bottom"/>
          </w:tcPr>
          <w:p w14:paraId="2C141D1A" w14:textId="77777777" w:rsidR="00E45044" w:rsidRPr="00297E92" w:rsidRDefault="00E45044" w:rsidP="00E45044">
            <w:pPr>
              <w:ind w:right="-57"/>
              <w:jc w:val="right"/>
              <w:rPr>
                <w:sz w:val="15"/>
                <w:szCs w:val="15"/>
              </w:rPr>
            </w:pPr>
            <w:r w:rsidRPr="00297E92">
              <w:rPr>
                <w:sz w:val="15"/>
                <w:szCs w:val="15"/>
              </w:rPr>
              <w:t>(816 834)</w:t>
            </w:r>
          </w:p>
        </w:tc>
        <w:tc>
          <w:tcPr>
            <w:tcW w:w="1413" w:type="dxa"/>
            <w:vAlign w:val="bottom"/>
          </w:tcPr>
          <w:p w14:paraId="1AAD3AA6" w14:textId="77777777" w:rsidR="00E45044" w:rsidRPr="00297E92" w:rsidRDefault="00E45044" w:rsidP="00E45044">
            <w:pPr>
              <w:jc w:val="right"/>
              <w:rPr>
                <w:sz w:val="15"/>
                <w:szCs w:val="15"/>
              </w:rPr>
            </w:pPr>
            <w:r w:rsidRPr="00297E92">
              <w:rPr>
                <w:sz w:val="15"/>
                <w:szCs w:val="15"/>
              </w:rPr>
              <w:t>-</w:t>
            </w:r>
          </w:p>
        </w:tc>
        <w:tc>
          <w:tcPr>
            <w:tcW w:w="1413" w:type="dxa"/>
            <w:vAlign w:val="bottom"/>
          </w:tcPr>
          <w:p w14:paraId="02AFC1BC" w14:textId="77777777" w:rsidR="00E45044" w:rsidRPr="00297E92" w:rsidRDefault="00E45044" w:rsidP="00E45044">
            <w:pPr>
              <w:jc w:val="right"/>
              <w:rPr>
                <w:sz w:val="15"/>
                <w:szCs w:val="15"/>
              </w:rPr>
            </w:pPr>
            <w:r w:rsidRPr="00297E92">
              <w:rPr>
                <w:sz w:val="15"/>
                <w:szCs w:val="15"/>
              </w:rPr>
              <w:t>-</w:t>
            </w:r>
          </w:p>
        </w:tc>
        <w:tc>
          <w:tcPr>
            <w:tcW w:w="1413" w:type="dxa"/>
            <w:vAlign w:val="bottom"/>
          </w:tcPr>
          <w:p w14:paraId="2BA7EB17" w14:textId="77777777" w:rsidR="00E45044" w:rsidRPr="00297E92" w:rsidRDefault="00E45044" w:rsidP="00E45044">
            <w:pPr>
              <w:jc w:val="right"/>
              <w:rPr>
                <w:sz w:val="15"/>
                <w:szCs w:val="15"/>
              </w:rPr>
            </w:pPr>
            <w:r w:rsidRPr="00297E92">
              <w:rPr>
                <w:sz w:val="15"/>
                <w:szCs w:val="15"/>
              </w:rPr>
              <w:t>-</w:t>
            </w:r>
          </w:p>
        </w:tc>
        <w:tc>
          <w:tcPr>
            <w:tcW w:w="1413" w:type="dxa"/>
            <w:vAlign w:val="bottom"/>
          </w:tcPr>
          <w:p w14:paraId="63F2A81F" w14:textId="77777777" w:rsidR="00E45044" w:rsidRPr="00297E92" w:rsidRDefault="00E45044" w:rsidP="00E45044">
            <w:pPr>
              <w:ind w:right="-57"/>
              <w:jc w:val="right"/>
              <w:rPr>
                <w:sz w:val="15"/>
                <w:szCs w:val="15"/>
              </w:rPr>
            </w:pPr>
            <w:r w:rsidRPr="00297E92">
              <w:rPr>
                <w:sz w:val="15"/>
                <w:szCs w:val="15"/>
              </w:rPr>
              <w:t>(89 461)</w:t>
            </w:r>
          </w:p>
        </w:tc>
        <w:tc>
          <w:tcPr>
            <w:tcW w:w="1413" w:type="dxa"/>
            <w:vAlign w:val="bottom"/>
          </w:tcPr>
          <w:p w14:paraId="6F28AB24" w14:textId="77777777" w:rsidR="00E45044" w:rsidRPr="00297E92" w:rsidRDefault="00E45044" w:rsidP="00E45044">
            <w:pPr>
              <w:jc w:val="right"/>
              <w:rPr>
                <w:sz w:val="15"/>
                <w:szCs w:val="15"/>
              </w:rPr>
            </w:pPr>
            <w:r w:rsidRPr="00297E92">
              <w:rPr>
                <w:sz w:val="15"/>
                <w:szCs w:val="15"/>
              </w:rPr>
              <w:t>-</w:t>
            </w:r>
          </w:p>
        </w:tc>
        <w:tc>
          <w:tcPr>
            <w:tcW w:w="1413" w:type="dxa"/>
            <w:vAlign w:val="bottom"/>
          </w:tcPr>
          <w:p w14:paraId="063A63EA" w14:textId="77777777" w:rsidR="00E45044" w:rsidRPr="00297E92" w:rsidRDefault="00E45044" w:rsidP="00E45044">
            <w:pPr>
              <w:ind w:right="-57"/>
              <w:jc w:val="right"/>
              <w:rPr>
                <w:sz w:val="15"/>
                <w:szCs w:val="15"/>
              </w:rPr>
            </w:pPr>
            <w:r w:rsidRPr="00297E92">
              <w:rPr>
                <w:sz w:val="15"/>
                <w:szCs w:val="15"/>
              </w:rPr>
              <w:t>(1 097 773)</w:t>
            </w:r>
          </w:p>
        </w:tc>
      </w:tr>
      <w:tr w:rsidR="00E45044" w:rsidRPr="00297E92" w14:paraId="1C94F60B" w14:textId="77777777" w:rsidTr="00E45044">
        <w:trPr>
          <w:trHeight w:val="70"/>
        </w:trPr>
        <w:tc>
          <w:tcPr>
            <w:tcW w:w="1843" w:type="dxa"/>
          </w:tcPr>
          <w:p w14:paraId="7057C082" w14:textId="77777777" w:rsidR="00E45044" w:rsidRPr="00297E92" w:rsidRDefault="00E45044" w:rsidP="00E45044">
            <w:pPr>
              <w:ind w:left="-57"/>
              <w:rPr>
                <w:snapToGrid w:val="0"/>
                <w:sz w:val="15"/>
                <w:szCs w:val="15"/>
                <w:lang w:eastAsia="sk-SK"/>
              </w:rPr>
            </w:pPr>
            <w:r w:rsidRPr="00297E92">
              <w:rPr>
                <w:snapToGrid w:val="0"/>
                <w:sz w:val="15"/>
                <w:szCs w:val="15"/>
                <w:lang w:eastAsia="sk-SK"/>
              </w:rPr>
              <w:t>Presuny</w:t>
            </w:r>
          </w:p>
        </w:tc>
        <w:tc>
          <w:tcPr>
            <w:tcW w:w="1129" w:type="dxa"/>
            <w:tcBorders>
              <w:bottom w:val="single" w:sz="4" w:space="0" w:color="auto"/>
            </w:tcBorders>
            <w:vAlign w:val="bottom"/>
          </w:tcPr>
          <w:p w14:paraId="7181234D" w14:textId="77777777" w:rsidR="00E45044" w:rsidRPr="00297E92" w:rsidRDefault="00E45044" w:rsidP="00E45044">
            <w:pPr>
              <w:jc w:val="right"/>
              <w:rPr>
                <w:sz w:val="15"/>
                <w:szCs w:val="15"/>
              </w:rPr>
            </w:pPr>
            <w:r w:rsidRPr="00297E92">
              <w:rPr>
                <w:sz w:val="15"/>
                <w:szCs w:val="15"/>
              </w:rPr>
              <w:t>-</w:t>
            </w:r>
          </w:p>
        </w:tc>
        <w:tc>
          <w:tcPr>
            <w:tcW w:w="1413" w:type="dxa"/>
            <w:tcBorders>
              <w:bottom w:val="single" w:sz="4" w:space="0" w:color="auto"/>
            </w:tcBorders>
            <w:vAlign w:val="bottom"/>
          </w:tcPr>
          <w:p w14:paraId="0234265B" w14:textId="77777777" w:rsidR="00E45044" w:rsidRPr="00297E92" w:rsidRDefault="00E45044" w:rsidP="00E45044">
            <w:pPr>
              <w:jc w:val="right"/>
              <w:rPr>
                <w:sz w:val="15"/>
                <w:szCs w:val="15"/>
              </w:rPr>
            </w:pPr>
            <w:r w:rsidRPr="00297E92">
              <w:rPr>
                <w:sz w:val="15"/>
                <w:szCs w:val="15"/>
              </w:rPr>
              <w:t>908 750</w:t>
            </w:r>
          </w:p>
        </w:tc>
        <w:tc>
          <w:tcPr>
            <w:tcW w:w="1413" w:type="dxa"/>
            <w:tcBorders>
              <w:bottom w:val="single" w:sz="4" w:space="0" w:color="auto"/>
            </w:tcBorders>
            <w:vAlign w:val="bottom"/>
          </w:tcPr>
          <w:p w14:paraId="25B01B65" w14:textId="77777777" w:rsidR="00E45044" w:rsidRPr="00297E92" w:rsidRDefault="00E45044" w:rsidP="00E45044">
            <w:pPr>
              <w:jc w:val="right"/>
              <w:rPr>
                <w:sz w:val="15"/>
                <w:szCs w:val="15"/>
              </w:rPr>
            </w:pPr>
            <w:r w:rsidRPr="00297E92">
              <w:rPr>
                <w:sz w:val="15"/>
                <w:szCs w:val="15"/>
              </w:rPr>
              <w:t>3 478 377</w:t>
            </w:r>
          </w:p>
        </w:tc>
        <w:tc>
          <w:tcPr>
            <w:tcW w:w="1413" w:type="dxa"/>
            <w:tcBorders>
              <w:bottom w:val="single" w:sz="4" w:space="0" w:color="auto"/>
            </w:tcBorders>
            <w:vAlign w:val="bottom"/>
          </w:tcPr>
          <w:p w14:paraId="7017BD38" w14:textId="77777777" w:rsidR="00E45044" w:rsidRPr="00297E92" w:rsidRDefault="00E45044" w:rsidP="00E45044">
            <w:pPr>
              <w:jc w:val="right"/>
              <w:rPr>
                <w:sz w:val="15"/>
                <w:szCs w:val="15"/>
              </w:rPr>
            </w:pPr>
            <w:r w:rsidRPr="00297E92">
              <w:rPr>
                <w:sz w:val="15"/>
                <w:szCs w:val="15"/>
              </w:rPr>
              <w:t>-</w:t>
            </w:r>
          </w:p>
        </w:tc>
        <w:tc>
          <w:tcPr>
            <w:tcW w:w="1413" w:type="dxa"/>
            <w:tcBorders>
              <w:bottom w:val="single" w:sz="4" w:space="0" w:color="auto"/>
            </w:tcBorders>
            <w:vAlign w:val="bottom"/>
          </w:tcPr>
          <w:p w14:paraId="59C301C8" w14:textId="77777777" w:rsidR="00E45044" w:rsidRPr="00297E92" w:rsidRDefault="00E45044" w:rsidP="00E45044">
            <w:pPr>
              <w:jc w:val="right"/>
              <w:rPr>
                <w:sz w:val="15"/>
                <w:szCs w:val="15"/>
              </w:rPr>
            </w:pPr>
            <w:r w:rsidRPr="00297E92">
              <w:rPr>
                <w:sz w:val="15"/>
                <w:szCs w:val="15"/>
              </w:rPr>
              <w:t>-</w:t>
            </w:r>
          </w:p>
        </w:tc>
        <w:tc>
          <w:tcPr>
            <w:tcW w:w="1413" w:type="dxa"/>
            <w:tcBorders>
              <w:bottom w:val="single" w:sz="4" w:space="0" w:color="auto"/>
            </w:tcBorders>
            <w:vAlign w:val="bottom"/>
          </w:tcPr>
          <w:p w14:paraId="292839FD" w14:textId="77777777" w:rsidR="00E45044" w:rsidRPr="00297E92" w:rsidRDefault="00E45044" w:rsidP="00E45044">
            <w:pPr>
              <w:jc w:val="right"/>
              <w:rPr>
                <w:sz w:val="15"/>
                <w:szCs w:val="15"/>
              </w:rPr>
            </w:pPr>
            <w:r w:rsidRPr="00297E92">
              <w:rPr>
                <w:sz w:val="15"/>
                <w:szCs w:val="15"/>
              </w:rPr>
              <w:t>-</w:t>
            </w:r>
          </w:p>
        </w:tc>
        <w:tc>
          <w:tcPr>
            <w:tcW w:w="1413" w:type="dxa"/>
            <w:tcBorders>
              <w:bottom w:val="single" w:sz="4" w:space="0" w:color="auto"/>
            </w:tcBorders>
            <w:vAlign w:val="bottom"/>
          </w:tcPr>
          <w:p w14:paraId="07455AB5" w14:textId="77777777" w:rsidR="00E45044" w:rsidRPr="00297E92" w:rsidRDefault="00E45044" w:rsidP="00E45044">
            <w:pPr>
              <w:ind w:right="-57"/>
              <w:jc w:val="right"/>
              <w:rPr>
                <w:sz w:val="15"/>
                <w:szCs w:val="15"/>
              </w:rPr>
            </w:pPr>
            <w:r w:rsidRPr="00297E92">
              <w:rPr>
                <w:sz w:val="15"/>
                <w:szCs w:val="15"/>
              </w:rPr>
              <w:t>(3 716 945)</w:t>
            </w:r>
          </w:p>
        </w:tc>
        <w:tc>
          <w:tcPr>
            <w:tcW w:w="1413" w:type="dxa"/>
            <w:tcBorders>
              <w:bottom w:val="single" w:sz="4" w:space="0" w:color="auto"/>
            </w:tcBorders>
            <w:vAlign w:val="bottom"/>
          </w:tcPr>
          <w:p w14:paraId="0AB58349" w14:textId="77777777" w:rsidR="00E45044" w:rsidRPr="00297E92" w:rsidRDefault="00E45044" w:rsidP="00E45044">
            <w:pPr>
              <w:ind w:right="-57"/>
              <w:jc w:val="right"/>
              <w:rPr>
                <w:sz w:val="15"/>
                <w:szCs w:val="15"/>
              </w:rPr>
            </w:pPr>
            <w:r w:rsidRPr="00297E92">
              <w:rPr>
                <w:sz w:val="15"/>
                <w:szCs w:val="15"/>
              </w:rPr>
              <w:t>(670 182)</w:t>
            </w:r>
          </w:p>
        </w:tc>
        <w:tc>
          <w:tcPr>
            <w:tcW w:w="1413" w:type="dxa"/>
            <w:tcBorders>
              <w:bottom w:val="single" w:sz="4" w:space="0" w:color="auto"/>
            </w:tcBorders>
            <w:vAlign w:val="bottom"/>
          </w:tcPr>
          <w:p w14:paraId="707A3D77" w14:textId="77777777" w:rsidR="00E45044" w:rsidRPr="00297E92" w:rsidRDefault="00E45044" w:rsidP="00E45044">
            <w:pPr>
              <w:jc w:val="right"/>
              <w:rPr>
                <w:sz w:val="15"/>
                <w:szCs w:val="15"/>
              </w:rPr>
            </w:pPr>
            <w:r w:rsidRPr="00297E92">
              <w:rPr>
                <w:sz w:val="15"/>
                <w:szCs w:val="15"/>
              </w:rPr>
              <w:t>-</w:t>
            </w:r>
          </w:p>
        </w:tc>
      </w:tr>
      <w:tr w:rsidR="00E45044" w:rsidRPr="00297E92" w14:paraId="51D6EED9" w14:textId="77777777" w:rsidTr="00E45044">
        <w:tc>
          <w:tcPr>
            <w:tcW w:w="1843" w:type="dxa"/>
          </w:tcPr>
          <w:p w14:paraId="19AFC88F" w14:textId="77777777" w:rsidR="00E45044" w:rsidRPr="00297E92" w:rsidRDefault="00E45044" w:rsidP="00E45044">
            <w:pPr>
              <w:ind w:left="-57"/>
              <w:rPr>
                <w:snapToGrid w:val="0"/>
                <w:sz w:val="15"/>
                <w:szCs w:val="15"/>
                <w:lang w:eastAsia="sk-SK"/>
              </w:rPr>
            </w:pPr>
            <w:r w:rsidRPr="00297E92">
              <w:rPr>
                <w:snapToGrid w:val="0"/>
                <w:sz w:val="15"/>
                <w:szCs w:val="15"/>
                <w:lang w:eastAsia="sk-SK"/>
              </w:rPr>
              <w:t>K 31. decembru 2015</w:t>
            </w:r>
          </w:p>
        </w:tc>
        <w:tc>
          <w:tcPr>
            <w:tcW w:w="1129" w:type="dxa"/>
            <w:tcBorders>
              <w:top w:val="single" w:sz="4" w:space="0" w:color="auto"/>
              <w:bottom w:val="nil"/>
            </w:tcBorders>
            <w:vAlign w:val="bottom"/>
          </w:tcPr>
          <w:p w14:paraId="07ADD125" w14:textId="77777777" w:rsidR="00E45044" w:rsidRPr="00297E92" w:rsidRDefault="00E45044" w:rsidP="00E45044">
            <w:pPr>
              <w:jc w:val="right"/>
              <w:rPr>
                <w:sz w:val="15"/>
                <w:szCs w:val="15"/>
              </w:rPr>
            </w:pPr>
            <w:r w:rsidRPr="00297E92">
              <w:rPr>
                <w:sz w:val="15"/>
                <w:szCs w:val="15"/>
              </w:rPr>
              <w:t>1 749 274</w:t>
            </w:r>
          </w:p>
        </w:tc>
        <w:tc>
          <w:tcPr>
            <w:tcW w:w="1413" w:type="dxa"/>
            <w:tcBorders>
              <w:top w:val="single" w:sz="4" w:space="0" w:color="auto"/>
              <w:bottom w:val="nil"/>
            </w:tcBorders>
            <w:vAlign w:val="bottom"/>
          </w:tcPr>
          <w:p w14:paraId="323D3EF3" w14:textId="77777777" w:rsidR="00E45044" w:rsidRPr="00297E92" w:rsidRDefault="00E45044" w:rsidP="00E45044">
            <w:pPr>
              <w:jc w:val="right"/>
              <w:rPr>
                <w:sz w:val="15"/>
                <w:szCs w:val="15"/>
              </w:rPr>
            </w:pPr>
            <w:r w:rsidRPr="00297E92">
              <w:rPr>
                <w:sz w:val="15"/>
                <w:szCs w:val="15"/>
              </w:rPr>
              <w:t>32 912 600</w:t>
            </w:r>
          </w:p>
        </w:tc>
        <w:tc>
          <w:tcPr>
            <w:tcW w:w="1413" w:type="dxa"/>
            <w:tcBorders>
              <w:top w:val="single" w:sz="4" w:space="0" w:color="auto"/>
              <w:bottom w:val="nil"/>
            </w:tcBorders>
            <w:vAlign w:val="bottom"/>
          </w:tcPr>
          <w:p w14:paraId="72A4C731" w14:textId="77777777" w:rsidR="00E45044" w:rsidRPr="00297E92" w:rsidRDefault="00E45044" w:rsidP="00E45044">
            <w:pPr>
              <w:jc w:val="right"/>
              <w:rPr>
                <w:sz w:val="15"/>
                <w:szCs w:val="15"/>
              </w:rPr>
            </w:pPr>
            <w:r w:rsidRPr="00297E92">
              <w:rPr>
                <w:sz w:val="15"/>
                <w:szCs w:val="15"/>
              </w:rPr>
              <w:t>50 937 614</w:t>
            </w:r>
          </w:p>
        </w:tc>
        <w:tc>
          <w:tcPr>
            <w:tcW w:w="1413" w:type="dxa"/>
            <w:tcBorders>
              <w:top w:val="single" w:sz="4" w:space="0" w:color="auto"/>
              <w:bottom w:val="nil"/>
            </w:tcBorders>
            <w:vAlign w:val="bottom"/>
          </w:tcPr>
          <w:p w14:paraId="367A979D" w14:textId="77777777" w:rsidR="00E45044" w:rsidRPr="00297E92" w:rsidRDefault="00E45044" w:rsidP="00E45044">
            <w:pPr>
              <w:jc w:val="right"/>
              <w:rPr>
                <w:sz w:val="15"/>
                <w:szCs w:val="15"/>
              </w:rPr>
            </w:pPr>
            <w:r w:rsidRPr="00297E92">
              <w:rPr>
                <w:sz w:val="15"/>
                <w:szCs w:val="15"/>
              </w:rPr>
              <w:t>-</w:t>
            </w:r>
          </w:p>
        </w:tc>
        <w:tc>
          <w:tcPr>
            <w:tcW w:w="1413" w:type="dxa"/>
            <w:tcBorders>
              <w:top w:val="single" w:sz="4" w:space="0" w:color="auto"/>
              <w:bottom w:val="nil"/>
            </w:tcBorders>
            <w:vAlign w:val="bottom"/>
          </w:tcPr>
          <w:p w14:paraId="181742C5" w14:textId="77777777" w:rsidR="00E45044" w:rsidRPr="00297E92" w:rsidRDefault="00E45044" w:rsidP="00E45044">
            <w:pPr>
              <w:jc w:val="right"/>
              <w:rPr>
                <w:sz w:val="15"/>
                <w:szCs w:val="15"/>
              </w:rPr>
            </w:pPr>
            <w:r w:rsidRPr="00297E92">
              <w:rPr>
                <w:sz w:val="15"/>
                <w:szCs w:val="15"/>
              </w:rPr>
              <w:t>-</w:t>
            </w:r>
          </w:p>
        </w:tc>
        <w:tc>
          <w:tcPr>
            <w:tcW w:w="1413" w:type="dxa"/>
            <w:tcBorders>
              <w:top w:val="single" w:sz="4" w:space="0" w:color="auto"/>
              <w:bottom w:val="nil"/>
            </w:tcBorders>
            <w:vAlign w:val="bottom"/>
          </w:tcPr>
          <w:p w14:paraId="4F694626" w14:textId="77777777" w:rsidR="00E45044" w:rsidRPr="00297E92" w:rsidRDefault="00E45044" w:rsidP="00E45044">
            <w:pPr>
              <w:jc w:val="right"/>
              <w:rPr>
                <w:sz w:val="15"/>
                <w:szCs w:val="15"/>
              </w:rPr>
            </w:pPr>
            <w:r w:rsidRPr="00297E92">
              <w:rPr>
                <w:sz w:val="15"/>
                <w:szCs w:val="15"/>
              </w:rPr>
              <w:t>7 458</w:t>
            </w:r>
          </w:p>
        </w:tc>
        <w:tc>
          <w:tcPr>
            <w:tcW w:w="1413" w:type="dxa"/>
            <w:tcBorders>
              <w:top w:val="single" w:sz="4" w:space="0" w:color="auto"/>
              <w:bottom w:val="nil"/>
            </w:tcBorders>
            <w:vAlign w:val="bottom"/>
          </w:tcPr>
          <w:p w14:paraId="14B4FDB1" w14:textId="77777777" w:rsidR="00E45044" w:rsidRPr="00297E92" w:rsidRDefault="00E45044" w:rsidP="00E45044">
            <w:pPr>
              <w:jc w:val="right"/>
              <w:rPr>
                <w:sz w:val="15"/>
                <w:szCs w:val="15"/>
              </w:rPr>
            </w:pPr>
            <w:r w:rsidRPr="00297E92">
              <w:rPr>
                <w:sz w:val="15"/>
                <w:szCs w:val="15"/>
              </w:rPr>
              <w:t>749 978</w:t>
            </w:r>
          </w:p>
        </w:tc>
        <w:tc>
          <w:tcPr>
            <w:tcW w:w="1413" w:type="dxa"/>
            <w:tcBorders>
              <w:top w:val="single" w:sz="4" w:space="0" w:color="auto"/>
              <w:bottom w:val="nil"/>
            </w:tcBorders>
            <w:vAlign w:val="bottom"/>
          </w:tcPr>
          <w:p w14:paraId="7E7539A0" w14:textId="77777777" w:rsidR="00E45044" w:rsidRPr="00297E92" w:rsidRDefault="00E45044" w:rsidP="00E45044">
            <w:pPr>
              <w:jc w:val="right"/>
              <w:rPr>
                <w:sz w:val="15"/>
                <w:szCs w:val="15"/>
              </w:rPr>
            </w:pPr>
            <w:r w:rsidRPr="00297E92">
              <w:rPr>
                <w:sz w:val="15"/>
                <w:szCs w:val="15"/>
              </w:rPr>
              <w:t>8 867</w:t>
            </w:r>
          </w:p>
        </w:tc>
        <w:tc>
          <w:tcPr>
            <w:tcW w:w="1413" w:type="dxa"/>
            <w:tcBorders>
              <w:top w:val="single" w:sz="4" w:space="0" w:color="auto"/>
              <w:bottom w:val="nil"/>
            </w:tcBorders>
            <w:vAlign w:val="bottom"/>
          </w:tcPr>
          <w:p w14:paraId="7230B685" w14:textId="77777777" w:rsidR="00E45044" w:rsidRPr="00297E92" w:rsidRDefault="00E45044" w:rsidP="00E45044">
            <w:pPr>
              <w:jc w:val="right"/>
              <w:rPr>
                <w:sz w:val="15"/>
                <w:szCs w:val="15"/>
              </w:rPr>
            </w:pPr>
            <w:r w:rsidRPr="00297E92">
              <w:rPr>
                <w:sz w:val="15"/>
                <w:szCs w:val="15"/>
              </w:rPr>
              <w:t>86 365 791</w:t>
            </w:r>
          </w:p>
        </w:tc>
      </w:tr>
      <w:tr w:rsidR="00E45044" w:rsidRPr="00297E92" w14:paraId="0BA5C118" w14:textId="77777777" w:rsidTr="00E45044">
        <w:tc>
          <w:tcPr>
            <w:tcW w:w="1843" w:type="dxa"/>
          </w:tcPr>
          <w:p w14:paraId="3D95CF47" w14:textId="77777777" w:rsidR="00E45044" w:rsidRPr="00297E92" w:rsidRDefault="00E45044" w:rsidP="00E45044">
            <w:pPr>
              <w:ind w:left="-57"/>
              <w:rPr>
                <w:snapToGrid w:val="0"/>
                <w:sz w:val="15"/>
                <w:szCs w:val="15"/>
                <w:lang w:eastAsia="sk-SK"/>
              </w:rPr>
            </w:pPr>
          </w:p>
        </w:tc>
        <w:tc>
          <w:tcPr>
            <w:tcW w:w="1129" w:type="dxa"/>
            <w:tcBorders>
              <w:top w:val="nil"/>
            </w:tcBorders>
            <w:vAlign w:val="bottom"/>
          </w:tcPr>
          <w:p w14:paraId="373DA578" w14:textId="77777777" w:rsidR="00E45044" w:rsidRPr="00297E92" w:rsidRDefault="00E45044" w:rsidP="00E45044">
            <w:pPr>
              <w:jc w:val="right"/>
              <w:rPr>
                <w:sz w:val="15"/>
                <w:szCs w:val="15"/>
              </w:rPr>
            </w:pPr>
          </w:p>
        </w:tc>
        <w:tc>
          <w:tcPr>
            <w:tcW w:w="1413" w:type="dxa"/>
            <w:tcBorders>
              <w:top w:val="nil"/>
            </w:tcBorders>
            <w:vAlign w:val="bottom"/>
          </w:tcPr>
          <w:p w14:paraId="5301BBCB" w14:textId="77777777" w:rsidR="00E45044" w:rsidRPr="00297E92" w:rsidRDefault="00E45044" w:rsidP="00E45044">
            <w:pPr>
              <w:jc w:val="right"/>
              <w:rPr>
                <w:sz w:val="15"/>
                <w:szCs w:val="15"/>
              </w:rPr>
            </w:pPr>
          </w:p>
        </w:tc>
        <w:tc>
          <w:tcPr>
            <w:tcW w:w="1413" w:type="dxa"/>
            <w:tcBorders>
              <w:top w:val="nil"/>
            </w:tcBorders>
            <w:vAlign w:val="bottom"/>
          </w:tcPr>
          <w:p w14:paraId="048E345D" w14:textId="77777777" w:rsidR="00E45044" w:rsidRPr="00297E92" w:rsidRDefault="00E45044" w:rsidP="00E45044">
            <w:pPr>
              <w:jc w:val="right"/>
              <w:rPr>
                <w:sz w:val="15"/>
                <w:szCs w:val="15"/>
              </w:rPr>
            </w:pPr>
          </w:p>
        </w:tc>
        <w:tc>
          <w:tcPr>
            <w:tcW w:w="1413" w:type="dxa"/>
            <w:tcBorders>
              <w:top w:val="nil"/>
            </w:tcBorders>
            <w:vAlign w:val="bottom"/>
          </w:tcPr>
          <w:p w14:paraId="5E7B908D" w14:textId="77777777" w:rsidR="00E45044" w:rsidRPr="00297E92" w:rsidRDefault="00E45044" w:rsidP="00E45044">
            <w:pPr>
              <w:jc w:val="right"/>
              <w:rPr>
                <w:sz w:val="15"/>
                <w:szCs w:val="15"/>
              </w:rPr>
            </w:pPr>
          </w:p>
        </w:tc>
        <w:tc>
          <w:tcPr>
            <w:tcW w:w="1413" w:type="dxa"/>
            <w:tcBorders>
              <w:top w:val="nil"/>
            </w:tcBorders>
            <w:vAlign w:val="bottom"/>
          </w:tcPr>
          <w:p w14:paraId="456556FA" w14:textId="77777777" w:rsidR="00E45044" w:rsidRPr="00297E92" w:rsidRDefault="00E45044" w:rsidP="00E45044">
            <w:pPr>
              <w:jc w:val="right"/>
              <w:rPr>
                <w:sz w:val="15"/>
                <w:szCs w:val="15"/>
              </w:rPr>
            </w:pPr>
          </w:p>
        </w:tc>
        <w:tc>
          <w:tcPr>
            <w:tcW w:w="1413" w:type="dxa"/>
            <w:tcBorders>
              <w:top w:val="nil"/>
            </w:tcBorders>
            <w:vAlign w:val="bottom"/>
          </w:tcPr>
          <w:p w14:paraId="5BC681EC" w14:textId="77777777" w:rsidR="00E45044" w:rsidRPr="00297E92" w:rsidRDefault="00E45044" w:rsidP="00E45044">
            <w:pPr>
              <w:jc w:val="right"/>
              <w:rPr>
                <w:sz w:val="15"/>
                <w:szCs w:val="15"/>
              </w:rPr>
            </w:pPr>
          </w:p>
        </w:tc>
        <w:tc>
          <w:tcPr>
            <w:tcW w:w="1413" w:type="dxa"/>
            <w:tcBorders>
              <w:top w:val="nil"/>
            </w:tcBorders>
            <w:vAlign w:val="bottom"/>
          </w:tcPr>
          <w:p w14:paraId="6973110D" w14:textId="77777777" w:rsidR="00E45044" w:rsidRPr="00297E92" w:rsidRDefault="00E45044" w:rsidP="00E45044">
            <w:pPr>
              <w:jc w:val="right"/>
              <w:rPr>
                <w:sz w:val="15"/>
                <w:szCs w:val="15"/>
              </w:rPr>
            </w:pPr>
          </w:p>
        </w:tc>
        <w:tc>
          <w:tcPr>
            <w:tcW w:w="1413" w:type="dxa"/>
            <w:tcBorders>
              <w:top w:val="nil"/>
            </w:tcBorders>
            <w:vAlign w:val="bottom"/>
          </w:tcPr>
          <w:p w14:paraId="7E620326" w14:textId="77777777" w:rsidR="00E45044" w:rsidRPr="00297E92" w:rsidRDefault="00E45044" w:rsidP="00E45044">
            <w:pPr>
              <w:jc w:val="right"/>
              <w:rPr>
                <w:sz w:val="15"/>
                <w:szCs w:val="15"/>
              </w:rPr>
            </w:pPr>
          </w:p>
        </w:tc>
        <w:tc>
          <w:tcPr>
            <w:tcW w:w="1413" w:type="dxa"/>
            <w:tcBorders>
              <w:top w:val="nil"/>
            </w:tcBorders>
            <w:vAlign w:val="bottom"/>
          </w:tcPr>
          <w:p w14:paraId="111FCA6F" w14:textId="77777777" w:rsidR="00E45044" w:rsidRPr="00297E92" w:rsidRDefault="00E45044" w:rsidP="00E45044">
            <w:pPr>
              <w:jc w:val="right"/>
              <w:rPr>
                <w:sz w:val="15"/>
                <w:szCs w:val="15"/>
              </w:rPr>
            </w:pPr>
          </w:p>
        </w:tc>
      </w:tr>
      <w:tr w:rsidR="00E45044" w:rsidRPr="00297E92" w14:paraId="311B6453" w14:textId="77777777" w:rsidTr="00E45044">
        <w:tc>
          <w:tcPr>
            <w:tcW w:w="1843" w:type="dxa"/>
          </w:tcPr>
          <w:p w14:paraId="70ED751B" w14:textId="77777777" w:rsidR="00E45044" w:rsidRPr="00297E92" w:rsidRDefault="00E45044" w:rsidP="00E45044">
            <w:pPr>
              <w:ind w:left="-57"/>
              <w:rPr>
                <w:b/>
                <w:bCs/>
                <w:snapToGrid w:val="0"/>
                <w:sz w:val="15"/>
                <w:szCs w:val="15"/>
                <w:lang w:eastAsia="sk-SK"/>
              </w:rPr>
            </w:pPr>
            <w:r w:rsidRPr="00297E92">
              <w:rPr>
                <w:b/>
                <w:bCs/>
                <w:snapToGrid w:val="0"/>
                <w:sz w:val="15"/>
                <w:szCs w:val="15"/>
                <w:lang w:eastAsia="sk-SK"/>
              </w:rPr>
              <w:t>Oprávky</w:t>
            </w:r>
          </w:p>
        </w:tc>
        <w:tc>
          <w:tcPr>
            <w:tcW w:w="1129" w:type="dxa"/>
            <w:vAlign w:val="bottom"/>
          </w:tcPr>
          <w:p w14:paraId="60B28045" w14:textId="77777777" w:rsidR="00E45044" w:rsidRPr="00297E92" w:rsidRDefault="00E45044" w:rsidP="00E45044">
            <w:pPr>
              <w:jc w:val="right"/>
              <w:rPr>
                <w:sz w:val="15"/>
                <w:szCs w:val="15"/>
              </w:rPr>
            </w:pPr>
          </w:p>
        </w:tc>
        <w:tc>
          <w:tcPr>
            <w:tcW w:w="1413" w:type="dxa"/>
            <w:vAlign w:val="bottom"/>
          </w:tcPr>
          <w:p w14:paraId="3AEFD3D3" w14:textId="77777777" w:rsidR="00E45044" w:rsidRPr="00297E92" w:rsidRDefault="00E45044" w:rsidP="00E45044">
            <w:pPr>
              <w:jc w:val="right"/>
              <w:rPr>
                <w:sz w:val="15"/>
                <w:szCs w:val="15"/>
              </w:rPr>
            </w:pPr>
          </w:p>
        </w:tc>
        <w:tc>
          <w:tcPr>
            <w:tcW w:w="1413" w:type="dxa"/>
            <w:vAlign w:val="bottom"/>
          </w:tcPr>
          <w:p w14:paraId="1D9E09B1" w14:textId="77777777" w:rsidR="00E45044" w:rsidRPr="00297E92" w:rsidRDefault="00E45044" w:rsidP="00E45044">
            <w:pPr>
              <w:jc w:val="right"/>
              <w:rPr>
                <w:sz w:val="15"/>
                <w:szCs w:val="15"/>
              </w:rPr>
            </w:pPr>
          </w:p>
        </w:tc>
        <w:tc>
          <w:tcPr>
            <w:tcW w:w="1413" w:type="dxa"/>
            <w:vAlign w:val="bottom"/>
          </w:tcPr>
          <w:p w14:paraId="52E67C14" w14:textId="77777777" w:rsidR="00E45044" w:rsidRPr="00297E92" w:rsidRDefault="00E45044" w:rsidP="00E45044">
            <w:pPr>
              <w:jc w:val="right"/>
              <w:rPr>
                <w:sz w:val="15"/>
                <w:szCs w:val="15"/>
              </w:rPr>
            </w:pPr>
          </w:p>
        </w:tc>
        <w:tc>
          <w:tcPr>
            <w:tcW w:w="1413" w:type="dxa"/>
            <w:vAlign w:val="bottom"/>
          </w:tcPr>
          <w:p w14:paraId="6F32EE9E" w14:textId="77777777" w:rsidR="00E45044" w:rsidRPr="00297E92" w:rsidRDefault="00E45044" w:rsidP="00E45044">
            <w:pPr>
              <w:jc w:val="right"/>
              <w:rPr>
                <w:sz w:val="15"/>
                <w:szCs w:val="15"/>
              </w:rPr>
            </w:pPr>
          </w:p>
        </w:tc>
        <w:tc>
          <w:tcPr>
            <w:tcW w:w="1413" w:type="dxa"/>
            <w:vAlign w:val="bottom"/>
          </w:tcPr>
          <w:p w14:paraId="0FF91E0F" w14:textId="77777777" w:rsidR="00E45044" w:rsidRPr="00297E92" w:rsidRDefault="00E45044" w:rsidP="00E45044">
            <w:pPr>
              <w:jc w:val="right"/>
              <w:rPr>
                <w:sz w:val="15"/>
                <w:szCs w:val="15"/>
              </w:rPr>
            </w:pPr>
          </w:p>
        </w:tc>
        <w:tc>
          <w:tcPr>
            <w:tcW w:w="1413" w:type="dxa"/>
            <w:vAlign w:val="bottom"/>
          </w:tcPr>
          <w:p w14:paraId="6302E643" w14:textId="77777777" w:rsidR="00E45044" w:rsidRPr="00297E92" w:rsidRDefault="00E45044" w:rsidP="00E45044">
            <w:pPr>
              <w:jc w:val="right"/>
              <w:rPr>
                <w:sz w:val="15"/>
                <w:szCs w:val="15"/>
              </w:rPr>
            </w:pPr>
          </w:p>
        </w:tc>
        <w:tc>
          <w:tcPr>
            <w:tcW w:w="1413" w:type="dxa"/>
            <w:vAlign w:val="bottom"/>
          </w:tcPr>
          <w:p w14:paraId="014876C1" w14:textId="77777777" w:rsidR="00E45044" w:rsidRPr="00297E92" w:rsidRDefault="00E45044" w:rsidP="00E45044">
            <w:pPr>
              <w:jc w:val="right"/>
              <w:rPr>
                <w:sz w:val="15"/>
                <w:szCs w:val="15"/>
              </w:rPr>
            </w:pPr>
          </w:p>
        </w:tc>
        <w:tc>
          <w:tcPr>
            <w:tcW w:w="1413" w:type="dxa"/>
            <w:vAlign w:val="bottom"/>
          </w:tcPr>
          <w:p w14:paraId="5400787E" w14:textId="77777777" w:rsidR="00E45044" w:rsidRPr="00297E92" w:rsidRDefault="00E45044" w:rsidP="00E45044">
            <w:pPr>
              <w:jc w:val="right"/>
              <w:rPr>
                <w:sz w:val="15"/>
                <w:szCs w:val="15"/>
              </w:rPr>
            </w:pPr>
          </w:p>
        </w:tc>
      </w:tr>
      <w:tr w:rsidR="00E45044" w:rsidRPr="00297E92" w14:paraId="3A772A08" w14:textId="77777777" w:rsidTr="00E45044">
        <w:tc>
          <w:tcPr>
            <w:tcW w:w="1843" w:type="dxa"/>
          </w:tcPr>
          <w:p w14:paraId="02E48E56" w14:textId="77777777" w:rsidR="00E45044" w:rsidRPr="00297E92" w:rsidRDefault="00E45044" w:rsidP="00E45044">
            <w:pPr>
              <w:ind w:left="-57"/>
              <w:rPr>
                <w:snapToGrid w:val="0"/>
                <w:sz w:val="15"/>
                <w:szCs w:val="15"/>
                <w:lang w:eastAsia="sk-SK"/>
              </w:rPr>
            </w:pPr>
            <w:r w:rsidRPr="00297E92">
              <w:rPr>
                <w:snapToGrid w:val="0"/>
                <w:sz w:val="15"/>
                <w:szCs w:val="15"/>
                <w:lang w:eastAsia="sk-SK"/>
              </w:rPr>
              <w:t>K 1. januáru 2015</w:t>
            </w:r>
          </w:p>
        </w:tc>
        <w:tc>
          <w:tcPr>
            <w:tcW w:w="1129" w:type="dxa"/>
            <w:vAlign w:val="bottom"/>
          </w:tcPr>
          <w:p w14:paraId="153525FA" w14:textId="77777777" w:rsidR="00E45044" w:rsidRPr="00297E92" w:rsidRDefault="00E45044" w:rsidP="00E45044">
            <w:pPr>
              <w:jc w:val="right"/>
              <w:rPr>
                <w:sz w:val="15"/>
                <w:szCs w:val="15"/>
              </w:rPr>
            </w:pPr>
            <w:r w:rsidRPr="00297E92">
              <w:rPr>
                <w:sz w:val="15"/>
                <w:szCs w:val="15"/>
              </w:rPr>
              <w:t>-</w:t>
            </w:r>
          </w:p>
        </w:tc>
        <w:tc>
          <w:tcPr>
            <w:tcW w:w="1413" w:type="dxa"/>
            <w:vAlign w:val="bottom"/>
          </w:tcPr>
          <w:p w14:paraId="32FEAC29" w14:textId="77777777" w:rsidR="00E45044" w:rsidRPr="00297E92" w:rsidRDefault="00E45044" w:rsidP="00E45044">
            <w:pPr>
              <w:jc w:val="right"/>
              <w:rPr>
                <w:sz w:val="15"/>
                <w:szCs w:val="15"/>
              </w:rPr>
            </w:pPr>
            <w:r w:rsidRPr="00297E92">
              <w:rPr>
                <w:sz w:val="15"/>
                <w:szCs w:val="15"/>
              </w:rPr>
              <w:t>4 884 371</w:t>
            </w:r>
          </w:p>
        </w:tc>
        <w:tc>
          <w:tcPr>
            <w:tcW w:w="1413" w:type="dxa"/>
            <w:vAlign w:val="bottom"/>
          </w:tcPr>
          <w:p w14:paraId="6F1F5E2F" w14:textId="77777777" w:rsidR="00E45044" w:rsidRPr="00297E92" w:rsidRDefault="00E45044" w:rsidP="00E45044">
            <w:pPr>
              <w:jc w:val="right"/>
              <w:rPr>
                <w:sz w:val="15"/>
                <w:szCs w:val="15"/>
              </w:rPr>
            </w:pPr>
            <w:r w:rsidRPr="00297E92">
              <w:rPr>
                <w:sz w:val="15"/>
                <w:szCs w:val="15"/>
              </w:rPr>
              <w:t>32 697 863</w:t>
            </w:r>
          </w:p>
        </w:tc>
        <w:tc>
          <w:tcPr>
            <w:tcW w:w="1413" w:type="dxa"/>
            <w:vAlign w:val="bottom"/>
          </w:tcPr>
          <w:p w14:paraId="216D213E" w14:textId="77777777" w:rsidR="00E45044" w:rsidRPr="00297E92" w:rsidRDefault="00E45044" w:rsidP="00E45044">
            <w:pPr>
              <w:jc w:val="right"/>
              <w:rPr>
                <w:sz w:val="15"/>
                <w:szCs w:val="15"/>
              </w:rPr>
            </w:pPr>
            <w:r w:rsidRPr="00297E92">
              <w:rPr>
                <w:sz w:val="15"/>
                <w:szCs w:val="15"/>
              </w:rPr>
              <w:t>-</w:t>
            </w:r>
          </w:p>
        </w:tc>
        <w:tc>
          <w:tcPr>
            <w:tcW w:w="1413" w:type="dxa"/>
            <w:vAlign w:val="bottom"/>
          </w:tcPr>
          <w:p w14:paraId="72A11E36" w14:textId="77777777" w:rsidR="00E45044" w:rsidRPr="00297E92" w:rsidRDefault="00E45044" w:rsidP="00E45044">
            <w:pPr>
              <w:jc w:val="right"/>
              <w:rPr>
                <w:sz w:val="15"/>
                <w:szCs w:val="15"/>
              </w:rPr>
            </w:pPr>
            <w:r w:rsidRPr="00297E92">
              <w:rPr>
                <w:sz w:val="15"/>
                <w:szCs w:val="15"/>
              </w:rPr>
              <w:t>-</w:t>
            </w:r>
          </w:p>
        </w:tc>
        <w:tc>
          <w:tcPr>
            <w:tcW w:w="1413" w:type="dxa"/>
            <w:vAlign w:val="bottom"/>
          </w:tcPr>
          <w:p w14:paraId="2A1103E4" w14:textId="77777777" w:rsidR="00E45044" w:rsidRPr="00297E92" w:rsidRDefault="00E45044" w:rsidP="00E45044">
            <w:pPr>
              <w:jc w:val="right"/>
              <w:rPr>
                <w:sz w:val="15"/>
                <w:szCs w:val="15"/>
              </w:rPr>
            </w:pPr>
            <w:r w:rsidRPr="00297E92">
              <w:rPr>
                <w:sz w:val="15"/>
                <w:szCs w:val="15"/>
              </w:rPr>
              <w:t>-</w:t>
            </w:r>
          </w:p>
        </w:tc>
        <w:tc>
          <w:tcPr>
            <w:tcW w:w="1413" w:type="dxa"/>
            <w:vAlign w:val="bottom"/>
          </w:tcPr>
          <w:p w14:paraId="69CF087C" w14:textId="77777777" w:rsidR="00E45044" w:rsidRPr="00297E92" w:rsidRDefault="00E45044" w:rsidP="00E45044">
            <w:pPr>
              <w:jc w:val="right"/>
              <w:rPr>
                <w:sz w:val="15"/>
                <w:szCs w:val="15"/>
              </w:rPr>
            </w:pPr>
            <w:r w:rsidRPr="00297E92">
              <w:rPr>
                <w:sz w:val="15"/>
                <w:szCs w:val="15"/>
              </w:rPr>
              <w:t>-</w:t>
            </w:r>
          </w:p>
        </w:tc>
        <w:tc>
          <w:tcPr>
            <w:tcW w:w="1413" w:type="dxa"/>
            <w:vAlign w:val="bottom"/>
          </w:tcPr>
          <w:p w14:paraId="468561E6" w14:textId="77777777" w:rsidR="00E45044" w:rsidRPr="00297E92" w:rsidRDefault="00E45044" w:rsidP="00E45044">
            <w:pPr>
              <w:jc w:val="right"/>
              <w:rPr>
                <w:sz w:val="15"/>
                <w:szCs w:val="15"/>
              </w:rPr>
            </w:pPr>
            <w:r w:rsidRPr="00297E92">
              <w:rPr>
                <w:sz w:val="15"/>
                <w:szCs w:val="15"/>
              </w:rPr>
              <w:t>-</w:t>
            </w:r>
          </w:p>
        </w:tc>
        <w:tc>
          <w:tcPr>
            <w:tcW w:w="1413" w:type="dxa"/>
            <w:vAlign w:val="bottom"/>
          </w:tcPr>
          <w:p w14:paraId="0609A121" w14:textId="77777777" w:rsidR="00E45044" w:rsidRPr="00297E92" w:rsidRDefault="00E45044" w:rsidP="00E45044">
            <w:pPr>
              <w:jc w:val="right"/>
              <w:rPr>
                <w:sz w:val="15"/>
                <w:szCs w:val="15"/>
              </w:rPr>
            </w:pPr>
            <w:r w:rsidRPr="00297E92">
              <w:rPr>
                <w:sz w:val="15"/>
                <w:szCs w:val="15"/>
              </w:rPr>
              <w:t>37 582 234</w:t>
            </w:r>
          </w:p>
        </w:tc>
      </w:tr>
      <w:tr w:rsidR="00E45044" w:rsidRPr="00297E92" w14:paraId="5F8ED8DF" w14:textId="77777777" w:rsidTr="00E45044">
        <w:tc>
          <w:tcPr>
            <w:tcW w:w="1843" w:type="dxa"/>
          </w:tcPr>
          <w:p w14:paraId="089453D8" w14:textId="77777777" w:rsidR="00E45044" w:rsidRPr="00297E92" w:rsidRDefault="00E45044" w:rsidP="00E45044">
            <w:pPr>
              <w:ind w:left="-57"/>
              <w:rPr>
                <w:snapToGrid w:val="0"/>
                <w:sz w:val="15"/>
                <w:szCs w:val="15"/>
                <w:lang w:eastAsia="sk-SK"/>
              </w:rPr>
            </w:pPr>
            <w:r w:rsidRPr="00297E92">
              <w:rPr>
                <w:snapToGrid w:val="0"/>
                <w:sz w:val="15"/>
                <w:szCs w:val="15"/>
                <w:lang w:eastAsia="sk-SK"/>
              </w:rPr>
              <w:t>Prírastky</w:t>
            </w:r>
          </w:p>
        </w:tc>
        <w:tc>
          <w:tcPr>
            <w:tcW w:w="1129" w:type="dxa"/>
            <w:vAlign w:val="bottom"/>
          </w:tcPr>
          <w:p w14:paraId="3D613E44" w14:textId="77777777" w:rsidR="00E45044" w:rsidRPr="00297E92" w:rsidRDefault="00E45044" w:rsidP="00E45044">
            <w:pPr>
              <w:jc w:val="right"/>
              <w:rPr>
                <w:sz w:val="15"/>
                <w:szCs w:val="15"/>
              </w:rPr>
            </w:pPr>
            <w:r w:rsidRPr="00297E92">
              <w:rPr>
                <w:sz w:val="15"/>
                <w:szCs w:val="15"/>
              </w:rPr>
              <w:t>-</w:t>
            </w:r>
          </w:p>
        </w:tc>
        <w:tc>
          <w:tcPr>
            <w:tcW w:w="1413" w:type="dxa"/>
            <w:vAlign w:val="bottom"/>
          </w:tcPr>
          <w:p w14:paraId="569E8467" w14:textId="77777777" w:rsidR="00E45044" w:rsidRPr="00297E92" w:rsidRDefault="00E45044" w:rsidP="00E45044">
            <w:pPr>
              <w:jc w:val="right"/>
              <w:rPr>
                <w:sz w:val="15"/>
                <w:szCs w:val="15"/>
              </w:rPr>
            </w:pPr>
            <w:r w:rsidRPr="00297E92">
              <w:rPr>
                <w:sz w:val="15"/>
                <w:szCs w:val="15"/>
              </w:rPr>
              <w:t>1 093 053</w:t>
            </w:r>
          </w:p>
        </w:tc>
        <w:tc>
          <w:tcPr>
            <w:tcW w:w="1413" w:type="dxa"/>
            <w:vAlign w:val="bottom"/>
          </w:tcPr>
          <w:p w14:paraId="1A4A4B1F" w14:textId="77777777" w:rsidR="00E45044" w:rsidRPr="00297E92" w:rsidRDefault="00E45044" w:rsidP="00E45044">
            <w:pPr>
              <w:jc w:val="right"/>
              <w:rPr>
                <w:sz w:val="15"/>
                <w:szCs w:val="15"/>
              </w:rPr>
            </w:pPr>
            <w:r w:rsidRPr="00297E92">
              <w:rPr>
                <w:sz w:val="15"/>
                <w:szCs w:val="15"/>
              </w:rPr>
              <w:t>4 435 237</w:t>
            </w:r>
          </w:p>
        </w:tc>
        <w:tc>
          <w:tcPr>
            <w:tcW w:w="1413" w:type="dxa"/>
            <w:vAlign w:val="bottom"/>
          </w:tcPr>
          <w:p w14:paraId="2F30A6B9" w14:textId="77777777" w:rsidR="00E45044" w:rsidRPr="00297E92" w:rsidRDefault="00E45044" w:rsidP="00E45044">
            <w:pPr>
              <w:jc w:val="right"/>
              <w:rPr>
                <w:sz w:val="15"/>
                <w:szCs w:val="15"/>
              </w:rPr>
            </w:pPr>
            <w:r w:rsidRPr="00297E92">
              <w:rPr>
                <w:sz w:val="15"/>
                <w:szCs w:val="15"/>
              </w:rPr>
              <w:t>-</w:t>
            </w:r>
          </w:p>
        </w:tc>
        <w:tc>
          <w:tcPr>
            <w:tcW w:w="1413" w:type="dxa"/>
            <w:vAlign w:val="bottom"/>
          </w:tcPr>
          <w:p w14:paraId="7878E577" w14:textId="77777777" w:rsidR="00E45044" w:rsidRPr="00297E92" w:rsidRDefault="00E45044" w:rsidP="00E45044">
            <w:pPr>
              <w:jc w:val="right"/>
              <w:rPr>
                <w:sz w:val="15"/>
                <w:szCs w:val="15"/>
              </w:rPr>
            </w:pPr>
            <w:r w:rsidRPr="00297E92">
              <w:rPr>
                <w:sz w:val="15"/>
                <w:szCs w:val="15"/>
              </w:rPr>
              <w:t>-</w:t>
            </w:r>
          </w:p>
        </w:tc>
        <w:tc>
          <w:tcPr>
            <w:tcW w:w="1413" w:type="dxa"/>
            <w:vAlign w:val="bottom"/>
          </w:tcPr>
          <w:p w14:paraId="5107F366" w14:textId="77777777" w:rsidR="00E45044" w:rsidRPr="00297E92" w:rsidRDefault="00E45044" w:rsidP="00E45044">
            <w:pPr>
              <w:jc w:val="right"/>
              <w:rPr>
                <w:sz w:val="15"/>
                <w:szCs w:val="15"/>
              </w:rPr>
            </w:pPr>
            <w:r w:rsidRPr="00297E92">
              <w:rPr>
                <w:sz w:val="15"/>
                <w:szCs w:val="15"/>
              </w:rPr>
              <w:t>-</w:t>
            </w:r>
          </w:p>
        </w:tc>
        <w:tc>
          <w:tcPr>
            <w:tcW w:w="1413" w:type="dxa"/>
            <w:vAlign w:val="bottom"/>
          </w:tcPr>
          <w:p w14:paraId="391182EC" w14:textId="77777777" w:rsidR="00E45044" w:rsidRPr="00297E92" w:rsidRDefault="00E45044" w:rsidP="00E45044">
            <w:pPr>
              <w:jc w:val="right"/>
              <w:rPr>
                <w:sz w:val="15"/>
                <w:szCs w:val="15"/>
              </w:rPr>
            </w:pPr>
            <w:r w:rsidRPr="00297E92">
              <w:rPr>
                <w:sz w:val="15"/>
                <w:szCs w:val="15"/>
              </w:rPr>
              <w:t>-</w:t>
            </w:r>
          </w:p>
        </w:tc>
        <w:tc>
          <w:tcPr>
            <w:tcW w:w="1413" w:type="dxa"/>
            <w:vAlign w:val="bottom"/>
          </w:tcPr>
          <w:p w14:paraId="6FD85CAA" w14:textId="77777777" w:rsidR="00E45044" w:rsidRPr="00297E92" w:rsidRDefault="00E45044" w:rsidP="00E45044">
            <w:pPr>
              <w:jc w:val="right"/>
              <w:rPr>
                <w:sz w:val="15"/>
                <w:szCs w:val="15"/>
              </w:rPr>
            </w:pPr>
            <w:r w:rsidRPr="00297E92">
              <w:rPr>
                <w:sz w:val="15"/>
                <w:szCs w:val="15"/>
              </w:rPr>
              <w:t>-</w:t>
            </w:r>
          </w:p>
        </w:tc>
        <w:tc>
          <w:tcPr>
            <w:tcW w:w="1413" w:type="dxa"/>
            <w:vAlign w:val="bottom"/>
          </w:tcPr>
          <w:p w14:paraId="5A67EA28" w14:textId="77777777" w:rsidR="00E45044" w:rsidRPr="00297E92" w:rsidRDefault="00E45044" w:rsidP="00E45044">
            <w:pPr>
              <w:jc w:val="right"/>
              <w:rPr>
                <w:sz w:val="15"/>
                <w:szCs w:val="15"/>
              </w:rPr>
            </w:pPr>
            <w:r w:rsidRPr="00297E92">
              <w:rPr>
                <w:sz w:val="15"/>
                <w:szCs w:val="15"/>
              </w:rPr>
              <w:t>5 528 290</w:t>
            </w:r>
          </w:p>
        </w:tc>
      </w:tr>
      <w:tr w:rsidR="00E45044" w:rsidRPr="00297E92" w14:paraId="2DE928CC" w14:textId="77777777" w:rsidTr="00E45044">
        <w:tc>
          <w:tcPr>
            <w:tcW w:w="1843" w:type="dxa"/>
          </w:tcPr>
          <w:p w14:paraId="0622C2C6" w14:textId="77777777" w:rsidR="00E45044" w:rsidRPr="00297E92" w:rsidRDefault="00E45044" w:rsidP="00E45044">
            <w:pPr>
              <w:ind w:left="-57"/>
              <w:rPr>
                <w:snapToGrid w:val="0"/>
                <w:sz w:val="15"/>
                <w:szCs w:val="15"/>
                <w:lang w:eastAsia="sk-SK"/>
              </w:rPr>
            </w:pPr>
            <w:r w:rsidRPr="00297E92">
              <w:rPr>
                <w:snapToGrid w:val="0"/>
                <w:sz w:val="15"/>
                <w:szCs w:val="15"/>
                <w:lang w:eastAsia="sk-SK"/>
              </w:rPr>
              <w:t>Úbytky</w:t>
            </w:r>
          </w:p>
        </w:tc>
        <w:tc>
          <w:tcPr>
            <w:tcW w:w="1129" w:type="dxa"/>
            <w:vAlign w:val="bottom"/>
          </w:tcPr>
          <w:p w14:paraId="7E96DEA6" w14:textId="77777777" w:rsidR="00E45044" w:rsidRPr="00297E92" w:rsidRDefault="00E45044" w:rsidP="00E45044">
            <w:pPr>
              <w:jc w:val="right"/>
              <w:rPr>
                <w:sz w:val="15"/>
                <w:szCs w:val="15"/>
              </w:rPr>
            </w:pPr>
            <w:r w:rsidRPr="00297E92">
              <w:rPr>
                <w:sz w:val="15"/>
                <w:szCs w:val="15"/>
              </w:rPr>
              <w:t>-</w:t>
            </w:r>
          </w:p>
        </w:tc>
        <w:tc>
          <w:tcPr>
            <w:tcW w:w="1413" w:type="dxa"/>
            <w:vAlign w:val="bottom"/>
          </w:tcPr>
          <w:p w14:paraId="7CE87366" w14:textId="77777777" w:rsidR="00E45044" w:rsidRPr="00297E92" w:rsidRDefault="00E45044" w:rsidP="00E45044">
            <w:pPr>
              <w:ind w:right="-57"/>
              <w:jc w:val="right"/>
              <w:rPr>
                <w:sz w:val="15"/>
                <w:szCs w:val="15"/>
              </w:rPr>
            </w:pPr>
            <w:r w:rsidRPr="00297E92">
              <w:rPr>
                <w:sz w:val="15"/>
                <w:szCs w:val="15"/>
              </w:rPr>
              <w:t>(191 478)</w:t>
            </w:r>
          </w:p>
        </w:tc>
        <w:tc>
          <w:tcPr>
            <w:tcW w:w="1413" w:type="dxa"/>
            <w:vAlign w:val="bottom"/>
          </w:tcPr>
          <w:p w14:paraId="7C9FFBE0" w14:textId="77777777" w:rsidR="00E45044" w:rsidRPr="00297E92" w:rsidRDefault="00E45044" w:rsidP="00E45044">
            <w:pPr>
              <w:ind w:right="-57"/>
              <w:jc w:val="right"/>
              <w:rPr>
                <w:sz w:val="15"/>
                <w:szCs w:val="15"/>
              </w:rPr>
            </w:pPr>
            <w:r w:rsidRPr="00297E92">
              <w:rPr>
                <w:sz w:val="15"/>
                <w:szCs w:val="15"/>
              </w:rPr>
              <w:t>(816 834)</w:t>
            </w:r>
          </w:p>
        </w:tc>
        <w:tc>
          <w:tcPr>
            <w:tcW w:w="1413" w:type="dxa"/>
            <w:vAlign w:val="bottom"/>
          </w:tcPr>
          <w:p w14:paraId="208EA8E7" w14:textId="77777777" w:rsidR="00E45044" w:rsidRPr="00297E92" w:rsidRDefault="00E45044" w:rsidP="00E45044">
            <w:pPr>
              <w:jc w:val="right"/>
              <w:rPr>
                <w:sz w:val="15"/>
                <w:szCs w:val="15"/>
              </w:rPr>
            </w:pPr>
            <w:r w:rsidRPr="00297E92">
              <w:rPr>
                <w:sz w:val="15"/>
                <w:szCs w:val="15"/>
              </w:rPr>
              <w:t>-</w:t>
            </w:r>
          </w:p>
        </w:tc>
        <w:tc>
          <w:tcPr>
            <w:tcW w:w="1413" w:type="dxa"/>
            <w:vAlign w:val="bottom"/>
          </w:tcPr>
          <w:p w14:paraId="1BF26862" w14:textId="77777777" w:rsidR="00E45044" w:rsidRPr="00297E92" w:rsidRDefault="00E45044" w:rsidP="00E45044">
            <w:pPr>
              <w:jc w:val="right"/>
              <w:rPr>
                <w:sz w:val="15"/>
                <w:szCs w:val="15"/>
              </w:rPr>
            </w:pPr>
            <w:r w:rsidRPr="00297E92">
              <w:rPr>
                <w:sz w:val="15"/>
                <w:szCs w:val="15"/>
              </w:rPr>
              <w:t>-</w:t>
            </w:r>
          </w:p>
        </w:tc>
        <w:tc>
          <w:tcPr>
            <w:tcW w:w="1413" w:type="dxa"/>
            <w:vAlign w:val="bottom"/>
          </w:tcPr>
          <w:p w14:paraId="3D9B2F80" w14:textId="77777777" w:rsidR="00E45044" w:rsidRPr="00297E92" w:rsidRDefault="00E45044" w:rsidP="00E45044">
            <w:pPr>
              <w:jc w:val="right"/>
              <w:rPr>
                <w:sz w:val="15"/>
                <w:szCs w:val="15"/>
              </w:rPr>
            </w:pPr>
            <w:r w:rsidRPr="00297E92">
              <w:rPr>
                <w:sz w:val="15"/>
                <w:szCs w:val="15"/>
              </w:rPr>
              <w:t>-</w:t>
            </w:r>
          </w:p>
        </w:tc>
        <w:tc>
          <w:tcPr>
            <w:tcW w:w="1413" w:type="dxa"/>
            <w:vAlign w:val="bottom"/>
          </w:tcPr>
          <w:p w14:paraId="057A0850" w14:textId="77777777" w:rsidR="00E45044" w:rsidRPr="00297E92" w:rsidRDefault="00E45044" w:rsidP="00E45044">
            <w:pPr>
              <w:jc w:val="right"/>
              <w:rPr>
                <w:sz w:val="15"/>
                <w:szCs w:val="15"/>
              </w:rPr>
            </w:pPr>
            <w:r w:rsidRPr="00297E92">
              <w:rPr>
                <w:sz w:val="15"/>
                <w:szCs w:val="15"/>
              </w:rPr>
              <w:t>-</w:t>
            </w:r>
          </w:p>
        </w:tc>
        <w:tc>
          <w:tcPr>
            <w:tcW w:w="1413" w:type="dxa"/>
            <w:vAlign w:val="bottom"/>
          </w:tcPr>
          <w:p w14:paraId="359D8B21" w14:textId="77777777" w:rsidR="00E45044" w:rsidRPr="00297E92" w:rsidRDefault="00E45044" w:rsidP="00E45044">
            <w:pPr>
              <w:jc w:val="right"/>
              <w:rPr>
                <w:sz w:val="15"/>
                <w:szCs w:val="15"/>
              </w:rPr>
            </w:pPr>
            <w:r w:rsidRPr="00297E92">
              <w:rPr>
                <w:sz w:val="15"/>
                <w:szCs w:val="15"/>
              </w:rPr>
              <w:t>-</w:t>
            </w:r>
          </w:p>
        </w:tc>
        <w:tc>
          <w:tcPr>
            <w:tcW w:w="1413" w:type="dxa"/>
            <w:vAlign w:val="bottom"/>
          </w:tcPr>
          <w:p w14:paraId="77EF2EF3" w14:textId="77777777" w:rsidR="00E45044" w:rsidRPr="00297E92" w:rsidRDefault="00E45044" w:rsidP="00E45044">
            <w:pPr>
              <w:ind w:right="-57"/>
              <w:jc w:val="right"/>
              <w:rPr>
                <w:sz w:val="15"/>
                <w:szCs w:val="15"/>
              </w:rPr>
            </w:pPr>
            <w:r w:rsidRPr="00297E92">
              <w:rPr>
                <w:sz w:val="15"/>
                <w:szCs w:val="15"/>
              </w:rPr>
              <w:t>(1 008 312)</w:t>
            </w:r>
          </w:p>
        </w:tc>
      </w:tr>
      <w:tr w:rsidR="00E45044" w:rsidRPr="00297E92" w14:paraId="529C5748" w14:textId="77777777" w:rsidTr="00E45044">
        <w:tc>
          <w:tcPr>
            <w:tcW w:w="1843" w:type="dxa"/>
          </w:tcPr>
          <w:p w14:paraId="64CEF226" w14:textId="77777777" w:rsidR="00E45044" w:rsidRPr="00297E92" w:rsidRDefault="00E45044" w:rsidP="00E45044">
            <w:pPr>
              <w:ind w:left="-57"/>
              <w:rPr>
                <w:snapToGrid w:val="0"/>
                <w:sz w:val="15"/>
                <w:szCs w:val="15"/>
                <w:lang w:eastAsia="sk-SK"/>
              </w:rPr>
            </w:pPr>
            <w:r w:rsidRPr="00297E92">
              <w:rPr>
                <w:snapToGrid w:val="0"/>
                <w:sz w:val="15"/>
                <w:szCs w:val="15"/>
                <w:lang w:eastAsia="sk-SK"/>
              </w:rPr>
              <w:t>Presuny</w:t>
            </w:r>
          </w:p>
        </w:tc>
        <w:tc>
          <w:tcPr>
            <w:tcW w:w="1129" w:type="dxa"/>
            <w:vAlign w:val="bottom"/>
          </w:tcPr>
          <w:p w14:paraId="722C860D" w14:textId="77777777" w:rsidR="00E45044" w:rsidRPr="00297E92" w:rsidDel="00A91F21" w:rsidRDefault="00E45044" w:rsidP="00E45044">
            <w:pPr>
              <w:jc w:val="right"/>
              <w:rPr>
                <w:sz w:val="15"/>
                <w:szCs w:val="15"/>
              </w:rPr>
            </w:pPr>
            <w:r w:rsidRPr="00297E92">
              <w:rPr>
                <w:sz w:val="15"/>
                <w:szCs w:val="15"/>
              </w:rPr>
              <w:t>-</w:t>
            </w:r>
          </w:p>
        </w:tc>
        <w:tc>
          <w:tcPr>
            <w:tcW w:w="1413" w:type="dxa"/>
            <w:vAlign w:val="bottom"/>
          </w:tcPr>
          <w:p w14:paraId="311F904B" w14:textId="77777777" w:rsidR="00E45044" w:rsidRPr="00297E92" w:rsidDel="00A91F21" w:rsidRDefault="00E45044" w:rsidP="00E45044">
            <w:pPr>
              <w:jc w:val="right"/>
              <w:rPr>
                <w:sz w:val="15"/>
                <w:szCs w:val="15"/>
              </w:rPr>
            </w:pPr>
            <w:r w:rsidRPr="00297E92">
              <w:rPr>
                <w:sz w:val="15"/>
                <w:szCs w:val="15"/>
              </w:rPr>
              <w:t>-</w:t>
            </w:r>
          </w:p>
        </w:tc>
        <w:tc>
          <w:tcPr>
            <w:tcW w:w="1413" w:type="dxa"/>
            <w:vAlign w:val="bottom"/>
          </w:tcPr>
          <w:p w14:paraId="22EF528F" w14:textId="77777777" w:rsidR="00E45044" w:rsidRPr="00297E92" w:rsidDel="00A91F21" w:rsidRDefault="00E45044" w:rsidP="00E45044">
            <w:pPr>
              <w:jc w:val="right"/>
              <w:rPr>
                <w:sz w:val="15"/>
                <w:szCs w:val="15"/>
              </w:rPr>
            </w:pPr>
            <w:r w:rsidRPr="00297E92">
              <w:rPr>
                <w:sz w:val="15"/>
                <w:szCs w:val="15"/>
              </w:rPr>
              <w:t>-</w:t>
            </w:r>
          </w:p>
        </w:tc>
        <w:tc>
          <w:tcPr>
            <w:tcW w:w="1413" w:type="dxa"/>
            <w:vAlign w:val="bottom"/>
          </w:tcPr>
          <w:p w14:paraId="523EEC19" w14:textId="77777777" w:rsidR="00E45044" w:rsidRPr="00297E92" w:rsidDel="00A91F21" w:rsidRDefault="00E45044" w:rsidP="00E45044">
            <w:pPr>
              <w:jc w:val="right"/>
              <w:rPr>
                <w:sz w:val="15"/>
                <w:szCs w:val="15"/>
              </w:rPr>
            </w:pPr>
            <w:r w:rsidRPr="00297E92">
              <w:rPr>
                <w:sz w:val="15"/>
                <w:szCs w:val="15"/>
              </w:rPr>
              <w:t>-</w:t>
            </w:r>
          </w:p>
        </w:tc>
        <w:tc>
          <w:tcPr>
            <w:tcW w:w="1413" w:type="dxa"/>
            <w:vAlign w:val="bottom"/>
          </w:tcPr>
          <w:p w14:paraId="52F4651B" w14:textId="77777777" w:rsidR="00E45044" w:rsidRPr="00297E92" w:rsidDel="00A91F21" w:rsidRDefault="00E45044" w:rsidP="00E45044">
            <w:pPr>
              <w:jc w:val="right"/>
              <w:rPr>
                <w:sz w:val="15"/>
                <w:szCs w:val="15"/>
              </w:rPr>
            </w:pPr>
            <w:r w:rsidRPr="00297E92">
              <w:rPr>
                <w:sz w:val="15"/>
                <w:szCs w:val="15"/>
              </w:rPr>
              <w:t>-</w:t>
            </w:r>
          </w:p>
        </w:tc>
        <w:tc>
          <w:tcPr>
            <w:tcW w:w="1413" w:type="dxa"/>
            <w:vAlign w:val="bottom"/>
          </w:tcPr>
          <w:p w14:paraId="04D7977A" w14:textId="77777777" w:rsidR="00E45044" w:rsidRPr="00297E92" w:rsidDel="00A91F21" w:rsidRDefault="00E45044" w:rsidP="00E45044">
            <w:pPr>
              <w:jc w:val="right"/>
              <w:rPr>
                <w:sz w:val="15"/>
                <w:szCs w:val="15"/>
              </w:rPr>
            </w:pPr>
            <w:r w:rsidRPr="00297E92">
              <w:rPr>
                <w:sz w:val="15"/>
                <w:szCs w:val="15"/>
              </w:rPr>
              <w:t>-</w:t>
            </w:r>
          </w:p>
        </w:tc>
        <w:tc>
          <w:tcPr>
            <w:tcW w:w="1413" w:type="dxa"/>
            <w:vAlign w:val="bottom"/>
          </w:tcPr>
          <w:p w14:paraId="5DDACE8D" w14:textId="77777777" w:rsidR="00E45044" w:rsidRPr="00297E92" w:rsidDel="00A91F21" w:rsidRDefault="00E45044" w:rsidP="00E45044">
            <w:pPr>
              <w:jc w:val="right"/>
              <w:rPr>
                <w:sz w:val="15"/>
                <w:szCs w:val="15"/>
              </w:rPr>
            </w:pPr>
            <w:r w:rsidRPr="00297E92">
              <w:rPr>
                <w:sz w:val="15"/>
                <w:szCs w:val="15"/>
              </w:rPr>
              <w:t>-</w:t>
            </w:r>
          </w:p>
        </w:tc>
        <w:tc>
          <w:tcPr>
            <w:tcW w:w="1413" w:type="dxa"/>
            <w:vAlign w:val="bottom"/>
          </w:tcPr>
          <w:p w14:paraId="2E32F002" w14:textId="77777777" w:rsidR="00E45044" w:rsidRPr="00297E92" w:rsidDel="00A91F21" w:rsidRDefault="00E45044" w:rsidP="00E45044">
            <w:pPr>
              <w:jc w:val="right"/>
              <w:rPr>
                <w:sz w:val="15"/>
                <w:szCs w:val="15"/>
              </w:rPr>
            </w:pPr>
            <w:r w:rsidRPr="00297E92">
              <w:rPr>
                <w:sz w:val="15"/>
                <w:szCs w:val="15"/>
              </w:rPr>
              <w:t>-</w:t>
            </w:r>
          </w:p>
        </w:tc>
        <w:tc>
          <w:tcPr>
            <w:tcW w:w="1413" w:type="dxa"/>
            <w:vAlign w:val="bottom"/>
          </w:tcPr>
          <w:p w14:paraId="732E4F12" w14:textId="77777777" w:rsidR="00E45044" w:rsidRPr="00297E92" w:rsidDel="00A91F21" w:rsidRDefault="00E45044" w:rsidP="00E45044">
            <w:pPr>
              <w:jc w:val="right"/>
              <w:rPr>
                <w:sz w:val="15"/>
                <w:szCs w:val="15"/>
              </w:rPr>
            </w:pPr>
            <w:r w:rsidRPr="00297E92">
              <w:rPr>
                <w:sz w:val="15"/>
                <w:szCs w:val="15"/>
              </w:rPr>
              <w:t>-</w:t>
            </w:r>
          </w:p>
        </w:tc>
      </w:tr>
      <w:tr w:rsidR="00E45044" w:rsidRPr="00297E92" w14:paraId="4B25287F" w14:textId="77777777" w:rsidTr="00E45044">
        <w:tc>
          <w:tcPr>
            <w:tcW w:w="1843" w:type="dxa"/>
          </w:tcPr>
          <w:p w14:paraId="52CD34CE" w14:textId="77777777" w:rsidR="00E45044" w:rsidRPr="00297E92" w:rsidRDefault="00E45044" w:rsidP="00E45044">
            <w:pPr>
              <w:ind w:left="-57"/>
              <w:rPr>
                <w:snapToGrid w:val="0"/>
                <w:sz w:val="15"/>
                <w:szCs w:val="15"/>
                <w:lang w:eastAsia="sk-SK"/>
              </w:rPr>
            </w:pPr>
            <w:r w:rsidRPr="00297E92">
              <w:rPr>
                <w:snapToGrid w:val="0"/>
                <w:sz w:val="15"/>
                <w:szCs w:val="15"/>
                <w:lang w:eastAsia="sk-SK"/>
              </w:rPr>
              <w:t>K 31. decembru 2015</w:t>
            </w:r>
          </w:p>
        </w:tc>
        <w:tc>
          <w:tcPr>
            <w:tcW w:w="1129" w:type="dxa"/>
            <w:tcBorders>
              <w:top w:val="single" w:sz="4" w:space="0" w:color="auto"/>
              <w:bottom w:val="nil"/>
            </w:tcBorders>
            <w:vAlign w:val="bottom"/>
          </w:tcPr>
          <w:p w14:paraId="256F9FE6" w14:textId="77777777" w:rsidR="00E45044" w:rsidRPr="00297E92" w:rsidRDefault="00E45044" w:rsidP="00E45044">
            <w:pPr>
              <w:jc w:val="right"/>
              <w:rPr>
                <w:sz w:val="15"/>
                <w:szCs w:val="15"/>
              </w:rPr>
            </w:pPr>
            <w:r w:rsidRPr="00297E92">
              <w:rPr>
                <w:sz w:val="15"/>
                <w:szCs w:val="15"/>
              </w:rPr>
              <w:t>-</w:t>
            </w:r>
          </w:p>
        </w:tc>
        <w:tc>
          <w:tcPr>
            <w:tcW w:w="1413" w:type="dxa"/>
            <w:tcBorders>
              <w:top w:val="single" w:sz="4" w:space="0" w:color="auto"/>
              <w:bottom w:val="nil"/>
            </w:tcBorders>
            <w:vAlign w:val="bottom"/>
          </w:tcPr>
          <w:p w14:paraId="465604F5" w14:textId="77777777" w:rsidR="00E45044" w:rsidRPr="00297E92" w:rsidRDefault="00E45044" w:rsidP="00E45044">
            <w:pPr>
              <w:jc w:val="right"/>
              <w:rPr>
                <w:sz w:val="15"/>
                <w:szCs w:val="15"/>
              </w:rPr>
            </w:pPr>
            <w:r w:rsidRPr="00297E92">
              <w:rPr>
                <w:sz w:val="15"/>
                <w:szCs w:val="15"/>
              </w:rPr>
              <w:t>5 785 946</w:t>
            </w:r>
          </w:p>
        </w:tc>
        <w:tc>
          <w:tcPr>
            <w:tcW w:w="1413" w:type="dxa"/>
            <w:tcBorders>
              <w:top w:val="single" w:sz="4" w:space="0" w:color="auto"/>
              <w:bottom w:val="nil"/>
            </w:tcBorders>
            <w:vAlign w:val="bottom"/>
          </w:tcPr>
          <w:p w14:paraId="6D091300" w14:textId="77777777" w:rsidR="00E45044" w:rsidRPr="00297E92" w:rsidRDefault="00E45044" w:rsidP="00E45044">
            <w:pPr>
              <w:jc w:val="right"/>
              <w:rPr>
                <w:sz w:val="15"/>
                <w:szCs w:val="15"/>
              </w:rPr>
            </w:pPr>
            <w:r w:rsidRPr="00297E92">
              <w:rPr>
                <w:sz w:val="15"/>
                <w:szCs w:val="15"/>
              </w:rPr>
              <w:t>36 316 266</w:t>
            </w:r>
          </w:p>
        </w:tc>
        <w:tc>
          <w:tcPr>
            <w:tcW w:w="1413" w:type="dxa"/>
            <w:tcBorders>
              <w:top w:val="single" w:sz="4" w:space="0" w:color="auto"/>
              <w:bottom w:val="nil"/>
            </w:tcBorders>
            <w:vAlign w:val="bottom"/>
          </w:tcPr>
          <w:p w14:paraId="102AEBB4" w14:textId="77777777" w:rsidR="00E45044" w:rsidRPr="00297E92" w:rsidRDefault="00E45044" w:rsidP="00E45044">
            <w:pPr>
              <w:jc w:val="right"/>
              <w:rPr>
                <w:sz w:val="15"/>
                <w:szCs w:val="15"/>
              </w:rPr>
            </w:pPr>
            <w:r w:rsidRPr="00297E92">
              <w:rPr>
                <w:sz w:val="15"/>
                <w:szCs w:val="15"/>
              </w:rPr>
              <w:t>-</w:t>
            </w:r>
          </w:p>
        </w:tc>
        <w:tc>
          <w:tcPr>
            <w:tcW w:w="1413" w:type="dxa"/>
            <w:tcBorders>
              <w:top w:val="single" w:sz="4" w:space="0" w:color="auto"/>
              <w:bottom w:val="nil"/>
            </w:tcBorders>
            <w:vAlign w:val="bottom"/>
          </w:tcPr>
          <w:p w14:paraId="59A0FFE0" w14:textId="77777777" w:rsidR="00E45044" w:rsidRPr="00297E92" w:rsidRDefault="00E45044" w:rsidP="00E45044">
            <w:pPr>
              <w:jc w:val="right"/>
              <w:rPr>
                <w:sz w:val="15"/>
                <w:szCs w:val="15"/>
              </w:rPr>
            </w:pPr>
            <w:r w:rsidRPr="00297E92">
              <w:rPr>
                <w:sz w:val="15"/>
                <w:szCs w:val="15"/>
              </w:rPr>
              <w:t>-</w:t>
            </w:r>
          </w:p>
        </w:tc>
        <w:tc>
          <w:tcPr>
            <w:tcW w:w="1413" w:type="dxa"/>
            <w:tcBorders>
              <w:top w:val="single" w:sz="4" w:space="0" w:color="auto"/>
              <w:bottom w:val="nil"/>
            </w:tcBorders>
            <w:vAlign w:val="bottom"/>
          </w:tcPr>
          <w:p w14:paraId="10852A04" w14:textId="77777777" w:rsidR="00E45044" w:rsidRPr="00297E92" w:rsidRDefault="00E45044" w:rsidP="00E45044">
            <w:pPr>
              <w:jc w:val="right"/>
              <w:rPr>
                <w:sz w:val="15"/>
                <w:szCs w:val="15"/>
              </w:rPr>
            </w:pPr>
            <w:r w:rsidRPr="00297E92">
              <w:rPr>
                <w:sz w:val="15"/>
                <w:szCs w:val="15"/>
              </w:rPr>
              <w:t>-</w:t>
            </w:r>
          </w:p>
        </w:tc>
        <w:tc>
          <w:tcPr>
            <w:tcW w:w="1413" w:type="dxa"/>
            <w:tcBorders>
              <w:top w:val="single" w:sz="4" w:space="0" w:color="auto"/>
              <w:bottom w:val="nil"/>
            </w:tcBorders>
            <w:vAlign w:val="bottom"/>
          </w:tcPr>
          <w:p w14:paraId="5FA995AC" w14:textId="77777777" w:rsidR="00E45044" w:rsidRPr="00297E92" w:rsidRDefault="00E45044" w:rsidP="00E45044">
            <w:pPr>
              <w:jc w:val="right"/>
              <w:rPr>
                <w:sz w:val="15"/>
                <w:szCs w:val="15"/>
              </w:rPr>
            </w:pPr>
            <w:r w:rsidRPr="00297E92">
              <w:rPr>
                <w:sz w:val="15"/>
                <w:szCs w:val="15"/>
              </w:rPr>
              <w:t>-</w:t>
            </w:r>
          </w:p>
        </w:tc>
        <w:tc>
          <w:tcPr>
            <w:tcW w:w="1413" w:type="dxa"/>
            <w:tcBorders>
              <w:top w:val="single" w:sz="4" w:space="0" w:color="auto"/>
              <w:bottom w:val="nil"/>
            </w:tcBorders>
            <w:vAlign w:val="bottom"/>
          </w:tcPr>
          <w:p w14:paraId="07DFC67F" w14:textId="77777777" w:rsidR="00E45044" w:rsidRPr="00297E92" w:rsidRDefault="00E45044" w:rsidP="00E45044">
            <w:pPr>
              <w:jc w:val="right"/>
              <w:rPr>
                <w:sz w:val="15"/>
                <w:szCs w:val="15"/>
              </w:rPr>
            </w:pPr>
            <w:r w:rsidRPr="00297E92">
              <w:rPr>
                <w:sz w:val="15"/>
                <w:szCs w:val="15"/>
              </w:rPr>
              <w:t>-</w:t>
            </w:r>
          </w:p>
        </w:tc>
        <w:tc>
          <w:tcPr>
            <w:tcW w:w="1413" w:type="dxa"/>
            <w:tcBorders>
              <w:top w:val="single" w:sz="4" w:space="0" w:color="auto"/>
              <w:bottom w:val="nil"/>
            </w:tcBorders>
            <w:vAlign w:val="bottom"/>
          </w:tcPr>
          <w:p w14:paraId="2ECEB5E7" w14:textId="77777777" w:rsidR="00E45044" w:rsidRPr="00297E92" w:rsidRDefault="00E45044" w:rsidP="00E45044">
            <w:pPr>
              <w:jc w:val="right"/>
              <w:rPr>
                <w:sz w:val="15"/>
                <w:szCs w:val="15"/>
              </w:rPr>
            </w:pPr>
            <w:r w:rsidRPr="00297E92">
              <w:rPr>
                <w:sz w:val="15"/>
                <w:szCs w:val="15"/>
              </w:rPr>
              <w:t>42 102 212</w:t>
            </w:r>
          </w:p>
        </w:tc>
      </w:tr>
      <w:tr w:rsidR="00E45044" w:rsidRPr="00297E92" w14:paraId="6BBD6FEE" w14:textId="77777777" w:rsidTr="00E45044">
        <w:tc>
          <w:tcPr>
            <w:tcW w:w="1843" w:type="dxa"/>
          </w:tcPr>
          <w:p w14:paraId="6B8F7836" w14:textId="77777777" w:rsidR="00E45044" w:rsidRPr="00297E92" w:rsidRDefault="00E45044" w:rsidP="00E45044">
            <w:pPr>
              <w:ind w:left="-57"/>
              <w:rPr>
                <w:snapToGrid w:val="0"/>
                <w:sz w:val="15"/>
                <w:szCs w:val="15"/>
                <w:lang w:eastAsia="sk-SK"/>
              </w:rPr>
            </w:pPr>
          </w:p>
        </w:tc>
        <w:tc>
          <w:tcPr>
            <w:tcW w:w="1129" w:type="dxa"/>
            <w:tcBorders>
              <w:top w:val="nil"/>
            </w:tcBorders>
            <w:vAlign w:val="bottom"/>
          </w:tcPr>
          <w:p w14:paraId="7A0394EB" w14:textId="77777777" w:rsidR="00E45044" w:rsidRPr="00297E92" w:rsidRDefault="00E45044" w:rsidP="00E45044">
            <w:pPr>
              <w:jc w:val="right"/>
              <w:rPr>
                <w:sz w:val="15"/>
                <w:szCs w:val="15"/>
              </w:rPr>
            </w:pPr>
          </w:p>
        </w:tc>
        <w:tc>
          <w:tcPr>
            <w:tcW w:w="1413" w:type="dxa"/>
            <w:tcBorders>
              <w:top w:val="nil"/>
            </w:tcBorders>
            <w:vAlign w:val="bottom"/>
          </w:tcPr>
          <w:p w14:paraId="7674EB63" w14:textId="77777777" w:rsidR="00E45044" w:rsidRPr="00297E92" w:rsidRDefault="00E45044" w:rsidP="00E45044">
            <w:pPr>
              <w:jc w:val="right"/>
              <w:rPr>
                <w:sz w:val="15"/>
                <w:szCs w:val="15"/>
              </w:rPr>
            </w:pPr>
          </w:p>
        </w:tc>
        <w:tc>
          <w:tcPr>
            <w:tcW w:w="1413" w:type="dxa"/>
            <w:tcBorders>
              <w:top w:val="nil"/>
            </w:tcBorders>
            <w:vAlign w:val="bottom"/>
          </w:tcPr>
          <w:p w14:paraId="7E772414" w14:textId="77777777" w:rsidR="00E45044" w:rsidRPr="00297E92" w:rsidRDefault="00E45044" w:rsidP="00E45044">
            <w:pPr>
              <w:jc w:val="right"/>
              <w:rPr>
                <w:sz w:val="15"/>
                <w:szCs w:val="15"/>
              </w:rPr>
            </w:pPr>
          </w:p>
        </w:tc>
        <w:tc>
          <w:tcPr>
            <w:tcW w:w="1413" w:type="dxa"/>
            <w:tcBorders>
              <w:top w:val="nil"/>
            </w:tcBorders>
            <w:vAlign w:val="bottom"/>
          </w:tcPr>
          <w:p w14:paraId="3BB021DB" w14:textId="77777777" w:rsidR="00E45044" w:rsidRPr="00297E92" w:rsidRDefault="00E45044" w:rsidP="00E45044">
            <w:pPr>
              <w:jc w:val="right"/>
              <w:rPr>
                <w:sz w:val="15"/>
                <w:szCs w:val="15"/>
              </w:rPr>
            </w:pPr>
          </w:p>
        </w:tc>
        <w:tc>
          <w:tcPr>
            <w:tcW w:w="1413" w:type="dxa"/>
            <w:tcBorders>
              <w:top w:val="nil"/>
            </w:tcBorders>
            <w:vAlign w:val="bottom"/>
          </w:tcPr>
          <w:p w14:paraId="6F0F9B82" w14:textId="77777777" w:rsidR="00E45044" w:rsidRPr="00297E92" w:rsidRDefault="00E45044" w:rsidP="00E45044">
            <w:pPr>
              <w:jc w:val="right"/>
              <w:rPr>
                <w:sz w:val="15"/>
                <w:szCs w:val="15"/>
              </w:rPr>
            </w:pPr>
          </w:p>
        </w:tc>
        <w:tc>
          <w:tcPr>
            <w:tcW w:w="1413" w:type="dxa"/>
            <w:tcBorders>
              <w:top w:val="nil"/>
            </w:tcBorders>
            <w:vAlign w:val="bottom"/>
          </w:tcPr>
          <w:p w14:paraId="44CDB8F8" w14:textId="77777777" w:rsidR="00E45044" w:rsidRPr="00297E92" w:rsidRDefault="00E45044" w:rsidP="00E45044">
            <w:pPr>
              <w:jc w:val="right"/>
              <w:rPr>
                <w:sz w:val="15"/>
                <w:szCs w:val="15"/>
              </w:rPr>
            </w:pPr>
          </w:p>
        </w:tc>
        <w:tc>
          <w:tcPr>
            <w:tcW w:w="1413" w:type="dxa"/>
            <w:tcBorders>
              <w:top w:val="nil"/>
            </w:tcBorders>
            <w:vAlign w:val="bottom"/>
          </w:tcPr>
          <w:p w14:paraId="233DEDEB" w14:textId="77777777" w:rsidR="00E45044" w:rsidRPr="00297E92" w:rsidRDefault="00E45044" w:rsidP="00E45044">
            <w:pPr>
              <w:jc w:val="right"/>
              <w:rPr>
                <w:sz w:val="15"/>
                <w:szCs w:val="15"/>
              </w:rPr>
            </w:pPr>
          </w:p>
        </w:tc>
        <w:tc>
          <w:tcPr>
            <w:tcW w:w="1413" w:type="dxa"/>
            <w:tcBorders>
              <w:top w:val="nil"/>
            </w:tcBorders>
            <w:vAlign w:val="bottom"/>
          </w:tcPr>
          <w:p w14:paraId="19DD1276" w14:textId="77777777" w:rsidR="00E45044" w:rsidRPr="00297E92" w:rsidRDefault="00E45044" w:rsidP="00E45044">
            <w:pPr>
              <w:jc w:val="right"/>
              <w:rPr>
                <w:sz w:val="15"/>
                <w:szCs w:val="15"/>
              </w:rPr>
            </w:pPr>
          </w:p>
        </w:tc>
        <w:tc>
          <w:tcPr>
            <w:tcW w:w="1413" w:type="dxa"/>
            <w:tcBorders>
              <w:top w:val="nil"/>
            </w:tcBorders>
            <w:vAlign w:val="bottom"/>
          </w:tcPr>
          <w:p w14:paraId="5119F449" w14:textId="77777777" w:rsidR="00E45044" w:rsidRPr="00297E92" w:rsidRDefault="00E45044" w:rsidP="00E45044">
            <w:pPr>
              <w:jc w:val="right"/>
              <w:rPr>
                <w:sz w:val="15"/>
                <w:szCs w:val="15"/>
              </w:rPr>
            </w:pPr>
          </w:p>
        </w:tc>
      </w:tr>
      <w:tr w:rsidR="00E45044" w:rsidRPr="00297E92" w14:paraId="015BACCA" w14:textId="77777777" w:rsidTr="00E45044">
        <w:tc>
          <w:tcPr>
            <w:tcW w:w="1843" w:type="dxa"/>
          </w:tcPr>
          <w:p w14:paraId="5D7BEE60" w14:textId="77777777" w:rsidR="00E45044" w:rsidRPr="00297E92" w:rsidRDefault="00E45044" w:rsidP="00E45044">
            <w:pPr>
              <w:ind w:left="-57"/>
              <w:rPr>
                <w:b/>
                <w:bCs/>
                <w:snapToGrid w:val="0"/>
                <w:sz w:val="15"/>
                <w:szCs w:val="15"/>
                <w:lang w:eastAsia="sk-SK"/>
              </w:rPr>
            </w:pPr>
            <w:r w:rsidRPr="00297E92">
              <w:rPr>
                <w:b/>
                <w:bCs/>
                <w:snapToGrid w:val="0"/>
                <w:sz w:val="15"/>
                <w:szCs w:val="15"/>
                <w:lang w:eastAsia="sk-SK"/>
              </w:rPr>
              <w:t>Opravná položka</w:t>
            </w:r>
          </w:p>
        </w:tc>
        <w:tc>
          <w:tcPr>
            <w:tcW w:w="1129" w:type="dxa"/>
            <w:vAlign w:val="bottom"/>
          </w:tcPr>
          <w:p w14:paraId="7674CEE2" w14:textId="77777777" w:rsidR="00E45044" w:rsidRPr="00297E92" w:rsidRDefault="00E45044" w:rsidP="00E45044">
            <w:pPr>
              <w:jc w:val="right"/>
              <w:rPr>
                <w:sz w:val="15"/>
                <w:szCs w:val="15"/>
              </w:rPr>
            </w:pPr>
          </w:p>
        </w:tc>
        <w:tc>
          <w:tcPr>
            <w:tcW w:w="1413" w:type="dxa"/>
            <w:vAlign w:val="bottom"/>
          </w:tcPr>
          <w:p w14:paraId="7A31B786" w14:textId="77777777" w:rsidR="00E45044" w:rsidRPr="00297E92" w:rsidRDefault="00E45044" w:rsidP="00E45044">
            <w:pPr>
              <w:jc w:val="right"/>
              <w:rPr>
                <w:sz w:val="15"/>
                <w:szCs w:val="15"/>
              </w:rPr>
            </w:pPr>
          </w:p>
        </w:tc>
        <w:tc>
          <w:tcPr>
            <w:tcW w:w="1413" w:type="dxa"/>
            <w:vAlign w:val="bottom"/>
          </w:tcPr>
          <w:p w14:paraId="605A8098" w14:textId="77777777" w:rsidR="00E45044" w:rsidRPr="00297E92" w:rsidRDefault="00E45044" w:rsidP="00E45044">
            <w:pPr>
              <w:jc w:val="right"/>
              <w:rPr>
                <w:sz w:val="15"/>
                <w:szCs w:val="15"/>
              </w:rPr>
            </w:pPr>
          </w:p>
        </w:tc>
        <w:tc>
          <w:tcPr>
            <w:tcW w:w="1413" w:type="dxa"/>
            <w:vAlign w:val="bottom"/>
          </w:tcPr>
          <w:p w14:paraId="0B043D3C" w14:textId="77777777" w:rsidR="00E45044" w:rsidRPr="00297E92" w:rsidRDefault="00E45044" w:rsidP="00E45044">
            <w:pPr>
              <w:jc w:val="right"/>
              <w:rPr>
                <w:sz w:val="15"/>
                <w:szCs w:val="15"/>
              </w:rPr>
            </w:pPr>
          </w:p>
        </w:tc>
        <w:tc>
          <w:tcPr>
            <w:tcW w:w="1413" w:type="dxa"/>
            <w:vAlign w:val="bottom"/>
          </w:tcPr>
          <w:p w14:paraId="3CADDD7F" w14:textId="77777777" w:rsidR="00E45044" w:rsidRPr="00297E92" w:rsidRDefault="00E45044" w:rsidP="00E45044">
            <w:pPr>
              <w:jc w:val="right"/>
              <w:rPr>
                <w:sz w:val="15"/>
                <w:szCs w:val="15"/>
              </w:rPr>
            </w:pPr>
          </w:p>
        </w:tc>
        <w:tc>
          <w:tcPr>
            <w:tcW w:w="1413" w:type="dxa"/>
            <w:vAlign w:val="bottom"/>
          </w:tcPr>
          <w:p w14:paraId="75171B8A" w14:textId="77777777" w:rsidR="00E45044" w:rsidRPr="00297E92" w:rsidRDefault="00E45044" w:rsidP="00E45044">
            <w:pPr>
              <w:jc w:val="right"/>
              <w:rPr>
                <w:sz w:val="15"/>
                <w:szCs w:val="15"/>
              </w:rPr>
            </w:pPr>
          </w:p>
        </w:tc>
        <w:tc>
          <w:tcPr>
            <w:tcW w:w="1413" w:type="dxa"/>
            <w:vAlign w:val="bottom"/>
          </w:tcPr>
          <w:p w14:paraId="12886523" w14:textId="77777777" w:rsidR="00E45044" w:rsidRPr="00297E92" w:rsidRDefault="00E45044" w:rsidP="00E45044">
            <w:pPr>
              <w:jc w:val="right"/>
              <w:rPr>
                <w:sz w:val="15"/>
                <w:szCs w:val="15"/>
              </w:rPr>
            </w:pPr>
          </w:p>
        </w:tc>
        <w:tc>
          <w:tcPr>
            <w:tcW w:w="1413" w:type="dxa"/>
            <w:vAlign w:val="bottom"/>
          </w:tcPr>
          <w:p w14:paraId="159CA7B0" w14:textId="77777777" w:rsidR="00E45044" w:rsidRPr="00297E92" w:rsidRDefault="00E45044" w:rsidP="00E45044">
            <w:pPr>
              <w:jc w:val="right"/>
              <w:rPr>
                <w:sz w:val="15"/>
                <w:szCs w:val="15"/>
              </w:rPr>
            </w:pPr>
          </w:p>
        </w:tc>
        <w:tc>
          <w:tcPr>
            <w:tcW w:w="1413" w:type="dxa"/>
            <w:vAlign w:val="bottom"/>
          </w:tcPr>
          <w:p w14:paraId="35D9D8B7" w14:textId="77777777" w:rsidR="00E45044" w:rsidRPr="00297E92" w:rsidRDefault="00E45044" w:rsidP="00E45044">
            <w:pPr>
              <w:jc w:val="right"/>
              <w:rPr>
                <w:sz w:val="15"/>
                <w:szCs w:val="15"/>
              </w:rPr>
            </w:pPr>
          </w:p>
        </w:tc>
      </w:tr>
      <w:tr w:rsidR="00E45044" w:rsidRPr="00297E92" w14:paraId="03EB058C" w14:textId="77777777" w:rsidTr="00E45044">
        <w:tc>
          <w:tcPr>
            <w:tcW w:w="1843" w:type="dxa"/>
          </w:tcPr>
          <w:p w14:paraId="35007FB9" w14:textId="77777777" w:rsidR="00E45044" w:rsidRPr="00297E92" w:rsidRDefault="00E45044" w:rsidP="00E45044">
            <w:pPr>
              <w:ind w:left="-57"/>
              <w:rPr>
                <w:snapToGrid w:val="0"/>
                <w:sz w:val="15"/>
                <w:szCs w:val="15"/>
                <w:lang w:eastAsia="sk-SK"/>
              </w:rPr>
            </w:pPr>
            <w:r w:rsidRPr="00297E92">
              <w:rPr>
                <w:snapToGrid w:val="0"/>
                <w:sz w:val="15"/>
                <w:szCs w:val="15"/>
                <w:lang w:eastAsia="sk-SK"/>
              </w:rPr>
              <w:t>K 1. januáru 2015</w:t>
            </w:r>
          </w:p>
        </w:tc>
        <w:tc>
          <w:tcPr>
            <w:tcW w:w="1129" w:type="dxa"/>
            <w:vAlign w:val="bottom"/>
          </w:tcPr>
          <w:p w14:paraId="6F30BAD7" w14:textId="77777777" w:rsidR="00E45044" w:rsidRPr="00297E92" w:rsidRDefault="00E45044" w:rsidP="00E45044">
            <w:pPr>
              <w:jc w:val="right"/>
              <w:rPr>
                <w:sz w:val="15"/>
                <w:szCs w:val="15"/>
              </w:rPr>
            </w:pPr>
            <w:r w:rsidRPr="00297E92">
              <w:rPr>
                <w:sz w:val="15"/>
                <w:szCs w:val="15"/>
              </w:rPr>
              <w:t>-</w:t>
            </w:r>
          </w:p>
        </w:tc>
        <w:tc>
          <w:tcPr>
            <w:tcW w:w="1413" w:type="dxa"/>
            <w:vAlign w:val="bottom"/>
          </w:tcPr>
          <w:p w14:paraId="3B7CBF42" w14:textId="77777777" w:rsidR="00E45044" w:rsidRPr="00297E92" w:rsidRDefault="00E45044" w:rsidP="00E45044">
            <w:pPr>
              <w:jc w:val="right"/>
              <w:rPr>
                <w:sz w:val="15"/>
                <w:szCs w:val="15"/>
              </w:rPr>
            </w:pPr>
            <w:r w:rsidRPr="00297E92">
              <w:rPr>
                <w:sz w:val="15"/>
                <w:szCs w:val="15"/>
              </w:rPr>
              <w:t>2 425 453</w:t>
            </w:r>
          </w:p>
        </w:tc>
        <w:tc>
          <w:tcPr>
            <w:tcW w:w="1413" w:type="dxa"/>
            <w:vAlign w:val="bottom"/>
          </w:tcPr>
          <w:p w14:paraId="3BC20D7C" w14:textId="77777777" w:rsidR="00E45044" w:rsidRPr="00297E92" w:rsidRDefault="00E45044" w:rsidP="00E45044">
            <w:pPr>
              <w:jc w:val="right"/>
              <w:rPr>
                <w:sz w:val="15"/>
                <w:szCs w:val="15"/>
              </w:rPr>
            </w:pPr>
            <w:r w:rsidRPr="00297E92">
              <w:rPr>
                <w:sz w:val="15"/>
                <w:szCs w:val="15"/>
              </w:rPr>
              <w:t>1 784 130</w:t>
            </w:r>
          </w:p>
        </w:tc>
        <w:tc>
          <w:tcPr>
            <w:tcW w:w="1413" w:type="dxa"/>
            <w:vAlign w:val="bottom"/>
          </w:tcPr>
          <w:p w14:paraId="1E8C24F7" w14:textId="77777777" w:rsidR="00E45044" w:rsidRPr="00297E92" w:rsidRDefault="00E45044" w:rsidP="00E45044">
            <w:pPr>
              <w:jc w:val="right"/>
              <w:rPr>
                <w:sz w:val="15"/>
                <w:szCs w:val="15"/>
              </w:rPr>
            </w:pPr>
            <w:r w:rsidRPr="00297E92">
              <w:rPr>
                <w:sz w:val="15"/>
                <w:szCs w:val="15"/>
              </w:rPr>
              <w:t>-</w:t>
            </w:r>
          </w:p>
        </w:tc>
        <w:tc>
          <w:tcPr>
            <w:tcW w:w="1413" w:type="dxa"/>
            <w:vAlign w:val="bottom"/>
          </w:tcPr>
          <w:p w14:paraId="0172E62F" w14:textId="77777777" w:rsidR="00E45044" w:rsidRPr="00297E92" w:rsidRDefault="00E45044" w:rsidP="00E45044">
            <w:pPr>
              <w:jc w:val="right"/>
              <w:rPr>
                <w:sz w:val="15"/>
                <w:szCs w:val="15"/>
              </w:rPr>
            </w:pPr>
            <w:r w:rsidRPr="00297E92">
              <w:rPr>
                <w:sz w:val="15"/>
                <w:szCs w:val="15"/>
              </w:rPr>
              <w:t>-</w:t>
            </w:r>
          </w:p>
        </w:tc>
        <w:tc>
          <w:tcPr>
            <w:tcW w:w="1413" w:type="dxa"/>
            <w:vAlign w:val="bottom"/>
          </w:tcPr>
          <w:p w14:paraId="2FF5535F" w14:textId="77777777" w:rsidR="00E45044" w:rsidRPr="00297E92" w:rsidRDefault="00E45044" w:rsidP="00E45044">
            <w:pPr>
              <w:jc w:val="right"/>
              <w:rPr>
                <w:sz w:val="15"/>
                <w:szCs w:val="15"/>
              </w:rPr>
            </w:pPr>
            <w:r w:rsidRPr="00297E92">
              <w:rPr>
                <w:sz w:val="15"/>
                <w:szCs w:val="15"/>
              </w:rPr>
              <w:t>-</w:t>
            </w:r>
          </w:p>
        </w:tc>
        <w:tc>
          <w:tcPr>
            <w:tcW w:w="1413" w:type="dxa"/>
            <w:vAlign w:val="bottom"/>
          </w:tcPr>
          <w:p w14:paraId="718C2320" w14:textId="77777777" w:rsidR="00E45044" w:rsidRPr="00297E92" w:rsidRDefault="00E45044" w:rsidP="00E45044">
            <w:pPr>
              <w:jc w:val="right"/>
              <w:rPr>
                <w:sz w:val="15"/>
                <w:szCs w:val="15"/>
              </w:rPr>
            </w:pPr>
            <w:r w:rsidRPr="00297E92">
              <w:rPr>
                <w:sz w:val="15"/>
                <w:szCs w:val="15"/>
              </w:rPr>
              <w:t>-</w:t>
            </w:r>
          </w:p>
        </w:tc>
        <w:tc>
          <w:tcPr>
            <w:tcW w:w="1413" w:type="dxa"/>
            <w:vAlign w:val="bottom"/>
          </w:tcPr>
          <w:p w14:paraId="282C7022" w14:textId="77777777" w:rsidR="00E45044" w:rsidRPr="00297E92" w:rsidRDefault="00E45044" w:rsidP="00E45044">
            <w:pPr>
              <w:jc w:val="right"/>
              <w:rPr>
                <w:sz w:val="15"/>
                <w:szCs w:val="15"/>
              </w:rPr>
            </w:pPr>
            <w:r w:rsidRPr="00297E92">
              <w:rPr>
                <w:sz w:val="15"/>
                <w:szCs w:val="15"/>
              </w:rPr>
              <w:t>-</w:t>
            </w:r>
          </w:p>
        </w:tc>
        <w:tc>
          <w:tcPr>
            <w:tcW w:w="1413" w:type="dxa"/>
            <w:vAlign w:val="bottom"/>
          </w:tcPr>
          <w:p w14:paraId="4BD6A0FE" w14:textId="77777777" w:rsidR="00E45044" w:rsidRPr="00297E92" w:rsidRDefault="00E45044" w:rsidP="00E45044">
            <w:pPr>
              <w:jc w:val="right"/>
              <w:rPr>
                <w:sz w:val="15"/>
                <w:szCs w:val="15"/>
              </w:rPr>
            </w:pPr>
            <w:r w:rsidRPr="00297E92">
              <w:rPr>
                <w:sz w:val="15"/>
                <w:szCs w:val="15"/>
              </w:rPr>
              <w:t>4 209 583</w:t>
            </w:r>
          </w:p>
        </w:tc>
      </w:tr>
      <w:tr w:rsidR="00E45044" w:rsidRPr="00297E92" w14:paraId="3D1C605E" w14:textId="77777777" w:rsidTr="00E45044">
        <w:tc>
          <w:tcPr>
            <w:tcW w:w="1843" w:type="dxa"/>
          </w:tcPr>
          <w:p w14:paraId="6A407418" w14:textId="77777777" w:rsidR="00E45044" w:rsidRPr="00297E92" w:rsidRDefault="00E45044" w:rsidP="00E45044">
            <w:pPr>
              <w:ind w:left="-57"/>
              <w:rPr>
                <w:snapToGrid w:val="0"/>
                <w:sz w:val="15"/>
                <w:szCs w:val="15"/>
                <w:lang w:eastAsia="sk-SK"/>
              </w:rPr>
            </w:pPr>
            <w:r w:rsidRPr="00297E92">
              <w:rPr>
                <w:snapToGrid w:val="0"/>
                <w:sz w:val="15"/>
                <w:szCs w:val="15"/>
                <w:lang w:eastAsia="sk-SK"/>
              </w:rPr>
              <w:t>Prírastky</w:t>
            </w:r>
          </w:p>
        </w:tc>
        <w:tc>
          <w:tcPr>
            <w:tcW w:w="1129" w:type="dxa"/>
            <w:vAlign w:val="bottom"/>
          </w:tcPr>
          <w:p w14:paraId="45B2AB50" w14:textId="77777777" w:rsidR="00E45044" w:rsidRPr="00297E92" w:rsidRDefault="00E45044" w:rsidP="00E45044">
            <w:pPr>
              <w:jc w:val="right"/>
              <w:rPr>
                <w:sz w:val="15"/>
                <w:szCs w:val="15"/>
              </w:rPr>
            </w:pPr>
            <w:r w:rsidRPr="00297E92">
              <w:rPr>
                <w:sz w:val="15"/>
                <w:szCs w:val="15"/>
              </w:rPr>
              <w:t>-</w:t>
            </w:r>
          </w:p>
        </w:tc>
        <w:tc>
          <w:tcPr>
            <w:tcW w:w="1413" w:type="dxa"/>
            <w:vAlign w:val="bottom"/>
          </w:tcPr>
          <w:p w14:paraId="7262F9CC" w14:textId="77777777" w:rsidR="00E45044" w:rsidRPr="00297E92" w:rsidRDefault="00E45044" w:rsidP="00E45044">
            <w:pPr>
              <w:jc w:val="right"/>
              <w:rPr>
                <w:sz w:val="15"/>
                <w:szCs w:val="15"/>
              </w:rPr>
            </w:pPr>
            <w:r w:rsidRPr="00297E92">
              <w:rPr>
                <w:sz w:val="15"/>
                <w:szCs w:val="15"/>
              </w:rPr>
              <w:t>-</w:t>
            </w:r>
          </w:p>
        </w:tc>
        <w:tc>
          <w:tcPr>
            <w:tcW w:w="1413" w:type="dxa"/>
            <w:vAlign w:val="bottom"/>
          </w:tcPr>
          <w:p w14:paraId="5A15E9DD" w14:textId="77777777" w:rsidR="00E45044" w:rsidRPr="00297E92" w:rsidRDefault="00E45044" w:rsidP="00E45044">
            <w:pPr>
              <w:jc w:val="right"/>
              <w:rPr>
                <w:sz w:val="15"/>
                <w:szCs w:val="15"/>
              </w:rPr>
            </w:pPr>
            <w:r w:rsidRPr="00297E92">
              <w:rPr>
                <w:sz w:val="15"/>
                <w:szCs w:val="15"/>
              </w:rPr>
              <w:t>-</w:t>
            </w:r>
          </w:p>
        </w:tc>
        <w:tc>
          <w:tcPr>
            <w:tcW w:w="1413" w:type="dxa"/>
            <w:vAlign w:val="bottom"/>
          </w:tcPr>
          <w:p w14:paraId="15B9ACB6" w14:textId="77777777" w:rsidR="00E45044" w:rsidRPr="00297E92" w:rsidRDefault="00E45044" w:rsidP="00E45044">
            <w:pPr>
              <w:jc w:val="right"/>
              <w:rPr>
                <w:sz w:val="15"/>
                <w:szCs w:val="15"/>
              </w:rPr>
            </w:pPr>
            <w:r w:rsidRPr="00297E92">
              <w:rPr>
                <w:sz w:val="15"/>
                <w:szCs w:val="15"/>
              </w:rPr>
              <w:t>-</w:t>
            </w:r>
          </w:p>
        </w:tc>
        <w:tc>
          <w:tcPr>
            <w:tcW w:w="1413" w:type="dxa"/>
            <w:vAlign w:val="bottom"/>
          </w:tcPr>
          <w:p w14:paraId="0F238B66" w14:textId="77777777" w:rsidR="00E45044" w:rsidRPr="00297E92" w:rsidRDefault="00E45044" w:rsidP="00E45044">
            <w:pPr>
              <w:jc w:val="right"/>
              <w:rPr>
                <w:sz w:val="15"/>
                <w:szCs w:val="15"/>
              </w:rPr>
            </w:pPr>
            <w:r w:rsidRPr="00297E92">
              <w:rPr>
                <w:sz w:val="15"/>
                <w:szCs w:val="15"/>
              </w:rPr>
              <w:t>-</w:t>
            </w:r>
          </w:p>
        </w:tc>
        <w:tc>
          <w:tcPr>
            <w:tcW w:w="1413" w:type="dxa"/>
            <w:vAlign w:val="bottom"/>
          </w:tcPr>
          <w:p w14:paraId="61A79441" w14:textId="77777777" w:rsidR="00E45044" w:rsidRPr="00297E92" w:rsidRDefault="00E45044" w:rsidP="00E45044">
            <w:pPr>
              <w:jc w:val="right"/>
              <w:rPr>
                <w:sz w:val="15"/>
                <w:szCs w:val="15"/>
              </w:rPr>
            </w:pPr>
            <w:r w:rsidRPr="00297E92">
              <w:rPr>
                <w:sz w:val="15"/>
                <w:szCs w:val="15"/>
              </w:rPr>
              <w:t>-</w:t>
            </w:r>
          </w:p>
        </w:tc>
        <w:tc>
          <w:tcPr>
            <w:tcW w:w="1413" w:type="dxa"/>
            <w:vAlign w:val="bottom"/>
          </w:tcPr>
          <w:p w14:paraId="74EF7766" w14:textId="77777777" w:rsidR="00E45044" w:rsidRPr="00297E92" w:rsidRDefault="00E45044" w:rsidP="00E45044">
            <w:pPr>
              <w:jc w:val="right"/>
              <w:rPr>
                <w:sz w:val="15"/>
                <w:szCs w:val="15"/>
              </w:rPr>
            </w:pPr>
            <w:r w:rsidRPr="00297E92">
              <w:rPr>
                <w:sz w:val="15"/>
                <w:szCs w:val="15"/>
              </w:rPr>
              <w:t>-</w:t>
            </w:r>
          </w:p>
        </w:tc>
        <w:tc>
          <w:tcPr>
            <w:tcW w:w="1413" w:type="dxa"/>
            <w:vAlign w:val="bottom"/>
          </w:tcPr>
          <w:p w14:paraId="21C47293" w14:textId="77777777" w:rsidR="00E45044" w:rsidRPr="00297E92" w:rsidRDefault="00E45044" w:rsidP="00E45044">
            <w:pPr>
              <w:jc w:val="right"/>
              <w:rPr>
                <w:sz w:val="15"/>
                <w:szCs w:val="15"/>
              </w:rPr>
            </w:pPr>
            <w:r w:rsidRPr="00297E92">
              <w:rPr>
                <w:sz w:val="15"/>
                <w:szCs w:val="15"/>
              </w:rPr>
              <w:t>-</w:t>
            </w:r>
          </w:p>
        </w:tc>
        <w:tc>
          <w:tcPr>
            <w:tcW w:w="1413" w:type="dxa"/>
            <w:vAlign w:val="bottom"/>
          </w:tcPr>
          <w:p w14:paraId="086C483F" w14:textId="77777777" w:rsidR="00E45044" w:rsidRPr="00297E92" w:rsidRDefault="00E45044" w:rsidP="00E45044">
            <w:pPr>
              <w:jc w:val="right"/>
              <w:rPr>
                <w:sz w:val="15"/>
                <w:szCs w:val="15"/>
              </w:rPr>
            </w:pPr>
            <w:r w:rsidRPr="00297E92">
              <w:rPr>
                <w:sz w:val="15"/>
                <w:szCs w:val="15"/>
              </w:rPr>
              <w:t>-</w:t>
            </w:r>
          </w:p>
        </w:tc>
      </w:tr>
      <w:tr w:rsidR="00E45044" w:rsidRPr="00297E92" w14:paraId="4519F2FF" w14:textId="77777777" w:rsidTr="00E45044">
        <w:tc>
          <w:tcPr>
            <w:tcW w:w="1843" w:type="dxa"/>
          </w:tcPr>
          <w:p w14:paraId="04A9DAEE" w14:textId="77777777" w:rsidR="00E45044" w:rsidRPr="00297E92" w:rsidRDefault="00E45044" w:rsidP="00E45044">
            <w:pPr>
              <w:ind w:left="-57"/>
              <w:rPr>
                <w:snapToGrid w:val="0"/>
                <w:sz w:val="15"/>
                <w:szCs w:val="15"/>
                <w:lang w:eastAsia="sk-SK"/>
              </w:rPr>
            </w:pPr>
            <w:r w:rsidRPr="00297E92">
              <w:rPr>
                <w:snapToGrid w:val="0"/>
                <w:sz w:val="15"/>
                <w:szCs w:val="15"/>
                <w:lang w:eastAsia="sk-SK"/>
              </w:rPr>
              <w:t>Úbytky</w:t>
            </w:r>
          </w:p>
        </w:tc>
        <w:tc>
          <w:tcPr>
            <w:tcW w:w="1129" w:type="dxa"/>
            <w:vAlign w:val="bottom"/>
          </w:tcPr>
          <w:p w14:paraId="03409BB4" w14:textId="77777777" w:rsidR="00E45044" w:rsidRPr="00297E92" w:rsidRDefault="00E45044" w:rsidP="00E45044">
            <w:pPr>
              <w:jc w:val="right"/>
              <w:rPr>
                <w:sz w:val="15"/>
                <w:szCs w:val="15"/>
              </w:rPr>
            </w:pPr>
            <w:r w:rsidRPr="00297E92">
              <w:rPr>
                <w:sz w:val="15"/>
                <w:szCs w:val="15"/>
              </w:rPr>
              <w:t>-</w:t>
            </w:r>
          </w:p>
        </w:tc>
        <w:tc>
          <w:tcPr>
            <w:tcW w:w="1413" w:type="dxa"/>
            <w:vAlign w:val="bottom"/>
          </w:tcPr>
          <w:p w14:paraId="60A2078E" w14:textId="77777777" w:rsidR="00E45044" w:rsidRPr="00297E92" w:rsidRDefault="00E45044" w:rsidP="00E45044">
            <w:pPr>
              <w:ind w:right="-57"/>
              <w:jc w:val="right"/>
              <w:rPr>
                <w:sz w:val="15"/>
                <w:szCs w:val="15"/>
              </w:rPr>
            </w:pPr>
            <w:r w:rsidRPr="00297E92">
              <w:rPr>
                <w:sz w:val="15"/>
                <w:szCs w:val="15"/>
              </w:rPr>
              <w:t>(877 712)</w:t>
            </w:r>
          </w:p>
        </w:tc>
        <w:tc>
          <w:tcPr>
            <w:tcW w:w="1413" w:type="dxa"/>
            <w:vAlign w:val="bottom"/>
          </w:tcPr>
          <w:p w14:paraId="4308B126" w14:textId="77777777" w:rsidR="00E45044" w:rsidRPr="00297E92" w:rsidRDefault="00E45044" w:rsidP="00E45044">
            <w:pPr>
              <w:ind w:right="-57"/>
              <w:jc w:val="right"/>
              <w:rPr>
                <w:sz w:val="15"/>
                <w:szCs w:val="15"/>
              </w:rPr>
            </w:pPr>
            <w:r w:rsidRPr="00297E92">
              <w:rPr>
                <w:sz w:val="15"/>
                <w:szCs w:val="15"/>
              </w:rPr>
              <w:t>(646 094)</w:t>
            </w:r>
          </w:p>
        </w:tc>
        <w:tc>
          <w:tcPr>
            <w:tcW w:w="1413" w:type="dxa"/>
            <w:vAlign w:val="bottom"/>
          </w:tcPr>
          <w:p w14:paraId="3F80D220" w14:textId="77777777" w:rsidR="00E45044" w:rsidRPr="00297E92" w:rsidRDefault="00E45044" w:rsidP="00E45044">
            <w:pPr>
              <w:jc w:val="right"/>
              <w:rPr>
                <w:sz w:val="15"/>
                <w:szCs w:val="15"/>
              </w:rPr>
            </w:pPr>
            <w:r w:rsidRPr="00297E92">
              <w:rPr>
                <w:sz w:val="15"/>
                <w:szCs w:val="15"/>
              </w:rPr>
              <w:t>-</w:t>
            </w:r>
          </w:p>
        </w:tc>
        <w:tc>
          <w:tcPr>
            <w:tcW w:w="1413" w:type="dxa"/>
            <w:vAlign w:val="bottom"/>
          </w:tcPr>
          <w:p w14:paraId="4C09EEDD" w14:textId="77777777" w:rsidR="00E45044" w:rsidRPr="00297E92" w:rsidRDefault="00E45044" w:rsidP="00E45044">
            <w:pPr>
              <w:jc w:val="right"/>
              <w:rPr>
                <w:sz w:val="15"/>
                <w:szCs w:val="15"/>
              </w:rPr>
            </w:pPr>
            <w:r w:rsidRPr="00297E92">
              <w:rPr>
                <w:sz w:val="15"/>
                <w:szCs w:val="15"/>
              </w:rPr>
              <w:t>-</w:t>
            </w:r>
          </w:p>
        </w:tc>
        <w:tc>
          <w:tcPr>
            <w:tcW w:w="1413" w:type="dxa"/>
            <w:vAlign w:val="bottom"/>
          </w:tcPr>
          <w:p w14:paraId="341D7AF0" w14:textId="77777777" w:rsidR="00E45044" w:rsidRPr="00297E92" w:rsidRDefault="00E45044" w:rsidP="00E45044">
            <w:pPr>
              <w:jc w:val="right"/>
              <w:rPr>
                <w:sz w:val="15"/>
                <w:szCs w:val="15"/>
              </w:rPr>
            </w:pPr>
            <w:r w:rsidRPr="00297E92">
              <w:rPr>
                <w:sz w:val="15"/>
                <w:szCs w:val="15"/>
              </w:rPr>
              <w:t>-</w:t>
            </w:r>
          </w:p>
        </w:tc>
        <w:tc>
          <w:tcPr>
            <w:tcW w:w="1413" w:type="dxa"/>
            <w:vAlign w:val="bottom"/>
          </w:tcPr>
          <w:p w14:paraId="6A021D2E" w14:textId="77777777" w:rsidR="00E45044" w:rsidRPr="00297E92" w:rsidRDefault="00E45044" w:rsidP="00E45044">
            <w:pPr>
              <w:jc w:val="right"/>
              <w:rPr>
                <w:sz w:val="15"/>
                <w:szCs w:val="15"/>
              </w:rPr>
            </w:pPr>
            <w:r w:rsidRPr="00297E92">
              <w:rPr>
                <w:sz w:val="15"/>
                <w:szCs w:val="15"/>
              </w:rPr>
              <w:t>-</w:t>
            </w:r>
          </w:p>
        </w:tc>
        <w:tc>
          <w:tcPr>
            <w:tcW w:w="1413" w:type="dxa"/>
            <w:vAlign w:val="bottom"/>
          </w:tcPr>
          <w:p w14:paraId="6E265F4D" w14:textId="77777777" w:rsidR="00E45044" w:rsidRPr="00297E92" w:rsidRDefault="00E45044" w:rsidP="00E45044">
            <w:pPr>
              <w:jc w:val="right"/>
              <w:rPr>
                <w:sz w:val="15"/>
                <w:szCs w:val="15"/>
              </w:rPr>
            </w:pPr>
            <w:r w:rsidRPr="00297E92">
              <w:rPr>
                <w:sz w:val="15"/>
                <w:szCs w:val="15"/>
              </w:rPr>
              <w:t>-</w:t>
            </w:r>
          </w:p>
        </w:tc>
        <w:tc>
          <w:tcPr>
            <w:tcW w:w="1413" w:type="dxa"/>
            <w:vAlign w:val="bottom"/>
          </w:tcPr>
          <w:p w14:paraId="5122F4E6" w14:textId="77777777" w:rsidR="00E45044" w:rsidRPr="00297E92" w:rsidRDefault="00E45044" w:rsidP="00E45044">
            <w:pPr>
              <w:ind w:right="-57"/>
              <w:jc w:val="right"/>
              <w:rPr>
                <w:sz w:val="15"/>
                <w:szCs w:val="15"/>
              </w:rPr>
            </w:pPr>
            <w:r w:rsidRPr="00297E92">
              <w:rPr>
                <w:sz w:val="15"/>
                <w:szCs w:val="15"/>
              </w:rPr>
              <w:t>(1 523 806)</w:t>
            </w:r>
          </w:p>
        </w:tc>
      </w:tr>
      <w:tr w:rsidR="00E45044" w:rsidRPr="00297E92" w14:paraId="1D6FD5B0" w14:textId="77777777" w:rsidTr="00E45044">
        <w:tc>
          <w:tcPr>
            <w:tcW w:w="1843" w:type="dxa"/>
          </w:tcPr>
          <w:p w14:paraId="0F8BF981" w14:textId="77777777" w:rsidR="00E45044" w:rsidRPr="00297E92" w:rsidRDefault="00E45044" w:rsidP="00E45044">
            <w:pPr>
              <w:ind w:left="-57"/>
              <w:rPr>
                <w:snapToGrid w:val="0"/>
                <w:sz w:val="15"/>
                <w:szCs w:val="15"/>
                <w:lang w:eastAsia="sk-SK"/>
              </w:rPr>
            </w:pPr>
            <w:r w:rsidRPr="00297E92">
              <w:rPr>
                <w:snapToGrid w:val="0"/>
                <w:sz w:val="15"/>
                <w:szCs w:val="15"/>
                <w:lang w:eastAsia="sk-SK"/>
              </w:rPr>
              <w:t>Presuny</w:t>
            </w:r>
          </w:p>
        </w:tc>
        <w:tc>
          <w:tcPr>
            <w:tcW w:w="1129" w:type="dxa"/>
            <w:vAlign w:val="bottom"/>
          </w:tcPr>
          <w:p w14:paraId="07EF8DAD" w14:textId="77777777" w:rsidR="00E45044" w:rsidRPr="00297E92" w:rsidRDefault="00E45044" w:rsidP="00E45044">
            <w:pPr>
              <w:jc w:val="right"/>
              <w:rPr>
                <w:sz w:val="15"/>
                <w:szCs w:val="15"/>
              </w:rPr>
            </w:pPr>
            <w:r w:rsidRPr="00297E92">
              <w:rPr>
                <w:sz w:val="15"/>
                <w:szCs w:val="15"/>
              </w:rPr>
              <w:t>-</w:t>
            </w:r>
          </w:p>
        </w:tc>
        <w:tc>
          <w:tcPr>
            <w:tcW w:w="1413" w:type="dxa"/>
            <w:vAlign w:val="bottom"/>
          </w:tcPr>
          <w:p w14:paraId="0C1AE816" w14:textId="77777777" w:rsidR="00E45044" w:rsidRPr="00297E92" w:rsidRDefault="00E45044" w:rsidP="00E45044">
            <w:pPr>
              <w:jc w:val="right"/>
              <w:rPr>
                <w:sz w:val="15"/>
                <w:szCs w:val="15"/>
              </w:rPr>
            </w:pPr>
            <w:r w:rsidRPr="00297E92">
              <w:rPr>
                <w:sz w:val="15"/>
                <w:szCs w:val="15"/>
              </w:rPr>
              <w:t>-</w:t>
            </w:r>
          </w:p>
        </w:tc>
        <w:tc>
          <w:tcPr>
            <w:tcW w:w="1413" w:type="dxa"/>
            <w:vAlign w:val="bottom"/>
          </w:tcPr>
          <w:p w14:paraId="7F465D58" w14:textId="77777777" w:rsidR="00E45044" w:rsidRPr="00297E92" w:rsidRDefault="00E45044" w:rsidP="00E45044">
            <w:pPr>
              <w:jc w:val="right"/>
              <w:rPr>
                <w:sz w:val="15"/>
                <w:szCs w:val="15"/>
              </w:rPr>
            </w:pPr>
            <w:r w:rsidRPr="00297E92">
              <w:rPr>
                <w:sz w:val="15"/>
                <w:szCs w:val="15"/>
              </w:rPr>
              <w:t>-</w:t>
            </w:r>
          </w:p>
        </w:tc>
        <w:tc>
          <w:tcPr>
            <w:tcW w:w="1413" w:type="dxa"/>
            <w:vAlign w:val="bottom"/>
          </w:tcPr>
          <w:p w14:paraId="4977F281" w14:textId="77777777" w:rsidR="00E45044" w:rsidRPr="00297E92" w:rsidRDefault="00E45044" w:rsidP="00E45044">
            <w:pPr>
              <w:jc w:val="right"/>
              <w:rPr>
                <w:sz w:val="15"/>
                <w:szCs w:val="15"/>
              </w:rPr>
            </w:pPr>
            <w:r w:rsidRPr="00297E92">
              <w:rPr>
                <w:sz w:val="15"/>
                <w:szCs w:val="15"/>
              </w:rPr>
              <w:t>-</w:t>
            </w:r>
          </w:p>
        </w:tc>
        <w:tc>
          <w:tcPr>
            <w:tcW w:w="1413" w:type="dxa"/>
            <w:vAlign w:val="bottom"/>
          </w:tcPr>
          <w:p w14:paraId="199F0A52" w14:textId="77777777" w:rsidR="00E45044" w:rsidRPr="00297E92" w:rsidRDefault="00E45044" w:rsidP="00E45044">
            <w:pPr>
              <w:jc w:val="right"/>
              <w:rPr>
                <w:sz w:val="15"/>
                <w:szCs w:val="15"/>
              </w:rPr>
            </w:pPr>
            <w:r w:rsidRPr="00297E92">
              <w:rPr>
                <w:sz w:val="15"/>
                <w:szCs w:val="15"/>
              </w:rPr>
              <w:t>-</w:t>
            </w:r>
          </w:p>
        </w:tc>
        <w:tc>
          <w:tcPr>
            <w:tcW w:w="1413" w:type="dxa"/>
            <w:vAlign w:val="bottom"/>
          </w:tcPr>
          <w:p w14:paraId="055B9BE6" w14:textId="77777777" w:rsidR="00E45044" w:rsidRPr="00297E92" w:rsidRDefault="00E45044" w:rsidP="00E45044">
            <w:pPr>
              <w:jc w:val="right"/>
              <w:rPr>
                <w:sz w:val="15"/>
                <w:szCs w:val="15"/>
              </w:rPr>
            </w:pPr>
            <w:r w:rsidRPr="00297E92">
              <w:rPr>
                <w:sz w:val="15"/>
                <w:szCs w:val="15"/>
              </w:rPr>
              <w:t>-</w:t>
            </w:r>
          </w:p>
        </w:tc>
        <w:tc>
          <w:tcPr>
            <w:tcW w:w="1413" w:type="dxa"/>
            <w:vAlign w:val="bottom"/>
          </w:tcPr>
          <w:p w14:paraId="26786B32" w14:textId="77777777" w:rsidR="00E45044" w:rsidRPr="00297E92" w:rsidRDefault="00E45044" w:rsidP="00E45044">
            <w:pPr>
              <w:jc w:val="right"/>
              <w:rPr>
                <w:sz w:val="15"/>
                <w:szCs w:val="15"/>
              </w:rPr>
            </w:pPr>
            <w:r w:rsidRPr="00297E92">
              <w:rPr>
                <w:sz w:val="15"/>
                <w:szCs w:val="15"/>
              </w:rPr>
              <w:t>-</w:t>
            </w:r>
          </w:p>
        </w:tc>
        <w:tc>
          <w:tcPr>
            <w:tcW w:w="1413" w:type="dxa"/>
            <w:vAlign w:val="bottom"/>
          </w:tcPr>
          <w:p w14:paraId="74B5302F" w14:textId="77777777" w:rsidR="00E45044" w:rsidRPr="00297E92" w:rsidRDefault="00E45044" w:rsidP="00E45044">
            <w:pPr>
              <w:jc w:val="right"/>
              <w:rPr>
                <w:sz w:val="15"/>
                <w:szCs w:val="15"/>
              </w:rPr>
            </w:pPr>
            <w:r w:rsidRPr="00297E92">
              <w:rPr>
                <w:sz w:val="15"/>
                <w:szCs w:val="15"/>
              </w:rPr>
              <w:t>-</w:t>
            </w:r>
          </w:p>
        </w:tc>
        <w:tc>
          <w:tcPr>
            <w:tcW w:w="1413" w:type="dxa"/>
            <w:vAlign w:val="bottom"/>
          </w:tcPr>
          <w:p w14:paraId="66065ECD" w14:textId="77777777" w:rsidR="00E45044" w:rsidRPr="00297E92" w:rsidRDefault="00E45044" w:rsidP="00E45044">
            <w:pPr>
              <w:jc w:val="right"/>
              <w:rPr>
                <w:sz w:val="15"/>
                <w:szCs w:val="15"/>
              </w:rPr>
            </w:pPr>
            <w:r w:rsidRPr="00297E92">
              <w:rPr>
                <w:sz w:val="15"/>
                <w:szCs w:val="15"/>
              </w:rPr>
              <w:t>-</w:t>
            </w:r>
          </w:p>
        </w:tc>
      </w:tr>
      <w:tr w:rsidR="00E45044" w:rsidRPr="00297E92" w14:paraId="5B7C7118" w14:textId="77777777" w:rsidTr="00E45044">
        <w:tc>
          <w:tcPr>
            <w:tcW w:w="1843" w:type="dxa"/>
          </w:tcPr>
          <w:p w14:paraId="66657409" w14:textId="77777777" w:rsidR="00E45044" w:rsidRPr="00297E92" w:rsidRDefault="00E45044" w:rsidP="00E45044">
            <w:pPr>
              <w:ind w:left="-57"/>
              <w:rPr>
                <w:snapToGrid w:val="0"/>
                <w:sz w:val="15"/>
                <w:szCs w:val="15"/>
                <w:lang w:eastAsia="sk-SK"/>
              </w:rPr>
            </w:pPr>
            <w:r w:rsidRPr="00297E92">
              <w:rPr>
                <w:snapToGrid w:val="0"/>
                <w:sz w:val="15"/>
                <w:szCs w:val="15"/>
                <w:lang w:eastAsia="sk-SK"/>
              </w:rPr>
              <w:t>K 31. decembru 2015</w:t>
            </w:r>
          </w:p>
        </w:tc>
        <w:tc>
          <w:tcPr>
            <w:tcW w:w="1129" w:type="dxa"/>
            <w:tcBorders>
              <w:top w:val="single" w:sz="4" w:space="0" w:color="auto"/>
              <w:bottom w:val="nil"/>
            </w:tcBorders>
            <w:vAlign w:val="bottom"/>
          </w:tcPr>
          <w:p w14:paraId="5D2178D3" w14:textId="77777777" w:rsidR="00E45044" w:rsidRPr="00297E92" w:rsidRDefault="00E45044" w:rsidP="00E45044">
            <w:pPr>
              <w:jc w:val="right"/>
              <w:rPr>
                <w:sz w:val="15"/>
                <w:szCs w:val="15"/>
              </w:rPr>
            </w:pPr>
            <w:r w:rsidRPr="00297E92">
              <w:rPr>
                <w:sz w:val="15"/>
                <w:szCs w:val="15"/>
              </w:rPr>
              <w:t>-</w:t>
            </w:r>
          </w:p>
        </w:tc>
        <w:tc>
          <w:tcPr>
            <w:tcW w:w="1413" w:type="dxa"/>
            <w:tcBorders>
              <w:top w:val="single" w:sz="4" w:space="0" w:color="auto"/>
              <w:bottom w:val="nil"/>
            </w:tcBorders>
            <w:vAlign w:val="bottom"/>
          </w:tcPr>
          <w:p w14:paraId="682524A5" w14:textId="77777777" w:rsidR="00E45044" w:rsidRPr="00297E92" w:rsidRDefault="00E45044" w:rsidP="00E45044">
            <w:pPr>
              <w:jc w:val="right"/>
              <w:rPr>
                <w:sz w:val="15"/>
                <w:szCs w:val="15"/>
              </w:rPr>
            </w:pPr>
            <w:r w:rsidRPr="00297E92">
              <w:rPr>
                <w:sz w:val="15"/>
                <w:szCs w:val="15"/>
              </w:rPr>
              <w:t>1 547 741</w:t>
            </w:r>
          </w:p>
        </w:tc>
        <w:tc>
          <w:tcPr>
            <w:tcW w:w="1413" w:type="dxa"/>
            <w:tcBorders>
              <w:top w:val="single" w:sz="4" w:space="0" w:color="auto"/>
              <w:bottom w:val="nil"/>
            </w:tcBorders>
            <w:vAlign w:val="bottom"/>
          </w:tcPr>
          <w:p w14:paraId="73FBC0A7" w14:textId="77777777" w:rsidR="00E45044" w:rsidRPr="00297E92" w:rsidRDefault="00E45044" w:rsidP="00E45044">
            <w:pPr>
              <w:jc w:val="right"/>
              <w:rPr>
                <w:sz w:val="15"/>
                <w:szCs w:val="15"/>
              </w:rPr>
            </w:pPr>
            <w:r w:rsidRPr="00297E92">
              <w:rPr>
                <w:sz w:val="15"/>
                <w:szCs w:val="15"/>
              </w:rPr>
              <w:t>1 138 036</w:t>
            </w:r>
          </w:p>
        </w:tc>
        <w:tc>
          <w:tcPr>
            <w:tcW w:w="1413" w:type="dxa"/>
            <w:tcBorders>
              <w:top w:val="single" w:sz="4" w:space="0" w:color="auto"/>
              <w:bottom w:val="nil"/>
            </w:tcBorders>
            <w:vAlign w:val="bottom"/>
          </w:tcPr>
          <w:p w14:paraId="1C1ACA65" w14:textId="77777777" w:rsidR="00E45044" w:rsidRPr="00297E92" w:rsidRDefault="00E45044" w:rsidP="00E45044">
            <w:pPr>
              <w:jc w:val="right"/>
              <w:rPr>
                <w:sz w:val="15"/>
                <w:szCs w:val="15"/>
              </w:rPr>
            </w:pPr>
            <w:r w:rsidRPr="00297E92">
              <w:rPr>
                <w:sz w:val="15"/>
                <w:szCs w:val="15"/>
              </w:rPr>
              <w:t>-</w:t>
            </w:r>
          </w:p>
        </w:tc>
        <w:tc>
          <w:tcPr>
            <w:tcW w:w="1413" w:type="dxa"/>
            <w:tcBorders>
              <w:top w:val="single" w:sz="4" w:space="0" w:color="auto"/>
              <w:bottom w:val="nil"/>
            </w:tcBorders>
            <w:vAlign w:val="bottom"/>
          </w:tcPr>
          <w:p w14:paraId="4AD344C1" w14:textId="77777777" w:rsidR="00E45044" w:rsidRPr="00297E92" w:rsidRDefault="00E45044" w:rsidP="00E45044">
            <w:pPr>
              <w:jc w:val="right"/>
              <w:rPr>
                <w:sz w:val="15"/>
                <w:szCs w:val="15"/>
              </w:rPr>
            </w:pPr>
            <w:r w:rsidRPr="00297E92">
              <w:rPr>
                <w:sz w:val="15"/>
                <w:szCs w:val="15"/>
              </w:rPr>
              <w:t>-</w:t>
            </w:r>
          </w:p>
        </w:tc>
        <w:tc>
          <w:tcPr>
            <w:tcW w:w="1413" w:type="dxa"/>
            <w:tcBorders>
              <w:top w:val="single" w:sz="4" w:space="0" w:color="auto"/>
              <w:bottom w:val="nil"/>
            </w:tcBorders>
            <w:vAlign w:val="bottom"/>
          </w:tcPr>
          <w:p w14:paraId="26018591" w14:textId="77777777" w:rsidR="00E45044" w:rsidRPr="00297E92" w:rsidRDefault="00E45044" w:rsidP="00E45044">
            <w:pPr>
              <w:jc w:val="right"/>
              <w:rPr>
                <w:sz w:val="15"/>
                <w:szCs w:val="15"/>
              </w:rPr>
            </w:pPr>
            <w:r w:rsidRPr="00297E92">
              <w:rPr>
                <w:sz w:val="15"/>
                <w:szCs w:val="15"/>
              </w:rPr>
              <w:t>-</w:t>
            </w:r>
          </w:p>
        </w:tc>
        <w:tc>
          <w:tcPr>
            <w:tcW w:w="1413" w:type="dxa"/>
            <w:tcBorders>
              <w:top w:val="single" w:sz="4" w:space="0" w:color="auto"/>
              <w:bottom w:val="nil"/>
            </w:tcBorders>
            <w:vAlign w:val="bottom"/>
          </w:tcPr>
          <w:p w14:paraId="236DE345" w14:textId="77777777" w:rsidR="00E45044" w:rsidRPr="00297E92" w:rsidRDefault="00E45044" w:rsidP="00E45044">
            <w:pPr>
              <w:jc w:val="right"/>
              <w:rPr>
                <w:sz w:val="15"/>
                <w:szCs w:val="15"/>
              </w:rPr>
            </w:pPr>
            <w:r w:rsidRPr="00297E92">
              <w:rPr>
                <w:sz w:val="15"/>
                <w:szCs w:val="15"/>
              </w:rPr>
              <w:t>-</w:t>
            </w:r>
          </w:p>
        </w:tc>
        <w:tc>
          <w:tcPr>
            <w:tcW w:w="1413" w:type="dxa"/>
            <w:tcBorders>
              <w:top w:val="single" w:sz="4" w:space="0" w:color="auto"/>
              <w:bottom w:val="nil"/>
            </w:tcBorders>
            <w:vAlign w:val="bottom"/>
          </w:tcPr>
          <w:p w14:paraId="49B48E81" w14:textId="77777777" w:rsidR="00E45044" w:rsidRPr="00297E92" w:rsidRDefault="00E45044" w:rsidP="00E45044">
            <w:pPr>
              <w:jc w:val="right"/>
              <w:rPr>
                <w:sz w:val="15"/>
                <w:szCs w:val="15"/>
              </w:rPr>
            </w:pPr>
            <w:r w:rsidRPr="00297E92">
              <w:rPr>
                <w:sz w:val="15"/>
                <w:szCs w:val="15"/>
              </w:rPr>
              <w:t>-</w:t>
            </w:r>
          </w:p>
        </w:tc>
        <w:tc>
          <w:tcPr>
            <w:tcW w:w="1413" w:type="dxa"/>
            <w:tcBorders>
              <w:top w:val="single" w:sz="4" w:space="0" w:color="auto"/>
              <w:bottom w:val="nil"/>
            </w:tcBorders>
            <w:vAlign w:val="bottom"/>
          </w:tcPr>
          <w:p w14:paraId="2ECBCCCC" w14:textId="77777777" w:rsidR="00E45044" w:rsidRPr="00297E92" w:rsidRDefault="00E45044" w:rsidP="00E45044">
            <w:pPr>
              <w:jc w:val="right"/>
              <w:rPr>
                <w:sz w:val="15"/>
                <w:szCs w:val="15"/>
              </w:rPr>
            </w:pPr>
            <w:r w:rsidRPr="00297E92">
              <w:rPr>
                <w:sz w:val="15"/>
                <w:szCs w:val="15"/>
              </w:rPr>
              <w:t>2 685 777</w:t>
            </w:r>
          </w:p>
        </w:tc>
      </w:tr>
      <w:tr w:rsidR="00E45044" w:rsidRPr="00297E92" w14:paraId="5C840137" w14:textId="77777777" w:rsidTr="00E45044">
        <w:tc>
          <w:tcPr>
            <w:tcW w:w="1843" w:type="dxa"/>
          </w:tcPr>
          <w:p w14:paraId="500B8E65" w14:textId="77777777" w:rsidR="00E45044" w:rsidRPr="00297E92" w:rsidRDefault="00E45044" w:rsidP="00E45044">
            <w:pPr>
              <w:ind w:left="-57"/>
              <w:rPr>
                <w:snapToGrid w:val="0"/>
                <w:sz w:val="15"/>
                <w:szCs w:val="15"/>
                <w:lang w:eastAsia="sk-SK"/>
              </w:rPr>
            </w:pPr>
          </w:p>
        </w:tc>
        <w:tc>
          <w:tcPr>
            <w:tcW w:w="1129" w:type="dxa"/>
            <w:tcBorders>
              <w:top w:val="nil"/>
              <w:bottom w:val="nil"/>
            </w:tcBorders>
            <w:vAlign w:val="bottom"/>
          </w:tcPr>
          <w:p w14:paraId="66628903" w14:textId="77777777" w:rsidR="00E45044" w:rsidRPr="00297E92" w:rsidRDefault="00E45044" w:rsidP="00E45044">
            <w:pPr>
              <w:jc w:val="right"/>
              <w:rPr>
                <w:sz w:val="15"/>
                <w:szCs w:val="15"/>
              </w:rPr>
            </w:pPr>
          </w:p>
        </w:tc>
        <w:tc>
          <w:tcPr>
            <w:tcW w:w="1413" w:type="dxa"/>
            <w:tcBorders>
              <w:top w:val="nil"/>
              <w:bottom w:val="nil"/>
            </w:tcBorders>
            <w:vAlign w:val="bottom"/>
          </w:tcPr>
          <w:p w14:paraId="6D2F2D80" w14:textId="77777777" w:rsidR="00E45044" w:rsidRPr="00297E92" w:rsidRDefault="00E45044" w:rsidP="00E45044">
            <w:pPr>
              <w:jc w:val="right"/>
              <w:rPr>
                <w:sz w:val="15"/>
                <w:szCs w:val="15"/>
              </w:rPr>
            </w:pPr>
          </w:p>
        </w:tc>
        <w:tc>
          <w:tcPr>
            <w:tcW w:w="1413" w:type="dxa"/>
            <w:tcBorders>
              <w:top w:val="nil"/>
              <w:bottom w:val="nil"/>
            </w:tcBorders>
            <w:vAlign w:val="bottom"/>
          </w:tcPr>
          <w:p w14:paraId="45F1798A" w14:textId="77777777" w:rsidR="00E45044" w:rsidRPr="00297E92" w:rsidRDefault="00E45044" w:rsidP="00E45044">
            <w:pPr>
              <w:jc w:val="right"/>
              <w:rPr>
                <w:sz w:val="15"/>
                <w:szCs w:val="15"/>
              </w:rPr>
            </w:pPr>
          </w:p>
        </w:tc>
        <w:tc>
          <w:tcPr>
            <w:tcW w:w="1413" w:type="dxa"/>
            <w:tcBorders>
              <w:top w:val="nil"/>
              <w:bottom w:val="nil"/>
            </w:tcBorders>
            <w:vAlign w:val="bottom"/>
          </w:tcPr>
          <w:p w14:paraId="5BD08EA7" w14:textId="77777777" w:rsidR="00E45044" w:rsidRPr="00297E92" w:rsidRDefault="00E45044" w:rsidP="00E45044">
            <w:pPr>
              <w:jc w:val="right"/>
              <w:rPr>
                <w:sz w:val="15"/>
                <w:szCs w:val="15"/>
              </w:rPr>
            </w:pPr>
          </w:p>
        </w:tc>
        <w:tc>
          <w:tcPr>
            <w:tcW w:w="1413" w:type="dxa"/>
            <w:tcBorders>
              <w:top w:val="nil"/>
              <w:bottom w:val="nil"/>
            </w:tcBorders>
            <w:vAlign w:val="bottom"/>
          </w:tcPr>
          <w:p w14:paraId="6AFD8F9B" w14:textId="77777777" w:rsidR="00E45044" w:rsidRPr="00297E92" w:rsidRDefault="00E45044" w:rsidP="00E45044">
            <w:pPr>
              <w:jc w:val="right"/>
              <w:rPr>
                <w:sz w:val="15"/>
                <w:szCs w:val="15"/>
              </w:rPr>
            </w:pPr>
          </w:p>
        </w:tc>
        <w:tc>
          <w:tcPr>
            <w:tcW w:w="1413" w:type="dxa"/>
            <w:tcBorders>
              <w:top w:val="nil"/>
              <w:bottom w:val="nil"/>
            </w:tcBorders>
            <w:vAlign w:val="bottom"/>
          </w:tcPr>
          <w:p w14:paraId="1C7B1F94" w14:textId="77777777" w:rsidR="00E45044" w:rsidRPr="00297E92" w:rsidRDefault="00E45044" w:rsidP="00E45044">
            <w:pPr>
              <w:jc w:val="right"/>
              <w:rPr>
                <w:sz w:val="15"/>
                <w:szCs w:val="15"/>
              </w:rPr>
            </w:pPr>
          </w:p>
        </w:tc>
        <w:tc>
          <w:tcPr>
            <w:tcW w:w="1413" w:type="dxa"/>
            <w:tcBorders>
              <w:top w:val="nil"/>
              <w:bottom w:val="nil"/>
            </w:tcBorders>
            <w:vAlign w:val="bottom"/>
          </w:tcPr>
          <w:p w14:paraId="3A772464" w14:textId="77777777" w:rsidR="00E45044" w:rsidRPr="00297E92" w:rsidRDefault="00E45044" w:rsidP="00E45044">
            <w:pPr>
              <w:jc w:val="right"/>
              <w:rPr>
                <w:sz w:val="15"/>
                <w:szCs w:val="15"/>
              </w:rPr>
            </w:pPr>
          </w:p>
        </w:tc>
        <w:tc>
          <w:tcPr>
            <w:tcW w:w="1413" w:type="dxa"/>
            <w:tcBorders>
              <w:top w:val="nil"/>
              <w:bottom w:val="nil"/>
            </w:tcBorders>
            <w:vAlign w:val="bottom"/>
          </w:tcPr>
          <w:p w14:paraId="07BBEFF1" w14:textId="77777777" w:rsidR="00E45044" w:rsidRPr="00297E92" w:rsidRDefault="00E45044" w:rsidP="00E45044">
            <w:pPr>
              <w:jc w:val="right"/>
              <w:rPr>
                <w:sz w:val="15"/>
                <w:szCs w:val="15"/>
              </w:rPr>
            </w:pPr>
          </w:p>
        </w:tc>
        <w:tc>
          <w:tcPr>
            <w:tcW w:w="1413" w:type="dxa"/>
            <w:tcBorders>
              <w:top w:val="nil"/>
              <w:bottom w:val="nil"/>
            </w:tcBorders>
            <w:vAlign w:val="bottom"/>
          </w:tcPr>
          <w:p w14:paraId="4FF09B56" w14:textId="77777777" w:rsidR="00E45044" w:rsidRPr="00297E92" w:rsidRDefault="00E45044" w:rsidP="00E45044">
            <w:pPr>
              <w:jc w:val="right"/>
              <w:rPr>
                <w:sz w:val="15"/>
                <w:szCs w:val="15"/>
              </w:rPr>
            </w:pPr>
          </w:p>
        </w:tc>
      </w:tr>
      <w:tr w:rsidR="00E45044" w:rsidRPr="00297E92" w14:paraId="60E4EF1F" w14:textId="77777777" w:rsidTr="00E45044">
        <w:tc>
          <w:tcPr>
            <w:tcW w:w="1843" w:type="dxa"/>
          </w:tcPr>
          <w:p w14:paraId="4F2F860D" w14:textId="77777777" w:rsidR="00E45044" w:rsidRPr="00297E92" w:rsidRDefault="00E45044" w:rsidP="00E45044">
            <w:pPr>
              <w:ind w:left="-57"/>
              <w:rPr>
                <w:b/>
                <w:bCs/>
                <w:snapToGrid w:val="0"/>
                <w:sz w:val="15"/>
                <w:szCs w:val="15"/>
                <w:lang w:eastAsia="sk-SK"/>
              </w:rPr>
            </w:pPr>
            <w:r w:rsidRPr="00297E92">
              <w:rPr>
                <w:b/>
                <w:bCs/>
                <w:snapToGrid w:val="0"/>
                <w:sz w:val="15"/>
                <w:szCs w:val="15"/>
                <w:lang w:eastAsia="sk-SK"/>
              </w:rPr>
              <w:t xml:space="preserve">Zostatková hodnota </w:t>
            </w:r>
          </w:p>
        </w:tc>
        <w:tc>
          <w:tcPr>
            <w:tcW w:w="1129" w:type="dxa"/>
            <w:tcBorders>
              <w:top w:val="nil"/>
            </w:tcBorders>
            <w:vAlign w:val="bottom"/>
          </w:tcPr>
          <w:p w14:paraId="6D369037" w14:textId="77777777" w:rsidR="00E45044" w:rsidRPr="00297E92" w:rsidRDefault="00E45044" w:rsidP="00E45044">
            <w:pPr>
              <w:jc w:val="right"/>
              <w:rPr>
                <w:sz w:val="15"/>
                <w:szCs w:val="15"/>
              </w:rPr>
            </w:pPr>
          </w:p>
        </w:tc>
        <w:tc>
          <w:tcPr>
            <w:tcW w:w="1413" w:type="dxa"/>
            <w:tcBorders>
              <w:top w:val="nil"/>
            </w:tcBorders>
            <w:vAlign w:val="bottom"/>
          </w:tcPr>
          <w:p w14:paraId="6147729C" w14:textId="77777777" w:rsidR="00E45044" w:rsidRPr="00297E92" w:rsidRDefault="00E45044" w:rsidP="00E45044">
            <w:pPr>
              <w:jc w:val="right"/>
              <w:rPr>
                <w:sz w:val="15"/>
                <w:szCs w:val="15"/>
              </w:rPr>
            </w:pPr>
          </w:p>
        </w:tc>
        <w:tc>
          <w:tcPr>
            <w:tcW w:w="1413" w:type="dxa"/>
            <w:tcBorders>
              <w:top w:val="nil"/>
            </w:tcBorders>
            <w:vAlign w:val="bottom"/>
          </w:tcPr>
          <w:p w14:paraId="0D04A26B" w14:textId="77777777" w:rsidR="00E45044" w:rsidRPr="00297E92" w:rsidRDefault="00E45044" w:rsidP="00E45044">
            <w:pPr>
              <w:jc w:val="right"/>
              <w:rPr>
                <w:sz w:val="15"/>
                <w:szCs w:val="15"/>
              </w:rPr>
            </w:pPr>
          </w:p>
        </w:tc>
        <w:tc>
          <w:tcPr>
            <w:tcW w:w="1413" w:type="dxa"/>
            <w:tcBorders>
              <w:top w:val="nil"/>
            </w:tcBorders>
            <w:vAlign w:val="bottom"/>
          </w:tcPr>
          <w:p w14:paraId="05D78AE3" w14:textId="77777777" w:rsidR="00E45044" w:rsidRPr="00297E92" w:rsidRDefault="00E45044" w:rsidP="00E45044">
            <w:pPr>
              <w:jc w:val="right"/>
              <w:rPr>
                <w:sz w:val="15"/>
                <w:szCs w:val="15"/>
              </w:rPr>
            </w:pPr>
          </w:p>
        </w:tc>
        <w:tc>
          <w:tcPr>
            <w:tcW w:w="1413" w:type="dxa"/>
            <w:tcBorders>
              <w:top w:val="nil"/>
            </w:tcBorders>
            <w:vAlign w:val="bottom"/>
          </w:tcPr>
          <w:p w14:paraId="38F7D9CB" w14:textId="77777777" w:rsidR="00E45044" w:rsidRPr="00297E92" w:rsidRDefault="00E45044" w:rsidP="00E45044">
            <w:pPr>
              <w:jc w:val="right"/>
              <w:rPr>
                <w:sz w:val="15"/>
                <w:szCs w:val="15"/>
              </w:rPr>
            </w:pPr>
          </w:p>
        </w:tc>
        <w:tc>
          <w:tcPr>
            <w:tcW w:w="1413" w:type="dxa"/>
            <w:tcBorders>
              <w:top w:val="nil"/>
            </w:tcBorders>
            <w:vAlign w:val="bottom"/>
          </w:tcPr>
          <w:p w14:paraId="176B047C" w14:textId="77777777" w:rsidR="00E45044" w:rsidRPr="00297E92" w:rsidRDefault="00E45044" w:rsidP="00E45044">
            <w:pPr>
              <w:jc w:val="right"/>
              <w:rPr>
                <w:sz w:val="15"/>
                <w:szCs w:val="15"/>
              </w:rPr>
            </w:pPr>
          </w:p>
        </w:tc>
        <w:tc>
          <w:tcPr>
            <w:tcW w:w="1413" w:type="dxa"/>
            <w:tcBorders>
              <w:top w:val="nil"/>
            </w:tcBorders>
            <w:vAlign w:val="bottom"/>
          </w:tcPr>
          <w:p w14:paraId="7F97C450" w14:textId="77777777" w:rsidR="00E45044" w:rsidRPr="00297E92" w:rsidRDefault="00E45044" w:rsidP="00E45044">
            <w:pPr>
              <w:jc w:val="right"/>
              <w:rPr>
                <w:sz w:val="15"/>
                <w:szCs w:val="15"/>
              </w:rPr>
            </w:pPr>
          </w:p>
        </w:tc>
        <w:tc>
          <w:tcPr>
            <w:tcW w:w="1413" w:type="dxa"/>
            <w:tcBorders>
              <w:top w:val="nil"/>
            </w:tcBorders>
            <w:vAlign w:val="bottom"/>
          </w:tcPr>
          <w:p w14:paraId="7C5324E6" w14:textId="77777777" w:rsidR="00E45044" w:rsidRPr="00297E92" w:rsidRDefault="00E45044" w:rsidP="00E45044">
            <w:pPr>
              <w:jc w:val="right"/>
              <w:rPr>
                <w:sz w:val="15"/>
                <w:szCs w:val="15"/>
              </w:rPr>
            </w:pPr>
          </w:p>
        </w:tc>
        <w:tc>
          <w:tcPr>
            <w:tcW w:w="1413" w:type="dxa"/>
            <w:tcBorders>
              <w:top w:val="nil"/>
            </w:tcBorders>
            <w:vAlign w:val="bottom"/>
          </w:tcPr>
          <w:p w14:paraId="1CBB84DE" w14:textId="77777777" w:rsidR="00E45044" w:rsidRPr="00297E92" w:rsidRDefault="00E45044" w:rsidP="00E45044">
            <w:pPr>
              <w:jc w:val="right"/>
              <w:rPr>
                <w:sz w:val="15"/>
                <w:szCs w:val="15"/>
              </w:rPr>
            </w:pPr>
          </w:p>
        </w:tc>
      </w:tr>
      <w:tr w:rsidR="00E45044" w:rsidRPr="00297E92" w14:paraId="31008E7B" w14:textId="77777777" w:rsidTr="00E45044">
        <w:tc>
          <w:tcPr>
            <w:tcW w:w="1843" w:type="dxa"/>
          </w:tcPr>
          <w:p w14:paraId="49B65420" w14:textId="77777777" w:rsidR="00E45044" w:rsidRPr="00297E92" w:rsidRDefault="00E45044" w:rsidP="00E45044">
            <w:pPr>
              <w:ind w:left="-57"/>
              <w:rPr>
                <w:snapToGrid w:val="0"/>
                <w:sz w:val="15"/>
                <w:szCs w:val="15"/>
                <w:lang w:eastAsia="sk-SK"/>
              </w:rPr>
            </w:pPr>
            <w:r w:rsidRPr="00297E92">
              <w:rPr>
                <w:snapToGrid w:val="0"/>
                <w:sz w:val="15"/>
                <w:szCs w:val="15"/>
                <w:lang w:eastAsia="sk-SK"/>
              </w:rPr>
              <w:t>K 1. januáru 2015</w:t>
            </w:r>
          </w:p>
        </w:tc>
        <w:tc>
          <w:tcPr>
            <w:tcW w:w="1129" w:type="dxa"/>
            <w:tcBorders>
              <w:bottom w:val="single" w:sz="4" w:space="0" w:color="auto"/>
            </w:tcBorders>
            <w:vAlign w:val="bottom"/>
          </w:tcPr>
          <w:p w14:paraId="72C61D9F" w14:textId="77777777" w:rsidR="00E45044" w:rsidRPr="00297E92" w:rsidRDefault="00E45044" w:rsidP="00E45044">
            <w:pPr>
              <w:jc w:val="right"/>
              <w:rPr>
                <w:sz w:val="15"/>
                <w:szCs w:val="15"/>
              </w:rPr>
            </w:pPr>
            <w:r w:rsidRPr="00297E92">
              <w:rPr>
                <w:sz w:val="15"/>
                <w:szCs w:val="15"/>
              </w:rPr>
              <w:t>1 749 274</w:t>
            </w:r>
          </w:p>
        </w:tc>
        <w:tc>
          <w:tcPr>
            <w:tcW w:w="1413" w:type="dxa"/>
            <w:tcBorders>
              <w:bottom w:val="single" w:sz="4" w:space="0" w:color="auto"/>
            </w:tcBorders>
            <w:vAlign w:val="bottom"/>
          </w:tcPr>
          <w:p w14:paraId="356B6056" w14:textId="77777777" w:rsidR="00E45044" w:rsidRPr="00297E92" w:rsidRDefault="00E45044" w:rsidP="00E45044">
            <w:pPr>
              <w:jc w:val="right"/>
              <w:rPr>
                <w:sz w:val="15"/>
                <w:szCs w:val="15"/>
              </w:rPr>
            </w:pPr>
            <w:r w:rsidRPr="00297E92">
              <w:rPr>
                <w:sz w:val="15"/>
                <w:szCs w:val="15"/>
              </w:rPr>
              <w:t>24 885 504</w:t>
            </w:r>
          </w:p>
        </w:tc>
        <w:tc>
          <w:tcPr>
            <w:tcW w:w="1413" w:type="dxa"/>
            <w:tcBorders>
              <w:bottom w:val="single" w:sz="4" w:space="0" w:color="auto"/>
            </w:tcBorders>
            <w:vAlign w:val="bottom"/>
          </w:tcPr>
          <w:p w14:paraId="735B9B94" w14:textId="77777777" w:rsidR="00E45044" w:rsidRPr="00297E92" w:rsidRDefault="00E45044" w:rsidP="00E45044">
            <w:pPr>
              <w:jc w:val="right"/>
              <w:rPr>
                <w:sz w:val="15"/>
                <w:szCs w:val="15"/>
              </w:rPr>
            </w:pPr>
            <w:r w:rsidRPr="00297E92">
              <w:rPr>
                <w:sz w:val="15"/>
                <w:szCs w:val="15"/>
              </w:rPr>
              <w:t>13 794 078</w:t>
            </w:r>
          </w:p>
        </w:tc>
        <w:tc>
          <w:tcPr>
            <w:tcW w:w="1413" w:type="dxa"/>
            <w:tcBorders>
              <w:bottom w:val="single" w:sz="4" w:space="0" w:color="auto"/>
            </w:tcBorders>
            <w:vAlign w:val="bottom"/>
          </w:tcPr>
          <w:p w14:paraId="1C6C82E4" w14:textId="77777777" w:rsidR="00E45044" w:rsidRPr="00297E92" w:rsidRDefault="00E45044" w:rsidP="00E45044">
            <w:pPr>
              <w:jc w:val="right"/>
              <w:rPr>
                <w:sz w:val="15"/>
                <w:szCs w:val="15"/>
              </w:rPr>
            </w:pPr>
            <w:r w:rsidRPr="00297E92">
              <w:rPr>
                <w:sz w:val="15"/>
                <w:szCs w:val="15"/>
              </w:rPr>
              <w:t>-</w:t>
            </w:r>
          </w:p>
        </w:tc>
        <w:tc>
          <w:tcPr>
            <w:tcW w:w="1413" w:type="dxa"/>
            <w:tcBorders>
              <w:bottom w:val="single" w:sz="4" w:space="0" w:color="auto"/>
            </w:tcBorders>
            <w:vAlign w:val="bottom"/>
          </w:tcPr>
          <w:p w14:paraId="09E61DB4" w14:textId="77777777" w:rsidR="00E45044" w:rsidRPr="00297E92" w:rsidRDefault="00E45044" w:rsidP="00E45044">
            <w:pPr>
              <w:jc w:val="right"/>
              <w:rPr>
                <w:sz w:val="15"/>
                <w:szCs w:val="15"/>
              </w:rPr>
            </w:pPr>
            <w:r w:rsidRPr="00297E92">
              <w:rPr>
                <w:sz w:val="15"/>
                <w:szCs w:val="15"/>
              </w:rPr>
              <w:t>-</w:t>
            </w:r>
          </w:p>
        </w:tc>
        <w:tc>
          <w:tcPr>
            <w:tcW w:w="1413" w:type="dxa"/>
            <w:tcBorders>
              <w:bottom w:val="single" w:sz="4" w:space="0" w:color="auto"/>
            </w:tcBorders>
            <w:vAlign w:val="bottom"/>
          </w:tcPr>
          <w:p w14:paraId="5C0E30B2" w14:textId="77777777" w:rsidR="00E45044" w:rsidRPr="00297E92" w:rsidRDefault="00E45044" w:rsidP="00E45044">
            <w:pPr>
              <w:jc w:val="right"/>
              <w:rPr>
                <w:sz w:val="15"/>
                <w:szCs w:val="15"/>
              </w:rPr>
            </w:pPr>
            <w:r w:rsidRPr="00297E92">
              <w:rPr>
                <w:sz w:val="15"/>
                <w:szCs w:val="15"/>
              </w:rPr>
              <w:t>7 458</w:t>
            </w:r>
          </w:p>
        </w:tc>
        <w:tc>
          <w:tcPr>
            <w:tcW w:w="1413" w:type="dxa"/>
            <w:tcBorders>
              <w:bottom w:val="single" w:sz="4" w:space="0" w:color="auto"/>
            </w:tcBorders>
            <w:vAlign w:val="bottom"/>
          </w:tcPr>
          <w:p w14:paraId="276F003F" w14:textId="77777777" w:rsidR="00E45044" w:rsidRPr="00297E92" w:rsidRDefault="00E45044" w:rsidP="00E45044">
            <w:pPr>
              <w:jc w:val="right"/>
              <w:rPr>
                <w:sz w:val="15"/>
                <w:szCs w:val="15"/>
              </w:rPr>
            </w:pPr>
            <w:r w:rsidRPr="00297E92">
              <w:rPr>
                <w:sz w:val="15"/>
                <w:szCs w:val="15"/>
              </w:rPr>
              <w:t>76 630</w:t>
            </w:r>
          </w:p>
        </w:tc>
        <w:tc>
          <w:tcPr>
            <w:tcW w:w="1413" w:type="dxa"/>
            <w:tcBorders>
              <w:bottom w:val="single" w:sz="4" w:space="0" w:color="auto"/>
            </w:tcBorders>
            <w:vAlign w:val="bottom"/>
          </w:tcPr>
          <w:p w14:paraId="686933B8" w14:textId="77777777" w:rsidR="00E45044" w:rsidRPr="00297E92" w:rsidRDefault="00E45044" w:rsidP="00E45044">
            <w:pPr>
              <w:jc w:val="right"/>
              <w:rPr>
                <w:sz w:val="15"/>
                <w:szCs w:val="15"/>
              </w:rPr>
            </w:pPr>
            <w:r w:rsidRPr="00297E92">
              <w:rPr>
                <w:sz w:val="15"/>
                <w:szCs w:val="15"/>
              </w:rPr>
              <w:t>122 837</w:t>
            </w:r>
          </w:p>
        </w:tc>
        <w:tc>
          <w:tcPr>
            <w:tcW w:w="1413" w:type="dxa"/>
            <w:tcBorders>
              <w:bottom w:val="single" w:sz="4" w:space="0" w:color="auto"/>
            </w:tcBorders>
            <w:vAlign w:val="bottom"/>
          </w:tcPr>
          <w:p w14:paraId="26F21AF2" w14:textId="77777777" w:rsidR="00E45044" w:rsidRPr="00297E92" w:rsidRDefault="00E45044" w:rsidP="00E45044">
            <w:pPr>
              <w:jc w:val="right"/>
              <w:rPr>
                <w:sz w:val="15"/>
                <w:szCs w:val="15"/>
              </w:rPr>
            </w:pPr>
            <w:r w:rsidRPr="00297E92">
              <w:rPr>
                <w:sz w:val="15"/>
                <w:szCs w:val="15"/>
              </w:rPr>
              <w:t>40 635 781</w:t>
            </w:r>
          </w:p>
        </w:tc>
      </w:tr>
      <w:tr w:rsidR="00E45044" w:rsidRPr="00297E92" w14:paraId="10CFA385" w14:textId="77777777" w:rsidTr="00E45044">
        <w:tc>
          <w:tcPr>
            <w:tcW w:w="1843" w:type="dxa"/>
          </w:tcPr>
          <w:p w14:paraId="7D66D2FB" w14:textId="77777777" w:rsidR="00E45044" w:rsidRPr="00297E92" w:rsidRDefault="00E45044" w:rsidP="00E45044">
            <w:pPr>
              <w:ind w:left="-57"/>
              <w:rPr>
                <w:snapToGrid w:val="0"/>
                <w:sz w:val="15"/>
                <w:szCs w:val="15"/>
                <w:lang w:eastAsia="sk-SK"/>
              </w:rPr>
            </w:pPr>
            <w:r w:rsidRPr="00297E92">
              <w:rPr>
                <w:snapToGrid w:val="0"/>
                <w:sz w:val="15"/>
                <w:szCs w:val="15"/>
                <w:lang w:eastAsia="sk-SK"/>
              </w:rPr>
              <w:t>K 31. decembru 2015</w:t>
            </w:r>
          </w:p>
        </w:tc>
        <w:tc>
          <w:tcPr>
            <w:tcW w:w="1129" w:type="dxa"/>
            <w:tcBorders>
              <w:top w:val="single" w:sz="4" w:space="0" w:color="auto"/>
              <w:bottom w:val="single" w:sz="8" w:space="0" w:color="auto"/>
            </w:tcBorders>
            <w:vAlign w:val="bottom"/>
          </w:tcPr>
          <w:p w14:paraId="6CB8E044" w14:textId="77777777" w:rsidR="00E45044" w:rsidRPr="00297E92" w:rsidRDefault="00E45044" w:rsidP="00E45044">
            <w:pPr>
              <w:jc w:val="right"/>
              <w:rPr>
                <w:sz w:val="15"/>
                <w:szCs w:val="15"/>
              </w:rPr>
            </w:pPr>
            <w:r w:rsidRPr="00297E92">
              <w:rPr>
                <w:sz w:val="15"/>
                <w:szCs w:val="15"/>
              </w:rPr>
              <w:t>1 749 274</w:t>
            </w:r>
          </w:p>
        </w:tc>
        <w:tc>
          <w:tcPr>
            <w:tcW w:w="1413" w:type="dxa"/>
            <w:tcBorders>
              <w:top w:val="single" w:sz="4" w:space="0" w:color="auto"/>
              <w:bottom w:val="single" w:sz="8" w:space="0" w:color="auto"/>
            </w:tcBorders>
            <w:vAlign w:val="bottom"/>
          </w:tcPr>
          <w:p w14:paraId="0B807EED" w14:textId="77777777" w:rsidR="00E45044" w:rsidRPr="00297E92" w:rsidRDefault="00E45044" w:rsidP="00E45044">
            <w:pPr>
              <w:jc w:val="right"/>
              <w:rPr>
                <w:sz w:val="15"/>
                <w:szCs w:val="15"/>
              </w:rPr>
            </w:pPr>
            <w:r w:rsidRPr="00297E92">
              <w:rPr>
                <w:sz w:val="15"/>
                <w:szCs w:val="15"/>
              </w:rPr>
              <w:t>25 578 913</w:t>
            </w:r>
          </w:p>
        </w:tc>
        <w:tc>
          <w:tcPr>
            <w:tcW w:w="1413" w:type="dxa"/>
            <w:tcBorders>
              <w:top w:val="single" w:sz="4" w:space="0" w:color="auto"/>
              <w:bottom w:val="single" w:sz="8" w:space="0" w:color="auto"/>
            </w:tcBorders>
            <w:vAlign w:val="bottom"/>
          </w:tcPr>
          <w:p w14:paraId="5B920511" w14:textId="77777777" w:rsidR="00E45044" w:rsidRPr="00297E92" w:rsidRDefault="00E45044" w:rsidP="00E45044">
            <w:pPr>
              <w:jc w:val="right"/>
              <w:rPr>
                <w:sz w:val="15"/>
                <w:szCs w:val="15"/>
              </w:rPr>
            </w:pPr>
            <w:r w:rsidRPr="00297E92">
              <w:rPr>
                <w:sz w:val="15"/>
                <w:szCs w:val="15"/>
              </w:rPr>
              <w:t>13 483 312</w:t>
            </w:r>
          </w:p>
        </w:tc>
        <w:tc>
          <w:tcPr>
            <w:tcW w:w="1413" w:type="dxa"/>
            <w:tcBorders>
              <w:top w:val="single" w:sz="4" w:space="0" w:color="auto"/>
              <w:bottom w:val="single" w:sz="8" w:space="0" w:color="auto"/>
            </w:tcBorders>
            <w:vAlign w:val="bottom"/>
          </w:tcPr>
          <w:p w14:paraId="0BD93525" w14:textId="77777777" w:rsidR="00E45044" w:rsidRPr="00297E92" w:rsidRDefault="00E45044" w:rsidP="00E45044">
            <w:pPr>
              <w:jc w:val="right"/>
              <w:rPr>
                <w:sz w:val="15"/>
                <w:szCs w:val="15"/>
              </w:rPr>
            </w:pPr>
            <w:r w:rsidRPr="00297E92">
              <w:rPr>
                <w:sz w:val="15"/>
                <w:szCs w:val="15"/>
              </w:rPr>
              <w:t>-</w:t>
            </w:r>
          </w:p>
        </w:tc>
        <w:tc>
          <w:tcPr>
            <w:tcW w:w="1413" w:type="dxa"/>
            <w:tcBorders>
              <w:top w:val="single" w:sz="4" w:space="0" w:color="auto"/>
              <w:bottom w:val="single" w:sz="8" w:space="0" w:color="auto"/>
            </w:tcBorders>
            <w:vAlign w:val="bottom"/>
          </w:tcPr>
          <w:p w14:paraId="26D8895C" w14:textId="77777777" w:rsidR="00E45044" w:rsidRPr="00297E92" w:rsidRDefault="00E45044" w:rsidP="00E45044">
            <w:pPr>
              <w:jc w:val="right"/>
              <w:rPr>
                <w:sz w:val="15"/>
                <w:szCs w:val="15"/>
              </w:rPr>
            </w:pPr>
            <w:r w:rsidRPr="00297E92">
              <w:rPr>
                <w:sz w:val="15"/>
                <w:szCs w:val="15"/>
              </w:rPr>
              <w:t>-</w:t>
            </w:r>
          </w:p>
        </w:tc>
        <w:tc>
          <w:tcPr>
            <w:tcW w:w="1413" w:type="dxa"/>
            <w:tcBorders>
              <w:top w:val="single" w:sz="4" w:space="0" w:color="auto"/>
              <w:bottom w:val="single" w:sz="8" w:space="0" w:color="auto"/>
            </w:tcBorders>
            <w:vAlign w:val="bottom"/>
          </w:tcPr>
          <w:p w14:paraId="5C1A5BBF" w14:textId="77777777" w:rsidR="00E45044" w:rsidRPr="00297E92" w:rsidRDefault="00E45044" w:rsidP="00E45044">
            <w:pPr>
              <w:jc w:val="right"/>
              <w:rPr>
                <w:sz w:val="15"/>
                <w:szCs w:val="15"/>
              </w:rPr>
            </w:pPr>
            <w:r w:rsidRPr="00297E92">
              <w:rPr>
                <w:sz w:val="15"/>
                <w:szCs w:val="15"/>
              </w:rPr>
              <w:t>7 458</w:t>
            </w:r>
          </w:p>
        </w:tc>
        <w:tc>
          <w:tcPr>
            <w:tcW w:w="1413" w:type="dxa"/>
            <w:tcBorders>
              <w:top w:val="single" w:sz="4" w:space="0" w:color="auto"/>
              <w:bottom w:val="single" w:sz="8" w:space="0" w:color="auto"/>
            </w:tcBorders>
            <w:vAlign w:val="bottom"/>
          </w:tcPr>
          <w:p w14:paraId="7A3E999B" w14:textId="77777777" w:rsidR="00E45044" w:rsidRPr="00297E92" w:rsidRDefault="00E45044" w:rsidP="00E45044">
            <w:pPr>
              <w:jc w:val="right"/>
              <w:rPr>
                <w:sz w:val="15"/>
                <w:szCs w:val="15"/>
              </w:rPr>
            </w:pPr>
            <w:r w:rsidRPr="00297E92">
              <w:rPr>
                <w:sz w:val="15"/>
                <w:szCs w:val="15"/>
              </w:rPr>
              <w:t>749 978</w:t>
            </w:r>
          </w:p>
        </w:tc>
        <w:tc>
          <w:tcPr>
            <w:tcW w:w="1413" w:type="dxa"/>
            <w:tcBorders>
              <w:top w:val="single" w:sz="4" w:space="0" w:color="auto"/>
              <w:bottom w:val="single" w:sz="8" w:space="0" w:color="auto"/>
            </w:tcBorders>
            <w:vAlign w:val="bottom"/>
          </w:tcPr>
          <w:p w14:paraId="4E97CCBD" w14:textId="77777777" w:rsidR="00E45044" w:rsidRPr="00297E92" w:rsidRDefault="00E45044" w:rsidP="00E45044">
            <w:pPr>
              <w:jc w:val="right"/>
              <w:rPr>
                <w:sz w:val="15"/>
                <w:szCs w:val="15"/>
              </w:rPr>
            </w:pPr>
            <w:r w:rsidRPr="00297E92">
              <w:rPr>
                <w:sz w:val="15"/>
                <w:szCs w:val="15"/>
              </w:rPr>
              <w:t>8 867</w:t>
            </w:r>
          </w:p>
        </w:tc>
        <w:tc>
          <w:tcPr>
            <w:tcW w:w="1413" w:type="dxa"/>
            <w:tcBorders>
              <w:top w:val="single" w:sz="4" w:space="0" w:color="auto"/>
              <w:bottom w:val="single" w:sz="8" w:space="0" w:color="auto"/>
            </w:tcBorders>
            <w:vAlign w:val="bottom"/>
          </w:tcPr>
          <w:p w14:paraId="30964B33" w14:textId="77777777" w:rsidR="00E45044" w:rsidRPr="00297E92" w:rsidRDefault="00E45044" w:rsidP="00E45044">
            <w:pPr>
              <w:jc w:val="right"/>
              <w:rPr>
                <w:sz w:val="15"/>
                <w:szCs w:val="15"/>
              </w:rPr>
            </w:pPr>
            <w:r w:rsidRPr="00297E92">
              <w:rPr>
                <w:sz w:val="15"/>
                <w:szCs w:val="15"/>
              </w:rPr>
              <w:t>41 577 802</w:t>
            </w:r>
          </w:p>
        </w:tc>
      </w:tr>
    </w:tbl>
    <w:p w14:paraId="08C0DD71" w14:textId="77777777" w:rsidR="00E45044" w:rsidRPr="00297E92" w:rsidRDefault="00E45044" w:rsidP="00E45044">
      <w:pPr>
        <w:rPr>
          <w:sz w:val="14"/>
          <w:szCs w:val="14"/>
        </w:rPr>
      </w:pPr>
    </w:p>
    <w:p w14:paraId="69FBED66" w14:textId="6D38618F" w:rsidR="00E45044" w:rsidRDefault="00E45044" w:rsidP="00E45044">
      <w:pPr>
        <w:tabs>
          <w:tab w:val="left" w:pos="1701"/>
        </w:tabs>
      </w:pPr>
      <w:r w:rsidRPr="00297E92">
        <w:t>V roku 2015 najväčšia časť investícií do hmotného majetku bola vynaložená na nákup strojov pre výrobný proces. Suma 154 117 EUR predstavuje hodnotu varného kúta, 229 900 EUR je hodnota rádiofrekvenčného rozmrazovacieho systému STALAM RAPID. Na rekonštrukciu hlavného výrobného objektu bolo vynaložených 340 386 EUR. Obstaraný a nezaradený majetok v hodnote 749 978 EUR predstavuje najmä nákup strojov z Kaiser Food a náklady na vybudovanie distribučného skladu v Lučenci.</w:t>
      </w:r>
    </w:p>
    <w:p w14:paraId="6F463422" w14:textId="77777777" w:rsidR="00436266" w:rsidRPr="00297E92" w:rsidRDefault="00436266" w:rsidP="00E45044">
      <w:pPr>
        <w:tabs>
          <w:tab w:val="left" w:pos="1701"/>
        </w:tabs>
      </w:pPr>
    </w:p>
    <w:p w14:paraId="4C0AD25B" w14:textId="77777777" w:rsidR="00153662" w:rsidRPr="00297E92" w:rsidRDefault="00153662" w:rsidP="009A1D43">
      <w:pPr>
        <w:pStyle w:val="Nadpis3"/>
      </w:pPr>
      <w:r w:rsidRPr="00297E92">
        <w:t>Záložné právo a obmedzenie disponovania s dlhodobým nehmotným a hmotným majetkom</w:t>
      </w:r>
    </w:p>
    <w:p w14:paraId="5634C759" w14:textId="77777777" w:rsidR="00E40910" w:rsidRPr="00297E92" w:rsidRDefault="00E40910" w:rsidP="00153662"/>
    <w:p w14:paraId="41D07673" w14:textId="77777777" w:rsidR="00153662" w:rsidRPr="00297E92" w:rsidRDefault="00CF0137" w:rsidP="00153662">
      <w:r w:rsidRPr="00297E92">
        <w:t xml:space="preserve">Na majetok spoločnosti nie je zriadené záložné právo. </w:t>
      </w:r>
    </w:p>
    <w:p w14:paraId="755D00CD" w14:textId="77777777" w:rsidR="00FE5BFF" w:rsidRPr="00297E92" w:rsidRDefault="00FE5BFF" w:rsidP="00D5663A">
      <w:pPr>
        <w:rPr>
          <w:highlight w:val="yellow"/>
        </w:rPr>
      </w:pPr>
    </w:p>
    <w:p w14:paraId="0BF4AF50" w14:textId="77777777" w:rsidR="00887750" w:rsidRPr="00297E92" w:rsidRDefault="00887750" w:rsidP="00D5663A">
      <w:pPr>
        <w:rPr>
          <w:highlight w:val="yellow"/>
        </w:rPr>
      </w:pPr>
    </w:p>
    <w:p w14:paraId="44F646D6" w14:textId="77777777" w:rsidR="00E40910" w:rsidRPr="00297E92" w:rsidRDefault="00E40910" w:rsidP="00F01D36">
      <w:pPr>
        <w:pStyle w:val="Nadpis2"/>
        <w:numPr>
          <w:ilvl w:val="1"/>
          <w:numId w:val="2"/>
        </w:numPr>
        <w:rPr>
          <w:highlight w:val="yellow"/>
        </w:rPr>
        <w:sectPr w:rsidR="00E40910" w:rsidRPr="00297E92" w:rsidSect="0072512B">
          <w:headerReference w:type="even" r:id="rId105"/>
          <w:headerReference w:type="default" r:id="rId106"/>
          <w:footerReference w:type="even" r:id="rId107"/>
          <w:footerReference w:type="default" r:id="rId108"/>
          <w:headerReference w:type="first" r:id="rId109"/>
          <w:footerReference w:type="first" r:id="rId110"/>
          <w:pgSz w:w="16838" w:h="11906" w:orient="landscape"/>
          <w:pgMar w:top="1418" w:right="1418" w:bottom="1418" w:left="1134" w:header="851" w:footer="680" w:gutter="0"/>
          <w:cols w:space="708"/>
          <w:docGrid w:linePitch="360"/>
        </w:sectPr>
      </w:pPr>
    </w:p>
    <w:p w14:paraId="3708511D" w14:textId="77777777" w:rsidR="00D5663A" w:rsidRPr="00297E92" w:rsidRDefault="00200F9E" w:rsidP="009A1D43">
      <w:pPr>
        <w:pStyle w:val="Nadpis2"/>
      </w:pPr>
      <w:r w:rsidRPr="00297E92">
        <w:lastRenderedPageBreak/>
        <w:t xml:space="preserve">Dlhodobý finančný majetok </w:t>
      </w:r>
    </w:p>
    <w:p w14:paraId="551CA96A" w14:textId="77777777" w:rsidR="00D5663A" w:rsidRPr="00297E92" w:rsidRDefault="00D5663A" w:rsidP="00D5663A">
      <w:pPr>
        <w:rPr>
          <w:snapToGrid w:val="0"/>
          <w:u w:val="single"/>
          <w:lang w:eastAsia="sk-SK"/>
        </w:rPr>
      </w:pPr>
    </w:p>
    <w:p w14:paraId="479C2638" w14:textId="77777777" w:rsidR="00D5663A" w:rsidRPr="00297E92" w:rsidRDefault="00D5663A" w:rsidP="009A1D43">
      <w:pPr>
        <w:pStyle w:val="Nadpis3"/>
      </w:pPr>
      <w:r w:rsidRPr="00297E92">
        <w:t>Pohyby na účtoch dlhodobého finančného majetku</w:t>
      </w:r>
    </w:p>
    <w:p w14:paraId="4C72FC99" w14:textId="77777777" w:rsidR="00D5663A" w:rsidRPr="00297E92" w:rsidRDefault="00D5663A" w:rsidP="001B30A4"/>
    <w:p w14:paraId="725153A5" w14:textId="46BEF8BE" w:rsidR="00E40910" w:rsidRPr="00297E92" w:rsidRDefault="00E40910" w:rsidP="00E40910">
      <w:pPr>
        <w:rPr>
          <w:b/>
          <w:snapToGrid w:val="0"/>
          <w:lang w:eastAsia="sk-SK"/>
        </w:rPr>
      </w:pPr>
      <w:r w:rsidRPr="00297E92">
        <w:rPr>
          <w:snapToGrid w:val="0"/>
          <w:u w:val="single"/>
          <w:lang w:eastAsia="sk-SK"/>
        </w:rPr>
        <w:t>31. december 201</w:t>
      </w:r>
      <w:r w:rsidR="00E45044">
        <w:rPr>
          <w:snapToGrid w:val="0"/>
          <w:u w:val="single"/>
          <w:lang w:eastAsia="sk-SK"/>
        </w:rPr>
        <w:t>6</w:t>
      </w:r>
    </w:p>
    <w:p w14:paraId="3502C785" w14:textId="77777777" w:rsidR="00E40910" w:rsidRPr="00297E92" w:rsidRDefault="00E40910" w:rsidP="00E40910"/>
    <w:tbl>
      <w:tblPr>
        <w:tblW w:w="14110" w:type="dxa"/>
        <w:tblInd w:w="108" w:type="dxa"/>
        <w:tblBorders>
          <w:top w:val="single" w:sz="8" w:space="0" w:color="auto"/>
          <w:bottom w:val="single" w:sz="8" w:space="0" w:color="auto"/>
        </w:tblBorders>
        <w:tblLayout w:type="fixed"/>
        <w:tblLook w:val="01E0" w:firstRow="1" w:lastRow="1" w:firstColumn="1" w:lastColumn="1" w:noHBand="0" w:noVBand="0"/>
      </w:tblPr>
      <w:tblGrid>
        <w:gridCol w:w="1701"/>
        <w:gridCol w:w="1134"/>
        <w:gridCol w:w="1134"/>
        <w:gridCol w:w="1134"/>
        <w:gridCol w:w="1088"/>
        <w:gridCol w:w="1045"/>
        <w:gridCol w:w="718"/>
        <w:gridCol w:w="1035"/>
        <w:gridCol w:w="1063"/>
        <w:gridCol w:w="902"/>
        <w:gridCol w:w="1098"/>
        <w:gridCol w:w="989"/>
        <w:gridCol w:w="1069"/>
      </w:tblGrid>
      <w:tr w:rsidR="003A123F" w:rsidRPr="00297E92" w14:paraId="49B568A4" w14:textId="77777777" w:rsidTr="00CB7BA1">
        <w:trPr>
          <w:trHeight w:val="463"/>
        </w:trPr>
        <w:tc>
          <w:tcPr>
            <w:tcW w:w="1701" w:type="dxa"/>
            <w:tcBorders>
              <w:top w:val="single" w:sz="8" w:space="0" w:color="auto"/>
              <w:bottom w:val="nil"/>
            </w:tcBorders>
            <w:vAlign w:val="center"/>
          </w:tcPr>
          <w:p w14:paraId="46AD066B" w14:textId="77777777" w:rsidR="003A123F" w:rsidRPr="00297E92" w:rsidRDefault="003A123F" w:rsidP="00E40910">
            <w:pPr>
              <w:jc w:val="center"/>
              <w:rPr>
                <w:b/>
                <w:i/>
                <w:sz w:val="15"/>
                <w:szCs w:val="15"/>
              </w:rPr>
            </w:pPr>
          </w:p>
        </w:tc>
        <w:tc>
          <w:tcPr>
            <w:tcW w:w="1134" w:type="dxa"/>
            <w:tcBorders>
              <w:top w:val="single" w:sz="8" w:space="0" w:color="auto"/>
              <w:bottom w:val="nil"/>
            </w:tcBorders>
            <w:vAlign w:val="center"/>
          </w:tcPr>
          <w:p w14:paraId="76DC0D2F" w14:textId="77777777" w:rsidR="003A123F" w:rsidRPr="00297E92" w:rsidRDefault="003A123F" w:rsidP="00CB7BA1">
            <w:pPr>
              <w:ind w:left="-57" w:right="-57"/>
              <w:jc w:val="center"/>
              <w:rPr>
                <w:b/>
                <w:i/>
                <w:sz w:val="14"/>
                <w:szCs w:val="14"/>
              </w:rPr>
            </w:pPr>
            <w:r w:rsidRPr="00297E92">
              <w:rPr>
                <w:b/>
                <w:i/>
                <w:sz w:val="14"/>
                <w:szCs w:val="14"/>
              </w:rPr>
              <w:t xml:space="preserve">Podielové </w:t>
            </w:r>
            <w:r w:rsidRPr="00297E92">
              <w:rPr>
                <w:rFonts w:cs="Arial"/>
                <w:b/>
                <w:bCs/>
                <w:i/>
                <w:iCs/>
                <w:sz w:val="14"/>
                <w:szCs w:val="14"/>
              </w:rPr>
              <w:t>cenné papiere</w:t>
            </w:r>
            <w:r w:rsidRPr="00297E92">
              <w:rPr>
                <w:b/>
                <w:i/>
                <w:sz w:val="14"/>
                <w:szCs w:val="14"/>
              </w:rPr>
              <w:t xml:space="preserve"> a podiely v </w:t>
            </w:r>
            <w:r w:rsidRPr="00297E92">
              <w:rPr>
                <w:rFonts w:cs="Arial"/>
                <w:b/>
                <w:bCs/>
                <w:i/>
                <w:iCs/>
                <w:sz w:val="14"/>
                <w:szCs w:val="14"/>
              </w:rPr>
              <w:t>prepojených účtovných jednotkách</w:t>
            </w:r>
          </w:p>
        </w:tc>
        <w:tc>
          <w:tcPr>
            <w:tcW w:w="1134" w:type="dxa"/>
            <w:tcBorders>
              <w:top w:val="single" w:sz="8" w:space="0" w:color="auto"/>
              <w:bottom w:val="nil"/>
            </w:tcBorders>
            <w:vAlign w:val="center"/>
          </w:tcPr>
          <w:p w14:paraId="72F2CDDD" w14:textId="77777777" w:rsidR="003A123F" w:rsidRPr="00297E92" w:rsidRDefault="003A123F" w:rsidP="00CB7BA1">
            <w:pPr>
              <w:ind w:left="-57" w:right="-57"/>
              <w:jc w:val="center"/>
              <w:rPr>
                <w:b/>
                <w:i/>
                <w:sz w:val="14"/>
                <w:szCs w:val="14"/>
              </w:rPr>
            </w:pPr>
            <w:r w:rsidRPr="00297E92">
              <w:rPr>
                <w:b/>
                <w:i/>
                <w:sz w:val="14"/>
                <w:szCs w:val="14"/>
              </w:rPr>
              <w:t xml:space="preserve">Podielové </w:t>
            </w:r>
            <w:r w:rsidRPr="00297E92">
              <w:rPr>
                <w:rFonts w:cs="Arial"/>
                <w:b/>
                <w:bCs/>
                <w:i/>
                <w:iCs/>
                <w:sz w:val="14"/>
                <w:szCs w:val="14"/>
              </w:rPr>
              <w:t>cenné papiere</w:t>
            </w:r>
            <w:r w:rsidRPr="00297E92">
              <w:rPr>
                <w:b/>
                <w:i/>
                <w:sz w:val="14"/>
                <w:szCs w:val="14"/>
              </w:rPr>
              <w:t xml:space="preserve"> a podiely </w:t>
            </w:r>
            <w:r w:rsidRPr="00297E92">
              <w:rPr>
                <w:rFonts w:cs="Arial"/>
                <w:b/>
                <w:bCs/>
                <w:i/>
                <w:iCs/>
                <w:sz w:val="14"/>
                <w:szCs w:val="14"/>
              </w:rPr>
              <w:t xml:space="preserve">s podielovou účasťou okrem </w:t>
            </w:r>
            <w:r w:rsidRPr="00297E92">
              <w:rPr>
                <w:b/>
                <w:i/>
                <w:sz w:val="14"/>
                <w:szCs w:val="14"/>
              </w:rPr>
              <w:t>v </w:t>
            </w:r>
            <w:r w:rsidRPr="00297E92">
              <w:rPr>
                <w:rFonts w:cs="Arial"/>
                <w:b/>
                <w:bCs/>
                <w:i/>
                <w:iCs/>
                <w:sz w:val="14"/>
                <w:szCs w:val="14"/>
              </w:rPr>
              <w:t>prepojených účtovných jednotkách</w:t>
            </w:r>
          </w:p>
        </w:tc>
        <w:tc>
          <w:tcPr>
            <w:tcW w:w="1134" w:type="dxa"/>
            <w:tcBorders>
              <w:top w:val="single" w:sz="8" w:space="0" w:color="auto"/>
              <w:bottom w:val="nil"/>
            </w:tcBorders>
            <w:vAlign w:val="center"/>
          </w:tcPr>
          <w:p w14:paraId="67D098FC" w14:textId="77777777" w:rsidR="003A123F" w:rsidRPr="00297E92" w:rsidRDefault="003A123F" w:rsidP="00CB7BA1">
            <w:pPr>
              <w:ind w:left="-57" w:right="-57"/>
              <w:jc w:val="center"/>
              <w:rPr>
                <w:b/>
                <w:i/>
                <w:sz w:val="14"/>
                <w:szCs w:val="14"/>
              </w:rPr>
            </w:pPr>
            <w:r w:rsidRPr="00297E92">
              <w:rPr>
                <w:b/>
                <w:i/>
                <w:sz w:val="14"/>
                <w:szCs w:val="14"/>
              </w:rPr>
              <w:t xml:space="preserve">Ostatné </w:t>
            </w:r>
            <w:r w:rsidRPr="00297E92">
              <w:rPr>
                <w:rFonts w:cs="Arial"/>
                <w:b/>
                <w:bCs/>
                <w:i/>
                <w:iCs/>
                <w:sz w:val="14"/>
                <w:szCs w:val="14"/>
              </w:rPr>
              <w:t>realizovateľné</w:t>
            </w:r>
            <w:r w:rsidRPr="00297E92">
              <w:rPr>
                <w:b/>
                <w:i/>
                <w:sz w:val="14"/>
                <w:szCs w:val="14"/>
              </w:rPr>
              <w:t xml:space="preserve"> cenné papiere a</w:t>
            </w:r>
            <w:r w:rsidRPr="00297E92">
              <w:rPr>
                <w:rFonts w:cs="Arial"/>
                <w:b/>
                <w:bCs/>
                <w:i/>
                <w:iCs/>
                <w:sz w:val="14"/>
                <w:szCs w:val="14"/>
              </w:rPr>
              <w:t> </w:t>
            </w:r>
            <w:r w:rsidRPr="00297E92">
              <w:rPr>
                <w:b/>
                <w:i/>
                <w:sz w:val="14"/>
                <w:szCs w:val="14"/>
              </w:rPr>
              <w:t>podiely</w:t>
            </w:r>
          </w:p>
        </w:tc>
        <w:tc>
          <w:tcPr>
            <w:tcW w:w="1088" w:type="dxa"/>
            <w:tcBorders>
              <w:top w:val="single" w:sz="8" w:space="0" w:color="auto"/>
              <w:bottom w:val="nil"/>
            </w:tcBorders>
            <w:vAlign w:val="center"/>
          </w:tcPr>
          <w:p w14:paraId="4889E592" w14:textId="77777777" w:rsidR="003A123F" w:rsidRPr="00297E92" w:rsidRDefault="003A123F" w:rsidP="00CB7BA1">
            <w:pPr>
              <w:ind w:left="-57" w:right="-57"/>
              <w:jc w:val="center"/>
              <w:rPr>
                <w:b/>
                <w:i/>
                <w:sz w:val="14"/>
                <w:szCs w:val="14"/>
              </w:rPr>
            </w:pPr>
            <w:r w:rsidRPr="00297E92">
              <w:rPr>
                <w:rFonts w:cs="Arial"/>
                <w:b/>
                <w:bCs/>
                <w:i/>
                <w:iCs/>
                <w:sz w:val="14"/>
                <w:szCs w:val="14"/>
              </w:rPr>
              <w:t>Pôžičky prepojeným účtovným jednotkám</w:t>
            </w:r>
          </w:p>
        </w:tc>
        <w:tc>
          <w:tcPr>
            <w:tcW w:w="1045" w:type="dxa"/>
            <w:tcBorders>
              <w:top w:val="single" w:sz="8" w:space="0" w:color="auto"/>
              <w:bottom w:val="nil"/>
            </w:tcBorders>
            <w:vAlign w:val="center"/>
          </w:tcPr>
          <w:p w14:paraId="6D38ECB3" w14:textId="77777777" w:rsidR="003A123F" w:rsidRPr="00297E92" w:rsidRDefault="003A123F" w:rsidP="00CB7BA1">
            <w:pPr>
              <w:ind w:left="-57" w:right="-57"/>
              <w:jc w:val="center"/>
              <w:rPr>
                <w:b/>
                <w:i/>
                <w:sz w:val="14"/>
                <w:szCs w:val="14"/>
              </w:rPr>
            </w:pPr>
            <w:r w:rsidRPr="00297E92">
              <w:rPr>
                <w:b/>
                <w:i/>
                <w:sz w:val="14"/>
                <w:szCs w:val="14"/>
              </w:rPr>
              <w:t>Pôžičky v </w:t>
            </w:r>
            <w:r w:rsidRPr="00297E92">
              <w:rPr>
                <w:rFonts w:cs="Arial"/>
                <w:b/>
                <w:bCs/>
                <w:i/>
                <w:iCs/>
                <w:sz w:val="14"/>
                <w:szCs w:val="14"/>
              </w:rPr>
              <w:t>rámci podielovej účasti okrem prepojeným účtovným jednotkám</w:t>
            </w:r>
          </w:p>
        </w:tc>
        <w:tc>
          <w:tcPr>
            <w:tcW w:w="718" w:type="dxa"/>
            <w:tcBorders>
              <w:top w:val="single" w:sz="8" w:space="0" w:color="auto"/>
              <w:bottom w:val="nil"/>
            </w:tcBorders>
            <w:vAlign w:val="center"/>
          </w:tcPr>
          <w:p w14:paraId="3BDD86FD" w14:textId="77777777" w:rsidR="003A123F" w:rsidRPr="00297E92" w:rsidRDefault="003A123F" w:rsidP="00CB7BA1">
            <w:pPr>
              <w:ind w:left="-57" w:right="-57"/>
              <w:jc w:val="center"/>
              <w:rPr>
                <w:b/>
                <w:i/>
                <w:sz w:val="14"/>
                <w:szCs w:val="14"/>
              </w:rPr>
            </w:pPr>
            <w:r w:rsidRPr="00297E92">
              <w:rPr>
                <w:rFonts w:cs="Arial"/>
                <w:b/>
                <w:bCs/>
                <w:i/>
                <w:iCs/>
                <w:sz w:val="14"/>
                <w:szCs w:val="14"/>
              </w:rPr>
              <w:t>Ostatné pôžičky</w:t>
            </w:r>
          </w:p>
        </w:tc>
        <w:tc>
          <w:tcPr>
            <w:tcW w:w="1035" w:type="dxa"/>
            <w:tcBorders>
              <w:top w:val="single" w:sz="8" w:space="0" w:color="auto"/>
              <w:bottom w:val="nil"/>
            </w:tcBorders>
            <w:vAlign w:val="center"/>
          </w:tcPr>
          <w:p w14:paraId="3C906A68" w14:textId="77777777" w:rsidR="003A123F" w:rsidRPr="00297E92" w:rsidRDefault="003A123F" w:rsidP="00CB7BA1">
            <w:pPr>
              <w:ind w:left="-57" w:right="-57"/>
              <w:jc w:val="center"/>
              <w:rPr>
                <w:b/>
                <w:i/>
                <w:sz w:val="14"/>
                <w:szCs w:val="14"/>
              </w:rPr>
            </w:pPr>
            <w:r w:rsidRPr="00297E92">
              <w:rPr>
                <w:rFonts w:cs="Arial"/>
                <w:b/>
                <w:bCs/>
                <w:i/>
                <w:iCs/>
                <w:sz w:val="14"/>
                <w:szCs w:val="14"/>
              </w:rPr>
              <w:t>Dlhové cenné papiere a ostatný</w:t>
            </w:r>
            <w:r w:rsidRPr="00297E92">
              <w:rPr>
                <w:b/>
                <w:i/>
                <w:sz w:val="14"/>
                <w:szCs w:val="14"/>
              </w:rPr>
              <w:t xml:space="preserve"> dlhodobý finančný majetok</w:t>
            </w:r>
          </w:p>
        </w:tc>
        <w:tc>
          <w:tcPr>
            <w:tcW w:w="1063" w:type="dxa"/>
            <w:tcBorders>
              <w:top w:val="single" w:sz="8" w:space="0" w:color="auto"/>
              <w:bottom w:val="nil"/>
            </w:tcBorders>
            <w:vAlign w:val="center"/>
          </w:tcPr>
          <w:p w14:paraId="0B4EF119" w14:textId="77777777" w:rsidR="003A123F" w:rsidRPr="00297E92" w:rsidRDefault="003A123F" w:rsidP="00CB7BA1">
            <w:pPr>
              <w:ind w:left="-57" w:right="-57"/>
              <w:jc w:val="center"/>
              <w:rPr>
                <w:b/>
                <w:i/>
                <w:sz w:val="14"/>
                <w:szCs w:val="14"/>
              </w:rPr>
            </w:pPr>
            <w:r w:rsidRPr="00297E92">
              <w:rPr>
                <w:b/>
                <w:i/>
                <w:sz w:val="14"/>
                <w:szCs w:val="14"/>
              </w:rPr>
              <w:t xml:space="preserve">Pôžičky </w:t>
            </w:r>
            <w:r w:rsidRPr="00297E92">
              <w:rPr>
                <w:rFonts w:cs="Arial"/>
                <w:b/>
                <w:bCs/>
                <w:i/>
                <w:iCs/>
                <w:sz w:val="14"/>
                <w:szCs w:val="14"/>
              </w:rPr>
              <w:t xml:space="preserve">a ostatný dlhodobý finančný majetok so zostatkovou </w:t>
            </w:r>
            <w:r w:rsidRPr="00297E92">
              <w:rPr>
                <w:b/>
                <w:i/>
                <w:sz w:val="14"/>
                <w:szCs w:val="14"/>
              </w:rPr>
              <w:t>dobou splatnosti najviac jeden rok</w:t>
            </w:r>
          </w:p>
        </w:tc>
        <w:tc>
          <w:tcPr>
            <w:tcW w:w="902" w:type="dxa"/>
            <w:tcBorders>
              <w:top w:val="single" w:sz="8" w:space="0" w:color="auto"/>
              <w:bottom w:val="nil"/>
            </w:tcBorders>
            <w:vAlign w:val="center"/>
          </w:tcPr>
          <w:p w14:paraId="6E841356" w14:textId="77777777" w:rsidR="003A123F" w:rsidRPr="00297E92" w:rsidRDefault="003A123F" w:rsidP="00CB7BA1">
            <w:pPr>
              <w:ind w:left="-57" w:right="-57"/>
              <w:jc w:val="center"/>
              <w:rPr>
                <w:b/>
                <w:i/>
                <w:sz w:val="14"/>
                <w:szCs w:val="14"/>
              </w:rPr>
            </w:pPr>
            <w:r w:rsidRPr="00297E92">
              <w:rPr>
                <w:rFonts w:cs="Arial"/>
                <w:b/>
                <w:bCs/>
                <w:i/>
                <w:iCs/>
                <w:sz w:val="14"/>
                <w:szCs w:val="14"/>
              </w:rPr>
              <w:t>Účty v bankách s dobou viazanosti dlhšou ako jeden rok</w:t>
            </w:r>
          </w:p>
        </w:tc>
        <w:tc>
          <w:tcPr>
            <w:tcW w:w="1098" w:type="dxa"/>
            <w:tcBorders>
              <w:top w:val="single" w:sz="8" w:space="0" w:color="auto"/>
              <w:bottom w:val="nil"/>
            </w:tcBorders>
            <w:vAlign w:val="center"/>
          </w:tcPr>
          <w:p w14:paraId="5BE6C07A" w14:textId="77777777" w:rsidR="003A123F" w:rsidRPr="00297E92" w:rsidRDefault="003A123F" w:rsidP="00CB7BA1">
            <w:pPr>
              <w:ind w:left="-57" w:right="-57"/>
              <w:jc w:val="center"/>
              <w:rPr>
                <w:b/>
                <w:i/>
                <w:sz w:val="14"/>
                <w:szCs w:val="14"/>
              </w:rPr>
            </w:pPr>
            <w:r w:rsidRPr="00297E92">
              <w:rPr>
                <w:b/>
                <w:i/>
                <w:sz w:val="14"/>
                <w:szCs w:val="14"/>
              </w:rPr>
              <w:t>Obstarávaný dlhodobý finančný majetok</w:t>
            </w:r>
          </w:p>
        </w:tc>
        <w:tc>
          <w:tcPr>
            <w:tcW w:w="989" w:type="dxa"/>
            <w:tcBorders>
              <w:top w:val="single" w:sz="8" w:space="0" w:color="auto"/>
              <w:bottom w:val="nil"/>
            </w:tcBorders>
            <w:vAlign w:val="center"/>
          </w:tcPr>
          <w:p w14:paraId="3E72FA70" w14:textId="77777777" w:rsidR="003A123F" w:rsidRPr="00297E92" w:rsidRDefault="003A123F" w:rsidP="00CB7BA1">
            <w:pPr>
              <w:ind w:left="-57" w:right="-57"/>
              <w:jc w:val="center"/>
              <w:rPr>
                <w:b/>
                <w:i/>
                <w:sz w:val="14"/>
                <w:szCs w:val="14"/>
              </w:rPr>
            </w:pPr>
            <w:r w:rsidRPr="00297E92">
              <w:rPr>
                <w:b/>
                <w:i/>
                <w:sz w:val="14"/>
                <w:szCs w:val="14"/>
              </w:rPr>
              <w:t>Poskytnuté preddavky na dlhodobý finančný majetok</w:t>
            </w:r>
          </w:p>
        </w:tc>
        <w:tc>
          <w:tcPr>
            <w:tcW w:w="1069" w:type="dxa"/>
            <w:tcBorders>
              <w:top w:val="single" w:sz="8" w:space="0" w:color="auto"/>
              <w:bottom w:val="nil"/>
            </w:tcBorders>
            <w:vAlign w:val="center"/>
          </w:tcPr>
          <w:p w14:paraId="5BFE66AA" w14:textId="77777777" w:rsidR="003A123F" w:rsidRPr="00297E92" w:rsidRDefault="003A123F" w:rsidP="00CB7BA1">
            <w:pPr>
              <w:ind w:left="-57" w:right="-57"/>
              <w:jc w:val="center"/>
              <w:rPr>
                <w:b/>
                <w:i/>
                <w:sz w:val="14"/>
                <w:szCs w:val="14"/>
              </w:rPr>
            </w:pPr>
            <w:r w:rsidRPr="00297E92">
              <w:rPr>
                <w:b/>
                <w:i/>
                <w:sz w:val="14"/>
                <w:szCs w:val="14"/>
              </w:rPr>
              <w:t>Celkom</w:t>
            </w:r>
          </w:p>
        </w:tc>
      </w:tr>
      <w:tr w:rsidR="003A123F" w:rsidRPr="00297E92" w14:paraId="75958544" w14:textId="77777777" w:rsidTr="00FF6FEF">
        <w:tc>
          <w:tcPr>
            <w:tcW w:w="1701" w:type="dxa"/>
            <w:tcBorders>
              <w:top w:val="single" w:sz="4" w:space="0" w:color="auto"/>
              <w:bottom w:val="nil"/>
            </w:tcBorders>
          </w:tcPr>
          <w:p w14:paraId="4F7C3019" w14:textId="77777777" w:rsidR="003A123F" w:rsidRPr="00297E92" w:rsidRDefault="003A123F" w:rsidP="00E40910">
            <w:pPr>
              <w:ind w:left="-57"/>
              <w:rPr>
                <w:b/>
                <w:bCs/>
                <w:snapToGrid w:val="0"/>
                <w:sz w:val="14"/>
                <w:szCs w:val="14"/>
                <w:lang w:eastAsia="sk-SK"/>
              </w:rPr>
            </w:pPr>
            <w:r w:rsidRPr="00297E92">
              <w:rPr>
                <w:b/>
                <w:bCs/>
                <w:snapToGrid w:val="0"/>
                <w:sz w:val="14"/>
                <w:szCs w:val="14"/>
                <w:lang w:eastAsia="sk-SK"/>
              </w:rPr>
              <w:t>Prvotné ocenenie</w:t>
            </w:r>
          </w:p>
        </w:tc>
        <w:tc>
          <w:tcPr>
            <w:tcW w:w="1134" w:type="dxa"/>
            <w:tcBorders>
              <w:top w:val="single" w:sz="4" w:space="0" w:color="auto"/>
              <w:bottom w:val="nil"/>
            </w:tcBorders>
          </w:tcPr>
          <w:p w14:paraId="6A4E04B9" w14:textId="77777777" w:rsidR="003A123F" w:rsidRPr="00297E92" w:rsidRDefault="003A123F" w:rsidP="00313DD5">
            <w:pPr>
              <w:jc w:val="right"/>
              <w:rPr>
                <w:sz w:val="14"/>
                <w:szCs w:val="14"/>
              </w:rPr>
            </w:pPr>
          </w:p>
        </w:tc>
        <w:tc>
          <w:tcPr>
            <w:tcW w:w="1134" w:type="dxa"/>
            <w:tcBorders>
              <w:top w:val="single" w:sz="4" w:space="0" w:color="auto"/>
              <w:bottom w:val="nil"/>
            </w:tcBorders>
          </w:tcPr>
          <w:p w14:paraId="4E181EA6" w14:textId="77777777" w:rsidR="003A123F" w:rsidRPr="00297E92" w:rsidRDefault="003A123F" w:rsidP="00313DD5">
            <w:pPr>
              <w:jc w:val="right"/>
              <w:rPr>
                <w:sz w:val="14"/>
                <w:szCs w:val="14"/>
              </w:rPr>
            </w:pPr>
          </w:p>
        </w:tc>
        <w:tc>
          <w:tcPr>
            <w:tcW w:w="1134" w:type="dxa"/>
            <w:tcBorders>
              <w:top w:val="single" w:sz="4" w:space="0" w:color="auto"/>
              <w:bottom w:val="nil"/>
            </w:tcBorders>
          </w:tcPr>
          <w:p w14:paraId="0E5CA04C" w14:textId="77777777" w:rsidR="003A123F" w:rsidRPr="00297E92" w:rsidRDefault="003A123F" w:rsidP="00313DD5">
            <w:pPr>
              <w:jc w:val="right"/>
              <w:rPr>
                <w:sz w:val="14"/>
                <w:szCs w:val="14"/>
              </w:rPr>
            </w:pPr>
          </w:p>
        </w:tc>
        <w:tc>
          <w:tcPr>
            <w:tcW w:w="1088" w:type="dxa"/>
            <w:tcBorders>
              <w:top w:val="single" w:sz="4" w:space="0" w:color="auto"/>
              <w:bottom w:val="nil"/>
            </w:tcBorders>
          </w:tcPr>
          <w:p w14:paraId="127E3CDC" w14:textId="77777777" w:rsidR="003A123F" w:rsidRPr="00297E92" w:rsidRDefault="003A123F" w:rsidP="00313DD5">
            <w:pPr>
              <w:jc w:val="right"/>
              <w:rPr>
                <w:sz w:val="14"/>
                <w:szCs w:val="14"/>
              </w:rPr>
            </w:pPr>
          </w:p>
        </w:tc>
        <w:tc>
          <w:tcPr>
            <w:tcW w:w="1045" w:type="dxa"/>
            <w:tcBorders>
              <w:top w:val="single" w:sz="4" w:space="0" w:color="auto"/>
              <w:bottom w:val="nil"/>
            </w:tcBorders>
          </w:tcPr>
          <w:p w14:paraId="0FF16EB6" w14:textId="77777777" w:rsidR="003A123F" w:rsidRPr="00297E92" w:rsidRDefault="003A123F" w:rsidP="00313DD5">
            <w:pPr>
              <w:jc w:val="right"/>
              <w:rPr>
                <w:sz w:val="14"/>
                <w:szCs w:val="14"/>
              </w:rPr>
            </w:pPr>
          </w:p>
        </w:tc>
        <w:tc>
          <w:tcPr>
            <w:tcW w:w="718" w:type="dxa"/>
            <w:tcBorders>
              <w:top w:val="single" w:sz="4" w:space="0" w:color="auto"/>
              <w:bottom w:val="nil"/>
            </w:tcBorders>
          </w:tcPr>
          <w:p w14:paraId="3C30E4BB" w14:textId="77777777" w:rsidR="003A123F" w:rsidRPr="00297E92" w:rsidRDefault="003A123F" w:rsidP="00313DD5">
            <w:pPr>
              <w:jc w:val="right"/>
              <w:rPr>
                <w:sz w:val="14"/>
                <w:szCs w:val="14"/>
              </w:rPr>
            </w:pPr>
          </w:p>
        </w:tc>
        <w:tc>
          <w:tcPr>
            <w:tcW w:w="1035" w:type="dxa"/>
            <w:tcBorders>
              <w:top w:val="single" w:sz="4" w:space="0" w:color="auto"/>
              <w:bottom w:val="nil"/>
            </w:tcBorders>
          </w:tcPr>
          <w:p w14:paraId="3AC39EA5" w14:textId="77777777" w:rsidR="003A123F" w:rsidRPr="00297E92" w:rsidRDefault="003A123F" w:rsidP="00313DD5">
            <w:pPr>
              <w:jc w:val="right"/>
              <w:rPr>
                <w:sz w:val="14"/>
                <w:szCs w:val="14"/>
              </w:rPr>
            </w:pPr>
          </w:p>
        </w:tc>
        <w:tc>
          <w:tcPr>
            <w:tcW w:w="1063" w:type="dxa"/>
            <w:tcBorders>
              <w:top w:val="single" w:sz="4" w:space="0" w:color="auto"/>
              <w:bottom w:val="nil"/>
            </w:tcBorders>
          </w:tcPr>
          <w:p w14:paraId="7DA9E911" w14:textId="77777777" w:rsidR="003A123F" w:rsidRPr="00297E92" w:rsidRDefault="003A123F" w:rsidP="00313DD5">
            <w:pPr>
              <w:jc w:val="right"/>
              <w:rPr>
                <w:sz w:val="14"/>
                <w:szCs w:val="14"/>
              </w:rPr>
            </w:pPr>
          </w:p>
        </w:tc>
        <w:tc>
          <w:tcPr>
            <w:tcW w:w="902" w:type="dxa"/>
            <w:tcBorders>
              <w:top w:val="single" w:sz="4" w:space="0" w:color="auto"/>
              <w:bottom w:val="nil"/>
            </w:tcBorders>
          </w:tcPr>
          <w:p w14:paraId="7A5F3C2A" w14:textId="77777777" w:rsidR="003A123F" w:rsidRPr="00297E92" w:rsidRDefault="003A123F" w:rsidP="00313DD5">
            <w:pPr>
              <w:jc w:val="right"/>
              <w:rPr>
                <w:sz w:val="14"/>
                <w:szCs w:val="14"/>
              </w:rPr>
            </w:pPr>
          </w:p>
        </w:tc>
        <w:tc>
          <w:tcPr>
            <w:tcW w:w="1098" w:type="dxa"/>
            <w:tcBorders>
              <w:top w:val="single" w:sz="4" w:space="0" w:color="auto"/>
              <w:bottom w:val="nil"/>
            </w:tcBorders>
          </w:tcPr>
          <w:p w14:paraId="3294155D" w14:textId="77777777" w:rsidR="003A123F" w:rsidRPr="00297E92" w:rsidRDefault="003A123F" w:rsidP="00313DD5">
            <w:pPr>
              <w:jc w:val="right"/>
              <w:rPr>
                <w:sz w:val="14"/>
                <w:szCs w:val="14"/>
              </w:rPr>
            </w:pPr>
          </w:p>
        </w:tc>
        <w:tc>
          <w:tcPr>
            <w:tcW w:w="989" w:type="dxa"/>
            <w:tcBorders>
              <w:top w:val="single" w:sz="4" w:space="0" w:color="auto"/>
              <w:bottom w:val="nil"/>
            </w:tcBorders>
          </w:tcPr>
          <w:p w14:paraId="76045F3B" w14:textId="77777777" w:rsidR="003A123F" w:rsidRPr="00297E92" w:rsidRDefault="003A123F" w:rsidP="00313DD5">
            <w:pPr>
              <w:jc w:val="right"/>
              <w:rPr>
                <w:sz w:val="14"/>
                <w:szCs w:val="14"/>
              </w:rPr>
            </w:pPr>
          </w:p>
        </w:tc>
        <w:tc>
          <w:tcPr>
            <w:tcW w:w="1069" w:type="dxa"/>
            <w:tcBorders>
              <w:top w:val="single" w:sz="4" w:space="0" w:color="auto"/>
              <w:bottom w:val="nil"/>
            </w:tcBorders>
          </w:tcPr>
          <w:p w14:paraId="20C66175" w14:textId="77777777" w:rsidR="003A123F" w:rsidRPr="00297E92" w:rsidRDefault="003A123F" w:rsidP="00313DD5">
            <w:pPr>
              <w:jc w:val="right"/>
              <w:rPr>
                <w:sz w:val="14"/>
                <w:szCs w:val="14"/>
              </w:rPr>
            </w:pPr>
          </w:p>
        </w:tc>
      </w:tr>
      <w:tr w:rsidR="00E45044" w:rsidRPr="00297E92" w14:paraId="2D36F245" w14:textId="77777777" w:rsidTr="00FF6FEF">
        <w:tc>
          <w:tcPr>
            <w:tcW w:w="1701" w:type="dxa"/>
            <w:tcBorders>
              <w:top w:val="nil"/>
            </w:tcBorders>
          </w:tcPr>
          <w:p w14:paraId="042671A6" w14:textId="27597834" w:rsidR="00E45044" w:rsidRPr="00297E92" w:rsidRDefault="00E45044" w:rsidP="00E45044">
            <w:pPr>
              <w:ind w:left="-57"/>
              <w:jc w:val="left"/>
              <w:rPr>
                <w:snapToGrid w:val="0"/>
                <w:sz w:val="14"/>
                <w:szCs w:val="14"/>
                <w:lang w:eastAsia="sk-SK"/>
              </w:rPr>
            </w:pPr>
            <w:r w:rsidRPr="00297E92">
              <w:rPr>
                <w:snapToGrid w:val="0"/>
                <w:sz w:val="14"/>
                <w:szCs w:val="14"/>
                <w:lang w:eastAsia="sk-SK"/>
              </w:rPr>
              <w:t>K 1. januáru 201</w:t>
            </w:r>
            <w:r>
              <w:rPr>
                <w:snapToGrid w:val="0"/>
                <w:sz w:val="14"/>
                <w:szCs w:val="14"/>
                <w:lang w:eastAsia="sk-SK"/>
              </w:rPr>
              <w:t>6</w:t>
            </w:r>
          </w:p>
        </w:tc>
        <w:tc>
          <w:tcPr>
            <w:tcW w:w="1134" w:type="dxa"/>
            <w:tcBorders>
              <w:top w:val="nil"/>
            </w:tcBorders>
          </w:tcPr>
          <w:p w14:paraId="51E2AF2A" w14:textId="2E651AF0" w:rsidR="00E45044" w:rsidRPr="00297E92" w:rsidRDefault="00E45044" w:rsidP="00E45044">
            <w:pPr>
              <w:jc w:val="right"/>
              <w:rPr>
                <w:sz w:val="14"/>
                <w:szCs w:val="14"/>
              </w:rPr>
            </w:pPr>
            <w:r w:rsidRPr="00297E92">
              <w:rPr>
                <w:sz w:val="14"/>
                <w:szCs w:val="14"/>
              </w:rPr>
              <w:t>73 337 542</w:t>
            </w:r>
          </w:p>
        </w:tc>
        <w:tc>
          <w:tcPr>
            <w:tcW w:w="1134" w:type="dxa"/>
            <w:tcBorders>
              <w:top w:val="nil"/>
            </w:tcBorders>
          </w:tcPr>
          <w:p w14:paraId="0066D180" w14:textId="77C73DEE" w:rsidR="00E45044" w:rsidRPr="00297E92" w:rsidRDefault="00E45044" w:rsidP="00E45044">
            <w:pPr>
              <w:jc w:val="right"/>
              <w:rPr>
                <w:sz w:val="14"/>
                <w:szCs w:val="14"/>
              </w:rPr>
            </w:pPr>
            <w:r w:rsidRPr="00297E92">
              <w:rPr>
                <w:sz w:val="14"/>
                <w:szCs w:val="14"/>
              </w:rPr>
              <w:t>-</w:t>
            </w:r>
          </w:p>
        </w:tc>
        <w:tc>
          <w:tcPr>
            <w:tcW w:w="1134" w:type="dxa"/>
            <w:tcBorders>
              <w:top w:val="nil"/>
            </w:tcBorders>
          </w:tcPr>
          <w:p w14:paraId="037FDCEB" w14:textId="319FBE03" w:rsidR="00E45044" w:rsidRPr="00297E92" w:rsidRDefault="00E45044" w:rsidP="00E45044">
            <w:pPr>
              <w:jc w:val="right"/>
              <w:rPr>
                <w:sz w:val="14"/>
                <w:szCs w:val="14"/>
              </w:rPr>
            </w:pPr>
            <w:r w:rsidRPr="00297E92">
              <w:rPr>
                <w:sz w:val="14"/>
                <w:szCs w:val="14"/>
              </w:rPr>
              <w:t>14 113</w:t>
            </w:r>
          </w:p>
        </w:tc>
        <w:tc>
          <w:tcPr>
            <w:tcW w:w="1088" w:type="dxa"/>
            <w:tcBorders>
              <w:top w:val="nil"/>
            </w:tcBorders>
          </w:tcPr>
          <w:p w14:paraId="5B4AC670" w14:textId="584937F4" w:rsidR="00E45044" w:rsidRPr="00297E92" w:rsidRDefault="00E45044" w:rsidP="00E45044">
            <w:pPr>
              <w:jc w:val="right"/>
              <w:rPr>
                <w:sz w:val="14"/>
                <w:szCs w:val="14"/>
              </w:rPr>
            </w:pPr>
            <w:r w:rsidRPr="00297E92">
              <w:rPr>
                <w:sz w:val="14"/>
                <w:szCs w:val="14"/>
              </w:rPr>
              <w:t>-</w:t>
            </w:r>
          </w:p>
        </w:tc>
        <w:tc>
          <w:tcPr>
            <w:tcW w:w="1045" w:type="dxa"/>
            <w:tcBorders>
              <w:top w:val="nil"/>
            </w:tcBorders>
          </w:tcPr>
          <w:p w14:paraId="5EAB9F32" w14:textId="0BF474B2" w:rsidR="00E45044" w:rsidRPr="00297E92" w:rsidRDefault="00E45044" w:rsidP="00E45044">
            <w:pPr>
              <w:jc w:val="right"/>
              <w:rPr>
                <w:sz w:val="14"/>
                <w:szCs w:val="14"/>
              </w:rPr>
            </w:pPr>
            <w:r w:rsidRPr="00297E92">
              <w:rPr>
                <w:sz w:val="14"/>
                <w:szCs w:val="14"/>
              </w:rPr>
              <w:t>-</w:t>
            </w:r>
          </w:p>
        </w:tc>
        <w:tc>
          <w:tcPr>
            <w:tcW w:w="718" w:type="dxa"/>
            <w:tcBorders>
              <w:top w:val="nil"/>
            </w:tcBorders>
          </w:tcPr>
          <w:p w14:paraId="7907396C" w14:textId="3C2D771A" w:rsidR="00E45044" w:rsidRPr="00297E92" w:rsidRDefault="00E45044" w:rsidP="00E45044">
            <w:pPr>
              <w:jc w:val="right"/>
              <w:rPr>
                <w:sz w:val="14"/>
                <w:szCs w:val="14"/>
              </w:rPr>
            </w:pPr>
            <w:r w:rsidRPr="00297E92">
              <w:rPr>
                <w:sz w:val="14"/>
                <w:szCs w:val="14"/>
              </w:rPr>
              <w:t>-</w:t>
            </w:r>
          </w:p>
        </w:tc>
        <w:tc>
          <w:tcPr>
            <w:tcW w:w="1035" w:type="dxa"/>
            <w:tcBorders>
              <w:top w:val="nil"/>
            </w:tcBorders>
          </w:tcPr>
          <w:p w14:paraId="2532D288" w14:textId="373F0141" w:rsidR="00E45044" w:rsidRPr="00297E92" w:rsidRDefault="00E45044" w:rsidP="00E45044">
            <w:pPr>
              <w:jc w:val="right"/>
              <w:rPr>
                <w:sz w:val="14"/>
                <w:szCs w:val="14"/>
              </w:rPr>
            </w:pPr>
            <w:r w:rsidRPr="00297E92">
              <w:rPr>
                <w:sz w:val="14"/>
                <w:szCs w:val="14"/>
              </w:rPr>
              <w:t>-</w:t>
            </w:r>
          </w:p>
        </w:tc>
        <w:tc>
          <w:tcPr>
            <w:tcW w:w="1063" w:type="dxa"/>
            <w:tcBorders>
              <w:top w:val="nil"/>
            </w:tcBorders>
          </w:tcPr>
          <w:p w14:paraId="29C36D45" w14:textId="071FE82B" w:rsidR="00E45044" w:rsidRPr="00297E92" w:rsidRDefault="00E45044" w:rsidP="00E45044">
            <w:pPr>
              <w:jc w:val="right"/>
              <w:rPr>
                <w:sz w:val="14"/>
                <w:szCs w:val="14"/>
              </w:rPr>
            </w:pPr>
            <w:r w:rsidRPr="00297E92">
              <w:rPr>
                <w:sz w:val="14"/>
                <w:szCs w:val="14"/>
              </w:rPr>
              <w:t>-</w:t>
            </w:r>
          </w:p>
        </w:tc>
        <w:tc>
          <w:tcPr>
            <w:tcW w:w="902" w:type="dxa"/>
            <w:tcBorders>
              <w:top w:val="nil"/>
            </w:tcBorders>
          </w:tcPr>
          <w:p w14:paraId="4943BCF1" w14:textId="6E1A6D05" w:rsidR="00E45044" w:rsidRPr="00297E92" w:rsidRDefault="00E45044" w:rsidP="00E45044">
            <w:pPr>
              <w:jc w:val="right"/>
              <w:rPr>
                <w:sz w:val="14"/>
                <w:szCs w:val="14"/>
              </w:rPr>
            </w:pPr>
            <w:r w:rsidRPr="00297E92">
              <w:rPr>
                <w:sz w:val="14"/>
                <w:szCs w:val="14"/>
              </w:rPr>
              <w:t>-</w:t>
            </w:r>
          </w:p>
        </w:tc>
        <w:tc>
          <w:tcPr>
            <w:tcW w:w="1098" w:type="dxa"/>
            <w:tcBorders>
              <w:top w:val="nil"/>
            </w:tcBorders>
          </w:tcPr>
          <w:p w14:paraId="46B45154" w14:textId="06D549E3" w:rsidR="00E45044" w:rsidRPr="00297E92" w:rsidRDefault="00E45044" w:rsidP="00E45044">
            <w:pPr>
              <w:jc w:val="right"/>
              <w:rPr>
                <w:sz w:val="14"/>
                <w:szCs w:val="14"/>
              </w:rPr>
            </w:pPr>
            <w:r w:rsidRPr="00297E92">
              <w:rPr>
                <w:sz w:val="14"/>
                <w:szCs w:val="14"/>
              </w:rPr>
              <w:t>2 885 299</w:t>
            </w:r>
          </w:p>
        </w:tc>
        <w:tc>
          <w:tcPr>
            <w:tcW w:w="989" w:type="dxa"/>
            <w:tcBorders>
              <w:top w:val="nil"/>
            </w:tcBorders>
          </w:tcPr>
          <w:p w14:paraId="0EA0CCF3" w14:textId="3F8040B0" w:rsidR="00E45044" w:rsidRPr="00297E92" w:rsidRDefault="00E45044" w:rsidP="00E45044">
            <w:pPr>
              <w:jc w:val="right"/>
              <w:rPr>
                <w:sz w:val="14"/>
                <w:szCs w:val="14"/>
              </w:rPr>
            </w:pPr>
            <w:r w:rsidRPr="00297E92">
              <w:rPr>
                <w:sz w:val="14"/>
                <w:szCs w:val="14"/>
              </w:rPr>
              <w:t>-</w:t>
            </w:r>
          </w:p>
        </w:tc>
        <w:tc>
          <w:tcPr>
            <w:tcW w:w="1069" w:type="dxa"/>
            <w:tcBorders>
              <w:top w:val="nil"/>
            </w:tcBorders>
          </w:tcPr>
          <w:p w14:paraId="49E33A0D" w14:textId="363E74C2" w:rsidR="00E45044" w:rsidRPr="00297E92" w:rsidRDefault="00E45044" w:rsidP="00E45044">
            <w:pPr>
              <w:jc w:val="right"/>
              <w:rPr>
                <w:sz w:val="14"/>
                <w:szCs w:val="14"/>
              </w:rPr>
            </w:pPr>
            <w:r w:rsidRPr="00297E92">
              <w:rPr>
                <w:sz w:val="14"/>
                <w:szCs w:val="14"/>
              </w:rPr>
              <w:t>76 236 954</w:t>
            </w:r>
          </w:p>
        </w:tc>
      </w:tr>
      <w:tr w:rsidR="00E45044" w:rsidRPr="00297E92" w14:paraId="6313F277" w14:textId="77777777" w:rsidTr="00FF6FEF">
        <w:tc>
          <w:tcPr>
            <w:tcW w:w="1701" w:type="dxa"/>
          </w:tcPr>
          <w:p w14:paraId="2FF909F9" w14:textId="77777777" w:rsidR="00E45044" w:rsidRPr="00297E92" w:rsidRDefault="00E45044" w:rsidP="00E45044">
            <w:pPr>
              <w:ind w:left="-57"/>
              <w:jc w:val="left"/>
              <w:rPr>
                <w:snapToGrid w:val="0"/>
                <w:sz w:val="14"/>
                <w:szCs w:val="14"/>
                <w:lang w:eastAsia="sk-SK"/>
              </w:rPr>
            </w:pPr>
            <w:r w:rsidRPr="00297E92">
              <w:rPr>
                <w:snapToGrid w:val="0"/>
                <w:sz w:val="14"/>
                <w:szCs w:val="14"/>
                <w:lang w:eastAsia="sk-SK"/>
              </w:rPr>
              <w:t>Prírastky</w:t>
            </w:r>
          </w:p>
        </w:tc>
        <w:tc>
          <w:tcPr>
            <w:tcW w:w="1134" w:type="dxa"/>
          </w:tcPr>
          <w:p w14:paraId="0000652F" w14:textId="151201A2" w:rsidR="00E45044" w:rsidRPr="00297E92" w:rsidRDefault="002042FB" w:rsidP="00E45044">
            <w:pPr>
              <w:jc w:val="right"/>
              <w:rPr>
                <w:sz w:val="14"/>
                <w:szCs w:val="14"/>
              </w:rPr>
            </w:pPr>
            <w:r>
              <w:rPr>
                <w:sz w:val="14"/>
                <w:szCs w:val="14"/>
              </w:rPr>
              <w:t>-</w:t>
            </w:r>
          </w:p>
        </w:tc>
        <w:tc>
          <w:tcPr>
            <w:tcW w:w="1134" w:type="dxa"/>
          </w:tcPr>
          <w:p w14:paraId="2A3679BE" w14:textId="6ED55E71" w:rsidR="00E45044" w:rsidRPr="00297E92" w:rsidRDefault="002042FB" w:rsidP="00E45044">
            <w:pPr>
              <w:jc w:val="right"/>
              <w:rPr>
                <w:sz w:val="14"/>
                <w:szCs w:val="14"/>
              </w:rPr>
            </w:pPr>
            <w:r>
              <w:rPr>
                <w:sz w:val="14"/>
                <w:szCs w:val="14"/>
              </w:rPr>
              <w:t>-</w:t>
            </w:r>
          </w:p>
        </w:tc>
        <w:tc>
          <w:tcPr>
            <w:tcW w:w="1134" w:type="dxa"/>
          </w:tcPr>
          <w:p w14:paraId="06E93450" w14:textId="0A9516E8" w:rsidR="00E45044" w:rsidRPr="00297E92" w:rsidRDefault="002042FB" w:rsidP="00E45044">
            <w:pPr>
              <w:jc w:val="right"/>
              <w:rPr>
                <w:sz w:val="14"/>
                <w:szCs w:val="14"/>
              </w:rPr>
            </w:pPr>
            <w:r>
              <w:rPr>
                <w:sz w:val="14"/>
                <w:szCs w:val="14"/>
              </w:rPr>
              <w:t>-</w:t>
            </w:r>
          </w:p>
        </w:tc>
        <w:tc>
          <w:tcPr>
            <w:tcW w:w="1088" w:type="dxa"/>
          </w:tcPr>
          <w:p w14:paraId="3B888A80" w14:textId="149C6D85" w:rsidR="00E45044" w:rsidRPr="00297E92" w:rsidRDefault="002042FB" w:rsidP="00E45044">
            <w:pPr>
              <w:jc w:val="right"/>
              <w:rPr>
                <w:sz w:val="14"/>
                <w:szCs w:val="14"/>
              </w:rPr>
            </w:pPr>
            <w:r>
              <w:rPr>
                <w:sz w:val="14"/>
                <w:szCs w:val="14"/>
              </w:rPr>
              <w:t>-</w:t>
            </w:r>
          </w:p>
        </w:tc>
        <w:tc>
          <w:tcPr>
            <w:tcW w:w="1045" w:type="dxa"/>
          </w:tcPr>
          <w:p w14:paraId="00361523" w14:textId="50223360" w:rsidR="00E45044" w:rsidRPr="00297E92" w:rsidRDefault="002042FB" w:rsidP="00E45044">
            <w:pPr>
              <w:jc w:val="right"/>
              <w:rPr>
                <w:sz w:val="14"/>
                <w:szCs w:val="14"/>
              </w:rPr>
            </w:pPr>
            <w:r>
              <w:rPr>
                <w:sz w:val="14"/>
                <w:szCs w:val="14"/>
              </w:rPr>
              <w:t>-</w:t>
            </w:r>
          </w:p>
        </w:tc>
        <w:tc>
          <w:tcPr>
            <w:tcW w:w="718" w:type="dxa"/>
          </w:tcPr>
          <w:p w14:paraId="35D5A1E1" w14:textId="4B19BC39" w:rsidR="00E45044" w:rsidRPr="00297E92" w:rsidRDefault="002042FB" w:rsidP="00E45044">
            <w:pPr>
              <w:jc w:val="right"/>
              <w:rPr>
                <w:sz w:val="14"/>
                <w:szCs w:val="14"/>
              </w:rPr>
            </w:pPr>
            <w:r>
              <w:rPr>
                <w:sz w:val="14"/>
                <w:szCs w:val="14"/>
              </w:rPr>
              <w:t>-</w:t>
            </w:r>
          </w:p>
        </w:tc>
        <w:tc>
          <w:tcPr>
            <w:tcW w:w="1035" w:type="dxa"/>
          </w:tcPr>
          <w:p w14:paraId="5FAFF720" w14:textId="3556A216" w:rsidR="00E45044" w:rsidRPr="00297E92" w:rsidRDefault="002042FB" w:rsidP="00E45044">
            <w:pPr>
              <w:jc w:val="right"/>
              <w:rPr>
                <w:sz w:val="14"/>
                <w:szCs w:val="14"/>
              </w:rPr>
            </w:pPr>
            <w:r>
              <w:rPr>
                <w:sz w:val="14"/>
                <w:szCs w:val="14"/>
              </w:rPr>
              <w:t>-</w:t>
            </w:r>
          </w:p>
        </w:tc>
        <w:tc>
          <w:tcPr>
            <w:tcW w:w="1063" w:type="dxa"/>
          </w:tcPr>
          <w:p w14:paraId="7CA86C4D" w14:textId="5794F57D" w:rsidR="00E45044" w:rsidRPr="00297E92" w:rsidRDefault="002042FB" w:rsidP="00E45044">
            <w:pPr>
              <w:jc w:val="right"/>
              <w:rPr>
                <w:sz w:val="14"/>
                <w:szCs w:val="14"/>
              </w:rPr>
            </w:pPr>
            <w:r>
              <w:rPr>
                <w:sz w:val="14"/>
                <w:szCs w:val="14"/>
              </w:rPr>
              <w:t>-</w:t>
            </w:r>
          </w:p>
        </w:tc>
        <w:tc>
          <w:tcPr>
            <w:tcW w:w="902" w:type="dxa"/>
          </w:tcPr>
          <w:p w14:paraId="644FB278" w14:textId="089AB1E7" w:rsidR="00E45044" w:rsidRPr="00297E92" w:rsidRDefault="002042FB" w:rsidP="00E45044">
            <w:pPr>
              <w:jc w:val="right"/>
              <w:rPr>
                <w:sz w:val="14"/>
                <w:szCs w:val="14"/>
              </w:rPr>
            </w:pPr>
            <w:r>
              <w:rPr>
                <w:sz w:val="14"/>
                <w:szCs w:val="14"/>
              </w:rPr>
              <w:t>-</w:t>
            </w:r>
          </w:p>
        </w:tc>
        <w:tc>
          <w:tcPr>
            <w:tcW w:w="1098" w:type="dxa"/>
          </w:tcPr>
          <w:p w14:paraId="607E8008" w14:textId="31A79734" w:rsidR="00E45044" w:rsidRPr="00297E92" w:rsidRDefault="002042FB" w:rsidP="00E45044">
            <w:pPr>
              <w:jc w:val="right"/>
              <w:rPr>
                <w:sz w:val="14"/>
                <w:szCs w:val="14"/>
              </w:rPr>
            </w:pPr>
            <w:r>
              <w:rPr>
                <w:sz w:val="14"/>
                <w:szCs w:val="14"/>
              </w:rPr>
              <w:t>-</w:t>
            </w:r>
          </w:p>
        </w:tc>
        <w:tc>
          <w:tcPr>
            <w:tcW w:w="989" w:type="dxa"/>
          </w:tcPr>
          <w:p w14:paraId="700295F5" w14:textId="056066C8" w:rsidR="00E45044" w:rsidRPr="00297E92" w:rsidRDefault="002042FB" w:rsidP="00E45044">
            <w:pPr>
              <w:jc w:val="right"/>
              <w:rPr>
                <w:sz w:val="14"/>
                <w:szCs w:val="14"/>
              </w:rPr>
            </w:pPr>
            <w:r>
              <w:rPr>
                <w:sz w:val="14"/>
                <w:szCs w:val="14"/>
              </w:rPr>
              <w:t>-</w:t>
            </w:r>
          </w:p>
        </w:tc>
        <w:tc>
          <w:tcPr>
            <w:tcW w:w="1069" w:type="dxa"/>
          </w:tcPr>
          <w:p w14:paraId="2E3FDD27" w14:textId="5E53C5AB" w:rsidR="00E45044" w:rsidRPr="00297E92" w:rsidRDefault="002042FB" w:rsidP="00E45044">
            <w:pPr>
              <w:jc w:val="right"/>
              <w:rPr>
                <w:sz w:val="14"/>
                <w:szCs w:val="14"/>
              </w:rPr>
            </w:pPr>
            <w:r>
              <w:rPr>
                <w:sz w:val="14"/>
                <w:szCs w:val="14"/>
              </w:rPr>
              <w:t>-</w:t>
            </w:r>
          </w:p>
        </w:tc>
      </w:tr>
      <w:tr w:rsidR="00E45044" w:rsidRPr="00297E92" w14:paraId="1058C1CB" w14:textId="77777777" w:rsidTr="00FF6FEF">
        <w:tc>
          <w:tcPr>
            <w:tcW w:w="1701" w:type="dxa"/>
          </w:tcPr>
          <w:p w14:paraId="0F499C25" w14:textId="77777777" w:rsidR="00E45044" w:rsidRPr="00297E92" w:rsidRDefault="00E45044" w:rsidP="00E45044">
            <w:pPr>
              <w:ind w:left="-57"/>
              <w:jc w:val="left"/>
              <w:rPr>
                <w:snapToGrid w:val="0"/>
                <w:sz w:val="14"/>
                <w:szCs w:val="14"/>
                <w:lang w:eastAsia="sk-SK"/>
              </w:rPr>
            </w:pPr>
            <w:r w:rsidRPr="00297E92">
              <w:rPr>
                <w:snapToGrid w:val="0"/>
                <w:sz w:val="14"/>
                <w:szCs w:val="14"/>
                <w:lang w:eastAsia="sk-SK"/>
              </w:rPr>
              <w:t>Úbytky</w:t>
            </w:r>
          </w:p>
        </w:tc>
        <w:tc>
          <w:tcPr>
            <w:tcW w:w="1134" w:type="dxa"/>
          </w:tcPr>
          <w:p w14:paraId="15F7F3E9" w14:textId="4ED3281B" w:rsidR="00E45044" w:rsidRPr="00297E92" w:rsidRDefault="002042FB" w:rsidP="00E45044">
            <w:pPr>
              <w:jc w:val="right"/>
              <w:rPr>
                <w:sz w:val="14"/>
                <w:szCs w:val="14"/>
              </w:rPr>
            </w:pPr>
            <w:r>
              <w:rPr>
                <w:sz w:val="14"/>
                <w:szCs w:val="14"/>
              </w:rPr>
              <w:t>-</w:t>
            </w:r>
          </w:p>
        </w:tc>
        <w:tc>
          <w:tcPr>
            <w:tcW w:w="1134" w:type="dxa"/>
          </w:tcPr>
          <w:p w14:paraId="6454FB86" w14:textId="15B67EBC" w:rsidR="00E45044" w:rsidRPr="00297E92" w:rsidRDefault="002042FB" w:rsidP="00E45044">
            <w:pPr>
              <w:jc w:val="right"/>
              <w:rPr>
                <w:sz w:val="14"/>
                <w:szCs w:val="14"/>
              </w:rPr>
            </w:pPr>
            <w:r>
              <w:rPr>
                <w:sz w:val="14"/>
                <w:szCs w:val="14"/>
              </w:rPr>
              <w:t>-</w:t>
            </w:r>
          </w:p>
        </w:tc>
        <w:tc>
          <w:tcPr>
            <w:tcW w:w="1134" w:type="dxa"/>
          </w:tcPr>
          <w:p w14:paraId="2B422144" w14:textId="20B9FABD" w:rsidR="00E45044" w:rsidRPr="00297E92" w:rsidRDefault="009A5F6E" w:rsidP="00E45044">
            <w:pPr>
              <w:jc w:val="right"/>
              <w:rPr>
                <w:sz w:val="14"/>
                <w:szCs w:val="14"/>
              </w:rPr>
            </w:pPr>
            <w:r>
              <w:rPr>
                <w:sz w:val="14"/>
                <w:szCs w:val="14"/>
              </w:rPr>
              <w:t>-</w:t>
            </w:r>
            <w:r w:rsidR="002042FB">
              <w:rPr>
                <w:sz w:val="14"/>
                <w:szCs w:val="14"/>
              </w:rPr>
              <w:t>1 532</w:t>
            </w:r>
          </w:p>
        </w:tc>
        <w:tc>
          <w:tcPr>
            <w:tcW w:w="1088" w:type="dxa"/>
          </w:tcPr>
          <w:p w14:paraId="23030286" w14:textId="54948148" w:rsidR="00E45044" w:rsidRPr="00297E92" w:rsidRDefault="002042FB" w:rsidP="00E45044">
            <w:pPr>
              <w:jc w:val="right"/>
              <w:rPr>
                <w:sz w:val="14"/>
                <w:szCs w:val="14"/>
              </w:rPr>
            </w:pPr>
            <w:r>
              <w:rPr>
                <w:sz w:val="14"/>
                <w:szCs w:val="14"/>
              </w:rPr>
              <w:t>-</w:t>
            </w:r>
          </w:p>
        </w:tc>
        <w:tc>
          <w:tcPr>
            <w:tcW w:w="1045" w:type="dxa"/>
          </w:tcPr>
          <w:p w14:paraId="458499D5" w14:textId="60307E12" w:rsidR="00E45044" w:rsidRPr="00297E92" w:rsidRDefault="002042FB" w:rsidP="00E45044">
            <w:pPr>
              <w:jc w:val="right"/>
              <w:rPr>
                <w:sz w:val="14"/>
                <w:szCs w:val="14"/>
              </w:rPr>
            </w:pPr>
            <w:r>
              <w:rPr>
                <w:sz w:val="14"/>
                <w:szCs w:val="14"/>
              </w:rPr>
              <w:t>-</w:t>
            </w:r>
          </w:p>
        </w:tc>
        <w:tc>
          <w:tcPr>
            <w:tcW w:w="718" w:type="dxa"/>
          </w:tcPr>
          <w:p w14:paraId="0B0E6157" w14:textId="3F616D5A" w:rsidR="00E45044" w:rsidRPr="00297E92" w:rsidRDefault="002042FB" w:rsidP="00E45044">
            <w:pPr>
              <w:jc w:val="right"/>
              <w:rPr>
                <w:sz w:val="14"/>
                <w:szCs w:val="14"/>
              </w:rPr>
            </w:pPr>
            <w:r>
              <w:rPr>
                <w:sz w:val="14"/>
                <w:szCs w:val="14"/>
              </w:rPr>
              <w:t>-</w:t>
            </w:r>
          </w:p>
        </w:tc>
        <w:tc>
          <w:tcPr>
            <w:tcW w:w="1035" w:type="dxa"/>
          </w:tcPr>
          <w:p w14:paraId="41B8FBBB" w14:textId="17ACF65B" w:rsidR="00E45044" w:rsidRPr="00297E92" w:rsidRDefault="002042FB" w:rsidP="00E45044">
            <w:pPr>
              <w:jc w:val="right"/>
              <w:rPr>
                <w:sz w:val="14"/>
                <w:szCs w:val="14"/>
              </w:rPr>
            </w:pPr>
            <w:r>
              <w:rPr>
                <w:sz w:val="14"/>
                <w:szCs w:val="14"/>
              </w:rPr>
              <w:t>-</w:t>
            </w:r>
          </w:p>
        </w:tc>
        <w:tc>
          <w:tcPr>
            <w:tcW w:w="1063" w:type="dxa"/>
          </w:tcPr>
          <w:p w14:paraId="709E0674" w14:textId="6173C0AC" w:rsidR="00E45044" w:rsidRPr="00297E92" w:rsidRDefault="002042FB" w:rsidP="00E45044">
            <w:pPr>
              <w:jc w:val="right"/>
              <w:rPr>
                <w:sz w:val="14"/>
                <w:szCs w:val="14"/>
              </w:rPr>
            </w:pPr>
            <w:r>
              <w:rPr>
                <w:sz w:val="14"/>
                <w:szCs w:val="14"/>
              </w:rPr>
              <w:t>-</w:t>
            </w:r>
          </w:p>
        </w:tc>
        <w:tc>
          <w:tcPr>
            <w:tcW w:w="902" w:type="dxa"/>
          </w:tcPr>
          <w:p w14:paraId="796A81F4" w14:textId="30B3687E" w:rsidR="00E45044" w:rsidRPr="00297E92" w:rsidRDefault="002042FB" w:rsidP="00E45044">
            <w:pPr>
              <w:jc w:val="right"/>
              <w:rPr>
                <w:sz w:val="14"/>
                <w:szCs w:val="14"/>
              </w:rPr>
            </w:pPr>
            <w:r>
              <w:rPr>
                <w:sz w:val="14"/>
                <w:szCs w:val="14"/>
              </w:rPr>
              <w:t>-</w:t>
            </w:r>
          </w:p>
        </w:tc>
        <w:tc>
          <w:tcPr>
            <w:tcW w:w="1098" w:type="dxa"/>
          </w:tcPr>
          <w:p w14:paraId="06086A8D" w14:textId="6DBC73BA" w:rsidR="00E45044" w:rsidRPr="00297E92" w:rsidRDefault="002042FB" w:rsidP="00E45044">
            <w:pPr>
              <w:jc w:val="right"/>
              <w:rPr>
                <w:sz w:val="14"/>
                <w:szCs w:val="14"/>
              </w:rPr>
            </w:pPr>
            <w:r>
              <w:rPr>
                <w:sz w:val="14"/>
                <w:szCs w:val="14"/>
              </w:rPr>
              <w:t>-</w:t>
            </w:r>
          </w:p>
        </w:tc>
        <w:tc>
          <w:tcPr>
            <w:tcW w:w="989" w:type="dxa"/>
          </w:tcPr>
          <w:p w14:paraId="0BEC4EE9" w14:textId="71B08B1F" w:rsidR="00E45044" w:rsidRPr="00297E92" w:rsidRDefault="002042FB" w:rsidP="00E45044">
            <w:pPr>
              <w:jc w:val="right"/>
              <w:rPr>
                <w:sz w:val="14"/>
                <w:szCs w:val="14"/>
              </w:rPr>
            </w:pPr>
            <w:r>
              <w:rPr>
                <w:sz w:val="14"/>
                <w:szCs w:val="14"/>
              </w:rPr>
              <w:t>-</w:t>
            </w:r>
          </w:p>
        </w:tc>
        <w:tc>
          <w:tcPr>
            <w:tcW w:w="1069" w:type="dxa"/>
          </w:tcPr>
          <w:p w14:paraId="039BF027" w14:textId="200B4BB2" w:rsidR="00E45044" w:rsidRPr="00297E92" w:rsidRDefault="009A5F6E" w:rsidP="00E45044">
            <w:pPr>
              <w:jc w:val="right"/>
              <w:rPr>
                <w:sz w:val="14"/>
                <w:szCs w:val="14"/>
              </w:rPr>
            </w:pPr>
            <w:r>
              <w:rPr>
                <w:sz w:val="14"/>
                <w:szCs w:val="14"/>
              </w:rPr>
              <w:t>-</w:t>
            </w:r>
            <w:r w:rsidR="002042FB">
              <w:rPr>
                <w:sz w:val="14"/>
                <w:szCs w:val="14"/>
              </w:rPr>
              <w:t>1 532</w:t>
            </w:r>
          </w:p>
        </w:tc>
      </w:tr>
      <w:tr w:rsidR="00E45044" w:rsidRPr="00297E92" w14:paraId="00CC5558" w14:textId="77777777" w:rsidTr="00FF6FEF">
        <w:tc>
          <w:tcPr>
            <w:tcW w:w="1701" w:type="dxa"/>
          </w:tcPr>
          <w:p w14:paraId="380F3002" w14:textId="77777777" w:rsidR="00E45044" w:rsidRPr="00297E92" w:rsidRDefault="00E45044" w:rsidP="00E45044">
            <w:pPr>
              <w:ind w:left="-57"/>
              <w:jc w:val="left"/>
              <w:rPr>
                <w:snapToGrid w:val="0"/>
                <w:sz w:val="14"/>
                <w:szCs w:val="14"/>
                <w:lang w:eastAsia="sk-SK"/>
              </w:rPr>
            </w:pPr>
            <w:r w:rsidRPr="00297E92">
              <w:rPr>
                <w:snapToGrid w:val="0"/>
                <w:sz w:val="14"/>
                <w:szCs w:val="14"/>
                <w:lang w:eastAsia="sk-SK"/>
              </w:rPr>
              <w:t>Presuny</w:t>
            </w:r>
          </w:p>
        </w:tc>
        <w:tc>
          <w:tcPr>
            <w:tcW w:w="1134" w:type="dxa"/>
            <w:tcBorders>
              <w:bottom w:val="single" w:sz="4" w:space="0" w:color="auto"/>
            </w:tcBorders>
          </w:tcPr>
          <w:p w14:paraId="39B19D76" w14:textId="5CE8CA7F" w:rsidR="00E45044" w:rsidRPr="00297E92" w:rsidRDefault="002042FB" w:rsidP="00E45044">
            <w:pPr>
              <w:jc w:val="right"/>
              <w:rPr>
                <w:sz w:val="14"/>
                <w:szCs w:val="14"/>
              </w:rPr>
            </w:pPr>
            <w:r>
              <w:rPr>
                <w:sz w:val="14"/>
                <w:szCs w:val="14"/>
              </w:rPr>
              <w:t>2 885 299</w:t>
            </w:r>
          </w:p>
        </w:tc>
        <w:tc>
          <w:tcPr>
            <w:tcW w:w="1134" w:type="dxa"/>
            <w:tcBorders>
              <w:bottom w:val="single" w:sz="4" w:space="0" w:color="auto"/>
            </w:tcBorders>
          </w:tcPr>
          <w:p w14:paraId="6DF27E72" w14:textId="69AD464C" w:rsidR="00E45044" w:rsidRPr="00297E92" w:rsidRDefault="002042FB" w:rsidP="00E45044">
            <w:pPr>
              <w:jc w:val="right"/>
              <w:rPr>
                <w:sz w:val="14"/>
                <w:szCs w:val="14"/>
              </w:rPr>
            </w:pPr>
            <w:r>
              <w:rPr>
                <w:sz w:val="14"/>
                <w:szCs w:val="14"/>
              </w:rPr>
              <w:t>-</w:t>
            </w:r>
          </w:p>
        </w:tc>
        <w:tc>
          <w:tcPr>
            <w:tcW w:w="1134" w:type="dxa"/>
            <w:tcBorders>
              <w:bottom w:val="single" w:sz="4" w:space="0" w:color="auto"/>
            </w:tcBorders>
          </w:tcPr>
          <w:p w14:paraId="0AE9DFAB" w14:textId="376EBB7C" w:rsidR="00E45044" w:rsidRPr="00297E92" w:rsidRDefault="002042FB" w:rsidP="00E45044">
            <w:pPr>
              <w:jc w:val="right"/>
              <w:rPr>
                <w:sz w:val="14"/>
                <w:szCs w:val="14"/>
              </w:rPr>
            </w:pPr>
            <w:r>
              <w:rPr>
                <w:sz w:val="14"/>
                <w:szCs w:val="14"/>
              </w:rPr>
              <w:t>-</w:t>
            </w:r>
          </w:p>
        </w:tc>
        <w:tc>
          <w:tcPr>
            <w:tcW w:w="1088" w:type="dxa"/>
            <w:tcBorders>
              <w:bottom w:val="single" w:sz="4" w:space="0" w:color="auto"/>
            </w:tcBorders>
          </w:tcPr>
          <w:p w14:paraId="49364729" w14:textId="2E1B50C6" w:rsidR="00E45044" w:rsidRPr="00297E92" w:rsidRDefault="002042FB" w:rsidP="00E45044">
            <w:pPr>
              <w:jc w:val="right"/>
              <w:rPr>
                <w:sz w:val="14"/>
                <w:szCs w:val="14"/>
              </w:rPr>
            </w:pPr>
            <w:r>
              <w:rPr>
                <w:sz w:val="14"/>
                <w:szCs w:val="14"/>
              </w:rPr>
              <w:t>-</w:t>
            </w:r>
          </w:p>
        </w:tc>
        <w:tc>
          <w:tcPr>
            <w:tcW w:w="1045" w:type="dxa"/>
            <w:tcBorders>
              <w:bottom w:val="single" w:sz="4" w:space="0" w:color="auto"/>
            </w:tcBorders>
          </w:tcPr>
          <w:p w14:paraId="4254D7E5" w14:textId="68F695C4" w:rsidR="00E45044" w:rsidRPr="00297E92" w:rsidRDefault="002042FB" w:rsidP="00E45044">
            <w:pPr>
              <w:jc w:val="right"/>
              <w:rPr>
                <w:sz w:val="14"/>
                <w:szCs w:val="14"/>
              </w:rPr>
            </w:pPr>
            <w:r>
              <w:rPr>
                <w:sz w:val="14"/>
                <w:szCs w:val="14"/>
              </w:rPr>
              <w:t>-</w:t>
            </w:r>
          </w:p>
        </w:tc>
        <w:tc>
          <w:tcPr>
            <w:tcW w:w="718" w:type="dxa"/>
            <w:tcBorders>
              <w:bottom w:val="single" w:sz="4" w:space="0" w:color="auto"/>
            </w:tcBorders>
          </w:tcPr>
          <w:p w14:paraId="4BEB4A87" w14:textId="56DC783D" w:rsidR="00E45044" w:rsidRPr="00297E92" w:rsidRDefault="002042FB" w:rsidP="00E45044">
            <w:pPr>
              <w:jc w:val="right"/>
              <w:rPr>
                <w:sz w:val="14"/>
                <w:szCs w:val="14"/>
              </w:rPr>
            </w:pPr>
            <w:r>
              <w:rPr>
                <w:sz w:val="14"/>
                <w:szCs w:val="14"/>
              </w:rPr>
              <w:t>-</w:t>
            </w:r>
          </w:p>
        </w:tc>
        <w:tc>
          <w:tcPr>
            <w:tcW w:w="1035" w:type="dxa"/>
            <w:tcBorders>
              <w:bottom w:val="single" w:sz="4" w:space="0" w:color="auto"/>
            </w:tcBorders>
          </w:tcPr>
          <w:p w14:paraId="1C96EAD2" w14:textId="62FD958C" w:rsidR="00E45044" w:rsidRPr="00297E92" w:rsidRDefault="002042FB" w:rsidP="00E45044">
            <w:pPr>
              <w:jc w:val="right"/>
              <w:rPr>
                <w:sz w:val="14"/>
                <w:szCs w:val="14"/>
              </w:rPr>
            </w:pPr>
            <w:r>
              <w:rPr>
                <w:sz w:val="14"/>
                <w:szCs w:val="14"/>
              </w:rPr>
              <w:t>-</w:t>
            </w:r>
          </w:p>
        </w:tc>
        <w:tc>
          <w:tcPr>
            <w:tcW w:w="1063" w:type="dxa"/>
            <w:tcBorders>
              <w:bottom w:val="single" w:sz="4" w:space="0" w:color="auto"/>
            </w:tcBorders>
          </w:tcPr>
          <w:p w14:paraId="64BB4298" w14:textId="355F1073" w:rsidR="00E45044" w:rsidRPr="00297E92" w:rsidRDefault="002042FB" w:rsidP="00E45044">
            <w:pPr>
              <w:jc w:val="right"/>
              <w:rPr>
                <w:sz w:val="14"/>
                <w:szCs w:val="14"/>
              </w:rPr>
            </w:pPr>
            <w:r>
              <w:rPr>
                <w:sz w:val="14"/>
                <w:szCs w:val="14"/>
              </w:rPr>
              <w:t>-</w:t>
            </w:r>
          </w:p>
        </w:tc>
        <w:tc>
          <w:tcPr>
            <w:tcW w:w="902" w:type="dxa"/>
            <w:tcBorders>
              <w:bottom w:val="single" w:sz="4" w:space="0" w:color="auto"/>
            </w:tcBorders>
          </w:tcPr>
          <w:p w14:paraId="7EF6A5EB" w14:textId="1B06D788" w:rsidR="00E45044" w:rsidRPr="00297E92" w:rsidRDefault="002042FB" w:rsidP="00E45044">
            <w:pPr>
              <w:jc w:val="right"/>
              <w:rPr>
                <w:sz w:val="14"/>
                <w:szCs w:val="14"/>
              </w:rPr>
            </w:pPr>
            <w:r>
              <w:rPr>
                <w:sz w:val="14"/>
                <w:szCs w:val="14"/>
              </w:rPr>
              <w:t>-</w:t>
            </w:r>
          </w:p>
        </w:tc>
        <w:tc>
          <w:tcPr>
            <w:tcW w:w="1098" w:type="dxa"/>
            <w:tcBorders>
              <w:bottom w:val="single" w:sz="4" w:space="0" w:color="auto"/>
            </w:tcBorders>
          </w:tcPr>
          <w:p w14:paraId="57482D5E" w14:textId="70874862" w:rsidR="00E45044" w:rsidRPr="00297E92" w:rsidRDefault="002042FB" w:rsidP="00E45044">
            <w:pPr>
              <w:jc w:val="right"/>
              <w:rPr>
                <w:sz w:val="14"/>
                <w:szCs w:val="14"/>
              </w:rPr>
            </w:pPr>
            <w:r>
              <w:rPr>
                <w:sz w:val="14"/>
                <w:szCs w:val="14"/>
              </w:rPr>
              <w:t>(2 885 299)</w:t>
            </w:r>
          </w:p>
        </w:tc>
        <w:tc>
          <w:tcPr>
            <w:tcW w:w="989" w:type="dxa"/>
            <w:tcBorders>
              <w:bottom w:val="single" w:sz="4" w:space="0" w:color="auto"/>
            </w:tcBorders>
          </w:tcPr>
          <w:p w14:paraId="070158E0" w14:textId="10F0B87D" w:rsidR="00E45044" w:rsidRPr="00297E92" w:rsidRDefault="002042FB" w:rsidP="00E45044">
            <w:pPr>
              <w:jc w:val="right"/>
              <w:rPr>
                <w:sz w:val="14"/>
                <w:szCs w:val="14"/>
              </w:rPr>
            </w:pPr>
            <w:r>
              <w:rPr>
                <w:sz w:val="14"/>
                <w:szCs w:val="14"/>
              </w:rPr>
              <w:t>-</w:t>
            </w:r>
          </w:p>
        </w:tc>
        <w:tc>
          <w:tcPr>
            <w:tcW w:w="1069" w:type="dxa"/>
            <w:tcBorders>
              <w:bottom w:val="single" w:sz="4" w:space="0" w:color="auto"/>
            </w:tcBorders>
          </w:tcPr>
          <w:p w14:paraId="59BB482A" w14:textId="5DDDCE8F" w:rsidR="00E45044" w:rsidRPr="00297E92" w:rsidRDefault="002042FB" w:rsidP="00E45044">
            <w:pPr>
              <w:jc w:val="right"/>
              <w:rPr>
                <w:sz w:val="14"/>
                <w:szCs w:val="14"/>
              </w:rPr>
            </w:pPr>
            <w:r>
              <w:rPr>
                <w:sz w:val="14"/>
                <w:szCs w:val="14"/>
              </w:rPr>
              <w:t>-</w:t>
            </w:r>
          </w:p>
        </w:tc>
      </w:tr>
      <w:tr w:rsidR="00E45044" w:rsidRPr="00297E92" w14:paraId="302B81BD" w14:textId="77777777" w:rsidTr="00FF6FEF">
        <w:tc>
          <w:tcPr>
            <w:tcW w:w="1701" w:type="dxa"/>
          </w:tcPr>
          <w:p w14:paraId="39F2BB87" w14:textId="7DE241A3" w:rsidR="00E45044" w:rsidRPr="00297E92" w:rsidRDefault="00E45044" w:rsidP="00E45044">
            <w:pPr>
              <w:ind w:left="-57"/>
              <w:jc w:val="left"/>
              <w:rPr>
                <w:snapToGrid w:val="0"/>
                <w:sz w:val="14"/>
                <w:szCs w:val="14"/>
                <w:lang w:eastAsia="sk-SK"/>
              </w:rPr>
            </w:pPr>
            <w:r w:rsidRPr="00297E92">
              <w:rPr>
                <w:snapToGrid w:val="0"/>
                <w:sz w:val="14"/>
                <w:szCs w:val="14"/>
                <w:lang w:eastAsia="sk-SK"/>
              </w:rPr>
              <w:t>K 31. decembru 201</w:t>
            </w:r>
            <w:r>
              <w:rPr>
                <w:snapToGrid w:val="0"/>
                <w:sz w:val="14"/>
                <w:szCs w:val="14"/>
                <w:lang w:eastAsia="sk-SK"/>
              </w:rPr>
              <w:t>6</w:t>
            </w:r>
          </w:p>
        </w:tc>
        <w:tc>
          <w:tcPr>
            <w:tcW w:w="1134" w:type="dxa"/>
            <w:tcBorders>
              <w:top w:val="single" w:sz="4" w:space="0" w:color="auto"/>
              <w:bottom w:val="nil"/>
            </w:tcBorders>
          </w:tcPr>
          <w:p w14:paraId="30110A7A" w14:textId="6BFD0D30" w:rsidR="00E45044" w:rsidRPr="00297E92" w:rsidRDefault="002042FB" w:rsidP="00E45044">
            <w:pPr>
              <w:jc w:val="right"/>
              <w:rPr>
                <w:sz w:val="14"/>
                <w:szCs w:val="14"/>
              </w:rPr>
            </w:pPr>
            <w:r>
              <w:rPr>
                <w:sz w:val="14"/>
                <w:szCs w:val="14"/>
              </w:rPr>
              <w:t>76 222 841</w:t>
            </w:r>
          </w:p>
        </w:tc>
        <w:tc>
          <w:tcPr>
            <w:tcW w:w="1134" w:type="dxa"/>
            <w:tcBorders>
              <w:top w:val="single" w:sz="4" w:space="0" w:color="auto"/>
              <w:bottom w:val="nil"/>
            </w:tcBorders>
          </w:tcPr>
          <w:p w14:paraId="18CBC6DC" w14:textId="65EFD7C2" w:rsidR="00E45044" w:rsidRPr="00297E92" w:rsidRDefault="002042FB" w:rsidP="00E45044">
            <w:pPr>
              <w:jc w:val="right"/>
              <w:rPr>
                <w:sz w:val="14"/>
                <w:szCs w:val="14"/>
              </w:rPr>
            </w:pPr>
            <w:r>
              <w:rPr>
                <w:sz w:val="14"/>
                <w:szCs w:val="14"/>
              </w:rPr>
              <w:t>-</w:t>
            </w:r>
          </w:p>
        </w:tc>
        <w:tc>
          <w:tcPr>
            <w:tcW w:w="1134" w:type="dxa"/>
            <w:tcBorders>
              <w:top w:val="single" w:sz="4" w:space="0" w:color="auto"/>
              <w:bottom w:val="nil"/>
            </w:tcBorders>
          </w:tcPr>
          <w:p w14:paraId="5C98A5E9" w14:textId="3D3507EA" w:rsidR="00E45044" w:rsidRPr="00297E92" w:rsidRDefault="002042FB" w:rsidP="00E45044">
            <w:pPr>
              <w:jc w:val="right"/>
              <w:rPr>
                <w:sz w:val="14"/>
                <w:szCs w:val="14"/>
              </w:rPr>
            </w:pPr>
            <w:r>
              <w:rPr>
                <w:sz w:val="14"/>
                <w:szCs w:val="14"/>
              </w:rPr>
              <w:t>12 581</w:t>
            </w:r>
          </w:p>
        </w:tc>
        <w:tc>
          <w:tcPr>
            <w:tcW w:w="1088" w:type="dxa"/>
            <w:tcBorders>
              <w:top w:val="single" w:sz="4" w:space="0" w:color="auto"/>
              <w:bottom w:val="nil"/>
            </w:tcBorders>
          </w:tcPr>
          <w:p w14:paraId="6721BA21" w14:textId="367D7F10" w:rsidR="00E45044" w:rsidRPr="00297E92" w:rsidRDefault="002042FB" w:rsidP="00E45044">
            <w:pPr>
              <w:jc w:val="right"/>
              <w:rPr>
                <w:sz w:val="14"/>
                <w:szCs w:val="14"/>
              </w:rPr>
            </w:pPr>
            <w:r>
              <w:rPr>
                <w:sz w:val="14"/>
                <w:szCs w:val="14"/>
              </w:rPr>
              <w:t>-</w:t>
            </w:r>
          </w:p>
        </w:tc>
        <w:tc>
          <w:tcPr>
            <w:tcW w:w="1045" w:type="dxa"/>
            <w:tcBorders>
              <w:top w:val="single" w:sz="4" w:space="0" w:color="auto"/>
              <w:bottom w:val="nil"/>
            </w:tcBorders>
          </w:tcPr>
          <w:p w14:paraId="13EE5FB4" w14:textId="0780679A" w:rsidR="00E45044" w:rsidRPr="00297E92" w:rsidRDefault="002042FB" w:rsidP="00E45044">
            <w:pPr>
              <w:jc w:val="right"/>
              <w:rPr>
                <w:sz w:val="14"/>
                <w:szCs w:val="14"/>
              </w:rPr>
            </w:pPr>
            <w:r>
              <w:rPr>
                <w:sz w:val="14"/>
                <w:szCs w:val="14"/>
              </w:rPr>
              <w:t>-</w:t>
            </w:r>
          </w:p>
        </w:tc>
        <w:tc>
          <w:tcPr>
            <w:tcW w:w="718" w:type="dxa"/>
            <w:tcBorders>
              <w:top w:val="single" w:sz="4" w:space="0" w:color="auto"/>
              <w:bottom w:val="nil"/>
            </w:tcBorders>
          </w:tcPr>
          <w:p w14:paraId="3ADA3C74" w14:textId="641329CD" w:rsidR="00E45044" w:rsidRPr="00297E92" w:rsidRDefault="002042FB" w:rsidP="00E45044">
            <w:pPr>
              <w:jc w:val="right"/>
              <w:rPr>
                <w:sz w:val="14"/>
                <w:szCs w:val="14"/>
              </w:rPr>
            </w:pPr>
            <w:r>
              <w:rPr>
                <w:sz w:val="14"/>
                <w:szCs w:val="14"/>
              </w:rPr>
              <w:t>-</w:t>
            </w:r>
          </w:p>
        </w:tc>
        <w:tc>
          <w:tcPr>
            <w:tcW w:w="1035" w:type="dxa"/>
            <w:tcBorders>
              <w:top w:val="single" w:sz="4" w:space="0" w:color="auto"/>
              <w:bottom w:val="nil"/>
            </w:tcBorders>
          </w:tcPr>
          <w:p w14:paraId="614E1398" w14:textId="4E3799C7" w:rsidR="00E45044" w:rsidRPr="00297E92" w:rsidRDefault="002042FB" w:rsidP="00E45044">
            <w:pPr>
              <w:jc w:val="right"/>
              <w:rPr>
                <w:sz w:val="14"/>
                <w:szCs w:val="14"/>
              </w:rPr>
            </w:pPr>
            <w:r>
              <w:rPr>
                <w:sz w:val="14"/>
                <w:szCs w:val="14"/>
              </w:rPr>
              <w:t>-</w:t>
            </w:r>
          </w:p>
        </w:tc>
        <w:tc>
          <w:tcPr>
            <w:tcW w:w="1063" w:type="dxa"/>
            <w:tcBorders>
              <w:top w:val="single" w:sz="4" w:space="0" w:color="auto"/>
              <w:bottom w:val="nil"/>
            </w:tcBorders>
          </w:tcPr>
          <w:p w14:paraId="0B5285D0" w14:textId="46134E3F" w:rsidR="00E45044" w:rsidRPr="00297E92" w:rsidRDefault="002042FB" w:rsidP="00E45044">
            <w:pPr>
              <w:jc w:val="right"/>
              <w:rPr>
                <w:sz w:val="14"/>
                <w:szCs w:val="14"/>
              </w:rPr>
            </w:pPr>
            <w:r>
              <w:rPr>
                <w:sz w:val="14"/>
                <w:szCs w:val="14"/>
              </w:rPr>
              <w:t>-</w:t>
            </w:r>
          </w:p>
        </w:tc>
        <w:tc>
          <w:tcPr>
            <w:tcW w:w="902" w:type="dxa"/>
            <w:tcBorders>
              <w:top w:val="single" w:sz="4" w:space="0" w:color="auto"/>
              <w:bottom w:val="nil"/>
            </w:tcBorders>
          </w:tcPr>
          <w:p w14:paraId="77E43CFF" w14:textId="6DAD9064" w:rsidR="00E45044" w:rsidRPr="00297E92" w:rsidRDefault="002042FB" w:rsidP="00E45044">
            <w:pPr>
              <w:jc w:val="right"/>
              <w:rPr>
                <w:sz w:val="14"/>
                <w:szCs w:val="14"/>
              </w:rPr>
            </w:pPr>
            <w:r>
              <w:rPr>
                <w:sz w:val="14"/>
                <w:szCs w:val="14"/>
              </w:rPr>
              <w:t>-</w:t>
            </w:r>
          </w:p>
        </w:tc>
        <w:tc>
          <w:tcPr>
            <w:tcW w:w="1098" w:type="dxa"/>
            <w:tcBorders>
              <w:top w:val="single" w:sz="4" w:space="0" w:color="auto"/>
              <w:bottom w:val="nil"/>
            </w:tcBorders>
          </w:tcPr>
          <w:p w14:paraId="0A050AEF" w14:textId="36892D70" w:rsidR="00E45044" w:rsidRPr="00297E92" w:rsidRDefault="002042FB" w:rsidP="00E45044">
            <w:pPr>
              <w:jc w:val="right"/>
              <w:rPr>
                <w:sz w:val="14"/>
                <w:szCs w:val="14"/>
              </w:rPr>
            </w:pPr>
            <w:r>
              <w:rPr>
                <w:sz w:val="14"/>
                <w:szCs w:val="14"/>
              </w:rPr>
              <w:t>-</w:t>
            </w:r>
          </w:p>
        </w:tc>
        <w:tc>
          <w:tcPr>
            <w:tcW w:w="989" w:type="dxa"/>
            <w:tcBorders>
              <w:top w:val="single" w:sz="4" w:space="0" w:color="auto"/>
              <w:bottom w:val="nil"/>
            </w:tcBorders>
          </w:tcPr>
          <w:p w14:paraId="7E8135E2" w14:textId="47A0E4C0" w:rsidR="00E45044" w:rsidRPr="00297E92" w:rsidRDefault="002042FB" w:rsidP="00E45044">
            <w:pPr>
              <w:jc w:val="right"/>
              <w:rPr>
                <w:sz w:val="14"/>
                <w:szCs w:val="14"/>
              </w:rPr>
            </w:pPr>
            <w:r>
              <w:rPr>
                <w:sz w:val="14"/>
                <w:szCs w:val="14"/>
              </w:rPr>
              <w:t>-</w:t>
            </w:r>
          </w:p>
        </w:tc>
        <w:tc>
          <w:tcPr>
            <w:tcW w:w="1069" w:type="dxa"/>
            <w:tcBorders>
              <w:top w:val="single" w:sz="4" w:space="0" w:color="auto"/>
              <w:bottom w:val="nil"/>
            </w:tcBorders>
          </w:tcPr>
          <w:p w14:paraId="3DFD0EBF" w14:textId="02746309" w:rsidR="00E45044" w:rsidRPr="00297E92" w:rsidRDefault="002042FB" w:rsidP="00E45044">
            <w:pPr>
              <w:jc w:val="right"/>
              <w:rPr>
                <w:sz w:val="14"/>
                <w:szCs w:val="14"/>
              </w:rPr>
            </w:pPr>
            <w:r>
              <w:rPr>
                <w:sz w:val="14"/>
                <w:szCs w:val="14"/>
              </w:rPr>
              <w:t>76 235 422</w:t>
            </w:r>
          </w:p>
        </w:tc>
      </w:tr>
      <w:tr w:rsidR="00E45044" w:rsidRPr="00297E92" w14:paraId="3A8D652F" w14:textId="77777777" w:rsidTr="00FF6FEF">
        <w:tc>
          <w:tcPr>
            <w:tcW w:w="1701" w:type="dxa"/>
          </w:tcPr>
          <w:p w14:paraId="101D0D06" w14:textId="77777777" w:rsidR="00E45044" w:rsidRPr="00297E92" w:rsidRDefault="00E45044" w:rsidP="00E45044">
            <w:pPr>
              <w:ind w:left="-57"/>
              <w:jc w:val="left"/>
              <w:rPr>
                <w:snapToGrid w:val="0"/>
                <w:sz w:val="14"/>
                <w:szCs w:val="14"/>
                <w:lang w:eastAsia="sk-SK"/>
              </w:rPr>
            </w:pPr>
          </w:p>
        </w:tc>
        <w:tc>
          <w:tcPr>
            <w:tcW w:w="1134" w:type="dxa"/>
            <w:tcBorders>
              <w:top w:val="nil"/>
            </w:tcBorders>
          </w:tcPr>
          <w:p w14:paraId="45895F18" w14:textId="77777777" w:rsidR="00E45044" w:rsidRPr="00297E92" w:rsidRDefault="00E45044" w:rsidP="00E45044">
            <w:pPr>
              <w:jc w:val="right"/>
              <w:rPr>
                <w:sz w:val="14"/>
                <w:szCs w:val="14"/>
              </w:rPr>
            </w:pPr>
          </w:p>
        </w:tc>
        <w:tc>
          <w:tcPr>
            <w:tcW w:w="1134" w:type="dxa"/>
            <w:tcBorders>
              <w:top w:val="nil"/>
            </w:tcBorders>
          </w:tcPr>
          <w:p w14:paraId="4211F33C" w14:textId="77777777" w:rsidR="00E45044" w:rsidRPr="00297E92" w:rsidRDefault="00E45044" w:rsidP="00E45044">
            <w:pPr>
              <w:jc w:val="right"/>
              <w:rPr>
                <w:sz w:val="14"/>
                <w:szCs w:val="14"/>
              </w:rPr>
            </w:pPr>
          </w:p>
        </w:tc>
        <w:tc>
          <w:tcPr>
            <w:tcW w:w="1134" w:type="dxa"/>
            <w:tcBorders>
              <w:top w:val="nil"/>
            </w:tcBorders>
          </w:tcPr>
          <w:p w14:paraId="45AD24A1" w14:textId="77777777" w:rsidR="00E45044" w:rsidRPr="00297E92" w:rsidRDefault="00E45044" w:rsidP="00E45044">
            <w:pPr>
              <w:jc w:val="right"/>
              <w:rPr>
                <w:sz w:val="14"/>
                <w:szCs w:val="14"/>
              </w:rPr>
            </w:pPr>
          </w:p>
        </w:tc>
        <w:tc>
          <w:tcPr>
            <w:tcW w:w="1088" w:type="dxa"/>
            <w:tcBorders>
              <w:top w:val="nil"/>
            </w:tcBorders>
          </w:tcPr>
          <w:p w14:paraId="1E631A8B" w14:textId="77777777" w:rsidR="00E45044" w:rsidRPr="00297E92" w:rsidRDefault="00E45044" w:rsidP="00E45044">
            <w:pPr>
              <w:jc w:val="right"/>
              <w:rPr>
                <w:sz w:val="14"/>
                <w:szCs w:val="14"/>
              </w:rPr>
            </w:pPr>
          </w:p>
        </w:tc>
        <w:tc>
          <w:tcPr>
            <w:tcW w:w="1045" w:type="dxa"/>
            <w:tcBorders>
              <w:top w:val="nil"/>
            </w:tcBorders>
          </w:tcPr>
          <w:p w14:paraId="5AFE091B" w14:textId="77777777" w:rsidR="00E45044" w:rsidRPr="00297E92" w:rsidRDefault="00E45044" w:rsidP="00E45044">
            <w:pPr>
              <w:jc w:val="right"/>
              <w:rPr>
                <w:sz w:val="14"/>
                <w:szCs w:val="14"/>
              </w:rPr>
            </w:pPr>
          </w:p>
        </w:tc>
        <w:tc>
          <w:tcPr>
            <w:tcW w:w="718" w:type="dxa"/>
            <w:tcBorders>
              <w:top w:val="nil"/>
            </w:tcBorders>
          </w:tcPr>
          <w:p w14:paraId="5EB03D01" w14:textId="77777777" w:rsidR="00E45044" w:rsidRPr="00297E92" w:rsidRDefault="00E45044" w:rsidP="00E45044">
            <w:pPr>
              <w:jc w:val="right"/>
              <w:rPr>
                <w:sz w:val="14"/>
                <w:szCs w:val="14"/>
              </w:rPr>
            </w:pPr>
          </w:p>
        </w:tc>
        <w:tc>
          <w:tcPr>
            <w:tcW w:w="1035" w:type="dxa"/>
            <w:tcBorders>
              <w:top w:val="nil"/>
            </w:tcBorders>
          </w:tcPr>
          <w:p w14:paraId="2A21344B" w14:textId="77777777" w:rsidR="00E45044" w:rsidRPr="00297E92" w:rsidRDefault="00E45044" w:rsidP="00E45044">
            <w:pPr>
              <w:jc w:val="right"/>
              <w:rPr>
                <w:sz w:val="14"/>
                <w:szCs w:val="14"/>
              </w:rPr>
            </w:pPr>
          </w:p>
        </w:tc>
        <w:tc>
          <w:tcPr>
            <w:tcW w:w="1063" w:type="dxa"/>
            <w:tcBorders>
              <w:top w:val="nil"/>
            </w:tcBorders>
          </w:tcPr>
          <w:p w14:paraId="56DFEE6C" w14:textId="77777777" w:rsidR="00E45044" w:rsidRPr="00297E92" w:rsidRDefault="00E45044" w:rsidP="00E45044">
            <w:pPr>
              <w:jc w:val="right"/>
              <w:rPr>
                <w:sz w:val="14"/>
                <w:szCs w:val="14"/>
              </w:rPr>
            </w:pPr>
          </w:p>
        </w:tc>
        <w:tc>
          <w:tcPr>
            <w:tcW w:w="902" w:type="dxa"/>
            <w:tcBorders>
              <w:top w:val="nil"/>
            </w:tcBorders>
          </w:tcPr>
          <w:p w14:paraId="67CA8285" w14:textId="77777777" w:rsidR="00E45044" w:rsidRPr="00297E92" w:rsidRDefault="00E45044" w:rsidP="00E45044">
            <w:pPr>
              <w:jc w:val="right"/>
              <w:rPr>
                <w:sz w:val="14"/>
                <w:szCs w:val="14"/>
              </w:rPr>
            </w:pPr>
          </w:p>
        </w:tc>
        <w:tc>
          <w:tcPr>
            <w:tcW w:w="1098" w:type="dxa"/>
            <w:tcBorders>
              <w:top w:val="nil"/>
            </w:tcBorders>
          </w:tcPr>
          <w:p w14:paraId="5EFE07A0" w14:textId="77777777" w:rsidR="00E45044" w:rsidRPr="00297E92" w:rsidRDefault="00E45044" w:rsidP="00E45044">
            <w:pPr>
              <w:jc w:val="right"/>
              <w:rPr>
                <w:sz w:val="14"/>
                <w:szCs w:val="14"/>
              </w:rPr>
            </w:pPr>
          </w:p>
        </w:tc>
        <w:tc>
          <w:tcPr>
            <w:tcW w:w="989" w:type="dxa"/>
            <w:tcBorders>
              <w:top w:val="nil"/>
            </w:tcBorders>
          </w:tcPr>
          <w:p w14:paraId="527760C3" w14:textId="77777777" w:rsidR="00E45044" w:rsidRPr="00297E92" w:rsidRDefault="00E45044" w:rsidP="00E45044">
            <w:pPr>
              <w:jc w:val="right"/>
              <w:rPr>
                <w:sz w:val="14"/>
                <w:szCs w:val="14"/>
              </w:rPr>
            </w:pPr>
          </w:p>
        </w:tc>
        <w:tc>
          <w:tcPr>
            <w:tcW w:w="1069" w:type="dxa"/>
            <w:tcBorders>
              <w:top w:val="nil"/>
            </w:tcBorders>
          </w:tcPr>
          <w:p w14:paraId="48C7F84C" w14:textId="77777777" w:rsidR="00E45044" w:rsidRPr="00297E92" w:rsidRDefault="00E45044" w:rsidP="00E45044">
            <w:pPr>
              <w:jc w:val="right"/>
              <w:rPr>
                <w:sz w:val="14"/>
                <w:szCs w:val="14"/>
              </w:rPr>
            </w:pPr>
          </w:p>
        </w:tc>
      </w:tr>
      <w:tr w:rsidR="00E45044" w:rsidRPr="00297E92" w14:paraId="79CB8953" w14:textId="77777777" w:rsidTr="00FF6FEF">
        <w:tc>
          <w:tcPr>
            <w:tcW w:w="1701" w:type="dxa"/>
          </w:tcPr>
          <w:p w14:paraId="5D6F934A" w14:textId="77777777" w:rsidR="00E45044" w:rsidRPr="00297E92" w:rsidRDefault="00E45044" w:rsidP="00E45044">
            <w:pPr>
              <w:ind w:left="-57"/>
              <w:jc w:val="left"/>
              <w:rPr>
                <w:b/>
                <w:bCs/>
                <w:snapToGrid w:val="0"/>
                <w:sz w:val="14"/>
                <w:szCs w:val="14"/>
                <w:lang w:eastAsia="sk-SK"/>
              </w:rPr>
            </w:pPr>
            <w:r w:rsidRPr="00297E92">
              <w:rPr>
                <w:b/>
                <w:bCs/>
                <w:snapToGrid w:val="0"/>
                <w:sz w:val="14"/>
                <w:szCs w:val="14"/>
                <w:lang w:eastAsia="sk-SK"/>
              </w:rPr>
              <w:t>Opravná položka</w:t>
            </w:r>
          </w:p>
        </w:tc>
        <w:tc>
          <w:tcPr>
            <w:tcW w:w="1134" w:type="dxa"/>
          </w:tcPr>
          <w:p w14:paraId="1C726835" w14:textId="77777777" w:rsidR="00E45044" w:rsidRPr="00297E92" w:rsidRDefault="00E45044" w:rsidP="00E45044">
            <w:pPr>
              <w:jc w:val="right"/>
              <w:rPr>
                <w:sz w:val="14"/>
                <w:szCs w:val="14"/>
              </w:rPr>
            </w:pPr>
          </w:p>
        </w:tc>
        <w:tc>
          <w:tcPr>
            <w:tcW w:w="1134" w:type="dxa"/>
          </w:tcPr>
          <w:p w14:paraId="6C14896D" w14:textId="77777777" w:rsidR="00E45044" w:rsidRPr="00297E92" w:rsidRDefault="00E45044" w:rsidP="00E45044">
            <w:pPr>
              <w:jc w:val="right"/>
              <w:rPr>
                <w:sz w:val="14"/>
                <w:szCs w:val="14"/>
              </w:rPr>
            </w:pPr>
          </w:p>
        </w:tc>
        <w:tc>
          <w:tcPr>
            <w:tcW w:w="1134" w:type="dxa"/>
          </w:tcPr>
          <w:p w14:paraId="6AE90212" w14:textId="77777777" w:rsidR="00E45044" w:rsidRPr="00297E92" w:rsidRDefault="00E45044" w:rsidP="00E45044">
            <w:pPr>
              <w:jc w:val="right"/>
              <w:rPr>
                <w:sz w:val="14"/>
                <w:szCs w:val="14"/>
              </w:rPr>
            </w:pPr>
          </w:p>
        </w:tc>
        <w:tc>
          <w:tcPr>
            <w:tcW w:w="1088" w:type="dxa"/>
          </w:tcPr>
          <w:p w14:paraId="080166E7" w14:textId="77777777" w:rsidR="00E45044" w:rsidRPr="00297E92" w:rsidRDefault="00E45044" w:rsidP="00E45044">
            <w:pPr>
              <w:jc w:val="right"/>
              <w:rPr>
                <w:sz w:val="14"/>
                <w:szCs w:val="14"/>
              </w:rPr>
            </w:pPr>
          </w:p>
        </w:tc>
        <w:tc>
          <w:tcPr>
            <w:tcW w:w="1045" w:type="dxa"/>
          </w:tcPr>
          <w:p w14:paraId="38D550DC" w14:textId="77777777" w:rsidR="00E45044" w:rsidRPr="00297E92" w:rsidRDefault="00E45044" w:rsidP="00E45044">
            <w:pPr>
              <w:jc w:val="right"/>
              <w:rPr>
                <w:sz w:val="14"/>
                <w:szCs w:val="14"/>
              </w:rPr>
            </w:pPr>
          </w:p>
        </w:tc>
        <w:tc>
          <w:tcPr>
            <w:tcW w:w="718" w:type="dxa"/>
          </w:tcPr>
          <w:p w14:paraId="6A8BD073" w14:textId="77777777" w:rsidR="00E45044" w:rsidRPr="00297E92" w:rsidRDefault="00E45044" w:rsidP="00E45044">
            <w:pPr>
              <w:jc w:val="right"/>
              <w:rPr>
                <w:sz w:val="14"/>
                <w:szCs w:val="14"/>
              </w:rPr>
            </w:pPr>
          </w:p>
        </w:tc>
        <w:tc>
          <w:tcPr>
            <w:tcW w:w="1035" w:type="dxa"/>
          </w:tcPr>
          <w:p w14:paraId="10C8C564" w14:textId="77777777" w:rsidR="00E45044" w:rsidRPr="00297E92" w:rsidRDefault="00E45044" w:rsidP="00E45044">
            <w:pPr>
              <w:jc w:val="right"/>
              <w:rPr>
                <w:sz w:val="14"/>
                <w:szCs w:val="14"/>
              </w:rPr>
            </w:pPr>
          </w:p>
        </w:tc>
        <w:tc>
          <w:tcPr>
            <w:tcW w:w="1063" w:type="dxa"/>
          </w:tcPr>
          <w:p w14:paraId="0149393E" w14:textId="77777777" w:rsidR="00E45044" w:rsidRPr="00297E92" w:rsidRDefault="00E45044" w:rsidP="00E45044">
            <w:pPr>
              <w:jc w:val="right"/>
              <w:rPr>
                <w:sz w:val="14"/>
                <w:szCs w:val="14"/>
              </w:rPr>
            </w:pPr>
          </w:p>
        </w:tc>
        <w:tc>
          <w:tcPr>
            <w:tcW w:w="902" w:type="dxa"/>
          </w:tcPr>
          <w:p w14:paraId="71259D91" w14:textId="77777777" w:rsidR="00E45044" w:rsidRPr="00297E92" w:rsidRDefault="00E45044" w:rsidP="00E45044">
            <w:pPr>
              <w:jc w:val="right"/>
              <w:rPr>
                <w:sz w:val="14"/>
                <w:szCs w:val="14"/>
              </w:rPr>
            </w:pPr>
          </w:p>
        </w:tc>
        <w:tc>
          <w:tcPr>
            <w:tcW w:w="1098" w:type="dxa"/>
          </w:tcPr>
          <w:p w14:paraId="4B1ABDA9" w14:textId="77777777" w:rsidR="00E45044" w:rsidRPr="00297E92" w:rsidRDefault="00E45044" w:rsidP="00E45044">
            <w:pPr>
              <w:jc w:val="right"/>
              <w:rPr>
                <w:sz w:val="14"/>
                <w:szCs w:val="14"/>
              </w:rPr>
            </w:pPr>
          </w:p>
        </w:tc>
        <w:tc>
          <w:tcPr>
            <w:tcW w:w="989" w:type="dxa"/>
          </w:tcPr>
          <w:p w14:paraId="5BEAD6AF" w14:textId="77777777" w:rsidR="00E45044" w:rsidRPr="00297E92" w:rsidRDefault="00E45044" w:rsidP="00E45044">
            <w:pPr>
              <w:jc w:val="right"/>
              <w:rPr>
                <w:sz w:val="14"/>
                <w:szCs w:val="14"/>
              </w:rPr>
            </w:pPr>
          </w:p>
        </w:tc>
        <w:tc>
          <w:tcPr>
            <w:tcW w:w="1069" w:type="dxa"/>
          </w:tcPr>
          <w:p w14:paraId="5B3ACCB1" w14:textId="77777777" w:rsidR="00E45044" w:rsidRPr="00297E92" w:rsidRDefault="00E45044" w:rsidP="00E45044">
            <w:pPr>
              <w:jc w:val="right"/>
              <w:rPr>
                <w:sz w:val="14"/>
                <w:szCs w:val="14"/>
              </w:rPr>
            </w:pPr>
          </w:p>
        </w:tc>
      </w:tr>
      <w:tr w:rsidR="00E45044" w:rsidRPr="00297E92" w14:paraId="45ADF6B7" w14:textId="77777777" w:rsidTr="00FF6FEF">
        <w:tc>
          <w:tcPr>
            <w:tcW w:w="1701" w:type="dxa"/>
          </w:tcPr>
          <w:p w14:paraId="10602BFE" w14:textId="4607F61C" w:rsidR="00E45044" w:rsidRPr="00297E92" w:rsidRDefault="00E45044" w:rsidP="00E45044">
            <w:pPr>
              <w:ind w:left="-57"/>
              <w:jc w:val="left"/>
              <w:rPr>
                <w:snapToGrid w:val="0"/>
                <w:sz w:val="14"/>
                <w:szCs w:val="14"/>
                <w:lang w:eastAsia="sk-SK"/>
              </w:rPr>
            </w:pPr>
            <w:r w:rsidRPr="00297E92">
              <w:rPr>
                <w:snapToGrid w:val="0"/>
                <w:sz w:val="14"/>
                <w:szCs w:val="14"/>
                <w:lang w:eastAsia="sk-SK"/>
              </w:rPr>
              <w:t>K 1. januáru 201</w:t>
            </w:r>
            <w:r>
              <w:rPr>
                <w:snapToGrid w:val="0"/>
                <w:sz w:val="14"/>
                <w:szCs w:val="14"/>
                <w:lang w:eastAsia="sk-SK"/>
              </w:rPr>
              <w:t>6</w:t>
            </w:r>
          </w:p>
        </w:tc>
        <w:tc>
          <w:tcPr>
            <w:tcW w:w="1134" w:type="dxa"/>
          </w:tcPr>
          <w:p w14:paraId="5484660C" w14:textId="7FCCC439" w:rsidR="00E45044" w:rsidRPr="00297E92" w:rsidRDefault="002042FB">
            <w:pPr>
              <w:jc w:val="right"/>
              <w:rPr>
                <w:sz w:val="14"/>
                <w:szCs w:val="14"/>
              </w:rPr>
            </w:pPr>
            <w:r>
              <w:rPr>
                <w:sz w:val="14"/>
                <w:szCs w:val="14"/>
              </w:rPr>
              <w:t>71 226 841</w:t>
            </w:r>
          </w:p>
        </w:tc>
        <w:tc>
          <w:tcPr>
            <w:tcW w:w="1134" w:type="dxa"/>
          </w:tcPr>
          <w:p w14:paraId="764BABBA" w14:textId="2CE0F9BA" w:rsidR="00E45044" w:rsidRPr="00297E92" w:rsidRDefault="00E45044" w:rsidP="00E45044">
            <w:pPr>
              <w:jc w:val="right"/>
              <w:rPr>
                <w:sz w:val="14"/>
                <w:szCs w:val="14"/>
              </w:rPr>
            </w:pPr>
            <w:r w:rsidRPr="00297E92">
              <w:rPr>
                <w:sz w:val="14"/>
                <w:szCs w:val="14"/>
              </w:rPr>
              <w:t>-</w:t>
            </w:r>
          </w:p>
        </w:tc>
        <w:tc>
          <w:tcPr>
            <w:tcW w:w="1134" w:type="dxa"/>
          </w:tcPr>
          <w:p w14:paraId="500808D0" w14:textId="4DD915E8" w:rsidR="00E45044" w:rsidRPr="00297E92" w:rsidRDefault="00E45044" w:rsidP="00E45044">
            <w:pPr>
              <w:jc w:val="right"/>
              <w:rPr>
                <w:sz w:val="14"/>
                <w:szCs w:val="14"/>
              </w:rPr>
            </w:pPr>
            <w:r w:rsidRPr="00297E92">
              <w:rPr>
                <w:sz w:val="14"/>
                <w:szCs w:val="14"/>
              </w:rPr>
              <w:t>12 581</w:t>
            </w:r>
          </w:p>
        </w:tc>
        <w:tc>
          <w:tcPr>
            <w:tcW w:w="1088" w:type="dxa"/>
          </w:tcPr>
          <w:p w14:paraId="5F46F258" w14:textId="1C2A4E1C" w:rsidR="00E45044" w:rsidRPr="00297E92" w:rsidRDefault="00E45044" w:rsidP="00E45044">
            <w:pPr>
              <w:jc w:val="right"/>
              <w:rPr>
                <w:sz w:val="14"/>
                <w:szCs w:val="14"/>
              </w:rPr>
            </w:pPr>
            <w:r w:rsidRPr="00297E92">
              <w:rPr>
                <w:sz w:val="14"/>
                <w:szCs w:val="14"/>
              </w:rPr>
              <w:t>-</w:t>
            </w:r>
          </w:p>
        </w:tc>
        <w:tc>
          <w:tcPr>
            <w:tcW w:w="1045" w:type="dxa"/>
          </w:tcPr>
          <w:p w14:paraId="3FCC118E" w14:textId="1E034012" w:rsidR="00E45044" w:rsidRPr="00297E92" w:rsidRDefault="00E45044" w:rsidP="00E45044">
            <w:pPr>
              <w:jc w:val="right"/>
              <w:rPr>
                <w:sz w:val="14"/>
                <w:szCs w:val="14"/>
              </w:rPr>
            </w:pPr>
            <w:r w:rsidRPr="00297E92">
              <w:rPr>
                <w:sz w:val="14"/>
                <w:szCs w:val="14"/>
              </w:rPr>
              <w:t>-</w:t>
            </w:r>
          </w:p>
        </w:tc>
        <w:tc>
          <w:tcPr>
            <w:tcW w:w="718" w:type="dxa"/>
          </w:tcPr>
          <w:p w14:paraId="12CA4A88" w14:textId="7DBDB958" w:rsidR="00E45044" w:rsidRPr="00297E92" w:rsidRDefault="00E45044" w:rsidP="00E45044">
            <w:pPr>
              <w:jc w:val="right"/>
              <w:rPr>
                <w:sz w:val="14"/>
                <w:szCs w:val="14"/>
              </w:rPr>
            </w:pPr>
            <w:r w:rsidRPr="00297E92">
              <w:rPr>
                <w:sz w:val="14"/>
                <w:szCs w:val="14"/>
              </w:rPr>
              <w:t>-</w:t>
            </w:r>
          </w:p>
        </w:tc>
        <w:tc>
          <w:tcPr>
            <w:tcW w:w="1035" w:type="dxa"/>
          </w:tcPr>
          <w:p w14:paraId="759A03FE" w14:textId="727C57C2" w:rsidR="00E45044" w:rsidRPr="00297E92" w:rsidRDefault="00E45044" w:rsidP="00E45044">
            <w:pPr>
              <w:jc w:val="right"/>
              <w:rPr>
                <w:sz w:val="14"/>
                <w:szCs w:val="14"/>
              </w:rPr>
            </w:pPr>
            <w:r w:rsidRPr="00297E92">
              <w:rPr>
                <w:sz w:val="14"/>
                <w:szCs w:val="14"/>
              </w:rPr>
              <w:t>-</w:t>
            </w:r>
          </w:p>
        </w:tc>
        <w:tc>
          <w:tcPr>
            <w:tcW w:w="1063" w:type="dxa"/>
          </w:tcPr>
          <w:p w14:paraId="30981725" w14:textId="273F91CF" w:rsidR="00E45044" w:rsidRPr="00297E92" w:rsidRDefault="00E45044" w:rsidP="00E45044">
            <w:pPr>
              <w:jc w:val="right"/>
              <w:rPr>
                <w:sz w:val="14"/>
                <w:szCs w:val="14"/>
              </w:rPr>
            </w:pPr>
            <w:r w:rsidRPr="00297E92">
              <w:rPr>
                <w:sz w:val="14"/>
                <w:szCs w:val="14"/>
              </w:rPr>
              <w:t>-</w:t>
            </w:r>
          </w:p>
        </w:tc>
        <w:tc>
          <w:tcPr>
            <w:tcW w:w="902" w:type="dxa"/>
          </w:tcPr>
          <w:p w14:paraId="55BCA142" w14:textId="4CC96E11" w:rsidR="00E45044" w:rsidRPr="00297E92" w:rsidRDefault="00E45044" w:rsidP="00E45044">
            <w:pPr>
              <w:jc w:val="right"/>
              <w:rPr>
                <w:sz w:val="14"/>
                <w:szCs w:val="14"/>
              </w:rPr>
            </w:pPr>
            <w:r w:rsidRPr="00297E92">
              <w:rPr>
                <w:sz w:val="14"/>
                <w:szCs w:val="14"/>
              </w:rPr>
              <w:t>-</w:t>
            </w:r>
          </w:p>
        </w:tc>
        <w:tc>
          <w:tcPr>
            <w:tcW w:w="1098" w:type="dxa"/>
          </w:tcPr>
          <w:p w14:paraId="4083515F" w14:textId="4BE76E76" w:rsidR="00E45044" w:rsidRPr="00297E92" w:rsidRDefault="002042FB" w:rsidP="00E45044">
            <w:pPr>
              <w:jc w:val="right"/>
              <w:rPr>
                <w:sz w:val="14"/>
                <w:szCs w:val="14"/>
              </w:rPr>
            </w:pPr>
            <w:r>
              <w:rPr>
                <w:sz w:val="14"/>
                <w:szCs w:val="14"/>
              </w:rPr>
              <w:t>-</w:t>
            </w:r>
          </w:p>
        </w:tc>
        <w:tc>
          <w:tcPr>
            <w:tcW w:w="989" w:type="dxa"/>
          </w:tcPr>
          <w:p w14:paraId="08D56EAD" w14:textId="088576B1" w:rsidR="00E45044" w:rsidRPr="00297E92" w:rsidRDefault="00E45044" w:rsidP="00E45044">
            <w:pPr>
              <w:jc w:val="right"/>
              <w:rPr>
                <w:sz w:val="14"/>
                <w:szCs w:val="14"/>
              </w:rPr>
            </w:pPr>
            <w:r w:rsidRPr="00297E92">
              <w:rPr>
                <w:sz w:val="14"/>
                <w:szCs w:val="14"/>
              </w:rPr>
              <w:t>-</w:t>
            </w:r>
          </w:p>
        </w:tc>
        <w:tc>
          <w:tcPr>
            <w:tcW w:w="1069" w:type="dxa"/>
          </w:tcPr>
          <w:p w14:paraId="7F03890F" w14:textId="03272545" w:rsidR="00E45044" w:rsidRPr="00297E92" w:rsidRDefault="00E45044" w:rsidP="00E45044">
            <w:pPr>
              <w:jc w:val="right"/>
              <w:rPr>
                <w:sz w:val="14"/>
                <w:szCs w:val="14"/>
              </w:rPr>
            </w:pPr>
            <w:r w:rsidRPr="00297E92">
              <w:rPr>
                <w:sz w:val="14"/>
                <w:szCs w:val="14"/>
              </w:rPr>
              <w:t>71 239 422</w:t>
            </w:r>
          </w:p>
        </w:tc>
      </w:tr>
      <w:tr w:rsidR="00E45044" w:rsidRPr="00297E92" w14:paraId="7162E1EA" w14:textId="77777777" w:rsidTr="00FF6FEF">
        <w:tc>
          <w:tcPr>
            <w:tcW w:w="1701" w:type="dxa"/>
          </w:tcPr>
          <w:p w14:paraId="3DDEA478" w14:textId="77777777" w:rsidR="00E45044" w:rsidRPr="00297E92" w:rsidRDefault="00E45044" w:rsidP="00E45044">
            <w:pPr>
              <w:ind w:left="-57"/>
              <w:jc w:val="left"/>
              <w:rPr>
                <w:snapToGrid w:val="0"/>
                <w:sz w:val="14"/>
                <w:szCs w:val="14"/>
                <w:lang w:eastAsia="sk-SK"/>
              </w:rPr>
            </w:pPr>
            <w:r w:rsidRPr="00297E92">
              <w:rPr>
                <w:snapToGrid w:val="0"/>
                <w:sz w:val="14"/>
                <w:szCs w:val="14"/>
                <w:lang w:eastAsia="sk-SK"/>
              </w:rPr>
              <w:t>Prírastky</w:t>
            </w:r>
          </w:p>
        </w:tc>
        <w:tc>
          <w:tcPr>
            <w:tcW w:w="1134" w:type="dxa"/>
          </w:tcPr>
          <w:p w14:paraId="21586F34" w14:textId="0FCD67B0" w:rsidR="00E45044" w:rsidRPr="00297E92" w:rsidRDefault="002042FB" w:rsidP="00E45044">
            <w:pPr>
              <w:jc w:val="right"/>
              <w:rPr>
                <w:sz w:val="14"/>
                <w:szCs w:val="14"/>
              </w:rPr>
            </w:pPr>
            <w:r>
              <w:rPr>
                <w:sz w:val="14"/>
                <w:szCs w:val="14"/>
              </w:rPr>
              <w:t>-</w:t>
            </w:r>
          </w:p>
        </w:tc>
        <w:tc>
          <w:tcPr>
            <w:tcW w:w="1134" w:type="dxa"/>
          </w:tcPr>
          <w:p w14:paraId="58AEEF09" w14:textId="560F9771" w:rsidR="00E45044" w:rsidRPr="00297E92" w:rsidRDefault="002042FB" w:rsidP="00E45044">
            <w:pPr>
              <w:jc w:val="right"/>
              <w:rPr>
                <w:sz w:val="14"/>
                <w:szCs w:val="14"/>
              </w:rPr>
            </w:pPr>
            <w:r>
              <w:rPr>
                <w:sz w:val="14"/>
                <w:szCs w:val="14"/>
              </w:rPr>
              <w:t>-</w:t>
            </w:r>
          </w:p>
        </w:tc>
        <w:tc>
          <w:tcPr>
            <w:tcW w:w="1134" w:type="dxa"/>
          </w:tcPr>
          <w:p w14:paraId="4A15219B" w14:textId="2F31A5FD" w:rsidR="00E45044" w:rsidRPr="00297E92" w:rsidRDefault="002042FB" w:rsidP="00E45044">
            <w:pPr>
              <w:jc w:val="right"/>
              <w:rPr>
                <w:sz w:val="14"/>
                <w:szCs w:val="14"/>
              </w:rPr>
            </w:pPr>
            <w:r>
              <w:rPr>
                <w:sz w:val="14"/>
                <w:szCs w:val="14"/>
              </w:rPr>
              <w:t>-</w:t>
            </w:r>
          </w:p>
        </w:tc>
        <w:tc>
          <w:tcPr>
            <w:tcW w:w="1088" w:type="dxa"/>
          </w:tcPr>
          <w:p w14:paraId="27B72262" w14:textId="1EB9AFE2" w:rsidR="00E45044" w:rsidRPr="00297E92" w:rsidRDefault="002042FB" w:rsidP="00E45044">
            <w:pPr>
              <w:jc w:val="right"/>
              <w:rPr>
                <w:sz w:val="14"/>
                <w:szCs w:val="14"/>
              </w:rPr>
            </w:pPr>
            <w:r>
              <w:rPr>
                <w:sz w:val="14"/>
                <w:szCs w:val="14"/>
              </w:rPr>
              <w:t>-</w:t>
            </w:r>
          </w:p>
        </w:tc>
        <w:tc>
          <w:tcPr>
            <w:tcW w:w="1045" w:type="dxa"/>
          </w:tcPr>
          <w:p w14:paraId="37AED2BB" w14:textId="549D23D4" w:rsidR="00E45044" w:rsidRPr="00297E92" w:rsidRDefault="002042FB" w:rsidP="00E45044">
            <w:pPr>
              <w:jc w:val="right"/>
              <w:rPr>
                <w:sz w:val="14"/>
                <w:szCs w:val="14"/>
              </w:rPr>
            </w:pPr>
            <w:r>
              <w:rPr>
                <w:sz w:val="14"/>
                <w:szCs w:val="14"/>
              </w:rPr>
              <w:t>-</w:t>
            </w:r>
          </w:p>
        </w:tc>
        <w:tc>
          <w:tcPr>
            <w:tcW w:w="718" w:type="dxa"/>
          </w:tcPr>
          <w:p w14:paraId="48D73490" w14:textId="2B7454BB" w:rsidR="00E45044" w:rsidRPr="00297E92" w:rsidRDefault="002042FB" w:rsidP="00E45044">
            <w:pPr>
              <w:jc w:val="right"/>
              <w:rPr>
                <w:sz w:val="14"/>
                <w:szCs w:val="14"/>
              </w:rPr>
            </w:pPr>
            <w:r>
              <w:rPr>
                <w:sz w:val="14"/>
                <w:szCs w:val="14"/>
              </w:rPr>
              <w:t>-</w:t>
            </w:r>
          </w:p>
        </w:tc>
        <w:tc>
          <w:tcPr>
            <w:tcW w:w="1035" w:type="dxa"/>
          </w:tcPr>
          <w:p w14:paraId="03084FFC" w14:textId="28E3662C" w:rsidR="00E45044" w:rsidRPr="00297E92" w:rsidRDefault="002042FB" w:rsidP="00E45044">
            <w:pPr>
              <w:jc w:val="right"/>
              <w:rPr>
                <w:sz w:val="14"/>
                <w:szCs w:val="14"/>
              </w:rPr>
            </w:pPr>
            <w:r>
              <w:rPr>
                <w:sz w:val="14"/>
                <w:szCs w:val="14"/>
              </w:rPr>
              <w:t>-</w:t>
            </w:r>
          </w:p>
        </w:tc>
        <w:tc>
          <w:tcPr>
            <w:tcW w:w="1063" w:type="dxa"/>
          </w:tcPr>
          <w:p w14:paraId="70F11796" w14:textId="36D37077" w:rsidR="00E45044" w:rsidRPr="00297E92" w:rsidRDefault="002042FB" w:rsidP="00E45044">
            <w:pPr>
              <w:jc w:val="right"/>
              <w:rPr>
                <w:sz w:val="14"/>
                <w:szCs w:val="14"/>
              </w:rPr>
            </w:pPr>
            <w:r>
              <w:rPr>
                <w:sz w:val="14"/>
                <w:szCs w:val="14"/>
              </w:rPr>
              <w:t>-</w:t>
            </w:r>
          </w:p>
        </w:tc>
        <w:tc>
          <w:tcPr>
            <w:tcW w:w="902" w:type="dxa"/>
          </w:tcPr>
          <w:p w14:paraId="6C22D9AA" w14:textId="688E4DD5" w:rsidR="00E45044" w:rsidRPr="00297E92" w:rsidRDefault="002042FB" w:rsidP="00E45044">
            <w:pPr>
              <w:jc w:val="right"/>
              <w:rPr>
                <w:sz w:val="14"/>
                <w:szCs w:val="14"/>
              </w:rPr>
            </w:pPr>
            <w:r>
              <w:rPr>
                <w:sz w:val="14"/>
                <w:szCs w:val="14"/>
              </w:rPr>
              <w:t>-</w:t>
            </w:r>
          </w:p>
        </w:tc>
        <w:tc>
          <w:tcPr>
            <w:tcW w:w="1098" w:type="dxa"/>
          </w:tcPr>
          <w:p w14:paraId="10054F90" w14:textId="364CE4F5" w:rsidR="00E45044" w:rsidRPr="00297E92" w:rsidRDefault="002042FB" w:rsidP="00E45044">
            <w:pPr>
              <w:jc w:val="right"/>
              <w:rPr>
                <w:sz w:val="14"/>
                <w:szCs w:val="14"/>
              </w:rPr>
            </w:pPr>
            <w:r>
              <w:rPr>
                <w:sz w:val="14"/>
                <w:szCs w:val="14"/>
              </w:rPr>
              <w:t>-</w:t>
            </w:r>
          </w:p>
        </w:tc>
        <w:tc>
          <w:tcPr>
            <w:tcW w:w="989" w:type="dxa"/>
          </w:tcPr>
          <w:p w14:paraId="36CA0415" w14:textId="3EF85928" w:rsidR="00E45044" w:rsidRPr="00297E92" w:rsidRDefault="002042FB" w:rsidP="00E45044">
            <w:pPr>
              <w:jc w:val="right"/>
              <w:rPr>
                <w:sz w:val="14"/>
                <w:szCs w:val="14"/>
              </w:rPr>
            </w:pPr>
            <w:r>
              <w:rPr>
                <w:sz w:val="14"/>
                <w:szCs w:val="14"/>
              </w:rPr>
              <w:t>-</w:t>
            </w:r>
          </w:p>
        </w:tc>
        <w:tc>
          <w:tcPr>
            <w:tcW w:w="1069" w:type="dxa"/>
          </w:tcPr>
          <w:p w14:paraId="7F0B5904" w14:textId="58811850" w:rsidR="00E45044" w:rsidRPr="00297E92" w:rsidRDefault="002042FB" w:rsidP="00E45044">
            <w:pPr>
              <w:jc w:val="right"/>
              <w:rPr>
                <w:sz w:val="14"/>
                <w:szCs w:val="14"/>
              </w:rPr>
            </w:pPr>
            <w:r>
              <w:rPr>
                <w:sz w:val="14"/>
                <w:szCs w:val="14"/>
              </w:rPr>
              <w:t>-</w:t>
            </w:r>
          </w:p>
        </w:tc>
      </w:tr>
      <w:tr w:rsidR="00E45044" w:rsidRPr="00297E92" w14:paraId="633AF4C7" w14:textId="77777777" w:rsidTr="00FF6FEF">
        <w:tc>
          <w:tcPr>
            <w:tcW w:w="1701" w:type="dxa"/>
          </w:tcPr>
          <w:p w14:paraId="7981CAC3" w14:textId="77777777" w:rsidR="00E45044" w:rsidRPr="00297E92" w:rsidRDefault="00E45044" w:rsidP="00E45044">
            <w:pPr>
              <w:ind w:left="-57"/>
              <w:jc w:val="left"/>
              <w:rPr>
                <w:snapToGrid w:val="0"/>
                <w:sz w:val="14"/>
                <w:szCs w:val="14"/>
                <w:lang w:eastAsia="sk-SK"/>
              </w:rPr>
            </w:pPr>
            <w:r w:rsidRPr="00297E92">
              <w:rPr>
                <w:snapToGrid w:val="0"/>
                <w:sz w:val="14"/>
                <w:szCs w:val="14"/>
                <w:lang w:eastAsia="sk-SK"/>
              </w:rPr>
              <w:t>Úbytky</w:t>
            </w:r>
          </w:p>
        </w:tc>
        <w:tc>
          <w:tcPr>
            <w:tcW w:w="1134" w:type="dxa"/>
          </w:tcPr>
          <w:p w14:paraId="034C8551" w14:textId="6B8EAB86" w:rsidR="00E45044" w:rsidRPr="00297E92" w:rsidRDefault="002042FB" w:rsidP="00E45044">
            <w:pPr>
              <w:jc w:val="right"/>
              <w:rPr>
                <w:sz w:val="14"/>
                <w:szCs w:val="14"/>
              </w:rPr>
            </w:pPr>
            <w:r>
              <w:rPr>
                <w:sz w:val="14"/>
                <w:szCs w:val="14"/>
              </w:rPr>
              <w:t>-</w:t>
            </w:r>
          </w:p>
        </w:tc>
        <w:tc>
          <w:tcPr>
            <w:tcW w:w="1134" w:type="dxa"/>
          </w:tcPr>
          <w:p w14:paraId="29A32C40" w14:textId="5B571430" w:rsidR="00E45044" w:rsidRPr="00297E92" w:rsidRDefault="002042FB" w:rsidP="00E45044">
            <w:pPr>
              <w:jc w:val="right"/>
              <w:rPr>
                <w:sz w:val="14"/>
                <w:szCs w:val="14"/>
              </w:rPr>
            </w:pPr>
            <w:r>
              <w:rPr>
                <w:sz w:val="14"/>
                <w:szCs w:val="14"/>
              </w:rPr>
              <w:t>-</w:t>
            </w:r>
          </w:p>
        </w:tc>
        <w:tc>
          <w:tcPr>
            <w:tcW w:w="1134" w:type="dxa"/>
          </w:tcPr>
          <w:p w14:paraId="73E55317" w14:textId="36AE4D7B" w:rsidR="00E45044" w:rsidRPr="00297E92" w:rsidRDefault="002042FB" w:rsidP="00E45044">
            <w:pPr>
              <w:jc w:val="right"/>
              <w:rPr>
                <w:sz w:val="14"/>
                <w:szCs w:val="14"/>
              </w:rPr>
            </w:pPr>
            <w:r>
              <w:rPr>
                <w:sz w:val="14"/>
                <w:szCs w:val="14"/>
              </w:rPr>
              <w:t>-</w:t>
            </w:r>
          </w:p>
        </w:tc>
        <w:tc>
          <w:tcPr>
            <w:tcW w:w="1088" w:type="dxa"/>
          </w:tcPr>
          <w:p w14:paraId="3FB180E8" w14:textId="57DF2B91" w:rsidR="00E45044" w:rsidRPr="00297E92" w:rsidRDefault="002042FB" w:rsidP="00E45044">
            <w:pPr>
              <w:jc w:val="right"/>
              <w:rPr>
                <w:sz w:val="14"/>
                <w:szCs w:val="14"/>
              </w:rPr>
            </w:pPr>
            <w:r>
              <w:rPr>
                <w:sz w:val="14"/>
                <w:szCs w:val="14"/>
              </w:rPr>
              <w:t>-</w:t>
            </w:r>
          </w:p>
        </w:tc>
        <w:tc>
          <w:tcPr>
            <w:tcW w:w="1045" w:type="dxa"/>
          </w:tcPr>
          <w:p w14:paraId="17AB1F52" w14:textId="2797493F" w:rsidR="00E45044" w:rsidRPr="00297E92" w:rsidRDefault="002042FB" w:rsidP="00E45044">
            <w:pPr>
              <w:jc w:val="right"/>
              <w:rPr>
                <w:sz w:val="14"/>
                <w:szCs w:val="14"/>
              </w:rPr>
            </w:pPr>
            <w:r>
              <w:rPr>
                <w:sz w:val="14"/>
                <w:szCs w:val="14"/>
              </w:rPr>
              <w:t>-</w:t>
            </w:r>
          </w:p>
        </w:tc>
        <w:tc>
          <w:tcPr>
            <w:tcW w:w="718" w:type="dxa"/>
          </w:tcPr>
          <w:p w14:paraId="1ADD5ADE" w14:textId="71E1BB1E" w:rsidR="00E45044" w:rsidRPr="00297E92" w:rsidRDefault="002042FB" w:rsidP="00E45044">
            <w:pPr>
              <w:jc w:val="right"/>
              <w:rPr>
                <w:sz w:val="14"/>
                <w:szCs w:val="14"/>
              </w:rPr>
            </w:pPr>
            <w:r>
              <w:rPr>
                <w:sz w:val="14"/>
                <w:szCs w:val="14"/>
              </w:rPr>
              <w:t>-</w:t>
            </w:r>
          </w:p>
        </w:tc>
        <w:tc>
          <w:tcPr>
            <w:tcW w:w="1035" w:type="dxa"/>
          </w:tcPr>
          <w:p w14:paraId="38F3B477" w14:textId="7BD467CE" w:rsidR="00E45044" w:rsidRPr="00297E92" w:rsidRDefault="002042FB" w:rsidP="00E45044">
            <w:pPr>
              <w:jc w:val="right"/>
              <w:rPr>
                <w:sz w:val="14"/>
                <w:szCs w:val="14"/>
              </w:rPr>
            </w:pPr>
            <w:r>
              <w:rPr>
                <w:sz w:val="14"/>
                <w:szCs w:val="14"/>
              </w:rPr>
              <w:t>-</w:t>
            </w:r>
          </w:p>
        </w:tc>
        <w:tc>
          <w:tcPr>
            <w:tcW w:w="1063" w:type="dxa"/>
          </w:tcPr>
          <w:p w14:paraId="785F0D72" w14:textId="1E9F380F" w:rsidR="00E45044" w:rsidRPr="00297E92" w:rsidRDefault="002042FB" w:rsidP="00E45044">
            <w:pPr>
              <w:jc w:val="right"/>
              <w:rPr>
                <w:sz w:val="14"/>
                <w:szCs w:val="14"/>
              </w:rPr>
            </w:pPr>
            <w:r>
              <w:rPr>
                <w:sz w:val="14"/>
                <w:szCs w:val="14"/>
              </w:rPr>
              <w:t>-</w:t>
            </w:r>
          </w:p>
        </w:tc>
        <w:tc>
          <w:tcPr>
            <w:tcW w:w="902" w:type="dxa"/>
          </w:tcPr>
          <w:p w14:paraId="7193D4E8" w14:textId="5D36526B" w:rsidR="00E45044" w:rsidRPr="00297E92" w:rsidRDefault="002042FB" w:rsidP="00E45044">
            <w:pPr>
              <w:jc w:val="right"/>
              <w:rPr>
                <w:sz w:val="14"/>
                <w:szCs w:val="14"/>
              </w:rPr>
            </w:pPr>
            <w:r>
              <w:rPr>
                <w:sz w:val="14"/>
                <w:szCs w:val="14"/>
              </w:rPr>
              <w:t>-</w:t>
            </w:r>
          </w:p>
        </w:tc>
        <w:tc>
          <w:tcPr>
            <w:tcW w:w="1098" w:type="dxa"/>
          </w:tcPr>
          <w:p w14:paraId="4F5BCA48" w14:textId="0804AAD7" w:rsidR="00E45044" w:rsidRPr="00297E92" w:rsidRDefault="002042FB" w:rsidP="00E45044">
            <w:pPr>
              <w:jc w:val="right"/>
              <w:rPr>
                <w:sz w:val="14"/>
                <w:szCs w:val="14"/>
              </w:rPr>
            </w:pPr>
            <w:r>
              <w:rPr>
                <w:sz w:val="14"/>
                <w:szCs w:val="14"/>
              </w:rPr>
              <w:t>-</w:t>
            </w:r>
          </w:p>
        </w:tc>
        <w:tc>
          <w:tcPr>
            <w:tcW w:w="989" w:type="dxa"/>
          </w:tcPr>
          <w:p w14:paraId="0F6C0BB1" w14:textId="361AB706" w:rsidR="00E45044" w:rsidRPr="00297E92" w:rsidRDefault="002042FB" w:rsidP="00E45044">
            <w:pPr>
              <w:jc w:val="right"/>
              <w:rPr>
                <w:sz w:val="14"/>
                <w:szCs w:val="14"/>
              </w:rPr>
            </w:pPr>
            <w:r>
              <w:rPr>
                <w:sz w:val="14"/>
                <w:szCs w:val="14"/>
              </w:rPr>
              <w:t>-</w:t>
            </w:r>
          </w:p>
        </w:tc>
        <w:tc>
          <w:tcPr>
            <w:tcW w:w="1069" w:type="dxa"/>
          </w:tcPr>
          <w:p w14:paraId="3F094F7B" w14:textId="39EC2E82" w:rsidR="00E45044" w:rsidRPr="00297E92" w:rsidRDefault="002042FB" w:rsidP="00E45044">
            <w:pPr>
              <w:jc w:val="right"/>
              <w:rPr>
                <w:sz w:val="14"/>
                <w:szCs w:val="14"/>
              </w:rPr>
            </w:pPr>
            <w:r>
              <w:rPr>
                <w:sz w:val="14"/>
                <w:szCs w:val="14"/>
              </w:rPr>
              <w:t>-</w:t>
            </w:r>
          </w:p>
        </w:tc>
      </w:tr>
      <w:tr w:rsidR="00E45044" w:rsidRPr="00297E92" w14:paraId="7796E8D7" w14:textId="77777777" w:rsidTr="003A123F">
        <w:tc>
          <w:tcPr>
            <w:tcW w:w="1701" w:type="dxa"/>
          </w:tcPr>
          <w:p w14:paraId="67CD60FD" w14:textId="77777777" w:rsidR="00E45044" w:rsidRPr="00297E92" w:rsidRDefault="00E45044" w:rsidP="00E45044">
            <w:pPr>
              <w:ind w:left="-57"/>
              <w:jc w:val="left"/>
              <w:rPr>
                <w:snapToGrid w:val="0"/>
                <w:sz w:val="14"/>
                <w:szCs w:val="14"/>
                <w:lang w:eastAsia="sk-SK"/>
              </w:rPr>
            </w:pPr>
            <w:r w:rsidRPr="00297E92">
              <w:rPr>
                <w:snapToGrid w:val="0"/>
                <w:sz w:val="14"/>
                <w:szCs w:val="14"/>
                <w:lang w:eastAsia="sk-SK"/>
              </w:rPr>
              <w:t>Presuny</w:t>
            </w:r>
          </w:p>
        </w:tc>
        <w:tc>
          <w:tcPr>
            <w:tcW w:w="1134" w:type="dxa"/>
          </w:tcPr>
          <w:p w14:paraId="4D0EBCED" w14:textId="34C0F616" w:rsidR="00E45044" w:rsidRPr="00297E92" w:rsidRDefault="002042FB" w:rsidP="00E45044">
            <w:pPr>
              <w:jc w:val="right"/>
              <w:rPr>
                <w:sz w:val="14"/>
                <w:szCs w:val="14"/>
              </w:rPr>
            </w:pPr>
            <w:r>
              <w:rPr>
                <w:sz w:val="14"/>
                <w:szCs w:val="14"/>
              </w:rPr>
              <w:t>-</w:t>
            </w:r>
          </w:p>
        </w:tc>
        <w:tc>
          <w:tcPr>
            <w:tcW w:w="1134" w:type="dxa"/>
          </w:tcPr>
          <w:p w14:paraId="4972A2F8" w14:textId="69AD810F" w:rsidR="00E45044" w:rsidRPr="00297E92" w:rsidRDefault="002042FB" w:rsidP="00E45044">
            <w:pPr>
              <w:jc w:val="right"/>
              <w:rPr>
                <w:sz w:val="14"/>
                <w:szCs w:val="14"/>
              </w:rPr>
            </w:pPr>
            <w:r>
              <w:rPr>
                <w:sz w:val="14"/>
                <w:szCs w:val="14"/>
              </w:rPr>
              <w:t>-</w:t>
            </w:r>
          </w:p>
        </w:tc>
        <w:tc>
          <w:tcPr>
            <w:tcW w:w="1134" w:type="dxa"/>
          </w:tcPr>
          <w:p w14:paraId="4DE2D9E3" w14:textId="403CF8D6" w:rsidR="00E45044" w:rsidRPr="00297E92" w:rsidRDefault="002042FB" w:rsidP="00E45044">
            <w:pPr>
              <w:jc w:val="right"/>
              <w:rPr>
                <w:sz w:val="14"/>
                <w:szCs w:val="14"/>
              </w:rPr>
            </w:pPr>
            <w:r>
              <w:rPr>
                <w:sz w:val="14"/>
                <w:szCs w:val="14"/>
              </w:rPr>
              <w:t>-</w:t>
            </w:r>
          </w:p>
        </w:tc>
        <w:tc>
          <w:tcPr>
            <w:tcW w:w="1088" w:type="dxa"/>
          </w:tcPr>
          <w:p w14:paraId="12CDB27C" w14:textId="7E230227" w:rsidR="00E45044" w:rsidRPr="00297E92" w:rsidRDefault="002042FB" w:rsidP="00E45044">
            <w:pPr>
              <w:jc w:val="right"/>
              <w:rPr>
                <w:sz w:val="14"/>
                <w:szCs w:val="14"/>
              </w:rPr>
            </w:pPr>
            <w:r>
              <w:rPr>
                <w:sz w:val="14"/>
                <w:szCs w:val="14"/>
              </w:rPr>
              <w:t>-</w:t>
            </w:r>
          </w:p>
        </w:tc>
        <w:tc>
          <w:tcPr>
            <w:tcW w:w="1045" w:type="dxa"/>
          </w:tcPr>
          <w:p w14:paraId="7844EA6D" w14:textId="20169F43" w:rsidR="00E45044" w:rsidRPr="00297E92" w:rsidRDefault="002042FB" w:rsidP="00E45044">
            <w:pPr>
              <w:jc w:val="right"/>
              <w:rPr>
                <w:sz w:val="14"/>
                <w:szCs w:val="14"/>
              </w:rPr>
            </w:pPr>
            <w:r>
              <w:rPr>
                <w:sz w:val="14"/>
                <w:szCs w:val="14"/>
              </w:rPr>
              <w:t>-</w:t>
            </w:r>
          </w:p>
        </w:tc>
        <w:tc>
          <w:tcPr>
            <w:tcW w:w="718" w:type="dxa"/>
          </w:tcPr>
          <w:p w14:paraId="06E25E53" w14:textId="1EE88204" w:rsidR="00E45044" w:rsidRPr="00297E92" w:rsidRDefault="002042FB" w:rsidP="00E45044">
            <w:pPr>
              <w:jc w:val="right"/>
              <w:rPr>
                <w:sz w:val="14"/>
                <w:szCs w:val="14"/>
              </w:rPr>
            </w:pPr>
            <w:r>
              <w:rPr>
                <w:sz w:val="14"/>
                <w:szCs w:val="14"/>
              </w:rPr>
              <w:t>-</w:t>
            </w:r>
          </w:p>
        </w:tc>
        <w:tc>
          <w:tcPr>
            <w:tcW w:w="1035" w:type="dxa"/>
          </w:tcPr>
          <w:p w14:paraId="35493A0B" w14:textId="58D0A187" w:rsidR="00E45044" w:rsidRPr="00297E92" w:rsidRDefault="002042FB" w:rsidP="00E45044">
            <w:pPr>
              <w:jc w:val="right"/>
              <w:rPr>
                <w:sz w:val="14"/>
                <w:szCs w:val="14"/>
              </w:rPr>
            </w:pPr>
            <w:r>
              <w:rPr>
                <w:sz w:val="14"/>
                <w:szCs w:val="14"/>
              </w:rPr>
              <w:t>-</w:t>
            </w:r>
          </w:p>
        </w:tc>
        <w:tc>
          <w:tcPr>
            <w:tcW w:w="1063" w:type="dxa"/>
          </w:tcPr>
          <w:p w14:paraId="5544920F" w14:textId="56D19C39" w:rsidR="00E45044" w:rsidRPr="00297E92" w:rsidRDefault="002042FB" w:rsidP="00E45044">
            <w:pPr>
              <w:jc w:val="right"/>
              <w:rPr>
                <w:sz w:val="14"/>
                <w:szCs w:val="14"/>
              </w:rPr>
            </w:pPr>
            <w:r>
              <w:rPr>
                <w:sz w:val="14"/>
                <w:szCs w:val="14"/>
              </w:rPr>
              <w:t>-</w:t>
            </w:r>
          </w:p>
        </w:tc>
        <w:tc>
          <w:tcPr>
            <w:tcW w:w="902" w:type="dxa"/>
          </w:tcPr>
          <w:p w14:paraId="42A43007" w14:textId="42630AED" w:rsidR="00E45044" w:rsidRPr="00297E92" w:rsidRDefault="002042FB" w:rsidP="00E45044">
            <w:pPr>
              <w:jc w:val="right"/>
              <w:rPr>
                <w:sz w:val="14"/>
                <w:szCs w:val="14"/>
              </w:rPr>
            </w:pPr>
            <w:r>
              <w:rPr>
                <w:sz w:val="14"/>
                <w:szCs w:val="14"/>
              </w:rPr>
              <w:t>-</w:t>
            </w:r>
          </w:p>
        </w:tc>
        <w:tc>
          <w:tcPr>
            <w:tcW w:w="1098" w:type="dxa"/>
          </w:tcPr>
          <w:p w14:paraId="2FD34992" w14:textId="6CA7063A" w:rsidR="00E45044" w:rsidRPr="00297E92" w:rsidRDefault="002042FB" w:rsidP="00E45044">
            <w:pPr>
              <w:jc w:val="right"/>
              <w:rPr>
                <w:sz w:val="14"/>
                <w:szCs w:val="14"/>
              </w:rPr>
            </w:pPr>
            <w:r>
              <w:rPr>
                <w:sz w:val="14"/>
                <w:szCs w:val="14"/>
              </w:rPr>
              <w:t>-</w:t>
            </w:r>
          </w:p>
        </w:tc>
        <w:tc>
          <w:tcPr>
            <w:tcW w:w="989" w:type="dxa"/>
          </w:tcPr>
          <w:p w14:paraId="57BA3563" w14:textId="5EA6E0FF" w:rsidR="00E45044" w:rsidRPr="00297E92" w:rsidRDefault="002042FB" w:rsidP="00E45044">
            <w:pPr>
              <w:jc w:val="right"/>
              <w:rPr>
                <w:sz w:val="14"/>
                <w:szCs w:val="14"/>
              </w:rPr>
            </w:pPr>
            <w:r>
              <w:rPr>
                <w:sz w:val="14"/>
                <w:szCs w:val="14"/>
              </w:rPr>
              <w:t>-</w:t>
            </w:r>
          </w:p>
        </w:tc>
        <w:tc>
          <w:tcPr>
            <w:tcW w:w="1069" w:type="dxa"/>
          </w:tcPr>
          <w:p w14:paraId="1D9EFE85" w14:textId="43126F47" w:rsidR="00E45044" w:rsidRPr="00297E92" w:rsidRDefault="002042FB" w:rsidP="00E45044">
            <w:pPr>
              <w:jc w:val="right"/>
              <w:rPr>
                <w:sz w:val="14"/>
                <w:szCs w:val="14"/>
              </w:rPr>
            </w:pPr>
            <w:r>
              <w:rPr>
                <w:sz w:val="14"/>
                <w:szCs w:val="14"/>
              </w:rPr>
              <w:t>-</w:t>
            </w:r>
          </w:p>
        </w:tc>
      </w:tr>
      <w:tr w:rsidR="00E45044" w:rsidRPr="00297E92" w14:paraId="2AB9C252" w14:textId="77777777" w:rsidTr="00FF6FEF">
        <w:tc>
          <w:tcPr>
            <w:tcW w:w="1701" w:type="dxa"/>
            <w:tcBorders>
              <w:bottom w:val="nil"/>
            </w:tcBorders>
          </w:tcPr>
          <w:p w14:paraId="736F669B" w14:textId="3543CC10" w:rsidR="00E45044" w:rsidRPr="00297E92" w:rsidRDefault="00E45044" w:rsidP="00E45044">
            <w:pPr>
              <w:ind w:left="-57"/>
              <w:jc w:val="left"/>
              <w:rPr>
                <w:snapToGrid w:val="0"/>
                <w:sz w:val="14"/>
                <w:szCs w:val="14"/>
                <w:lang w:eastAsia="sk-SK"/>
              </w:rPr>
            </w:pPr>
            <w:r w:rsidRPr="00297E92">
              <w:rPr>
                <w:snapToGrid w:val="0"/>
                <w:sz w:val="14"/>
                <w:szCs w:val="14"/>
                <w:lang w:eastAsia="sk-SK"/>
              </w:rPr>
              <w:t>K 31. decembru 201</w:t>
            </w:r>
            <w:r>
              <w:rPr>
                <w:snapToGrid w:val="0"/>
                <w:sz w:val="14"/>
                <w:szCs w:val="14"/>
                <w:lang w:eastAsia="sk-SK"/>
              </w:rPr>
              <w:t>6</w:t>
            </w:r>
          </w:p>
        </w:tc>
        <w:tc>
          <w:tcPr>
            <w:tcW w:w="1134" w:type="dxa"/>
            <w:tcBorders>
              <w:top w:val="single" w:sz="4" w:space="0" w:color="auto"/>
              <w:bottom w:val="nil"/>
            </w:tcBorders>
          </w:tcPr>
          <w:p w14:paraId="13C034BC" w14:textId="04F8506B" w:rsidR="00E45044" w:rsidRPr="00297E92" w:rsidRDefault="002042FB" w:rsidP="00E45044">
            <w:pPr>
              <w:jc w:val="right"/>
              <w:rPr>
                <w:sz w:val="14"/>
                <w:szCs w:val="14"/>
              </w:rPr>
            </w:pPr>
            <w:r>
              <w:rPr>
                <w:sz w:val="14"/>
                <w:szCs w:val="14"/>
              </w:rPr>
              <w:t>71 226 841</w:t>
            </w:r>
          </w:p>
        </w:tc>
        <w:tc>
          <w:tcPr>
            <w:tcW w:w="1134" w:type="dxa"/>
            <w:tcBorders>
              <w:top w:val="single" w:sz="4" w:space="0" w:color="auto"/>
              <w:bottom w:val="nil"/>
            </w:tcBorders>
          </w:tcPr>
          <w:p w14:paraId="4FB3BD7A" w14:textId="4531BABD" w:rsidR="00E45044" w:rsidRPr="00297E92" w:rsidRDefault="002042FB" w:rsidP="00E45044">
            <w:pPr>
              <w:jc w:val="right"/>
              <w:rPr>
                <w:sz w:val="14"/>
                <w:szCs w:val="14"/>
              </w:rPr>
            </w:pPr>
            <w:r>
              <w:rPr>
                <w:sz w:val="14"/>
                <w:szCs w:val="14"/>
              </w:rPr>
              <w:t>-</w:t>
            </w:r>
          </w:p>
        </w:tc>
        <w:tc>
          <w:tcPr>
            <w:tcW w:w="1134" w:type="dxa"/>
            <w:tcBorders>
              <w:top w:val="single" w:sz="4" w:space="0" w:color="auto"/>
              <w:bottom w:val="nil"/>
            </w:tcBorders>
          </w:tcPr>
          <w:p w14:paraId="3D78DF77" w14:textId="1FD5C266" w:rsidR="00E45044" w:rsidRPr="00297E92" w:rsidRDefault="002042FB" w:rsidP="00E45044">
            <w:pPr>
              <w:jc w:val="right"/>
              <w:rPr>
                <w:sz w:val="14"/>
                <w:szCs w:val="14"/>
              </w:rPr>
            </w:pPr>
            <w:r>
              <w:rPr>
                <w:sz w:val="14"/>
                <w:szCs w:val="14"/>
              </w:rPr>
              <w:t>12 581</w:t>
            </w:r>
          </w:p>
        </w:tc>
        <w:tc>
          <w:tcPr>
            <w:tcW w:w="1088" w:type="dxa"/>
            <w:tcBorders>
              <w:top w:val="single" w:sz="4" w:space="0" w:color="auto"/>
              <w:bottom w:val="nil"/>
            </w:tcBorders>
          </w:tcPr>
          <w:p w14:paraId="6121B284" w14:textId="668F7F72" w:rsidR="00E45044" w:rsidRPr="00297E92" w:rsidRDefault="002042FB" w:rsidP="00E45044">
            <w:pPr>
              <w:jc w:val="right"/>
              <w:rPr>
                <w:sz w:val="14"/>
                <w:szCs w:val="14"/>
              </w:rPr>
            </w:pPr>
            <w:r>
              <w:rPr>
                <w:sz w:val="14"/>
                <w:szCs w:val="14"/>
              </w:rPr>
              <w:t>-</w:t>
            </w:r>
          </w:p>
        </w:tc>
        <w:tc>
          <w:tcPr>
            <w:tcW w:w="1045" w:type="dxa"/>
            <w:tcBorders>
              <w:top w:val="single" w:sz="4" w:space="0" w:color="auto"/>
              <w:bottom w:val="nil"/>
            </w:tcBorders>
          </w:tcPr>
          <w:p w14:paraId="64CA6D6F" w14:textId="2A1921B1" w:rsidR="00E45044" w:rsidRPr="00297E92" w:rsidRDefault="002042FB" w:rsidP="00E45044">
            <w:pPr>
              <w:jc w:val="right"/>
              <w:rPr>
                <w:sz w:val="14"/>
                <w:szCs w:val="14"/>
              </w:rPr>
            </w:pPr>
            <w:r>
              <w:rPr>
                <w:sz w:val="14"/>
                <w:szCs w:val="14"/>
              </w:rPr>
              <w:t>-</w:t>
            </w:r>
          </w:p>
        </w:tc>
        <w:tc>
          <w:tcPr>
            <w:tcW w:w="718" w:type="dxa"/>
            <w:tcBorders>
              <w:top w:val="single" w:sz="4" w:space="0" w:color="auto"/>
              <w:bottom w:val="nil"/>
            </w:tcBorders>
          </w:tcPr>
          <w:p w14:paraId="44D5225A" w14:textId="212E3EA5" w:rsidR="00E45044" w:rsidRPr="00297E92" w:rsidRDefault="002042FB" w:rsidP="00E45044">
            <w:pPr>
              <w:jc w:val="right"/>
              <w:rPr>
                <w:sz w:val="14"/>
                <w:szCs w:val="14"/>
              </w:rPr>
            </w:pPr>
            <w:r>
              <w:rPr>
                <w:sz w:val="14"/>
                <w:szCs w:val="14"/>
              </w:rPr>
              <w:t>-</w:t>
            </w:r>
          </w:p>
        </w:tc>
        <w:tc>
          <w:tcPr>
            <w:tcW w:w="1035" w:type="dxa"/>
            <w:tcBorders>
              <w:top w:val="single" w:sz="4" w:space="0" w:color="auto"/>
              <w:bottom w:val="nil"/>
            </w:tcBorders>
          </w:tcPr>
          <w:p w14:paraId="3F93A72B" w14:textId="06261464" w:rsidR="00E45044" w:rsidRPr="00297E92" w:rsidRDefault="002042FB" w:rsidP="00E45044">
            <w:pPr>
              <w:jc w:val="right"/>
              <w:rPr>
                <w:sz w:val="14"/>
                <w:szCs w:val="14"/>
              </w:rPr>
            </w:pPr>
            <w:r>
              <w:rPr>
                <w:sz w:val="14"/>
                <w:szCs w:val="14"/>
              </w:rPr>
              <w:t>-</w:t>
            </w:r>
          </w:p>
        </w:tc>
        <w:tc>
          <w:tcPr>
            <w:tcW w:w="1063" w:type="dxa"/>
            <w:tcBorders>
              <w:top w:val="single" w:sz="4" w:space="0" w:color="auto"/>
              <w:bottom w:val="nil"/>
            </w:tcBorders>
          </w:tcPr>
          <w:p w14:paraId="1E80F99C" w14:textId="7DE8E8A3" w:rsidR="00E45044" w:rsidRPr="00297E92" w:rsidRDefault="002042FB" w:rsidP="00E45044">
            <w:pPr>
              <w:jc w:val="right"/>
              <w:rPr>
                <w:sz w:val="14"/>
                <w:szCs w:val="14"/>
              </w:rPr>
            </w:pPr>
            <w:r>
              <w:rPr>
                <w:sz w:val="14"/>
                <w:szCs w:val="14"/>
              </w:rPr>
              <w:t>-</w:t>
            </w:r>
          </w:p>
        </w:tc>
        <w:tc>
          <w:tcPr>
            <w:tcW w:w="902" w:type="dxa"/>
            <w:tcBorders>
              <w:top w:val="single" w:sz="4" w:space="0" w:color="auto"/>
              <w:bottom w:val="nil"/>
            </w:tcBorders>
          </w:tcPr>
          <w:p w14:paraId="54F4991B" w14:textId="6B31AAC6" w:rsidR="00E45044" w:rsidRPr="00297E92" w:rsidRDefault="002042FB" w:rsidP="00E45044">
            <w:pPr>
              <w:jc w:val="right"/>
              <w:rPr>
                <w:sz w:val="14"/>
                <w:szCs w:val="14"/>
              </w:rPr>
            </w:pPr>
            <w:r>
              <w:rPr>
                <w:sz w:val="14"/>
                <w:szCs w:val="14"/>
              </w:rPr>
              <w:t>-</w:t>
            </w:r>
          </w:p>
        </w:tc>
        <w:tc>
          <w:tcPr>
            <w:tcW w:w="1098" w:type="dxa"/>
            <w:tcBorders>
              <w:top w:val="single" w:sz="4" w:space="0" w:color="auto"/>
              <w:bottom w:val="nil"/>
            </w:tcBorders>
          </w:tcPr>
          <w:p w14:paraId="46A28CEE" w14:textId="6B716DFB" w:rsidR="00E45044" w:rsidRPr="00297E92" w:rsidRDefault="002042FB" w:rsidP="00E45044">
            <w:pPr>
              <w:jc w:val="right"/>
              <w:rPr>
                <w:sz w:val="14"/>
                <w:szCs w:val="14"/>
              </w:rPr>
            </w:pPr>
            <w:r>
              <w:rPr>
                <w:sz w:val="14"/>
                <w:szCs w:val="14"/>
              </w:rPr>
              <w:t>-</w:t>
            </w:r>
          </w:p>
        </w:tc>
        <w:tc>
          <w:tcPr>
            <w:tcW w:w="989" w:type="dxa"/>
            <w:tcBorders>
              <w:top w:val="single" w:sz="4" w:space="0" w:color="auto"/>
              <w:bottom w:val="nil"/>
            </w:tcBorders>
          </w:tcPr>
          <w:p w14:paraId="6505646B" w14:textId="7995205B" w:rsidR="00E45044" w:rsidRPr="00297E92" w:rsidRDefault="002042FB" w:rsidP="00E45044">
            <w:pPr>
              <w:jc w:val="right"/>
              <w:rPr>
                <w:sz w:val="14"/>
                <w:szCs w:val="14"/>
              </w:rPr>
            </w:pPr>
            <w:r>
              <w:rPr>
                <w:sz w:val="14"/>
                <w:szCs w:val="14"/>
              </w:rPr>
              <w:t>-</w:t>
            </w:r>
          </w:p>
        </w:tc>
        <w:tc>
          <w:tcPr>
            <w:tcW w:w="1069" w:type="dxa"/>
            <w:tcBorders>
              <w:top w:val="single" w:sz="4" w:space="0" w:color="auto"/>
              <w:bottom w:val="nil"/>
            </w:tcBorders>
          </w:tcPr>
          <w:p w14:paraId="1AEA5489" w14:textId="69072BBB" w:rsidR="00E45044" w:rsidRPr="00297E92" w:rsidRDefault="002042FB" w:rsidP="00E45044">
            <w:pPr>
              <w:jc w:val="right"/>
              <w:rPr>
                <w:sz w:val="14"/>
                <w:szCs w:val="14"/>
              </w:rPr>
            </w:pPr>
            <w:r>
              <w:rPr>
                <w:sz w:val="14"/>
                <w:szCs w:val="14"/>
              </w:rPr>
              <w:t>71 239 422</w:t>
            </w:r>
          </w:p>
        </w:tc>
      </w:tr>
      <w:tr w:rsidR="00E45044" w:rsidRPr="00297E92" w14:paraId="132C09F6" w14:textId="77777777" w:rsidTr="00FF6FEF">
        <w:tc>
          <w:tcPr>
            <w:tcW w:w="1701" w:type="dxa"/>
            <w:tcBorders>
              <w:top w:val="nil"/>
              <w:bottom w:val="nil"/>
            </w:tcBorders>
          </w:tcPr>
          <w:p w14:paraId="33608042" w14:textId="77777777" w:rsidR="00E45044" w:rsidRPr="00297E92" w:rsidRDefault="00E45044" w:rsidP="00E45044">
            <w:pPr>
              <w:ind w:left="-57"/>
              <w:jc w:val="left"/>
              <w:rPr>
                <w:snapToGrid w:val="0"/>
                <w:sz w:val="14"/>
                <w:szCs w:val="14"/>
                <w:lang w:eastAsia="sk-SK"/>
              </w:rPr>
            </w:pPr>
          </w:p>
        </w:tc>
        <w:tc>
          <w:tcPr>
            <w:tcW w:w="1134" w:type="dxa"/>
            <w:tcBorders>
              <w:top w:val="nil"/>
              <w:bottom w:val="nil"/>
            </w:tcBorders>
          </w:tcPr>
          <w:p w14:paraId="18252DDC" w14:textId="77777777" w:rsidR="00E45044" w:rsidRPr="00297E92" w:rsidRDefault="00E45044" w:rsidP="00E45044">
            <w:pPr>
              <w:jc w:val="right"/>
              <w:rPr>
                <w:sz w:val="14"/>
                <w:szCs w:val="14"/>
              </w:rPr>
            </w:pPr>
          </w:p>
        </w:tc>
        <w:tc>
          <w:tcPr>
            <w:tcW w:w="1134" w:type="dxa"/>
            <w:tcBorders>
              <w:top w:val="nil"/>
              <w:bottom w:val="nil"/>
            </w:tcBorders>
          </w:tcPr>
          <w:p w14:paraId="655D0824" w14:textId="77777777" w:rsidR="00E45044" w:rsidRPr="00297E92" w:rsidRDefault="00E45044" w:rsidP="00E45044">
            <w:pPr>
              <w:jc w:val="right"/>
              <w:rPr>
                <w:sz w:val="14"/>
                <w:szCs w:val="14"/>
              </w:rPr>
            </w:pPr>
          </w:p>
        </w:tc>
        <w:tc>
          <w:tcPr>
            <w:tcW w:w="1134" w:type="dxa"/>
            <w:tcBorders>
              <w:top w:val="nil"/>
              <w:bottom w:val="nil"/>
            </w:tcBorders>
          </w:tcPr>
          <w:p w14:paraId="3D0E4843" w14:textId="77777777" w:rsidR="00E45044" w:rsidRPr="00297E92" w:rsidRDefault="00E45044" w:rsidP="00E45044">
            <w:pPr>
              <w:jc w:val="right"/>
              <w:rPr>
                <w:sz w:val="14"/>
                <w:szCs w:val="14"/>
              </w:rPr>
            </w:pPr>
          </w:p>
        </w:tc>
        <w:tc>
          <w:tcPr>
            <w:tcW w:w="1088" w:type="dxa"/>
            <w:tcBorders>
              <w:top w:val="nil"/>
              <w:bottom w:val="nil"/>
            </w:tcBorders>
          </w:tcPr>
          <w:p w14:paraId="67F6FD7E" w14:textId="77777777" w:rsidR="00E45044" w:rsidRPr="00297E92" w:rsidRDefault="00E45044" w:rsidP="00E45044">
            <w:pPr>
              <w:jc w:val="right"/>
              <w:rPr>
                <w:sz w:val="14"/>
                <w:szCs w:val="14"/>
              </w:rPr>
            </w:pPr>
          </w:p>
        </w:tc>
        <w:tc>
          <w:tcPr>
            <w:tcW w:w="1045" w:type="dxa"/>
            <w:tcBorders>
              <w:top w:val="nil"/>
              <w:bottom w:val="nil"/>
            </w:tcBorders>
          </w:tcPr>
          <w:p w14:paraId="0967ABBC" w14:textId="77777777" w:rsidR="00E45044" w:rsidRPr="00297E92" w:rsidRDefault="00E45044" w:rsidP="00E45044">
            <w:pPr>
              <w:jc w:val="right"/>
              <w:rPr>
                <w:sz w:val="14"/>
                <w:szCs w:val="14"/>
              </w:rPr>
            </w:pPr>
          </w:p>
        </w:tc>
        <w:tc>
          <w:tcPr>
            <w:tcW w:w="718" w:type="dxa"/>
            <w:tcBorders>
              <w:top w:val="nil"/>
              <w:bottom w:val="nil"/>
            </w:tcBorders>
          </w:tcPr>
          <w:p w14:paraId="6934006B" w14:textId="77777777" w:rsidR="00E45044" w:rsidRPr="00297E92" w:rsidRDefault="00E45044" w:rsidP="00E45044">
            <w:pPr>
              <w:jc w:val="right"/>
              <w:rPr>
                <w:sz w:val="14"/>
                <w:szCs w:val="14"/>
              </w:rPr>
            </w:pPr>
          </w:p>
        </w:tc>
        <w:tc>
          <w:tcPr>
            <w:tcW w:w="1035" w:type="dxa"/>
            <w:tcBorders>
              <w:top w:val="nil"/>
              <w:bottom w:val="nil"/>
            </w:tcBorders>
          </w:tcPr>
          <w:p w14:paraId="0B0100C3" w14:textId="77777777" w:rsidR="00E45044" w:rsidRPr="00297E92" w:rsidRDefault="00E45044" w:rsidP="00E45044">
            <w:pPr>
              <w:jc w:val="right"/>
              <w:rPr>
                <w:sz w:val="14"/>
                <w:szCs w:val="14"/>
              </w:rPr>
            </w:pPr>
          </w:p>
        </w:tc>
        <w:tc>
          <w:tcPr>
            <w:tcW w:w="1063" w:type="dxa"/>
            <w:tcBorders>
              <w:top w:val="nil"/>
              <w:bottom w:val="nil"/>
            </w:tcBorders>
          </w:tcPr>
          <w:p w14:paraId="4086DDEE" w14:textId="77777777" w:rsidR="00E45044" w:rsidRPr="00297E92" w:rsidRDefault="00E45044" w:rsidP="00E45044">
            <w:pPr>
              <w:jc w:val="right"/>
              <w:rPr>
                <w:sz w:val="14"/>
                <w:szCs w:val="14"/>
              </w:rPr>
            </w:pPr>
          </w:p>
        </w:tc>
        <w:tc>
          <w:tcPr>
            <w:tcW w:w="902" w:type="dxa"/>
            <w:tcBorders>
              <w:top w:val="nil"/>
              <w:bottom w:val="nil"/>
            </w:tcBorders>
          </w:tcPr>
          <w:p w14:paraId="10FCC9EE" w14:textId="77777777" w:rsidR="00E45044" w:rsidRPr="00297E92" w:rsidRDefault="00E45044" w:rsidP="00E45044">
            <w:pPr>
              <w:jc w:val="right"/>
              <w:rPr>
                <w:sz w:val="14"/>
                <w:szCs w:val="14"/>
              </w:rPr>
            </w:pPr>
          </w:p>
        </w:tc>
        <w:tc>
          <w:tcPr>
            <w:tcW w:w="1098" w:type="dxa"/>
            <w:tcBorders>
              <w:top w:val="nil"/>
              <w:bottom w:val="nil"/>
            </w:tcBorders>
          </w:tcPr>
          <w:p w14:paraId="4CDB7A77" w14:textId="77777777" w:rsidR="00E45044" w:rsidRPr="00297E92" w:rsidRDefault="00E45044" w:rsidP="00E45044">
            <w:pPr>
              <w:jc w:val="right"/>
              <w:rPr>
                <w:sz w:val="14"/>
                <w:szCs w:val="14"/>
              </w:rPr>
            </w:pPr>
          </w:p>
        </w:tc>
        <w:tc>
          <w:tcPr>
            <w:tcW w:w="989" w:type="dxa"/>
            <w:tcBorders>
              <w:top w:val="nil"/>
              <w:bottom w:val="nil"/>
            </w:tcBorders>
          </w:tcPr>
          <w:p w14:paraId="1AF5FA41" w14:textId="77777777" w:rsidR="00E45044" w:rsidRPr="00297E92" w:rsidRDefault="00E45044" w:rsidP="00E45044">
            <w:pPr>
              <w:jc w:val="right"/>
              <w:rPr>
                <w:sz w:val="14"/>
                <w:szCs w:val="14"/>
              </w:rPr>
            </w:pPr>
          </w:p>
        </w:tc>
        <w:tc>
          <w:tcPr>
            <w:tcW w:w="1069" w:type="dxa"/>
            <w:tcBorders>
              <w:top w:val="nil"/>
              <w:bottom w:val="nil"/>
            </w:tcBorders>
          </w:tcPr>
          <w:p w14:paraId="698E4CFA" w14:textId="77777777" w:rsidR="00E45044" w:rsidRPr="00297E92" w:rsidRDefault="00E45044" w:rsidP="00E45044">
            <w:pPr>
              <w:jc w:val="right"/>
              <w:rPr>
                <w:sz w:val="14"/>
                <w:szCs w:val="14"/>
              </w:rPr>
            </w:pPr>
          </w:p>
        </w:tc>
      </w:tr>
      <w:tr w:rsidR="00E45044" w:rsidRPr="00297E92" w14:paraId="5ECC275E" w14:textId="77777777" w:rsidTr="00FF6FEF">
        <w:tc>
          <w:tcPr>
            <w:tcW w:w="1701" w:type="dxa"/>
            <w:tcBorders>
              <w:top w:val="nil"/>
            </w:tcBorders>
          </w:tcPr>
          <w:p w14:paraId="1B86CE81" w14:textId="77777777" w:rsidR="00E45044" w:rsidRPr="00297E92" w:rsidRDefault="00E45044" w:rsidP="00E45044">
            <w:pPr>
              <w:ind w:left="-57"/>
              <w:jc w:val="left"/>
              <w:rPr>
                <w:b/>
                <w:bCs/>
                <w:snapToGrid w:val="0"/>
                <w:sz w:val="14"/>
                <w:szCs w:val="14"/>
                <w:lang w:eastAsia="sk-SK"/>
              </w:rPr>
            </w:pPr>
            <w:r w:rsidRPr="00297E92">
              <w:rPr>
                <w:b/>
                <w:bCs/>
                <w:snapToGrid w:val="0"/>
                <w:sz w:val="14"/>
                <w:szCs w:val="14"/>
                <w:lang w:eastAsia="sk-SK"/>
              </w:rPr>
              <w:t>Účtovná hodnota</w:t>
            </w:r>
          </w:p>
        </w:tc>
        <w:tc>
          <w:tcPr>
            <w:tcW w:w="1134" w:type="dxa"/>
            <w:tcBorders>
              <w:top w:val="nil"/>
            </w:tcBorders>
          </w:tcPr>
          <w:p w14:paraId="1DACDDD1" w14:textId="77777777" w:rsidR="00E45044" w:rsidRPr="00297E92" w:rsidRDefault="00E45044" w:rsidP="00E45044">
            <w:pPr>
              <w:jc w:val="right"/>
              <w:rPr>
                <w:sz w:val="14"/>
                <w:szCs w:val="14"/>
              </w:rPr>
            </w:pPr>
          </w:p>
        </w:tc>
        <w:tc>
          <w:tcPr>
            <w:tcW w:w="1134" w:type="dxa"/>
            <w:tcBorders>
              <w:top w:val="nil"/>
            </w:tcBorders>
          </w:tcPr>
          <w:p w14:paraId="0BC66230" w14:textId="77777777" w:rsidR="00E45044" w:rsidRPr="00297E92" w:rsidRDefault="00E45044" w:rsidP="00E45044">
            <w:pPr>
              <w:jc w:val="right"/>
              <w:rPr>
                <w:sz w:val="14"/>
                <w:szCs w:val="14"/>
              </w:rPr>
            </w:pPr>
          </w:p>
        </w:tc>
        <w:tc>
          <w:tcPr>
            <w:tcW w:w="1134" w:type="dxa"/>
            <w:tcBorders>
              <w:top w:val="nil"/>
            </w:tcBorders>
          </w:tcPr>
          <w:p w14:paraId="54B174F2" w14:textId="77777777" w:rsidR="00E45044" w:rsidRPr="00297E92" w:rsidRDefault="00E45044" w:rsidP="00E45044">
            <w:pPr>
              <w:jc w:val="right"/>
              <w:rPr>
                <w:sz w:val="14"/>
                <w:szCs w:val="14"/>
              </w:rPr>
            </w:pPr>
          </w:p>
        </w:tc>
        <w:tc>
          <w:tcPr>
            <w:tcW w:w="1088" w:type="dxa"/>
            <w:tcBorders>
              <w:top w:val="nil"/>
            </w:tcBorders>
          </w:tcPr>
          <w:p w14:paraId="36E059E2" w14:textId="77777777" w:rsidR="00E45044" w:rsidRPr="00297E92" w:rsidRDefault="00E45044" w:rsidP="00E45044">
            <w:pPr>
              <w:jc w:val="right"/>
              <w:rPr>
                <w:sz w:val="14"/>
                <w:szCs w:val="14"/>
              </w:rPr>
            </w:pPr>
          </w:p>
        </w:tc>
        <w:tc>
          <w:tcPr>
            <w:tcW w:w="1045" w:type="dxa"/>
            <w:tcBorders>
              <w:top w:val="nil"/>
            </w:tcBorders>
          </w:tcPr>
          <w:p w14:paraId="57E4F124" w14:textId="77777777" w:rsidR="00E45044" w:rsidRPr="00297E92" w:rsidRDefault="00E45044" w:rsidP="00E45044">
            <w:pPr>
              <w:jc w:val="right"/>
              <w:rPr>
                <w:sz w:val="14"/>
                <w:szCs w:val="14"/>
              </w:rPr>
            </w:pPr>
          </w:p>
        </w:tc>
        <w:tc>
          <w:tcPr>
            <w:tcW w:w="718" w:type="dxa"/>
            <w:tcBorders>
              <w:top w:val="nil"/>
            </w:tcBorders>
          </w:tcPr>
          <w:p w14:paraId="0503DB35" w14:textId="77777777" w:rsidR="00E45044" w:rsidRPr="00297E92" w:rsidRDefault="00E45044" w:rsidP="00E45044">
            <w:pPr>
              <w:jc w:val="right"/>
              <w:rPr>
                <w:sz w:val="14"/>
                <w:szCs w:val="14"/>
              </w:rPr>
            </w:pPr>
          </w:p>
        </w:tc>
        <w:tc>
          <w:tcPr>
            <w:tcW w:w="1035" w:type="dxa"/>
            <w:tcBorders>
              <w:top w:val="nil"/>
            </w:tcBorders>
          </w:tcPr>
          <w:p w14:paraId="7FFD2DA8" w14:textId="77777777" w:rsidR="00E45044" w:rsidRPr="00297E92" w:rsidRDefault="00E45044" w:rsidP="00E45044">
            <w:pPr>
              <w:jc w:val="right"/>
              <w:rPr>
                <w:sz w:val="14"/>
                <w:szCs w:val="14"/>
              </w:rPr>
            </w:pPr>
          </w:p>
        </w:tc>
        <w:tc>
          <w:tcPr>
            <w:tcW w:w="1063" w:type="dxa"/>
            <w:tcBorders>
              <w:top w:val="nil"/>
            </w:tcBorders>
          </w:tcPr>
          <w:p w14:paraId="2ECD8915" w14:textId="77777777" w:rsidR="00E45044" w:rsidRPr="00297E92" w:rsidRDefault="00E45044" w:rsidP="00E45044">
            <w:pPr>
              <w:jc w:val="right"/>
              <w:rPr>
                <w:sz w:val="14"/>
                <w:szCs w:val="14"/>
              </w:rPr>
            </w:pPr>
          </w:p>
        </w:tc>
        <w:tc>
          <w:tcPr>
            <w:tcW w:w="902" w:type="dxa"/>
            <w:tcBorders>
              <w:top w:val="nil"/>
            </w:tcBorders>
          </w:tcPr>
          <w:p w14:paraId="1E10B8A2" w14:textId="77777777" w:rsidR="00E45044" w:rsidRPr="00297E92" w:rsidRDefault="00E45044" w:rsidP="00E45044">
            <w:pPr>
              <w:jc w:val="right"/>
              <w:rPr>
                <w:sz w:val="14"/>
                <w:szCs w:val="14"/>
              </w:rPr>
            </w:pPr>
          </w:p>
        </w:tc>
        <w:tc>
          <w:tcPr>
            <w:tcW w:w="1098" w:type="dxa"/>
            <w:tcBorders>
              <w:top w:val="nil"/>
            </w:tcBorders>
          </w:tcPr>
          <w:p w14:paraId="0287D5B4" w14:textId="77777777" w:rsidR="00E45044" w:rsidRPr="00297E92" w:rsidRDefault="00E45044" w:rsidP="00E45044">
            <w:pPr>
              <w:jc w:val="right"/>
              <w:rPr>
                <w:sz w:val="14"/>
                <w:szCs w:val="14"/>
              </w:rPr>
            </w:pPr>
          </w:p>
        </w:tc>
        <w:tc>
          <w:tcPr>
            <w:tcW w:w="989" w:type="dxa"/>
            <w:tcBorders>
              <w:top w:val="nil"/>
            </w:tcBorders>
          </w:tcPr>
          <w:p w14:paraId="301E0C5E" w14:textId="77777777" w:rsidR="00E45044" w:rsidRPr="00297E92" w:rsidRDefault="00E45044" w:rsidP="00E45044">
            <w:pPr>
              <w:jc w:val="right"/>
              <w:rPr>
                <w:sz w:val="14"/>
                <w:szCs w:val="14"/>
              </w:rPr>
            </w:pPr>
          </w:p>
        </w:tc>
        <w:tc>
          <w:tcPr>
            <w:tcW w:w="1069" w:type="dxa"/>
            <w:tcBorders>
              <w:top w:val="nil"/>
            </w:tcBorders>
          </w:tcPr>
          <w:p w14:paraId="0BCD51EA" w14:textId="77777777" w:rsidR="00E45044" w:rsidRPr="00297E92" w:rsidRDefault="00E45044" w:rsidP="00E45044">
            <w:pPr>
              <w:jc w:val="right"/>
              <w:rPr>
                <w:sz w:val="14"/>
                <w:szCs w:val="14"/>
              </w:rPr>
            </w:pPr>
          </w:p>
        </w:tc>
      </w:tr>
      <w:tr w:rsidR="00E45044" w:rsidRPr="00297E92" w14:paraId="2FD2AB32" w14:textId="77777777" w:rsidTr="00FF6FEF">
        <w:tc>
          <w:tcPr>
            <w:tcW w:w="1701" w:type="dxa"/>
          </w:tcPr>
          <w:p w14:paraId="590F252D" w14:textId="53259BB2" w:rsidR="00E45044" w:rsidRPr="00297E92" w:rsidRDefault="00E45044" w:rsidP="00E45044">
            <w:pPr>
              <w:ind w:left="-57"/>
              <w:jc w:val="left"/>
              <w:rPr>
                <w:snapToGrid w:val="0"/>
                <w:sz w:val="14"/>
                <w:szCs w:val="14"/>
                <w:lang w:eastAsia="sk-SK"/>
              </w:rPr>
            </w:pPr>
            <w:r w:rsidRPr="00297E92">
              <w:rPr>
                <w:snapToGrid w:val="0"/>
                <w:sz w:val="14"/>
                <w:szCs w:val="14"/>
                <w:lang w:eastAsia="sk-SK"/>
              </w:rPr>
              <w:t>K 1. januáru 201</w:t>
            </w:r>
            <w:r>
              <w:rPr>
                <w:snapToGrid w:val="0"/>
                <w:sz w:val="14"/>
                <w:szCs w:val="14"/>
                <w:lang w:eastAsia="sk-SK"/>
              </w:rPr>
              <w:t>6</w:t>
            </w:r>
          </w:p>
        </w:tc>
        <w:tc>
          <w:tcPr>
            <w:tcW w:w="1134" w:type="dxa"/>
            <w:tcBorders>
              <w:bottom w:val="single" w:sz="4" w:space="0" w:color="auto"/>
            </w:tcBorders>
          </w:tcPr>
          <w:p w14:paraId="35121BFF" w14:textId="453335DF" w:rsidR="00E45044" w:rsidRPr="00297E92" w:rsidRDefault="001F54CE" w:rsidP="00E45044">
            <w:pPr>
              <w:jc w:val="right"/>
              <w:rPr>
                <w:sz w:val="14"/>
                <w:szCs w:val="14"/>
              </w:rPr>
            </w:pPr>
            <w:r>
              <w:rPr>
                <w:sz w:val="14"/>
                <w:szCs w:val="14"/>
              </w:rPr>
              <w:t>2 110 701</w:t>
            </w:r>
          </w:p>
        </w:tc>
        <w:tc>
          <w:tcPr>
            <w:tcW w:w="1134" w:type="dxa"/>
            <w:tcBorders>
              <w:bottom w:val="single" w:sz="4" w:space="0" w:color="auto"/>
            </w:tcBorders>
          </w:tcPr>
          <w:p w14:paraId="12C8C7A7" w14:textId="06C2EE22" w:rsidR="00E45044" w:rsidRPr="00297E92" w:rsidRDefault="00E45044" w:rsidP="00E45044">
            <w:pPr>
              <w:jc w:val="right"/>
              <w:rPr>
                <w:sz w:val="14"/>
                <w:szCs w:val="14"/>
              </w:rPr>
            </w:pPr>
            <w:r w:rsidRPr="00297E92">
              <w:rPr>
                <w:sz w:val="14"/>
                <w:szCs w:val="14"/>
              </w:rPr>
              <w:t>-</w:t>
            </w:r>
          </w:p>
        </w:tc>
        <w:tc>
          <w:tcPr>
            <w:tcW w:w="1134" w:type="dxa"/>
            <w:tcBorders>
              <w:bottom w:val="single" w:sz="4" w:space="0" w:color="auto"/>
            </w:tcBorders>
          </w:tcPr>
          <w:p w14:paraId="3BA0061E" w14:textId="7F3653BB" w:rsidR="00E45044" w:rsidRPr="00297E92" w:rsidRDefault="00E45044" w:rsidP="00E45044">
            <w:pPr>
              <w:jc w:val="right"/>
              <w:rPr>
                <w:sz w:val="14"/>
                <w:szCs w:val="14"/>
              </w:rPr>
            </w:pPr>
            <w:r w:rsidRPr="00297E92">
              <w:rPr>
                <w:sz w:val="14"/>
                <w:szCs w:val="14"/>
              </w:rPr>
              <w:t>1 532</w:t>
            </w:r>
          </w:p>
        </w:tc>
        <w:tc>
          <w:tcPr>
            <w:tcW w:w="1088" w:type="dxa"/>
            <w:tcBorders>
              <w:bottom w:val="single" w:sz="4" w:space="0" w:color="auto"/>
            </w:tcBorders>
          </w:tcPr>
          <w:p w14:paraId="05178C70" w14:textId="623734C7" w:rsidR="00E45044" w:rsidRPr="00297E92" w:rsidRDefault="00E45044" w:rsidP="00E45044">
            <w:pPr>
              <w:jc w:val="right"/>
              <w:rPr>
                <w:sz w:val="14"/>
                <w:szCs w:val="14"/>
              </w:rPr>
            </w:pPr>
            <w:r w:rsidRPr="00297E92">
              <w:rPr>
                <w:sz w:val="14"/>
                <w:szCs w:val="14"/>
              </w:rPr>
              <w:t>-</w:t>
            </w:r>
          </w:p>
        </w:tc>
        <w:tc>
          <w:tcPr>
            <w:tcW w:w="1045" w:type="dxa"/>
            <w:tcBorders>
              <w:bottom w:val="single" w:sz="4" w:space="0" w:color="auto"/>
            </w:tcBorders>
          </w:tcPr>
          <w:p w14:paraId="73734880" w14:textId="7AF09C44" w:rsidR="00E45044" w:rsidRPr="00297E92" w:rsidRDefault="00E45044" w:rsidP="00E45044">
            <w:pPr>
              <w:jc w:val="right"/>
              <w:rPr>
                <w:sz w:val="14"/>
                <w:szCs w:val="14"/>
              </w:rPr>
            </w:pPr>
            <w:r w:rsidRPr="00297E92">
              <w:rPr>
                <w:sz w:val="14"/>
                <w:szCs w:val="14"/>
              </w:rPr>
              <w:t>-</w:t>
            </w:r>
          </w:p>
        </w:tc>
        <w:tc>
          <w:tcPr>
            <w:tcW w:w="718" w:type="dxa"/>
            <w:tcBorders>
              <w:bottom w:val="single" w:sz="4" w:space="0" w:color="auto"/>
            </w:tcBorders>
          </w:tcPr>
          <w:p w14:paraId="28B14FF6" w14:textId="7BA7E512" w:rsidR="00E45044" w:rsidRPr="00297E92" w:rsidRDefault="00E45044" w:rsidP="00E45044">
            <w:pPr>
              <w:jc w:val="right"/>
              <w:rPr>
                <w:sz w:val="14"/>
                <w:szCs w:val="14"/>
              </w:rPr>
            </w:pPr>
            <w:r w:rsidRPr="00297E92">
              <w:rPr>
                <w:sz w:val="14"/>
                <w:szCs w:val="14"/>
              </w:rPr>
              <w:t>-</w:t>
            </w:r>
          </w:p>
        </w:tc>
        <w:tc>
          <w:tcPr>
            <w:tcW w:w="1035" w:type="dxa"/>
            <w:tcBorders>
              <w:bottom w:val="single" w:sz="4" w:space="0" w:color="auto"/>
            </w:tcBorders>
          </w:tcPr>
          <w:p w14:paraId="355554C7" w14:textId="730BD3DB" w:rsidR="00E45044" w:rsidRPr="00297E92" w:rsidRDefault="00E45044" w:rsidP="00E45044">
            <w:pPr>
              <w:jc w:val="right"/>
              <w:rPr>
                <w:sz w:val="14"/>
                <w:szCs w:val="14"/>
              </w:rPr>
            </w:pPr>
            <w:r w:rsidRPr="00297E92">
              <w:rPr>
                <w:sz w:val="14"/>
                <w:szCs w:val="14"/>
              </w:rPr>
              <w:t>-</w:t>
            </w:r>
          </w:p>
        </w:tc>
        <w:tc>
          <w:tcPr>
            <w:tcW w:w="1063" w:type="dxa"/>
            <w:tcBorders>
              <w:bottom w:val="single" w:sz="4" w:space="0" w:color="auto"/>
            </w:tcBorders>
          </w:tcPr>
          <w:p w14:paraId="25A229EA" w14:textId="27CB5D30" w:rsidR="00E45044" w:rsidRPr="00297E92" w:rsidRDefault="00E45044" w:rsidP="00E45044">
            <w:pPr>
              <w:jc w:val="right"/>
              <w:rPr>
                <w:sz w:val="14"/>
                <w:szCs w:val="14"/>
              </w:rPr>
            </w:pPr>
            <w:r w:rsidRPr="00297E92">
              <w:rPr>
                <w:sz w:val="14"/>
                <w:szCs w:val="14"/>
              </w:rPr>
              <w:t>-</w:t>
            </w:r>
          </w:p>
        </w:tc>
        <w:tc>
          <w:tcPr>
            <w:tcW w:w="902" w:type="dxa"/>
            <w:tcBorders>
              <w:bottom w:val="single" w:sz="4" w:space="0" w:color="auto"/>
            </w:tcBorders>
          </w:tcPr>
          <w:p w14:paraId="592EC4C2" w14:textId="3FC2D22E" w:rsidR="00E45044" w:rsidRPr="00297E92" w:rsidRDefault="00E45044" w:rsidP="00E45044">
            <w:pPr>
              <w:jc w:val="right"/>
              <w:rPr>
                <w:sz w:val="14"/>
                <w:szCs w:val="14"/>
              </w:rPr>
            </w:pPr>
            <w:r w:rsidRPr="00297E92">
              <w:rPr>
                <w:sz w:val="14"/>
                <w:szCs w:val="14"/>
              </w:rPr>
              <w:t>-</w:t>
            </w:r>
          </w:p>
        </w:tc>
        <w:tc>
          <w:tcPr>
            <w:tcW w:w="1098" w:type="dxa"/>
            <w:tcBorders>
              <w:bottom w:val="single" w:sz="4" w:space="0" w:color="auto"/>
            </w:tcBorders>
          </w:tcPr>
          <w:p w14:paraId="723F1CA4" w14:textId="58A67CDC" w:rsidR="00E45044" w:rsidRPr="00297E92" w:rsidRDefault="001F54CE" w:rsidP="00E45044">
            <w:pPr>
              <w:jc w:val="right"/>
              <w:rPr>
                <w:sz w:val="14"/>
                <w:szCs w:val="14"/>
              </w:rPr>
            </w:pPr>
            <w:r>
              <w:rPr>
                <w:sz w:val="14"/>
                <w:szCs w:val="14"/>
              </w:rPr>
              <w:t>2 885 299</w:t>
            </w:r>
          </w:p>
        </w:tc>
        <w:tc>
          <w:tcPr>
            <w:tcW w:w="989" w:type="dxa"/>
            <w:tcBorders>
              <w:bottom w:val="single" w:sz="4" w:space="0" w:color="auto"/>
            </w:tcBorders>
          </w:tcPr>
          <w:p w14:paraId="7A3ABB6E" w14:textId="70CB0EAE" w:rsidR="00E45044" w:rsidRPr="00297E92" w:rsidRDefault="00E45044" w:rsidP="00E45044">
            <w:pPr>
              <w:jc w:val="right"/>
              <w:rPr>
                <w:sz w:val="14"/>
                <w:szCs w:val="14"/>
              </w:rPr>
            </w:pPr>
            <w:r w:rsidRPr="00297E92">
              <w:rPr>
                <w:sz w:val="14"/>
                <w:szCs w:val="14"/>
              </w:rPr>
              <w:t>-</w:t>
            </w:r>
          </w:p>
        </w:tc>
        <w:tc>
          <w:tcPr>
            <w:tcW w:w="1069" w:type="dxa"/>
            <w:tcBorders>
              <w:bottom w:val="single" w:sz="4" w:space="0" w:color="auto"/>
            </w:tcBorders>
          </w:tcPr>
          <w:p w14:paraId="3A3574E8" w14:textId="38FF134F" w:rsidR="00E45044" w:rsidRPr="00297E92" w:rsidRDefault="00E45044" w:rsidP="00E45044">
            <w:pPr>
              <w:jc w:val="right"/>
              <w:rPr>
                <w:sz w:val="14"/>
                <w:szCs w:val="14"/>
              </w:rPr>
            </w:pPr>
            <w:r w:rsidRPr="00297E92">
              <w:rPr>
                <w:sz w:val="14"/>
                <w:szCs w:val="14"/>
              </w:rPr>
              <w:t>4 997 532</w:t>
            </w:r>
          </w:p>
        </w:tc>
      </w:tr>
      <w:tr w:rsidR="00E45044" w:rsidRPr="00297E92" w14:paraId="3D715F12" w14:textId="77777777" w:rsidTr="00FF6FEF">
        <w:tc>
          <w:tcPr>
            <w:tcW w:w="1701" w:type="dxa"/>
          </w:tcPr>
          <w:p w14:paraId="3FFE5882" w14:textId="2C949F55" w:rsidR="00E45044" w:rsidRPr="00297E92" w:rsidRDefault="00E45044" w:rsidP="00E45044">
            <w:pPr>
              <w:ind w:left="-57"/>
              <w:jc w:val="left"/>
              <w:rPr>
                <w:snapToGrid w:val="0"/>
                <w:sz w:val="14"/>
                <w:szCs w:val="14"/>
                <w:lang w:eastAsia="sk-SK"/>
              </w:rPr>
            </w:pPr>
            <w:r w:rsidRPr="00297E92">
              <w:rPr>
                <w:snapToGrid w:val="0"/>
                <w:sz w:val="14"/>
                <w:szCs w:val="14"/>
                <w:lang w:eastAsia="sk-SK"/>
              </w:rPr>
              <w:t>K 31. decembru 201</w:t>
            </w:r>
            <w:r>
              <w:rPr>
                <w:snapToGrid w:val="0"/>
                <w:sz w:val="14"/>
                <w:szCs w:val="14"/>
                <w:lang w:eastAsia="sk-SK"/>
              </w:rPr>
              <w:t>6</w:t>
            </w:r>
          </w:p>
        </w:tc>
        <w:tc>
          <w:tcPr>
            <w:tcW w:w="1134" w:type="dxa"/>
            <w:tcBorders>
              <w:top w:val="single" w:sz="4" w:space="0" w:color="auto"/>
              <w:bottom w:val="single" w:sz="8" w:space="0" w:color="auto"/>
            </w:tcBorders>
          </w:tcPr>
          <w:p w14:paraId="1B9647AC" w14:textId="5CB14D5A" w:rsidR="00E45044" w:rsidRPr="00297E92" w:rsidRDefault="002042FB" w:rsidP="00E45044">
            <w:pPr>
              <w:jc w:val="right"/>
              <w:rPr>
                <w:sz w:val="14"/>
                <w:szCs w:val="14"/>
              </w:rPr>
            </w:pPr>
            <w:r>
              <w:rPr>
                <w:sz w:val="14"/>
                <w:szCs w:val="14"/>
              </w:rPr>
              <w:t>4 996 000</w:t>
            </w:r>
          </w:p>
        </w:tc>
        <w:tc>
          <w:tcPr>
            <w:tcW w:w="1134" w:type="dxa"/>
            <w:tcBorders>
              <w:top w:val="single" w:sz="4" w:space="0" w:color="auto"/>
              <w:bottom w:val="single" w:sz="8" w:space="0" w:color="auto"/>
            </w:tcBorders>
          </w:tcPr>
          <w:p w14:paraId="6F486028" w14:textId="18F16EDB" w:rsidR="00E45044" w:rsidRPr="00297E92" w:rsidRDefault="002042FB" w:rsidP="00E45044">
            <w:pPr>
              <w:jc w:val="right"/>
              <w:rPr>
                <w:sz w:val="14"/>
                <w:szCs w:val="14"/>
              </w:rPr>
            </w:pPr>
            <w:r>
              <w:rPr>
                <w:sz w:val="14"/>
                <w:szCs w:val="14"/>
              </w:rPr>
              <w:t>-</w:t>
            </w:r>
          </w:p>
        </w:tc>
        <w:tc>
          <w:tcPr>
            <w:tcW w:w="1134" w:type="dxa"/>
            <w:tcBorders>
              <w:top w:val="single" w:sz="4" w:space="0" w:color="auto"/>
              <w:bottom w:val="single" w:sz="8" w:space="0" w:color="auto"/>
            </w:tcBorders>
          </w:tcPr>
          <w:p w14:paraId="469DD418" w14:textId="01369663" w:rsidR="00E45044" w:rsidRPr="00297E92" w:rsidRDefault="002042FB" w:rsidP="00E45044">
            <w:pPr>
              <w:jc w:val="right"/>
              <w:rPr>
                <w:sz w:val="14"/>
                <w:szCs w:val="14"/>
              </w:rPr>
            </w:pPr>
            <w:r>
              <w:rPr>
                <w:sz w:val="14"/>
                <w:szCs w:val="14"/>
              </w:rPr>
              <w:t>0</w:t>
            </w:r>
          </w:p>
        </w:tc>
        <w:tc>
          <w:tcPr>
            <w:tcW w:w="1088" w:type="dxa"/>
            <w:tcBorders>
              <w:top w:val="single" w:sz="4" w:space="0" w:color="auto"/>
              <w:bottom w:val="single" w:sz="8" w:space="0" w:color="auto"/>
            </w:tcBorders>
          </w:tcPr>
          <w:p w14:paraId="2FDE7669" w14:textId="26340ABD" w:rsidR="00E45044" w:rsidRPr="00297E92" w:rsidRDefault="002042FB" w:rsidP="00E45044">
            <w:pPr>
              <w:jc w:val="right"/>
              <w:rPr>
                <w:sz w:val="14"/>
                <w:szCs w:val="14"/>
              </w:rPr>
            </w:pPr>
            <w:r>
              <w:rPr>
                <w:sz w:val="14"/>
                <w:szCs w:val="14"/>
              </w:rPr>
              <w:t>-</w:t>
            </w:r>
          </w:p>
        </w:tc>
        <w:tc>
          <w:tcPr>
            <w:tcW w:w="1045" w:type="dxa"/>
            <w:tcBorders>
              <w:top w:val="single" w:sz="4" w:space="0" w:color="auto"/>
              <w:bottom w:val="single" w:sz="8" w:space="0" w:color="auto"/>
            </w:tcBorders>
          </w:tcPr>
          <w:p w14:paraId="04715DE2" w14:textId="358CC609" w:rsidR="00E45044" w:rsidRPr="00297E92" w:rsidRDefault="002042FB" w:rsidP="00E45044">
            <w:pPr>
              <w:jc w:val="right"/>
              <w:rPr>
                <w:sz w:val="14"/>
                <w:szCs w:val="14"/>
              </w:rPr>
            </w:pPr>
            <w:r>
              <w:rPr>
                <w:sz w:val="14"/>
                <w:szCs w:val="14"/>
              </w:rPr>
              <w:t>-</w:t>
            </w:r>
          </w:p>
        </w:tc>
        <w:tc>
          <w:tcPr>
            <w:tcW w:w="718" w:type="dxa"/>
            <w:tcBorders>
              <w:top w:val="single" w:sz="4" w:space="0" w:color="auto"/>
              <w:bottom w:val="single" w:sz="8" w:space="0" w:color="auto"/>
            </w:tcBorders>
          </w:tcPr>
          <w:p w14:paraId="0C2B6260" w14:textId="74961049" w:rsidR="00E45044" w:rsidRPr="00297E92" w:rsidRDefault="002042FB" w:rsidP="00E45044">
            <w:pPr>
              <w:jc w:val="right"/>
              <w:rPr>
                <w:sz w:val="14"/>
                <w:szCs w:val="14"/>
              </w:rPr>
            </w:pPr>
            <w:r>
              <w:rPr>
                <w:sz w:val="14"/>
                <w:szCs w:val="14"/>
              </w:rPr>
              <w:t>-</w:t>
            </w:r>
          </w:p>
        </w:tc>
        <w:tc>
          <w:tcPr>
            <w:tcW w:w="1035" w:type="dxa"/>
            <w:tcBorders>
              <w:top w:val="single" w:sz="4" w:space="0" w:color="auto"/>
              <w:bottom w:val="single" w:sz="8" w:space="0" w:color="auto"/>
            </w:tcBorders>
          </w:tcPr>
          <w:p w14:paraId="7769A3FC" w14:textId="3BFBADEA" w:rsidR="00E45044" w:rsidRPr="00297E92" w:rsidRDefault="002042FB" w:rsidP="00E45044">
            <w:pPr>
              <w:jc w:val="right"/>
              <w:rPr>
                <w:sz w:val="14"/>
                <w:szCs w:val="14"/>
              </w:rPr>
            </w:pPr>
            <w:r>
              <w:rPr>
                <w:sz w:val="14"/>
                <w:szCs w:val="14"/>
              </w:rPr>
              <w:t>-</w:t>
            </w:r>
          </w:p>
        </w:tc>
        <w:tc>
          <w:tcPr>
            <w:tcW w:w="1063" w:type="dxa"/>
            <w:tcBorders>
              <w:top w:val="single" w:sz="4" w:space="0" w:color="auto"/>
              <w:bottom w:val="single" w:sz="8" w:space="0" w:color="auto"/>
            </w:tcBorders>
          </w:tcPr>
          <w:p w14:paraId="2AC4F3B5" w14:textId="414BCB57" w:rsidR="00E45044" w:rsidRPr="00297E92" w:rsidRDefault="002042FB" w:rsidP="00E45044">
            <w:pPr>
              <w:jc w:val="right"/>
              <w:rPr>
                <w:sz w:val="14"/>
                <w:szCs w:val="14"/>
              </w:rPr>
            </w:pPr>
            <w:r>
              <w:rPr>
                <w:sz w:val="14"/>
                <w:szCs w:val="14"/>
              </w:rPr>
              <w:t>-</w:t>
            </w:r>
          </w:p>
        </w:tc>
        <w:tc>
          <w:tcPr>
            <w:tcW w:w="902" w:type="dxa"/>
            <w:tcBorders>
              <w:top w:val="single" w:sz="4" w:space="0" w:color="auto"/>
              <w:bottom w:val="single" w:sz="8" w:space="0" w:color="auto"/>
            </w:tcBorders>
          </w:tcPr>
          <w:p w14:paraId="60C635A7" w14:textId="13C4A093" w:rsidR="00E45044" w:rsidRPr="00297E92" w:rsidRDefault="002042FB" w:rsidP="00E45044">
            <w:pPr>
              <w:jc w:val="right"/>
              <w:rPr>
                <w:sz w:val="14"/>
                <w:szCs w:val="14"/>
              </w:rPr>
            </w:pPr>
            <w:r>
              <w:rPr>
                <w:sz w:val="14"/>
                <w:szCs w:val="14"/>
              </w:rPr>
              <w:t>-</w:t>
            </w:r>
          </w:p>
        </w:tc>
        <w:tc>
          <w:tcPr>
            <w:tcW w:w="1098" w:type="dxa"/>
            <w:tcBorders>
              <w:top w:val="single" w:sz="4" w:space="0" w:color="auto"/>
              <w:bottom w:val="single" w:sz="8" w:space="0" w:color="auto"/>
            </w:tcBorders>
          </w:tcPr>
          <w:p w14:paraId="2F052BC6" w14:textId="7950E451" w:rsidR="00E45044" w:rsidRPr="00297E92" w:rsidRDefault="002042FB" w:rsidP="00E45044">
            <w:pPr>
              <w:jc w:val="right"/>
              <w:rPr>
                <w:sz w:val="14"/>
                <w:szCs w:val="14"/>
              </w:rPr>
            </w:pPr>
            <w:r>
              <w:rPr>
                <w:sz w:val="14"/>
                <w:szCs w:val="14"/>
              </w:rPr>
              <w:t>-</w:t>
            </w:r>
          </w:p>
        </w:tc>
        <w:tc>
          <w:tcPr>
            <w:tcW w:w="989" w:type="dxa"/>
            <w:tcBorders>
              <w:top w:val="single" w:sz="4" w:space="0" w:color="auto"/>
              <w:bottom w:val="single" w:sz="8" w:space="0" w:color="auto"/>
            </w:tcBorders>
          </w:tcPr>
          <w:p w14:paraId="746D182E" w14:textId="2F53EB1E" w:rsidR="00E45044" w:rsidRPr="00297E92" w:rsidRDefault="002042FB" w:rsidP="00E45044">
            <w:pPr>
              <w:jc w:val="right"/>
              <w:rPr>
                <w:sz w:val="14"/>
                <w:szCs w:val="14"/>
              </w:rPr>
            </w:pPr>
            <w:r>
              <w:rPr>
                <w:sz w:val="14"/>
                <w:szCs w:val="14"/>
              </w:rPr>
              <w:t>-</w:t>
            </w:r>
          </w:p>
        </w:tc>
        <w:tc>
          <w:tcPr>
            <w:tcW w:w="1069" w:type="dxa"/>
            <w:tcBorders>
              <w:top w:val="single" w:sz="4" w:space="0" w:color="auto"/>
              <w:bottom w:val="single" w:sz="8" w:space="0" w:color="auto"/>
            </w:tcBorders>
          </w:tcPr>
          <w:p w14:paraId="184580F8" w14:textId="416FA2C2" w:rsidR="00E45044" w:rsidRPr="00297E92" w:rsidRDefault="002042FB" w:rsidP="00E45044">
            <w:pPr>
              <w:jc w:val="right"/>
              <w:rPr>
                <w:sz w:val="14"/>
                <w:szCs w:val="14"/>
              </w:rPr>
            </w:pPr>
            <w:r>
              <w:rPr>
                <w:sz w:val="14"/>
                <w:szCs w:val="14"/>
              </w:rPr>
              <w:t>4 996 000</w:t>
            </w:r>
          </w:p>
        </w:tc>
      </w:tr>
    </w:tbl>
    <w:p w14:paraId="4158F920" w14:textId="77777777" w:rsidR="00E40910" w:rsidRPr="00297E92" w:rsidRDefault="00E40910" w:rsidP="001B30A4">
      <w:pPr>
        <w:rPr>
          <w:snapToGrid w:val="0"/>
          <w:highlight w:val="yellow"/>
          <w:lang w:eastAsia="sk-SK"/>
        </w:rPr>
      </w:pPr>
    </w:p>
    <w:p w14:paraId="5A64CE97" w14:textId="5CFC618F" w:rsidR="004B62ED" w:rsidRPr="00297E92" w:rsidRDefault="002042FB" w:rsidP="006259D5">
      <w:pPr>
        <w:rPr>
          <w:snapToGrid w:val="0"/>
          <w:highlight w:val="yellow"/>
          <w:u w:val="single"/>
          <w:lang w:eastAsia="sk-SK"/>
        </w:rPr>
      </w:pPr>
      <w:r>
        <w:rPr>
          <w:snapToGrid w:val="0"/>
          <w:lang w:eastAsia="sk-SK"/>
        </w:rPr>
        <w:tab/>
        <w:t>Spoločnosť v</w:t>
      </w:r>
      <w:r w:rsidR="000D5685">
        <w:rPr>
          <w:snapToGrid w:val="0"/>
          <w:lang w:eastAsia="sk-SK"/>
        </w:rPr>
        <w:t xml:space="preserve"> júli 2016 predala 900 ks akcií Unicredit Bank Czech republic and Slovakia, a. s. v hodnote 13 482 EUR. </w:t>
      </w:r>
      <w:r w:rsidR="00230FF9">
        <w:rPr>
          <w:snapToGrid w:val="0"/>
          <w:lang w:eastAsia="sk-SK"/>
        </w:rPr>
        <w:t xml:space="preserve">  </w:t>
      </w:r>
    </w:p>
    <w:p w14:paraId="303BF0E3" w14:textId="40C9893A" w:rsidR="00E45044" w:rsidRPr="00297E92" w:rsidRDefault="00444728" w:rsidP="00E45044">
      <w:pPr>
        <w:rPr>
          <w:b/>
          <w:snapToGrid w:val="0"/>
          <w:lang w:eastAsia="sk-SK"/>
        </w:rPr>
      </w:pPr>
      <w:r w:rsidRPr="00297E92">
        <w:rPr>
          <w:snapToGrid w:val="0"/>
          <w:highlight w:val="yellow"/>
          <w:u w:val="single"/>
          <w:lang w:eastAsia="sk-SK"/>
        </w:rPr>
        <w:br w:type="page"/>
      </w:r>
      <w:r w:rsidR="00E45044" w:rsidRPr="00297E92">
        <w:rPr>
          <w:snapToGrid w:val="0"/>
          <w:u w:val="single"/>
          <w:lang w:eastAsia="sk-SK"/>
        </w:rPr>
        <w:lastRenderedPageBreak/>
        <w:t>31. december 2015</w:t>
      </w:r>
    </w:p>
    <w:p w14:paraId="0694F967" w14:textId="77777777" w:rsidR="00E45044" w:rsidRPr="00297E92" w:rsidRDefault="00E45044" w:rsidP="00E45044"/>
    <w:tbl>
      <w:tblPr>
        <w:tblW w:w="14110" w:type="dxa"/>
        <w:tblInd w:w="108" w:type="dxa"/>
        <w:tblBorders>
          <w:top w:val="single" w:sz="8" w:space="0" w:color="auto"/>
          <w:bottom w:val="single" w:sz="8" w:space="0" w:color="auto"/>
        </w:tblBorders>
        <w:tblLayout w:type="fixed"/>
        <w:tblLook w:val="01E0" w:firstRow="1" w:lastRow="1" w:firstColumn="1" w:lastColumn="1" w:noHBand="0" w:noVBand="0"/>
      </w:tblPr>
      <w:tblGrid>
        <w:gridCol w:w="1701"/>
        <w:gridCol w:w="1134"/>
        <w:gridCol w:w="1134"/>
        <w:gridCol w:w="1134"/>
        <w:gridCol w:w="1088"/>
        <w:gridCol w:w="1045"/>
        <w:gridCol w:w="718"/>
        <w:gridCol w:w="1035"/>
        <w:gridCol w:w="1063"/>
        <w:gridCol w:w="902"/>
        <w:gridCol w:w="1098"/>
        <w:gridCol w:w="989"/>
        <w:gridCol w:w="1069"/>
      </w:tblGrid>
      <w:tr w:rsidR="00E45044" w:rsidRPr="00297E92" w14:paraId="44F74FBB" w14:textId="77777777" w:rsidTr="00E45044">
        <w:trPr>
          <w:trHeight w:val="463"/>
        </w:trPr>
        <w:tc>
          <w:tcPr>
            <w:tcW w:w="1701" w:type="dxa"/>
            <w:tcBorders>
              <w:top w:val="single" w:sz="8" w:space="0" w:color="auto"/>
              <w:bottom w:val="nil"/>
            </w:tcBorders>
            <w:vAlign w:val="center"/>
          </w:tcPr>
          <w:p w14:paraId="1C309C18" w14:textId="77777777" w:rsidR="00E45044" w:rsidRPr="00297E92" w:rsidRDefault="00E45044" w:rsidP="00E45044">
            <w:pPr>
              <w:jc w:val="center"/>
              <w:rPr>
                <w:b/>
                <w:i/>
                <w:sz w:val="15"/>
                <w:szCs w:val="15"/>
              </w:rPr>
            </w:pPr>
          </w:p>
        </w:tc>
        <w:tc>
          <w:tcPr>
            <w:tcW w:w="1134" w:type="dxa"/>
            <w:tcBorders>
              <w:top w:val="single" w:sz="8" w:space="0" w:color="auto"/>
              <w:bottom w:val="nil"/>
            </w:tcBorders>
            <w:vAlign w:val="center"/>
          </w:tcPr>
          <w:p w14:paraId="0FE0F6A0" w14:textId="77777777" w:rsidR="00E45044" w:rsidRPr="00297E92" w:rsidRDefault="00E45044" w:rsidP="00E45044">
            <w:pPr>
              <w:ind w:left="-57" w:right="-57"/>
              <w:jc w:val="center"/>
              <w:rPr>
                <w:b/>
                <w:i/>
                <w:sz w:val="14"/>
                <w:szCs w:val="14"/>
              </w:rPr>
            </w:pPr>
            <w:r w:rsidRPr="00297E92">
              <w:rPr>
                <w:b/>
                <w:i/>
                <w:sz w:val="14"/>
                <w:szCs w:val="14"/>
              </w:rPr>
              <w:t xml:space="preserve">Podielové </w:t>
            </w:r>
            <w:r w:rsidRPr="00297E92">
              <w:rPr>
                <w:rFonts w:cs="Arial"/>
                <w:b/>
                <w:bCs/>
                <w:i/>
                <w:iCs/>
                <w:sz w:val="14"/>
                <w:szCs w:val="14"/>
              </w:rPr>
              <w:t>cenné papiere</w:t>
            </w:r>
            <w:r w:rsidRPr="00297E92">
              <w:rPr>
                <w:b/>
                <w:i/>
                <w:sz w:val="14"/>
                <w:szCs w:val="14"/>
              </w:rPr>
              <w:t xml:space="preserve"> a podiely v </w:t>
            </w:r>
            <w:r w:rsidRPr="00297E92">
              <w:rPr>
                <w:rFonts w:cs="Arial"/>
                <w:b/>
                <w:bCs/>
                <w:i/>
                <w:iCs/>
                <w:sz w:val="14"/>
                <w:szCs w:val="14"/>
              </w:rPr>
              <w:t>prepojených účtovných jednotkách</w:t>
            </w:r>
          </w:p>
        </w:tc>
        <w:tc>
          <w:tcPr>
            <w:tcW w:w="1134" w:type="dxa"/>
            <w:tcBorders>
              <w:top w:val="single" w:sz="8" w:space="0" w:color="auto"/>
              <w:bottom w:val="nil"/>
            </w:tcBorders>
            <w:vAlign w:val="center"/>
          </w:tcPr>
          <w:p w14:paraId="44620A8D" w14:textId="77777777" w:rsidR="00E45044" w:rsidRPr="00297E92" w:rsidRDefault="00E45044" w:rsidP="00E45044">
            <w:pPr>
              <w:ind w:left="-57" w:right="-57"/>
              <w:jc w:val="center"/>
              <w:rPr>
                <w:b/>
                <w:i/>
                <w:sz w:val="14"/>
                <w:szCs w:val="14"/>
              </w:rPr>
            </w:pPr>
            <w:r w:rsidRPr="00297E92">
              <w:rPr>
                <w:b/>
                <w:i/>
                <w:sz w:val="14"/>
                <w:szCs w:val="14"/>
              </w:rPr>
              <w:t xml:space="preserve">Podielové </w:t>
            </w:r>
            <w:r w:rsidRPr="00297E92">
              <w:rPr>
                <w:rFonts w:cs="Arial"/>
                <w:b/>
                <w:bCs/>
                <w:i/>
                <w:iCs/>
                <w:sz w:val="14"/>
                <w:szCs w:val="14"/>
              </w:rPr>
              <w:t>cenné papiere</w:t>
            </w:r>
            <w:r w:rsidRPr="00297E92">
              <w:rPr>
                <w:b/>
                <w:i/>
                <w:sz w:val="14"/>
                <w:szCs w:val="14"/>
              </w:rPr>
              <w:t xml:space="preserve"> a podiely </w:t>
            </w:r>
            <w:r w:rsidRPr="00297E92">
              <w:rPr>
                <w:rFonts w:cs="Arial"/>
                <w:b/>
                <w:bCs/>
                <w:i/>
                <w:iCs/>
                <w:sz w:val="14"/>
                <w:szCs w:val="14"/>
              </w:rPr>
              <w:t xml:space="preserve">s podielovou účasťou okrem </w:t>
            </w:r>
            <w:r w:rsidRPr="00297E92">
              <w:rPr>
                <w:b/>
                <w:i/>
                <w:sz w:val="14"/>
                <w:szCs w:val="14"/>
              </w:rPr>
              <w:t>v </w:t>
            </w:r>
            <w:r w:rsidRPr="00297E92">
              <w:rPr>
                <w:rFonts w:cs="Arial"/>
                <w:b/>
                <w:bCs/>
                <w:i/>
                <w:iCs/>
                <w:sz w:val="14"/>
                <w:szCs w:val="14"/>
              </w:rPr>
              <w:t>prepojených účtovných jednotkách</w:t>
            </w:r>
          </w:p>
        </w:tc>
        <w:tc>
          <w:tcPr>
            <w:tcW w:w="1134" w:type="dxa"/>
            <w:tcBorders>
              <w:top w:val="single" w:sz="8" w:space="0" w:color="auto"/>
              <w:bottom w:val="nil"/>
            </w:tcBorders>
            <w:vAlign w:val="center"/>
          </w:tcPr>
          <w:p w14:paraId="003BA66F" w14:textId="77777777" w:rsidR="00E45044" w:rsidRPr="00297E92" w:rsidRDefault="00E45044" w:rsidP="00E45044">
            <w:pPr>
              <w:ind w:left="-57" w:right="-57"/>
              <w:jc w:val="center"/>
              <w:rPr>
                <w:b/>
                <w:i/>
                <w:sz w:val="14"/>
                <w:szCs w:val="14"/>
              </w:rPr>
            </w:pPr>
            <w:r w:rsidRPr="00297E92">
              <w:rPr>
                <w:b/>
                <w:i/>
                <w:sz w:val="14"/>
                <w:szCs w:val="14"/>
              </w:rPr>
              <w:t xml:space="preserve">Ostatné </w:t>
            </w:r>
            <w:r w:rsidRPr="00297E92">
              <w:rPr>
                <w:rFonts w:cs="Arial"/>
                <w:b/>
                <w:bCs/>
                <w:i/>
                <w:iCs/>
                <w:sz w:val="14"/>
                <w:szCs w:val="14"/>
              </w:rPr>
              <w:t>realizovateľné</w:t>
            </w:r>
            <w:r w:rsidRPr="00297E92">
              <w:rPr>
                <w:b/>
                <w:i/>
                <w:sz w:val="14"/>
                <w:szCs w:val="14"/>
              </w:rPr>
              <w:t xml:space="preserve"> cenné papiere a</w:t>
            </w:r>
            <w:r w:rsidRPr="00297E92">
              <w:rPr>
                <w:rFonts w:cs="Arial"/>
                <w:b/>
                <w:bCs/>
                <w:i/>
                <w:iCs/>
                <w:sz w:val="14"/>
                <w:szCs w:val="14"/>
              </w:rPr>
              <w:t> </w:t>
            </w:r>
            <w:r w:rsidRPr="00297E92">
              <w:rPr>
                <w:b/>
                <w:i/>
                <w:sz w:val="14"/>
                <w:szCs w:val="14"/>
              </w:rPr>
              <w:t>podiely</w:t>
            </w:r>
          </w:p>
        </w:tc>
        <w:tc>
          <w:tcPr>
            <w:tcW w:w="1088" w:type="dxa"/>
            <w:tcBorders>
              <w:top w:val="single" w:sz="8" w:space="0" w:color="auto"/>
              <w:bottom w:val="nil"/>
            </w:tcBorders>
            <w:vAlign w:val="center"/>
          </w:tcPr>
          <w:p w14:paraId="0B6C9052" w14:textId="77777777" w:rsidR="00E45044" w:rsidRPr="00297E92" w:rsidRDefault="00E45044" w:rsidP="00E45044">
            <w:pPr>
              <w:ind w:left="-57" w:right="-57"/>
              <w:jc w:val="center"/>
              <w:rPr>
                <w:b/>
                <w:i/>
                <w:sz w:val="14"/>
                <w:szCs w:val="14"/>
              </w:rPr>
            </w:pPr>
            <w:r w:rsidRPr="00297E92">
              <w:rPr>
                <w:rFonts w:cs="Arial"/>
                <w:b/>
                <w:bCs/>
                <w:i/>
                <w:iCs/>
                <w:sz w:val="14"/>
                <w:szCs w:val="14"/>
              </w:rPr>
              <w:t>Pôžičky prepojeným účtovným jednotkám</w:t>
            </w:r>
          </w:p>
        </w:tc>
        <w:tc>
          <w:tcPr>
            <w:tcW w:w="1045" w:type="dxa"/>
            <w:tcBorders>
              <w:top w:val="single" w:sz="8" w:space="0" w:color="auto"/>
              <w:bottom w:val="nil"/>
            </w:tcBorders>
            <w:vAlign w:val="center"/>
          </w:tcPr>
          <w:p w14:paraId="5EE962C5" w14:textId="77777777" w:rsidR="00E45044" w:rsidRPr="00297E92" w:rsidRDefault="00E45044" w:rsidP="00E45044">
            <w:pPr>
              <w:ind w:left="-57" w:right="-57"/>
              <w:jc w:val="center"/>
              <w:rPr>
                <w:b/>
                <w:i/>
                <w:sz w:val="14"/>
                <w:szCs w:val="14"/>
              </w:rPr>
            </w:pPr>
            <w:r w:rsidRPr="00297E92">
              <w:rPr>
                <w:b/>
                <w:i/>
                <w:sz w:val="14"/>
                <w:szCs w:val="14"/>
              </w:rPr>
              <w:t>Pôžičky v </w:t>
            </w:r>
            <w:r w:rsidRPr="00297E92">
              <w:rPr>
                <w:rFonts w:cs="Arial"/>
                <w:b/>
                <w:bCs/>
                <w:i/>
                <w:iCs/>
                <w:sz w:val="14"/>
                <w:szCs w:val="14"/>
              </w:rPr>
              <w:t>rámci podielovej účasti okrem prepojeným účtovným jednotkám</w:t>
            </w:r>
          </w:p>
        </w:tc>
        <w:tc>
          <w:tcPr>
            <w:tcW w:w="718" w:type="dxa"/>
            <w:tcBorders>
              <w:top w:val="single" w:sz="8" w:space="0" w:color="auto"/>
              <w:bottom w:val="nil"/>
            </w:tcBorders>
            <w:vAlign w:val="center"/>
          </w:tcPr>
          <w:p w14:paraId="3A7F04A3" w14:textId="77777777" w:rsidR="00E45044" w:rsidRPr="00297E92" w:rsidRDefault="00E45044" w:rsidP="00E45044">
            <w:pPr>
              <w:ind w:left="-57" w:right="-57"/>
              <w:jc w:val="center"/>
              <w:rPr>
                <w:b/>
                <w:i/>
                <w:sz w:val="14"/>
                <w:szCs w:val="14"/>
              </w:rPr>
            </w:pPr>
            <w:r w:rsidRPr="00297E92">
              <w:rPr>
                <w:rFonts w:cs="Arial"/>
                <w:b/>
                <w:bCs/>
                <w:i/>
                <w:iCs/>
                <w:sz w:val="14"/>
                <w:szCs w:val="14"/>
              </w:rPr>
              <w:t>Ostatné pôžičky</w:t>
            </w:r>
          </w:p>
        </w:tc>
        <w:tc>
          <w:tcPr>
            <w:tcW w:w="1035" w:type="dxa"/>
            <w:tcBorders>
              <w:top w:val="single" w:sz="8" w:space="0" w:color="auto"/>
              <w:bottom w:val="nil"/>
            </w:tcBorders>
            <w:vAlign w:val="center"/>
          </w:tcPr>
          <w:p w14:paraId="35E1AD0B" w14:textId="77777777" w:rsidR="00E45044" w:rsidRPr="00297E92" w:rsidRDefault="00E45044" w:rsidP="00E45044">
            <w:pPr>
              <w:ind w:left="-57" w:right="-57"/>
              <w:jc w:val="center"/>
              <w:rPr>
                <w:b/>
                <w:i/>
                <w:sz w:val="14"/>
                <w:szCs w:val="14"/>
              </w:rPr>
            </w:pPr>
            <w:r w:rsidRPr="00297E92">
              <w:rPr>
                <w:rFonts w:cs="Arial"/>
                <w:b/>
                <w:bCs/>
                <w:i/>
                <w:iCs/>
                <w:sz w:val="14"/>
                <w:szCs w:val="14"/>
              </w:rPr>
              <w:t>Dlhové cenné papiere a ostatný</w:t>
            </w:r>
            <w:r w:rsidRPr="00297E92">
              <w:rPr>
                <w:b/>
                <w:i/>
                <w:sz w:val="14"/>
                <w:szCs w:val="14"/>
              </w:rPr>
              <w:t xml:space="preserve"> dlhodobý finančný majetok</w:t>
            </w:r>
          </w:p>
        </w:tc>
        <w:tc>
          <w:tcPr>
            <w:tcW w:w="1063" w:type="dxa"/>
            <w:tcBorders>
              <w:top w:val="single" w:sz="8" w:space="0" w:color="auto"/>
              <w:bottom w:val="nil"/>
            </w:tcBorders>
            <w:vAlign w:val="center"/>
          </w:tcPr>
          <w:p w14:paraId="2DB851F1" w14:textId="77777777" w:rsidR="00E45044" w:rsidRPr="00297E92" w:rsidRDefault="00E45044" w:rsidP="00E45044">
            <w:pPr>
              <w:ind w:left="-57" w:right="-57"/>
              <w:jc w:val="center"/>
              <w:rPr>
                <w:b/>
                <w:i/>
                <w:sz w:val="14"/>
                <w:szCs w:val="14"/>
              </w:rPr>
            </w:pPr>
            <w:r w:rsidRPr="00297E92">
              <w:rPr>
                <w:b/>
                <w:i/>
                <w:sz w:val="14"/>
                <w:szCs w:val="14"/>
              </w:rPr>
              <w:t xml:space="preserve">Pôžičky </w:t>
            </w:r>
            <w:r w:rsidRPr="00297E92">
              <w:rPr>
                <w:rFonts w:cs="Arial"/>
                <w:b/>
                <w:bCs/>
                <w:i/>
                <w:iCs/>
                <w:sz w:val="14"/>
                <w:szCs w:val="14"/>
              </w:rPr>
              <w:t xml:space="preserve">a ostatný dlhodobý finančný majetok so zostatkovou </w:t>
            </w:r>
            <w:r w:rsidRPr="00297E92">
              <w:rPr>
                <w:b/>
                <w:i/>
                <w:sz w:val="14"/>
                <w:szCs w:val="14"/>
              </w:rPr>
              <w:t>dobou splatnosti najviac jeden rok</w:t>
            </w:r>
          </w:p>
        </w:tc>
        <w:tc>
          <w:tcPr>
            <w:tcW w:w="902" w:type="dxa"/>
            <w:tcBorders>
              <w:top w:val="single" w:sz="8" w:space="0" w:color="auto"/>
              <w:bottom w:val="nil"/>
            </w:tcBorders>
            <w:vAlign w:val="center"/>
          </w:tcPr>
          <w:p w14:paraId="132C6751" w14:textId="77777777" w:rsidR="00E45044" w:rsidRPr="00297E92" w:rsidRDefault="00E45044" w:rsidP="00E45044">
            <w:pPr>
              <w:ind w:left="-57" w:right="-57"/>
              <w:jc w:val="center"/>
              <w:rPr>
                <w:b/>
                <w:i/>
                <w:sz w:val="14"/>
                <w:szCs w:val="14"/>
              </w:rPr>
            </w:pPr>
            <w:r w:rsidRPr="00297E92">
              <w:rPr>
                <w:rFonts w:cs="Arial"/>
                <w:b/>
                <w:bCs/>
                <w:i/>
                <w:iCs/>
                <w:sz w:val="14"/>
                <w:szCs w:val="14"/>
              </w:rPr>
              <w:t>Účty v bankách s dobou viazanosti dlhšou ako jeden rok</w:t>
            </w:r>
          </w:p>
        </w:tc>
        <w:tc>
          <w:tcPr>
            <w:tcW w:w="1098" w:type="dxa"/>
            <w:tcBorders>
              <w:top w:val="single" w:sz="8" w:space="0" w:color="auto"/>
              <w:bottom w:val="nil"/>
            </w:tcBorders>
            <w:vAlign w:val="center"/>
          </w:tcPr>
          <w:p w14:paraId="29843CF5" w14:textId="77777777" w:rsidR="00E45044" w:rsidRPr="00297E92" w:rsidRDefault="00E45044" w:rsidP="00E45044">
            <w:pPr>
              <w:ind w:left="-57" w:right="-57"/>
              <w:jc w:val="center"/>
              <w:rPr>
                <w:b/>
                <w:i/>
                <w:sz w:val="14"/>
                <w:szCs w:val="14"/>
              </w:rPr>
            </w:pPr>
            <w:r w:rsidRPr="00297E92">
              <w:rPr>
                <w:b/>
                <w:i/>
                <w:sz w:val="14"/>
                <w:szCs w:val="14"/>
              </w:rPr>
              <w:t>Obstarávaný dlhodobý finančný majetok</w:t>
            </w:r>
          </w:p>
        </w:tc>
        <w:tc>
          <w:tcPr>
            <w:tcW w:w="989" w:type="dxa"/>
            <w:tcBorders>
              <w:top w:val="single" w:sz="8" w:space="0" w:color="auto"/>
              <w:bottom w:val="nil"/>
            </w:tcBorders>
            <w:vAlign w:val="center"/>
          </w:tcPr>
          <w:p w14:paraId="51235520" w14:textId="77777777" w:rsidR="00E45044" w:rsidRPr="00297E92" w:rsidRDefault="00E45044" w:rsidP="00E45044">
            <w:pPr>
              <w:ind w:left="-57" w:right="-57"/>
              <w:jc w:val="center"/>
              <w:rPr>
                <w:b/>
                <w:i/>
                <w:sz w:val="14"/>
                <w:szCs w:val="14"/>
              </w:rPr>
            </w:pPr>
            <w:r w:rsidRPr="00297E92">
              <w:rPr>
                <w:b/>
                <w:i/>
                <w:sz w:val="14"/>
                <w:szCs w:val="14"/>
              </w:rPr>
              <w:t>Poskytnuté preddavky na dlhodobý finančný majetok</w:t>
            </w:r>
          </w:p>
        </w:tc>
        <w:tc>
          <w:tcPr>
            <w:tcW w:w="1069" w:type="dxa"/>
            <w:tcBorders>
              <w:top w:val="single" w:sz="8" w:space="0" w:color="auto"/>
              <w:bottom w:val="nil"/>
            </w:tcBorders>
            <w:vAlign w:val="center"/>
          </w:tcPr>
          <w:p w14:paraId="53858976" w14:textId="77777777" w:rsidR="00E45044" w:rsidRPr="00297E92" w:rsidRDefault="00E45044" w:rsidP="00E45044">
            <w:pPr>
              <w:ind w:left="-57" w:right="-57"/>
              <w:jc w:val="center"/>
              <w:rPr>
                <w:b/>
                <w:i/>
                <w:sz w:val="14"/>
                <w:szCs w:val="14"/>
              </w:rPr>
            </w:pPr>
            <w:r w:rsidRPr="00297E92">
              <w:rPr>
                <w:b/>
                <w:i/>
                <w:sz w:val="14"/>
                <w:szCs w:val="14"/>
              </w:rPr>
              <w:t>Celkom</w:t>
            </w:r>
          </w:p>
        </w:tc>
      </w:tr>
      <w:tr w:rsidR="00E45044" w:rsidRPr="00297E92" w14:paraId="3B750EBA" w14:textId="77777777" w:rsidTr="00E45044">
        <w:tc>
          <w:tcPr>
            <w:tcW w:w="1701" w:type="dxa"/>
            <w:tcBorders>
              <w:top w:val="single" w:sz="4" w:space="0" w:color="auto"/>
              <w:bottom w:val="nil"/>
            </w:tcBorders>
          </w:tcPr>
          <w:p w14:paraId="5EBA86EF" w14:textId="77777777" w:rsidR="00E45044" w:rsidRPr="00297E92" w:rsidRDefault="00E45044" w:rsidP="00E45044">
            <w:pPr>
              <w:ind w:left="-57"/>
              <w:rPr>
                <w:b/>
                <w:bCs/>
                <w:snapToGrid w:val="0"/>
                <w:sz w:val="14"/>
                <w:szCs w:val="14"/>
                <w:lang w:eastAsia="sk-SK"/>
              </w:rPr>
            </w:pPr>
            <w:r w:rsidRPr="00297E92">
              <w:rPr>
                <w:b/>
                <w:bCs/>
                <w:snapToGrid w:val="0"/>
                <w:sz w:val="14"/>
                <w:szCs w:val="14"/>
                <w:lang w:eastAsia="sk-SK"/>
              </w:rPr>
              <w:t>Prvotné ocenenie</w:t>
            </w:r>
          </w:p>
        </w:tc>
        <w:tc>
          <w:tcPr>
            <w:tcW w:w="1134" w:type="dxa"/>
            <w:tcBorders>
              <w:top w:val="single" w:sz="4" w:space="0" w:color="auto"/>
              <w:bottom w:val="nil"/>
            </w:tcBorders>
          </w:tcPr>
          <w:p w14:paraId="34D75C09" w14:textId="77777777" w:rsidR="00E45044" w:rsidRPr="00297E92" w:rsidRDefault="00E45044" w:rsidP="00E45044">
            <w:pPr>
              <w:jc w:val="right"/>
              <w:rPr>
                <w:sz w:val="14"/>
                <w:szCs w:val="14"/>
              </w:rPr>
            </w:pPr>
          </w:p>
        </w:tc>
        <w:tc>
          <w:tcPr>
            <w:tcW w:w="1134" w:type="dxa"/>
            <w:tcBorders>
              <w:top w:val="single" w:sz="4" w:space="0" w:color="auto"/>
              <w:bottom w:val="nil"/>
            </w:tcBorders>
          </w:tcPr>
          <w:p w14:paraId="44F29D9C" w14:textId="77777777" w:rsidR="00E45044" w:rsidRPr="00297E92" w:rsidRDefault="00E45044" w:rsidP="00E45044">
            <w:pPr>
              <w:jc w:val="right"/>
              <w:rPr>
                <w:sz w:val="14"/>
                <w:szCs w:val="14"/>
              </w:rPr>
            </w:pPr>
          </w:p>
        </w:tc>
        <w:tc>
          <w:tcPr>
            <w:tcW w:w="1134" w:type="dxa"/>
            <w:tcBorders>
              <w:top w:val="single" w:sz="4" w:space="0" w:color="auto"/>
              <w:bottom w:val="nil"/>
            </w:tcBorders>
          </w:tcPr>
          <w:p w14:paraId="2A95496F" w14:textId="77777777" w:rsidR="00E45044" w:rsidRPr="00297E92" w:rsidRDefault="00E45044" w:rsidP="00E45044">
            <w:pPr>
              <w:jc w:val="right"/>
              <w:rPr>
                <w:sz w:val="14"/>
                <w:szCs w:val="14"/>
              </w:rPr>
            </w:pPr>
          </w:p>
        </w:tc>
        <w:tc>
          <w:tcPr>
            <w:tcW w:w="1088" w:type="dxa"/>
            <w:tcBorders>
              <w:top w:val="single" w:sz="4" w:space="0" w:color="auto"/>
              <w:bottom w:val="nil"/>
            </w:tcBorders>
          </w:tcPr>
          <w:p w14:paraId="3C2EE00C" w14:textId="77777777" w:rsidR="00E45044" w:rsidRPr="00297E92" w:rsidRDefault="00E45044" w:rsidP="00E45044">
            <w:pPr>
              <w:jc w:val="right"/>
              <w:rPr>
                <w:sz w:val="14"/>
                <w:szCs w:val="14"/>
              </w:rPr>
            </w:pPr>
          </w:p>
        </w:tc>
        <w:tc>
          <w:tcPr>
            <w:tcW w:w="1045" w:type="dxa"/>
            <w:tcBorders>
              <w:top w:val="single" w:sz="4" w:space="0" w:color="auto"/>
              <w:bottom w:val="nil"/>
            </w:tcBorders>
          </w:tcPr>
          <w:p w14:paraId="6D55F317" w14:textId="77777777" w:rsidR="00E45044" w:rsidRPr="00297E92" w:rsidRDefault="00E45044" w:rsidP="00E45044">
            <w:pPr>
              <w:jc w:val="right"/>
              <w:rPr>
                <w:sz w:val="14"/>
                <w:szCs w:val="14"/>
              </w:rPr>
            </w:pPr>
          </w:p>
        </w:tc>
        <w:tc>
          <w:tcPr>
            <w:tcW w:w="718" w:type="dxa"/>
            <w:tcBorders>
              <w:top w:val="single" w:sz="4" w:space="0" w:color="auto"/>
              <w:bottom w:val="nil"/>
            </w:tcBorders>
          </w:tcPr>
          <w:p w14:paraId="155BA52E" w14:textId="77777777" w:rsidR="00E45044" w:rsidRPr="00297E92" w:rsidRDefault="00E45044" w:rsidP="00E45044">
            <w:pPr>
              <w:jc w:val="right"/>
              <w:rPr>
                <w:sz w:val="14"/>
                <w:szCs w:val="14"/>
              </w:rPr>
            </w:pPr>
          </w:p>
        </w:tc>
        <w:tc>
          <w:tcPr>
            <w:tcW w:w="1035" w:type="dxa"/>
            <w:tcBorders>
              <w:top w:val="single" w:sz="4" w:space="0" w:color="auto"/>
              <w:bottom w:val="nil"/>
            </w:tcBorders>
          </w:tcPr>
          <w:p w14:paraId="77DC97DF" w14:textId="77777777" w:rsidR="00E45044" w:rsidRPr="00297E92" w:rsidRDefault="00E45044" w:rsidP="00E45044">
            <w:pPr>
              <w:jc w:val="right"/>
              <w:rPr>
                <w:sz w:val="14"/>
                <w:szCs w:val="14"/>
              </w:rPr>
            </w:pPr>
          </w:p>
        </w:tc>
        <w:tc>
          <w:tcPr>
            <w:tcW w:w="1063" w:type="dxa"/>
            <w:tcBorders>
              <w:top w:val="single" w:sz="4" w:space="0" w:color="auto"/>
              <w:bottom w:val="nil"/>
            </w:tcBorders>
          </w:tcPr>
          <w:p w14:paraId="64BB2EC2" w14:textId="77777777" w:rsidR="00E45044" w:rsidRPr="00297E92" w:rsidRDefault="00E45044" w:rsidP="00E45044">
            <w:pPr>
              <w:jc w:val="right"/>
              <w:rPr>
                <w:sz w:val="14"/>
                <w:szCs w:val="14"/>
              </w:rPr>
            </w:pPr>
          </w:p>
        </w:tc>
        <w:tc>
          <w:tcPr>
            <w:tcW w:w="902" w:type="dxa"/>
            <w:tcBorders>
              <w:top w:val="single" w:sz="4" w:space="0" w:color="auto"/>
              <w:bottom w:val="nil"/>
            </w:tcBorders>
          </w:tcPr>
          <w:p w14:paraId="7BFDC647" w14:textId="77777777" w:rsidR="00E45044" w:rsidRPr="00297E92" w:rsidRDefault="00E45044" w:rsidP="00E45044">
            <w:pPr>
              <w:jc w:val="right"/>
              <w:rPr>
                <w:sz w:val="14"/>
                <w:szCs w:val="14"/>
              </w:rPr>
            </w:pPr>
          </w:p>
        </w:tc>
        <w:tc>
          <w:tcPr>
            <w:tcW w:w="1098" w:type="dxa"/>
            <w:tcBorders>
              <w:top w:val="single" w:sz="4" w:space="0" w:color="auto"/>
              <w:bottom w:val="nil"/>
            </w:tcBorders>
          </w:tcPr>
          <w:p w14:paraId="51AC9105" w14:textId="77777777" w:rsidR="00E45044" w:rsidRPr="00297E92" w:rsidRDefault="00E45044" w:rsidP="00E45044">
            <w:pPr>
              <w:jc w:val="right"/>
              <w:rPr>
                <w:sz w:val="14"/>
                <w:szCs w:val="14"/>
              </w:rPr>
            </w:pPr>
          </w:p>
        </w:tc>
        <w:tc>
          <w:tcPr>
            <w:tcW w:w="989" w:type="dxa"/>
            <w:tcBorders>
              <w:top w:val="single" w:sz="4" w:space="0" w:color="auto"/>
              <w:bottom w:val="nil"/>
            </w:tcBorders>
          </w:tcPr>
          <w:p w14:paraId="64445723" w14:textId="77777777" w:rsidR="00E45044" w:rsidRPr="00297E92" w:rsidRDefault="00E45044" w:rsidP="00E45044">
            <w:pPr>
              <w:jc w:val="right"/>
              <w:rPr>
                <w:sz w:val="14"/>
                <w:szCs w:val="14"/>
              </w:rPr>
            </w:pPr>
          </w:p>
        </w:tc>
        <w:tc>
          <w:tcPr>
            <w:tcW w:w="1069" w:type="dxa"/>
            <w:tcBorders>
              <w:top w:val="single" w:sz="4" w:space="0" w:color="auto"/>
              <w:bottom w:val="nil"/>
            </w:tcBorders>
          </w:tcPr>
          <w:p w14:paraId="2CCFD041" w14:textId="77777777" w:rsidR="00E45044" w:rsidRPr="00297E92" w:rsidRDefault="00E45044" w:rsidP="00E45044">
            <w:pPr>
              <w:jc w:val="right"/>
              <w:rPr>
                <w:sz w:val="14"/>
                <w:szCs w:val="14"/>
              </w:rPr>
            </w:pPr>
          </w:p>
        </w:tc>
      </w:tr>
      <w:tr w:rsidR="00E45044" w:rsidRPr="00297E92" w14:paraId="71111644" w14:textId="77777777" w:rsidTr="00E45044">
        <w:tc>
          <w:tcPr>
            <w:tcW w:w="1701" w:type="dxa"/>
            <w:tcBorders>
              <w:top w:val="nil"/>
            </w:tcBorders>
          </w:tcPr>
          <w:p w14:paraId="14C2C97E" w14:textId="77777777" w:rsidR="00E45044" w:rsidRPr="00297E92" w:rsidRDefault="00E45044" w:rsidP="00E45044">
            <w:pPr>
              <w:ind w:left="-57"/>
              <w:jc w:val="left"/>
              <w:rPr>
                <w:snapToGrid w:val="0"/>
                <w:sz w:val="14"/>
                <w:szCs w:val="14"/>
                <w:lang w:eastAsia="sk-SK"/>
              </w:rPr>
            </w:pPr>
            <w:r w:rsidRPr="00297E92">
              <w:rPr>
                <w:snapToGrid w:val="0"/>
                <w:sz w:val="14"/>
                <w:szCs w:val="14"/>
                <w:lang w:eastAsia="sk-SK"/>
              </w:rPr>
              <w:t>K 1. januáru 2015</w:t>
            </w:r>
          </w:p>
        </w:tc>
        <w:tc>
          <w:tcPr>
            <w:tcW w:w="1134" w:type="dxa"/>
            <w:tcBorders>
              <w:top w:val="nil"/>
            </w:tcBorders>
          </w:tcPr>
          <w:p w14:paraId="0FB8AB09" w14:textId="77777777" w:rsidR="00E45044" w:rsidRPr="00297E92" w:rsidRDefault="00E45044" w:rsidP="00E45044">
            <w:pPr>
              <w:jc w:val="right"/>
              <w:rPr>
                <w:sz w:val="14"/>
                <w:szCs w:val="14"/>
              </w:rPr>
            </w:pPr>
            <w:r w:rsidRPr="00297E92">
              <w:rPr>
                <w:sz w:val="14"/>
                <w:szCs w:val="14"/>
              </w:rPr>
              <w:t>73 337 542</w:t>
            </w:r>
          </w:p>
        </w:tc>
        <w:tc>
          <w:tcPr>
            <w:tcW w:w="1134" w:type="dxa"/>
            <w:tcBorders>
              <w:top w:val="nil"/>
            </w:tcBorders>
          </w:tcPr>
          <w:p w14:paraId="3A863DF4" w14:textId="77777777" w:rsidR="00E45044" w:rsidRPr="00297E92" w:rsidRDefault="00E45044" w:rsidP="00E45044">
            <w:pPr>
              <w:jc w:val="right"/>
              <w:rPr>
                <w:sz w:val="14"/>
                <w:szCs w:val="14"/>
              </w:rPr>
            </w:pPr>
            <w:r w:rsidRPr="00297E92">
              <w:rPr>
                <w:sz w:val="14"/>
                <w:szCs w:val="14"/>
              </w:rPr>
              <w:t>-</w:t>
            </w:r>
          </w:p>
        </w:tc>
        <w:tc>
          <w:tcPr>
            <w:tcW w:w="1134" w:type="dxa"/>
            <w:tcBorders>
              <w:top w:val="nil"/>
            </w:tcBorders>
          </w:tcPr>
          <w:p w14:paraId="4B0390A2" w14:textId="77777777" w:rsidR="00E45044" w:rsidRPr="00297E92" w:rsidRDefault="00E45044" w:rsidP="00E45044">
            <w:pPr>
              <w:jc w:val="right"/>
              <w:rPr>
                <w:sz w:val="14"/>
                <w:szCs w:val="14"/>
              </w:rPr>
            </w:pPr>
            <w:r w:rsidRPr="00297E92">
              <w:rPr>
                <w:sz w:val="14"/>
                <w:szCs w:val="14"/>
              </w:rPr>
              <w:t>14 074</w:t>
            </w:r>
          </w:p>
        </w:tc>
        <w:tc>
          <w:tcPr>
            <w:tcW w:w="1088" w:type="dxa"/>
            <w:tcBorders>
              <w:top w:val="nil"/>
            </w:tcBorders>
          </w:tcPr>
          <w:p w14:paraId="62D06C45" w14:textId="77777777" w:rsidR="00E45044" w:rsidRPr="00297E92" w:rsidRDefault="00E45044" w:rsidP="00E45044">
            <w:pPr>
              <w:jc w:val="right"/>
              <w:rPr>
                <w:sz w:val="14"/>
                <w:szCs w:val="14"/>
              </w:rPr>
            </w:pPr>
            <w:r w:rsidRPr="00297E92">
              <w:rPr>
                <w:sz w:val="14"/>
                <w:szCs w:val="14"/>
              </w:rPr>
              <w:t>-</w:t>
            </w:r>
          </w:p>
        </w:tc>
        <w:tc>
          <w:tcPr>
            <w:tcW w:w="1045" w:type="dxa"/>
            <w:tcBorders>
              <w:top w:val="nil"/>
            </w:tcBorders>
          </w:tcPr>
          <w:p w14:paraId="70D66F9A" w14:textId="77777777" w:rsidR="00E45044" w:rsidRPr="00297E92" w:rsidRDefault="00E45044" w:rsidP="00E45044">
            <w:pPr>
              <w:jc w:val="right"/>
              <w:rPr>
                <w:sz w:val="14"/>
                <w:szCs w:val="14"/>
              </w:rPr>
            </w:pPr>
            <w:r w:rsidRPr="00297E92">
              <w:rPr>
                <w:sz w:val="14"/>
                <w:szCs w:val="14"/>
              </w:rPr>
              <w:t>-</w:t>
            </w:r>
          </w:p>
        </w:tc>
        <w:tc>
          <w:tcPr>
            <w:tcW w:w="718" w:type="dxa"/>
            <w:tcBorders>
              <w:top w:val="nil"/>
            </w:tcBorders>
          </w:tcPr>
          <w:p w14:paraId="6D844D4B" w14:textId="77777777" w:rsidR="00E45044" w:rsidRPr="00297E92" w:rsidRDefault="00E45044" w:rsidP="00E45044">
            <w:pPr>
              <w:jc w:val="right"/>
              <w:rPr>
                <w:sz w:val="14"/>
                <w:szCs w:val="14"/>
              </w:rPr>
            </w:pPr>
            <w:r w:rsidRPr="00297E92">
              <w:rPr>
                <w:sz w:val="14"/>
                <w:szCs w:val="14"/>
              </w:rPr>
              <w:t>-</w:t>
            </w:r>
          </w:p>
        </w:tc>
        <w:tc>
          <w:tcPr>
            <w:tcW w:w="1035" w:type="dxa"/>
            <w:tcBorders>
              <w:top w:val="nil"/>
            </w:tcBorders>
          </w:tcPr>
          <w:p w14:paraId="07963B3F" w14:textId="77777777" w:rsidR="00E45044" w:rsidRPr="00297E92" w:rsidRDefault="00E45044" w:rsidP="00E45044">
            <w:pPr>
              <w:jc w:val="right"/>
              <w:rPr>
                <w:sz w:val="14"/>
                <w:szCs w:val="14"/>
              </w:rPr>
            </w:pPr>
            <w:r w:rsidRPr="00297E92">
              <w:rPr>
                <w:sz w:val="14"/>
                <w:szCs w:val="14"/>
              </w:rPr>
              <w:t>-</w:t>
            </w:r>
          </w:p>
        </w:tc>
        <w:tc>
          <w:tcPr>
            <w:tcW w:w="1063" w:type="dxa"/>
            <w:tcBorders>
              <w:top w:val="nil"/>
            </w:tcBorders>
          </w:tcPr>
          <w:p w14:paraId="296BA340" w14:textId="77777777" w:rsidR="00E45044" w:rsidRPr="00297E92" w:rsidRDefault="00E45044" w:rsidP="00E45044">
            <w:pPr>
              <w:jc w:val="right"/>
              <w:rPr>
                <w:sz w:val="14"/>
                <w:szCs w:val="14"/>
              </w:rPr>
            </w:pPr>
            <w:r w:rsidRPr="00297E92">
              <w:rPr>
                <w:sz w:val="14"/>
                <w:szCs w:val="14"/>
              </w:rPr>
              <w:t>-</w:t>
            </w:r>
          </w:p>
        </w:tc>
        <w:tc>
          <w:tcPr>
            <w:tcW w:w="902" w:type="dxa"/>
            <w:tcBorders>
              <w:top w:val="nil"/>
            </w:tcBorders>
          </w:tcPr>
          <w:p w14:paraId="21628D0B" w14:textId="77777777" w:rsidR="00E45044" w:rsidRPr="00297E92" w:rsidRDefault="00E45044" w:rsidP="00E45044">
            <w:pPr>
              <w:jc w:val="right"/>
              <w:rPr>
                <w:sz w:val="14"/>
                <w:szCs w:val="14"/>
              </w:rPr>
            </w:pPr>
            <w:r w:rsidRPr="00297E92">
              <w:rPr>
                <w:sz w:val="14"/>
                <w:szCs w:val="14"/>
              </w:rPr>
              <w:t>-</w:t>
            </w:r>
          </w:p>
        </w:tc>
        <w:tc>
          <w:tcPr>
            <w:tcW w:w="1098" w:type="dxa"/>
            <w:tcBorders>
              <w:top w:val="nil"/>
            </w:tcBorders>
          </w:tcPr>
          <w:p w14:paraId="5CC99AB6" w14:textId="77777777" w:rsidR="00E45044" w:rsidRPr="00297E92" w:rsidRDefault="00E45044" w:rsidP="00E45044">
            <w:pPr>
              <w:jc w:val="right"/>
              <w:rPr>
                <w:sz w:val="14"/>
                <w:szCs w:val="14"/>
              </w:rPr>
            </w:pPr>
            <w:r w:rsidRPr="00297E92">
              <w:rPr>
                <w:sz w:val="14"/>
                <w:szCs w:val="14"/>
              </w:rPr>
              <w:t>-</w:t>
            </w:r>
          </w:p>
        </w:tc>
        <w:tc>
          <w:tcPr>
            <w:tcW w:w="989" w:type="dxa"/>
            <w:tcBorders>
              <w:top w:val="nil"/>
            </w:tcBorders>
          </w:tcPr>
          <w:p w14:paraId="3D412F67" w14:textId="77777777" w:rsidR="00E45044" w:rsidRPr="00297E92" w:rsidRDefault="00E45044" w:rsidP="00E45044">
            <w:pPr>
              <w:jc w:val="right"/>
              <w:rPr>
                <w:sz w:val="14"/>
                <w:szCs w:val="14"/>
              </w:rPr>
            </w:pPr>
            <w:r w:rsidRPr="00297E92">
              <w:rPr>
                <w:sz w:val="14"/>
                <w:szCs w:val="14"/>
              </w:rPr>
              <w:t>-</w:t>
            </w:r>
          </w:p>
        </w:tc>
        <w:tc>
          <w:tcPr>
            <w:tcW w:w="1069" w:type="dxa"/>
            <w:tcBorders>
              <w:top w:val="nil"/>
            </w:tcBorders>
          </w:tcPr>
          <w:p w14:paraId="08C462DB" w14:textId="77777777" w:rsidR="00E45044" w:rsidRPr="00297E92" w:rsidRDefault="00E45044" w:rsidP="00E45044">
            <w:pPr>
              <w:jc w:val="right"/>
              <w:rPr>
                <w:sz w:val="14"/>
                <w:szCs w:val="14"/>
              </w:rPr>
            </w:pPr>
            <w:r w:rsidRPr="00297E92">
              <w:rPr>
                <w:sz w:val="14"/>
                <w:szCs w:val="14"/>
              </w:rPr>
              <w:t>73 351 616</w:t>
            </w:r>
          </w:p>
        </w:tc>
      </w:tr>
      <w:tr w:rsidR="00E45044" w:rsidRPr="00297E92" w14:paraId="7726C16E" w14:textId="77777777" w:rsidTr="00E45044">
        <w:tc>
          <w:tcPr>
            <w:tcW w:w="1701" w:type="dxa"/>
          </w:tcPr>
          <w:p w14:paraId="37901D13" w14:textId="77777777" w:rsidR="00E45044" w:rsidRPr="00297E92" w:rsidRDefault="00E45044" w:rsidP="00E45044">
            <w:pPr>
              <w:ind w:left="-57"/>
              <w:jc w:val="left"/>
              <w:rPr>
                <w:snapToGrid w:val="0"/>
                <w:sz w:val="14"/>
                <w:szCs w:val="14"/>
                <w:lang w:eastAsia="sk-SK"/>
              </w:rPr>
            </w:pPr>
            <w:r w:rsidRPr="00297E92">
              <w:rPr>
                <w:snapToGrid w:val="0"/>
                <w:sz w:val="14"/>
                <w:szCs w:val="14"/>
                <w:lang w:eastAsia="sk-SK"/>
              </w:rPr>
              <w:t>Prírastky</w:t>
            </w:r>
          </w:p>
        </w:tc>
        <w:tc>
          <w:tcPr>
            <w:tcW w:w="1134" w:type="dxa"/>
          </w:tcPr>
          <w:p w14:paraId="2EB82ACF" w14:textId="77777777" w:rsidR="00E45044" w:rsidRPr="00297E92" w:rsidRDefault="00E45044" w:rsidP="00E45044">
            <w:pPr>
              <w:jc w:val="right"/>
              <w:rPr>
                <w:sz w:val="14"/>
                <w:szCs w:val="14"/>
              </w:rPr>
            </w:pPr>
            <w:r w:rsidRPr="00297E92">
              <w:rPr>
                <w:sz w:val="14"/>
                <w:szCs w:val="14"/>
              </w:rPr>
              <w:t>-</w:t>
            </w:r>
          </w:p>
        </w:tc>
        <w:tc>
          <w:tcPr>
            <w:tcW w:w="1134" w:type="dxa"/>
          </w:tcPr>
          <w:p w14:paraId="6A4F16EC" w14:textId="77777777" w:rsidR="00E45044" w:rsidRPr="00297E92" w:rsidRDefault="00E45044" w:rsidP="00E45044">
            <w:pPr>
              <w:jc w:val="right"/>
              <w:rPr>
                <w:sz w:val="14"/>
                <w:szCs w:val="14"/>
              </w:rPr>
            </w:pPr>
            <w:r w:rsidRPr="00297E92">
              <w:rPr>
                <w:sz w:val="14"/>
                <w:szCs w:val="14"/>
              </w:rPr>
              <w:t>-</w:t>
            </w:r>
          </w:p>
        </w:tc>
        <w:tc>
          <w:tcPr>
            <w:tcW w:w="1134" w:type="dxa"/>
          </w:tcPr>
          <w:p w14:paraId="772F3FC3" w14:textId="77777777" w:rsidR="00E45044" w:rsidRPr="00297E92" w:rsidRDefault="00E45044" w:rsidP="00E45044">
            <w:pPr>
              <w:jc w:val="right"/>
              <w:rPr>
                <w:sz w:val="14"/>
                <w:szCs w:val="14"/>
              </w:rPr>
            </w:pPr>
            <w:r w:rsidRPr="00297E92">
              <w:rPr>
                <w:sz w:val="14"/>
                <w:szCs w:val="14"/>
              </w:rPr>
              <w:t>39</w:t>
            </w:r>
          </w:p>
        </w:tc>
        <w:tc>
          <w:tcPr>
            <w:tcW w:w="1088" w:type="dxa"/>
          </w:tcPr>
          <w:p w14:paraId="6AAE087C" w14:textId="77777777" w:rsidR="00E45044" w:rsidRPr="00297E92" w:rsidRDefault="00E45044" w:rsidP="00E45044">
            <w:pPr>
              <w:jc w:val="right"/>
              <w:rPr>
                <w:sz w:val="14"/>
                <w:szCs w:val="14"/>
              </w:rPr>
            </w:pPr>
            <w:r w:rsidRPr="00297E92">
              <w:rPr>
                <w:sz w:val="14"/>
                <w:szCs w:val="14"/>
              </w:rPr>
              <w:t>-</w:t>
            </w:r>
          </w:p>
        </w:tc>
        <w:tc>
          <w:tcPr>
            <w:tcW w:w="1045" w:type="dxa"/>
          </w:tcPr>
          <w:p w14:paraId="31886593" w14:textId="77777777" w:rsidR="00E45044" w:rsidRPr="00297E92" w:rsidRDefault="00E45044" w:rsidP="00E45044">
            <w:pPr>
              <w:jc w:val="right"/>
              <w:rPr>
                <w:sz w:val="14"/>
                <w:szCs w:val="14"/>
              </w:rPr>
            </w:pPr>
            <w:r w:rsidRPr="00297E92">
              <w:rPr>
                <w:sz w:val="14"/>
                <w:szCs w:val="14"/>
              </w:rPr>
              <w:t>-</w:t>
            </w:r>
          </w:p>
        </w:tc>
        <w:tc>
          <w:tcPr>
            <w:tcW w:w="718" w:type="dxa"/>
          </w:tcPr>
          <w:p w14:paraId="58AD7ACA" w14:textId="77777777" w:rsidR="00E45044" w:rsidRPr="00297E92" w:rsidRDefault="00E45044" w:rsidP="00E45044">
            <w:pPr>
              <w:jc w:val="right"/>
              <w:rPr>
                <w:sz w:val="14"/>
                <w:szCs w:val="14"/>
              </w:rPr>
            </w:pPr>
            <w:r w:rsidRPr="00297E92">
              <w:rPr>
                <w:sz w:val="14"/>
                <w:szCs w:val="14"/>
              </w:rPr>
              <w:t>-</w:t>
            </w:r>
          </w:p>
        </w:tc>
        <w:tc>
          <w:tcPr>
            <w:tcW w:w="1035" w:type="dxa"/>
          </w:tcPr>
          <w:p w14:paraId="124C6EAD" w14:textId="77777777" w:rsidR="00E45044" w:rsidRPr="00297E92" w:rsidRDefault="00E45044" w:rsidP="00E45044">
            <w:pPr>
              <w:jc w:val="right"/>
              <w:rPr>
                <w:sz w:val="14"/>
                <w:szCs w:val="14"/>
              </w:rPr>
            </w:pPr>
            <w:r w:rsidRPr="00297E92">
              <w:rPr>
                <w:sz w:val="14"/>
                <w:szCs w:val="14"/>
              </w:rPr>
              <w:t>-</w:t>
            </w:r>
          </w:p>
        </w:tc>
        <w:tc>
          <w:tcPr>
            <w:tcW w:w="1063" w:type="dxa"/>
          </w:tcPr>
          <w:p w14:paraId="193EADC7" w14:textId="77777777" w:rsidR="00E45044" w:rsidRPr="00297E92" w:rsidRDefault="00E45044" w:rsidP="00E45044">
            <w:pPr>
              <w:jc w:val="right"/>
              <w:rPr>
                <w:sz w:val="14"/>
                <w:szCs w:val="14"/>
              </w:rPr>
            </w:pPr>
            <w:r w:rsidRPr="00297E92">
              <w:rPr>
                <w:sz w:val="14"/>
                <w:szCs w:val="14"/>
              </w:rPr>
              <w:t>-</w:t>
            </w:r>
          </w:p>
        </w:tc>
        <w:tc>
          <w:tcPr>
            <w:tcW w:w="902" w:type="dxa"/>
          </w:tcPr>
          <w:p w14:paraId="149D7759" w14:textId="77777777" w:rsidR="00E45044" w:rsidRPr="00297E92" w:rsidRDefault="00E45044" w:rsidP="00E45044">
            <w:pPr>
              <w:jc w:val="right"/>
              <w:rPr>
                <w:sz w:val="14"/>
                <w:szCs w:val="14"/>
              </w:rPr>
            </w:pPr>
            <w:r w:rsidRPr="00297E92">
              <w:rPr>
                <w:sz w:val="14"/>
                <w:szCs w:val="14"/>
              </w:rPr>
              <w:t>-</w:t>
            </w:r>
          </w:p>
        </w:tc>
        <w:tc>
          <w:tcPr>
            <w:tcW w:w="1098" w:type="dxa"/>
          </w:tcPr>
          <w:p w14:paraId="77F852D1" w14:textId="77777777" w:rsidR="00E45044" w:rsidRPr="00297E92" w:rsidRDefault="00E45044" w:rsidP="00E45044">
            <w:pPr>
              <w:jc w:val="right"/>
              <w:rPr>
                <w:sz w:val="14"/>
                <w:szCs w:val="14"/>
              </w:rPr>
            </w:pPr>
            <w:r w:rsidRPr="00297E92">
              <w:rPr>
                <w:sz w:val="14"/>
                <w:szCs w:val="14"/>
              </w:rPr>
              <w:t>2 885 299</w:t>
            </w:r>
          </w:p>
        </w:tc>
        <w:tc>
          <w:tcPr>
            <w:tcW w:w="989" w:type="dxa"/>
          </w:tcPr>
          <w:p w14:paraId="0C8E12B1" w14:textId="77777777" w:rsidR="00E45044" w:rsidRPr="00297E92" w:rsidRDefault="00E45044" w:rsidP="00E45044">
            <w:pPr>
              <w:jc w:val="right"/>
              <w:rPr>
                <w:sz w:val="14"/>
                <w:szCs w:val="14"/>
              </w:rPr>
            </w:pPr>
            <w:r w:rsidRPr="00297E92">
              <w:rPr>
                <w:sz w:val="14"/>
                <w:szCs w:val="14"/>
              </w:rPr>
              <w:t>-</w:t>
            </w:r>
          </w:p>
        </w:tc>
        <w:tc>
          <w:tcPr>
            <w:tcW w:w="1069" w:type="dxa"/>
          </w:tcPr>
          <w:p w14:paraId="416FC008" w14:textId="77777777" w:rsidR="00E45044" w:rsidRPr="00297E92" w:rsidRDefault="00E45044" w:rsidP="00E45044">
            <w:pPr>
              <w:jc w:val="right"/>
              <w:rPr>
                <w:sz w:val="14"/>
                <w:szCs w:val="14"/>
              </w:rPr>
            </w:pPr>
            <w:r w:rsidRPr="00297E92">
              <w:rPr>
                <w:sz w:val="14"/>
                <w:szCs w:val="14"/>
              </w:rPr>
              <w:t>2 885 338</w:t>
            </w:r>
          </w:p>
        </w:tc>
      </w:tr>
      <w:tr w:rsidR="00E45044" w:rsidRPr="00297E92" w14:paraId="311EFB10" w14:textId="77777777" w:rsidTr="00E45044">
        <w:tc>
          <w:tcPr>
            <w:tcW w:w="1701" w:type="dxa"/>
          </w:tcPr>
          <w:p w14:paraId="24D78097" w14:textId="77777777" w:rsidR="00E45044" w:rsidRPr="00297E92" w:rsidRDefault="00E45044" w:rsidP="00E45044">
            <w:pPr>
              <w:ind w:left="-57"/>
              <w:jc w:val="left"/>
              <w:rPr>
                <w:snapToGrid w:val="0"/>
                <w:sz w:val="14"/>
                <w:szCs w:val="14"/>
                <w:lang w:eastAsia="sk-SK"/>
              </w:rPr>
            </w:pPr>
            <w:r w:rsidRPr="00297E92">
              <w:rPr>
                <w:snapToGrid w:val="0"/>
                <w:sz w:val="14"/>
                <w:szCs w:val="14"/>
                <w:lang w:eastAsia="sk-SK"/>
              </w:rPr>
              <w:t>Úbytky</w:t>
            </w:r>
          </w:p>
        </w:tc>
        <w:tc>
          <w:tcPr>
            <w:tcW w:w="1134" w:type="dxa"/>
          </w:tcPr>
          <w:p w14:paraId="7A6CDC6C" w14:textId="77777777" w:rsidR="00E45044" w:rsidRPr="00297E92" w:rsidRDefault="00E45044" w:rsidP="00E45044">
            <w:pPr>
              <w:jc w:val="right"/>
              <w:rPr>
                <w:sz w:val="14"/>
                <w:szCs w:val="14"/>
              </w:rPr>
            </w:pPr>
            <w:r w:rsidRPr="00297E92">
              <w:rPr>
                <w:sz w:val="14"/>
                <w:szCs w:val="14"/>
              </w:rPr>
              <w:t>-</w:t>
            </w:r>
          </w:p>
        </w:tc>
        <w:tc>
          <w:tcPr>
            <w:tcW w:w="1134" w:type="dxa"/>
          </w:tcPr>
          <w:p w14:paraId="3D510496" w14:textId="77777777" w:rsidR="00E45044" w:rsidRPr="00297E92" w:rsidRDefault="00E45044" w:rsidP="00E45044">
            <w:pPr>
              <w:jc w:val="right"/>
              <w:rPr>
                <w:sz w:val="14"/>
                <w:szCs w:val="14"/>
              </w:rPr>
            </w:pPr>
            <w:r w:rsidRPr="00297E92">
              <w:rPr>
                <w:sz w:val="14"/>
                <w:szCs w:val="14"/>
              </w:rPr>
              <w:t>-</w:t>
            </w:r>
          </w:p>
        </w:tc>
        <w:tc>
          <w:tcPr>
            <w:tcW w:w="1134" w:type="dxa"/>
          </w:tcPr>
          <w:p w14:paraId="6829B0F4" w14:textId="77777777" w:rsidR="00E45044" w:rsidRPr="00297E92" w:rsidRDefault="00E45044" w:rsidP="00E45044">
            <w:pPr>
              <w:jc w:val="right"/>
              <w:rPr>
                <w:sz w:val="14"/>
                <w:szCs w:val="14"/>
              </w:rPr>
            </w:pPr>
            <w:r w:rsidRPr="00297E92">
              <w:rPr>
                <w:sz w:val="14"/>
                <w:szCs w:val="14"/>
              </w:rPr>
              <w:t>-</w:t>
            </w:r>
          </w:p>
        </w:tc>
        <w:tc>
          <w:tcPr>
            <w:tcW w:w="1088" w:type="dxa"/>
          </w:tcPr>
          <w:p w14:paraId="22765EE7" w14:textId="77777777" w:rsidR="00E45044" w:rsidRPr="00297E92" w:rsidRDefault="00E45044" w:rsidP="00E45044">
            <w:pPr>
              <w:jc w:val="right"/>
              <w:rPr>
                <w:sz w:val="14"/>
                <w:szCs w:val="14"/>
              </w:rPr>
            </w:pPr>
            <w:r w:rsidRPr="00297E92">
              <w:rPr>
                <w:sz w:val="14"/>
                <w:szCs w:val="14"/>
              </w:rPr>
              <w:t>-</w:t>
            </w:r>
          </w:p>
        </w:tc>
        <w:tc>
          <w:tcPr>
            <w:tcW w:w="1045" w:type="dxa"/>
          </w:tcPr>
          <w:p w14:paraId="32238ABA" w14:textId="77777777" w:rsidR="00E45044" w:rsidRPr="00297E92" w:rsidRDefault="00E45044" w:rsidP="00E45044">
            <w:pPr>
              <w:jc w:val="right"/>
              <w:rPr>
                <w:sz w:val="14"/>
                <w:szCs w:val="14"/>
              </w:rPr>
            </w:pPr>
            <w:r w:rsidRPr="00297E92">
              <w:rPr>
                <w:sz w:val="14"/>
                <w:szCs w:val="14"/>
              </w:rPr>
              <w:t>-</w:t>
            </w:r>
          </w:p>
        </w:tc>
        <w:tc>
          <w:tcPr>
            <w:tcW w:w="718" w:type="dxa"/>
          </w:tcPr>
          <w:p w14:paraId="188DCE00" w14:textId="77777777" w:rsidR="00E45044" w:rsidRPr="00297E92" w:rsidRDefault="00E45044" w:rsidP="00E45044">
            <w:pPr>
              <w:jc w:val="right"/>
              <w:rPr>
                <w:sz w:val="14"/>
                <w:szCs w:val="14"/>
              </w:rPr>
            </w:pPr>
            <w:r w:rsidRPr="00297E92">
              <w:rPr>
                <w:sz w:val="14"/>
                <w:szCs w:val="14"/>
              </w:rPr>
              <w:t>-</w:t>
            </w:r>
          </w:p>
        </w:tc>
        <w:tc>
          <w:tcPr>
            <w:tcW w:w="1035" w:type="dxa"/>
          </w:tcPr>
          <w:p w14:paraId="132493F8" w14:textId="77777777" w:rsidR="00E45044" w:rsidRPr="00297E92" w:rsidRDefault="00E45044" w:rsidP="00E45044">
            <w:pPr>
              <w:jc w:val="right"/>
              <w:rPr>
                <w:sz w:val="14"/>
                <w:szCs w:val="14"/>
              </w:rPr>
            </w:pPr>
            <w:r w:rsidRPr="00297E92">
              <w:rPr>
                <w:sz w:val="14"/>
                <w:szCs w:val="14"/>
              </w:rPr>
              <w:t>-</w:t>
            </w:r>
          </w:p>
        </w:tc>
        <w:tc>
          <w:tcPr>
            <w:tcW w:w="1063" w:type="dxa"/>
          </w:tcPr>
          <w:p w14:paraId="7D4D4CE2" w14:textId="77777777" w:rsidR="00E45044" w:rsidRPr="00297E92" w:rsidRDefault="00E45044" w:rsidP="00E45044">
            <w:pPr>
              <w:jc w:val="right"/>
              <w:rPr>
                <w:sz w:val="14"/>
                <w:szCs w:val="14"/>
              </w:rPr>
            </w:pPr>
            <w:r w:rsidRPr="00297E92">
              <w:rPr>
                <w:sz w:val="14"/>
                <w:szCs w:val="14"/>
              </w:rPr>
              <w:t>-</w:t>
            </w:r>
          </w:p>
        </w:tc>
        <w:tc>
          <w:tcPr>
            <w:tcW w:w="902" w:type="dxa"/>
          </w:tcPr>
          <w:p w14:paraId="198B785C" w14:textId="77777777" w:rsidR="00E45044" w:rsidRPr="00297E92" w:rsidRDefault="00E45044" w:rsidP="00E45044">
            <w:pPr>
              <w:jc w:val="right"/>
              <w:rPr>
                <w:sz w:val="14"/>
                <w:szCs w:val="14"/>
              </w:rPr>
            </w:pPr>
            <w:r w:rsidRPr="00297E92">
              <w:rPr>
                <w:sz w:val="14"/>
                <w:szCs w:val="14"/>
              </w:rPr>
              <w:t>-</w:t>
            </w:r>
          </w:p>
        </w:tc>
        <w:tc>
          <w:tcPr>
            <w:tcW w:w="1098" w:type="dxa"/>
          </w:tcPr>
          <w:p w14:paraId="16951773" w14:textId="77777777" w:rsidR="00E45044" w:rsidRPr="00297E92" w:rsidRDefault="00E45044" w:rsidP="00E45044">
            <w:pPr>
              <w:jc w:val="right"/>
              <w:rPr>
                <w:sz w:val="14"/>
                <w:szCs w:val="14"/>
              </w:rPr>
            </w:pPr>
            <w:r w:rsidRPr="00297E92">
              <w:rPr>
                <w:sz w:val="14"/>
                <w:szCs w:val="14"/>
              </w:rPr>
              <w:t>-</w:t>
            </w:r>
          </w:p>
        </w:tc>
        <w:tc>
          <w:tcPr>
            <w:tcW w:w="989" w:type="dxa"/>
          </w:tcPr>
          <w:p w14:paraId="70B148D4" w14:textId="77777777" w:rsidR="00E45044" w:rsidRPr="00297E92" w:rsidRDefault="00E45044" w:rsidP="00E45044">
            <w:pPr>
              <w:jc w:val="right"/>
              <w:rPr>
                <w:sz w:val="14"/>
                <w:szCs w:val="14"/>
              </w:rPr>
            </w:pPr>
            <w:r w:rsidRPr="00297E92">
              <w:rPr>
                <w:sz w:val="14"/>
                <w:szCs w:val="14"/>
              </w:rPr>
              <w:t>-</w:t>
            </w:r>
          </w:p>
        </w:tc>
        <w:tc>
          <w:tcPr>
            <w:tcW w:w="1069" w:type="dxa"/>
          </w:tcPr>
          <w:p w14:paraId="5C43D3BE" w14:textId="77777777" w:rsidR="00E45044" w:rsidRPr="00297E92" w:rsidRDefault="00E45044" w:rsidP="00E45044">
            <w:pPr>
              <w:jc w:val="right"/>
              <w:rPr>
                <w:sz w:val="14"/>
                <w:szCs w:val="14"/>
              </w:rPr>
            </w:pPr>
            <w:r w:rsidRPr="00297E92">
              <w:rPr>
                <w:sz w:val="14"/>
                <w:szCs w:val="14"/>
              </w:rPr>
              <w:t>-</w:t>
            </w:r>
          </w:p>
        </w:tc>
      </w:tr>
      <w:tr w:rsidR="00E45044" w:rsidRPr="00297E92" w14:paraId="6299AD9A" w14:textId="77777777" w:rsidTr="00E45044">
        <w:tc>
          <w:tcPr>
            <w:tcW w:w="1701" w:type="dxa"/>
          </w:tcPr>
          <w:p w14:paraId="0C9262E4" w14:textId="77777777" w:rsidR="00E45044" w:rsidRPr="00297E92" w:rsidRDefault="00E45044" w:rsidP="00E45044">
            <w:pPr>
              <w:ind w:left="-57"/>
              <w:jc w:val="left"/>
              <w:rPr>
                <w:snapToGrid w:val="0"/>
                <w:sz w:val="14"/>
                <w:szCs w:val="14"/>
                <w:lang w:eastAsia="sk-SK"/>
              </w:rPr>
            </w:pPr>
            <w:r w:rsidRPr="00297E92">
              <w:rPr>
                <w:snapToGrid w:val="0"/>
                <w:sz w:val="14"/>
                <w:szCs w:val="14"/>
                <w:lang w:eastAsia="sk-SK"/>
              </w:rPr>
              <w:t>Presuny</w:t>
            </w:r>
          </w:p>
        </w:tc>
        <w:tc>
          <w:tcPr>
            <w:tcW w:w="1134" w:type="dxa"/>
            <w:tcBorders>
              <w:bottom w:val="single" w:sz="4" w:space="0" w:color="auto"/>
            </w:tcBorders>
          </w:tcPr>
          <w:p w14:paraId="66E882A4" w14:textId="77777777" w:rsidR="00E45044" w:rsidRPr="00297E92" w:rsidRDefault="00E45044" w:rsidP="00E45044">
            <w:pPr>
              <w:jc w:val="right"/>
              <w:rPr>
                <w:sz w:val="14"/>
                <w:szCs w:val="14"/>
              </w:rPr>
            </w:pPr>
            <w:r w:rsidRPr="00297E92">
              <w:rPr>
                <w:sz w:val="14"/>
                <w:szCs w:val="14"/>
              </w:rPr>
              <w:t>-</w:t>
            </w:r>
          </w:p>
        </w:tc>
        <w:tc>
          <w:tcPr>
            <w:tcW w:w="1134" w:type="dxa"/>
            <w:tcBorders>
              <w:bottom w:val="single" w:sz="4" w:space="0" w:color="auto"/>
            </w:tcBorders>
          </w:tcPr>
          <w:p w14:paraId="00E8C82A" w14:textId="77777777" w:rsidR="00E45044" w:rsidRPr="00297E92" w:rsidRDefault="00E45044" w:rsidP="00E45044">
            <w:pPr>
              <w:jc w:val="right"/>
              <w:rPr>
                <w:sz w:val="14"/>
                <w:szCs w:val="14"/>
              </w:rPr>
            </w:pPr>
            <w:r w:rsidRPr="00297E92">
              <w:rPr>
                <w:sz w:val="14"/>
                <w:szCs w:val="14"/>
              </w:rPr>
              <w:t>-</w:t>
            </w:r>
          </w:p>
        </w:tc>
        <w:tc>
          <w:tcPr>
            <w:tcW w:w="1134" w:type="dxa"/>
            <w:tcBorders>
              <w:bottom w:val="single" w:sz="4" w:space="0" w:color="auto"/>
            </w:tcBorders>
          </w:tcPr>
          <w:p w14:paraId="7D53AD06" w14:textId="77777777" w:rsidR="00E45044" w:rsidRPr="00297E92" w:rsidRDefault="00E45044" w:rsidP="00E45044">
            <w:pPr>
              <w:jc w:val="right"/>
              <w:rPr>
                <w:sz w:val="14"/>
                <w:szCs w:val="14"/>
              </w:rPr>
            </w:pPr>
            <w:r w:rsidRPr="00297E92">
              <w:rPr>
                <w:sz w:val="14"/>
                <w:szCs w:val="14"/>
              </w:rPr>
              <w:t>-</w:t>
            </w:r>
          </w:p>
        </w:tc>
        <w:tc>
          <w:tcPr>
            <w:tcW w:w="1088" w:type="dxa"/>
            <w:tcBorders>
              <w:bottom w:val="single" w:sz="4" w:space="0" w:color="auto"/>
            </w:tcBorders>
          </w:tcPr>
          <w:p w14:paraId="0E21C11C" w14:textId="77777777" w:rsidR="00E45044" w:rsidRPr="00297E92" w:rsidRDefault="00E45044" w:rsidP="00E45044">
            <w:pPr>
              <w:jc w:val="right"/>
              <w:rPr>
                <w:sz w:val="14"/>
                <w:szCs w:val="14"/>
              </w:rPr>
            </w:pPr>
            <w:r w:rsidRPr="00297E92">
              <w:rPr>
                <w:sz w:val="14"/>
                <w:szCs w:val="14"/>
              </w:rPr>
              <w:t>-</w:t>
            </w:r>
          </w:p>
        </w:tc>
        <w:tc>
          <w:tcPr>
            <w:tcW w:w="1045" w:type="dxa"/>
            <w:tcBorders>
              <w:bottom w:val="single" w:sz="4" w:space="0" w:color="auto"/>
            </w:tcBorders>
          </w:tcPr>
          <w:p w14:paraId="3FFA0CD7" w14:textId="77777777" w:rsidR="00E45044" w:rsidRPr="00297E92" w:rsidRDefault="00E45044" w:rsidP="00E45044">
            <w:pPr>
              <w:jc w:val="right"/>
              <w:rPr>
                <w:sz w:val="14"/>
                <w:szCs w:val="14"/>
              </w:rPr>
            </w:pPr>
            <w:r w:rsidRPr="00297E92">
              <w:rPr>
                <w:sz w:val="14"/>
                <w:szCs w:val="14"/>
              </w:rPr>
              <w:t>-</w:t>
            </w:r>
          </w:p>
        </w:tc>
        <w:tc>
          <w:tcPr>
            <w:tcW w:w="718" w:type="dxa"/>
            <w:tcBorders>
              <w:bottom w:val="single" w:sz="4" w:space="0" w:color="auto"/>
            </w:tcBorders>
          </w:tcPr>
          <w:p w14:paraId="76CB5A63" w14:textId="77777777" w:rsidR="00E45044" w:rsidRPr="00297E92" w:rsidRDefault="00E45044" w:rsidP="00E45044">
            <w:pPr>
              <w:jc w:val="right"/>
              <w:rPr>
                <w:sz w:val="14"/>
                <w:szCs w:val="14"/>
              </w:rPr>
            </w:pPr>
            <w:r w:rsidRPr="00297E92">
              <w:rPr>
                <w:sz w:val="14"/>
                <w:szCs w:val="14"/>
              </w:rPr>
              <w:t>-</w:t>
            </w:r>
          </w:p>
        </w:tc>
        <w:tc>
          <w:tcPr>
            <w:tcW w:w="1035" w:type="dxa"/>
            <w:tcBorders>
              <w:bottom w:val="single" w:sz="4" w:space="0" w:color="auto"/>
            </w:tcBorders>
          </w:tcPr>
          <w:p w14:paraId="72577056" w14:textId="77777777" w:rsidR="00E45044" w:rsidRPr="00297E92" w:rsidRDefault="00E45044" w:rsidP="00E45044">
            <w:pPr>
              <w:jc w:val="right"/>
              <w:rPr>
                <w:sz w:val="14"/>
                <w:szCs w:val="14"/>
              </w:rPr>
            </w:pPr>
            <w:r w:rsidRPr="00297E92">
              <w:rPr>
                <w:sz w:val="14"/>
                <w:szCs w:val="14"/>
              </w:rPr>
              <w:t>-</w:t>
            </w:r>
          </w:p>
        </w:tc>
        <w:tc>
          <w:tcPr>
            <w:tcW w:w="1063" w:type="dxa"/>
            <w:tcBorders>
              <w:bottom w:val="single" w:sz="4" w:space="0" w:color="auto"/>
            </w:tcBorders>
          </w:tcPr>
          <w:p w14:paraId="1F7D947F" w14:textId="77777777" w:rsidR="00E45044" w:rsidRPr="00297E92" w:rsidRDefault="00E45044" w:rsidP="00E45044">
            <w:pPr>
              <w:jc w:val="right"/>
              <w:rPr>
                <w:sz w:val="14"/>
                <w:szCs w:val="14"/>
              </w:rPr>
            </w:pPr>
            <w:r w:rsidRPr="00297E92">
              <w:rPr>
                <w:sz w:val="14"/>
                <w:szCs w:val="14"/>
              </w:rPr>
              <w:t>-</w:t>
            </w:r>
          </w:p>
        </w:tc>
        <w:tc>
          <w:tcPr>
            <w:tcW w:w="902" w:type="dxa"/>
            <w:tcBorders>
              <w:bottom w:val="single" w:sz="4" w:space="0" w:color="auto"/>
            </w:tcBorders>
          </w:tcPr>
          <w:p w14:paraId="2FB68C5A" w14:textId="77777777" w:rsidR="00E45044" w:rsidRPr="00297E92" w:rsidRDefault="00E45044" w:rsidP="00E45044">
            <w:pPr>
              <w:jc w:val="right"/>
              <w:rPr>
                <w:sz w:val="14"/>
                <w:szCs w:val="14"/>
              </w:rPr>
            </w:pPr>
            <w:r w:rsidRPr="00297E92">
              <w:rPr>
                <w:sz w:val="14"/>
                <w:szCs w:val="14"/>
              </w:rPr>
              <w:t>-</w:t>
            </w:r>
          </w:p>
        </w:tc>
        <w:tc>
          <w:tcPr>
            <w:tcW w:w="1098" w:type="dxa"/>
            <w:tcBorders>
              <w:bottom w:val="single" w:sz="4" w:space="0" w:color="auto"/>
            </w:tcBorders>
          </w:tcPr>
          <w:p w14:paraId="093325BA" w14:textId="77777777" w:rsidR="00E45044" w:rsidRPr="00297E92" w:rsidRDefault="00E45044" w:rsidP="00E45044">
            <w:pPr>
              <w:jc w:val="right"/>
              <w:rPr>
                <w:sz w:val="14"/>
                <w:szCs w:val="14"/>
              </w:rPr>
            </w:pPr>
            <w:r w:rsidRPr="00297E92">
              <w:rPr>
                <w:sz w:val="14"/>
                <w:szCs w:val="14"/>
              </w:rPr>
              <w:t>-</w:t>
            </w:r>
          </w:p>
        </w:tc>
        <w:tc>
          <w:tcPr>
            <w:tcW w:w="989" w:type="dxa"/>
            <w:tcBorders>
              <w:bottom w:val="single" w:sz="4" w:space="0" w:color="auto"/>
            </w:tcBorders>
          </w:tcPr>
          <w:p w14:paraId="0A3AF98F" w14:textId="77777777" w:rsidR="00E45044" w:rsidRPr="00297E92" w:rsidRDefault="00E45044" w:rsidP="00E45044">
            <w:pPr>
              <w:jc w:val="right"/>
              <w:rPr>
                <w:sz w:val="14"/>
                <w:szCs w:val="14"/>
              </w:rPr>
            </w:pPr>
            <w:r w:rsidRPr="00297E92">
              <w:rPr>
                <w:sz w:val="14"/>
                <w:szCs w:val="14"/>
              </w:rPr>
              <w:t>-</w:t>
            </w:r>
          </w:p>
        </w:tc>
        <w:tc>
          <w:tcPr>
            <w:tcW w:w="1069" w:type="dxa"/>
            <w:tcBorders>
              <w:bottom w:val="single" w:sz="4" w:space="0" w:color="auto"/>
            </w:tcBorders>
          </w:tcPr>
          <w:p w14:paraId="1384A424" w14:textId="6332DF13" w:rsidR="00E45044" w:rsidRPr="00297E92" w:rsidRDefault="008E70F0" w:rsidP="00E45044">
            <w:pPr>
              <w:jc w:val="right"/>
              <w:rPr>
                <w:sz w:val="14"/>
                <w:szCs w:val="14"/>
              </w:rPr>
            </w:pPr>
            <w:r>
              <w:rPr>
                <w:sz w:val="14"/>
                <w:szCs w:val="14"/>
              </w:rPr>
              <w:t>-</w:t>
            </w:r>
          </w:p>
        </w:tc>
      </w:tr>
      <w:tr w:rsidR="00E45044" w:rsidRPr="00297E92" w14:paraId="5321C9D3" w14:textId="77777777" w:rsidTr="00E45044">
        <w:tc>
          <w:tcPr>
            <w:tcW w:w="1701" w:type="dxa"/>
          </w:tcPr>
          <w:p w14:paraId="3CA5D373" w14:textId="77777777" w:rsidR="00E45044" w:rsidRPr="00297E92" w:rsidRDefault="00E45044" w:rsidP="00E45044">
            <w:pPr>
              <w:ind w:left="-57"/>
              <w:jc w:val="left"/>
              <w:rPr>
                <w:snapToGrid w:val="0"/>
                <w:sz w:val="14"/>
                <w:szCs w:val="14"/>
                <w:lang w:eastAsia="sk-SK"/>
              </w:rPr>
            </w:pPr>
            <w:r w:rsidRPr="00297E92">
              <w:rPr>
                <w:snapToGrid w:val="0"/>
                <w:sz w:val="14"/>
                <w:szCs w:val="14"/>
                <w:lang w:eastAsia="sk-SK"/>
              </w:rPr>
              <w:t>K 31. decembru 2015</w:t>
            </w:r>
          </w:p>
        </w:tc>
        <w:tc>
          <w:tcPr>
            <w:tcW w:w="1134" w:type="dxa"/>
            <w:tcBorders>
              <w:top w:val="single" w:sz="4" w:space="0" w:color="auto"/>
              <w:bottom w:val="nil"/>
            </w:tcBorders>
          </w:tcPr>
          <w:p w14:paraId="40ADA8D6" w14:textId="77777777" w:rsidR="00E45044" w:rsidRPr="00297E92" w:rsidRDefault="00E45044" w:rsidP="00E45044">
            <w:pPr>
              <w:jc w:val="right"/>
              <w:rPr>
                <w:sz w:val="14"/>
                <w:szCs w:val="14"/>
              </w:rPr>
            </w:pPr>
            <w:r w:rsidRPr="00297E92">
              <w:rPr>
                <w:sz w:val="14"/>
                <w:szCs w:val="14"/>
              </w:rPr>
              <w:t>73 337 542</w:t>
            </w:r>
          </w:p>
        </w:tc>
        <w:tc>
          <w:tcPr>
            <w:tcW w:w="1134" w:type="dxa"/>
            <w:tcBorders>
              <w:top w:val="single" w:sz="4" w:space="0" w:color="auto"/>
              <w:bottom w:val="nil"/>
            </w:tcBorders>
          </w:tcPr>
          <w:p w14:paraId="6132ED36" w14:textId="77777777" w:rsidR="00E45044" w:rsidRPr="00297E92" w:rsidRDefault="00E45044" w:rsidP="00E45044">
            <w:pPr>
              <w:jc w:val="right"/>
              <w:rPr>
                <w:sz w:val="14"/>
                <w:szCs w:val="14"/>
              </w:rPr>
            </w:pPr>
            <w:r w:rsidRPr="00297E92">
              <w:rPr>
                <w:sz w:val="14"/>
                <w:szCs w:val="14"/>
              </w:rPr>
              <w:t>-</w:t>
            </w:r>
          </w:p>
        </w:tc>
        <w:tc>
          <w:tcPr>
            <w:tcW w:w="1134" w:type="dxa"/>
            <w:tcBorders>
              <w:top w:val="single" w:sz="4" w:space="0" w:color="auto"/>
              <w:bottom w:val="nil"/>
            </w:tcBorders>
          </w:tcPr>
          <w:p w14:paraId="79C317CA" w14:textId="77777777" w:rsidR="00E45044" w:rsidRPr="00297E92" w:rsidRDefault="00E45044" w:rsidP="00E45044">
            <w:pPr>
              <w:jc w:val="right"/>
              <w:rPr>
                <w:sz w:val="14"/>
                <w:szCs w:val="14"/>
              </w:rPr>
            </w:pPr>
            <w:r w:rsidRPr="00297E92">
              <w:rPr>
                <w:sz w:val="14"/>
                <w:szCs w:val="14"/>
              </w:rPr>
              <w:t>14 113</w:t>
            </w:r>
          </w:p>
        </w:tc>
        <w:tc>
          <w:tcPr>
            <w:tcW w:w="1088" w:type="dxa"/>
            <w:tcBorders>
              <w:top w:val="single" w:sz="4" w:space="0" w:color="auto"/>
              <w:bottom w:val="nil"/>
            </w:tcBorders>
          </w:tcPr>
          <w:p w14:paraId="4C74A528" w14:textId="77777777" w:rsidR="00E45044" w:rsidRPr="00297E92" w:rsidRDefault="00E45044" w:rsidP="00E45044">
            <w:pPr>
              <w:jc w:val="right"/>
              <w:rPr>
                <w:sz w:val="14"/>
                <w:szCs w:val="14"/>
              </w:rPr>
            </w:pPr>
            <w:r w:rsidRPr="00297E92">
              <w:rPr>
                <w:sz w:val="14"/>
                <w:szCs w:val="14"/>
              </w:rPr>
              <w:t>-</w:t>
            </w:r>
          </w:p>
        </w:tc>
        <w:tc>
          <w:tcPr>
            <w:tcW w:w="1045" w:type="dxa"/>
            <w:tcBorders>
              <w:top w:val="single" w:sz="4" w:space="0" w:color="auto"/>
              <w:bottom w:val="nil"/>
            </w:tcBorders>
          </w:tcPr>
          <w:p w14:paraId="31F0C447" w14:textId="77777777" w:rsidR="00E45044" w:rsidRPr="00297E92" w:rsidRDefault="00E45044" w:rsidP="00E45044">
            <w:pPr>
              <w:jc w:val="right"/>
              <w:rPr>
                <w:sz w:val="14"/>
                <w:szCs w:val="14"/>
              </w:rPr>
            </w:pPr>
            <w:r w:rsidRPr="00297E92">
              <w:rPr>
                <w:sz w:val="14"/>
                <w:szCs w:val="14"/>
              </w:rPr>
              <w:t>-</w:t>
            </w:r>
          </w:p>
        </w:tc>
        <w:tc>
          <w:tcPr>
            <w:tcW w:w="718" w:type="dxa"/>
            <w:tcBorders>
              <w:top w:val="single" w:sz="4" w:space="0" w:color="auto"/>
              <w:bottom w:val="nil"/>
            </w:tcBorders>
          </w:tcPr>
          <w:p w14:paraId="7CA69BF9" w14:textId="77777777" w:rsidR="00E45044" w:rsidRPr="00297E92" w:rsidRDefault="00E45044" w:rsidP="00E45044">
            <w:pPr>
              <w:jc w:val="right"/>
              <w:rPr>
                <w:sz w:val="14"/>
                <w:szCs w:val="14"/>
              </w:rPr>
            </w:pPr>
            <w:r w:rsidRPr="00297E92">
              <w:rPr>
                <w:sz w:val="14"/>
                <w:szCs w:val="14"/>
              </w:rPr>
              <w:t>-</w:t>
            </w:r>
          </w:p>
        </w:tc>
        <w:tc>
          <w:tcPr>
            <w:tcW w:w="1035" w:type="dxa"/>
            <w:tcBorders>
              <w:top w:val="single" w:sz="4" w:space="0" w:color="auto"/>
              <w:bottom w:val="nil"/>
            </w:tcBorders>
          </w:tcPr>
          <w:p w14:paraId="1EBAAAE7" w14:textId="77777777" w:rsidR="00E45044" w:rsidRPr="00297E92" w:rsidRDefault="00E45044" w:rsidP="00E45044">
            <w:pPr>
              <w:jc w:val="right"/>
              <w:rPr>
                <w:sz w:val="14"/>
                <w:szCs w:val="14"/>
              </w:rPr>
            </w:pPr>
            <w:r w:rsidRPr="00297E92">
              <w:rPr>
                <w:sz w:val="14"/>
                <w:szCs w:val="14"/>
              </w:rPr>
              <w:t>-</w:t>
            </w:r>
          </w:p>
        </w:tc>
        <w:tc>
          <w:tcPr>
            <w:tcW w:w="1063" w:type="dxa"/>
            <w:tcBorders>
              <w:top w:val="single" w:sz="4" w:space="0" w:color="auto"/>
              <w:bottom w:val="nil"/>
            </w:tcBorders>
          </w:tcPr>
          <w:p w14:paraId="7A3B14BD" w14:textId="77777777" w:rsidR="00E45044" w:rsidRPr="00297E92" w:rsidRDefault="00E45044" w:rsidP="00E45044">
            <w:pPr>
              <w:jc w:val="right"/>
              <w:rPr>
                <w:sz w:val="14"/>
                <w:szCs w:val="14"/>
              </w:rPr>
            </w:pPr>
            <w:r w:rsidRPr="00297E92">
              <w:rPr>
                <w:sz w:val="14"/>
                <w:szCs w:val="14"/>
              </w:rPr>
              <w:t>-</w:t>
            </w:r>
          </w:p>
        </w:tc>
        <w:tc>
          <w:tcPr>
            <w:tcW w:w="902" w:type="dxa"/>
            <w:tcBorders>
              <w:top w:val="single" w:sz="4" w:space="0" w:color="auto"/>
              <w:bottom w:val="nil"/>
            </w:tcBorders>
          </w:tcPr>
          <w:p w14:paraId="47979909" w14:textId="77777777" w:rsidR="00E45044" w:rsidRPr="00297E92" w:rsidRDefault="00E45044" w:rsidP="00E45044">
            <w:pPr>
              <w:jc w:val="right"/>
              <w:rPr>
                <w:sz w:val="14"/>
                <w:szCs w:val="14"/>
              </w:rPr>
            </w:pPr>
            <w:r w:rsidRPr="00297E92">
              <w:rPr>
                <w:sz w:val="14"/>
                <w:szCs w:val="14"/>
              </w:rPr>
              <w:t>-</w:t>
            </w:r>
          </w:p>
        </w:tc>
        <w:tc>
          <w:tcPr>
            <w:tcW w:w="1098" w:type="dxa"/>
            <w:tcBorders>
              <w:top w:val="single" w:sz="4" w:space="0" w:color="auto"/>
              <w:bottom w:val="nil"/>
            </w:tcBorders>
          </w:tcPr>
          <w:p w14:paraId="1DD6CA35" w14:textId="77777777" w:rsidR="00E45044" w:rsidRPr="00297E92" w:rsidRDefault="00E45044" w:rsidP="00E45044">
            <w:pPr>
              <w:jc w:val="right"/>
              <w:rPr>
                <w:sz w:val="14"/>
                <w:szCs w:val="14"/>
              </w:rPr>
            </w:pPr>
            <w:r w:rsidRPr="00297E92">
              <w:rPr>
                <w:sz w:val="14"/>
                <w:szCs w:val="14"/>
              </w:rPr>
              <w:t>2 885 299</w:t>
            </w:r>
          </w:p>
        </w:tc>
        <w:tc>
          <w:tcPr>
            <w:tcW w:w="989" w:type="dxa"/>
            <w:tcBorders>
              <w:top w:val="single" w:sz="4" w:space="0" w:color="auto"/>
              <w:bottom w:val="nil"/>
            </w:tcBorders>
          </w:tcPr>
          <w:p w14:paraId="54182839" w14:textId="77777777" w:rsidR="00E45044" w:rsidRPr="00297E92" w:rsidRDefault="00E45044" w:rsidP="00E45044">
            <w:pPr>
              <w:jc w:val="right"/>
              <w:rPr>
                <w:sz w:val="14"/>
                <w:szCs w:val="14"/>
              </w:rPr>
            </w:pPr>
            <w:r w:rsidRPr="00297E92">
              <w:rPr>
                <w:sz w:val="14"/>
                <w:szCs w:val="14"/>
              </w:rPr>
              <w:t>-</w:t>
            </w:r>
          </w:p>
        </w:tc>
        <w:tc>
          <w:tcPr>
            <w:tcW w:w="1069" w:type="dxa"/>
            <w:tcBorders>
              <w:top w:val="single" w:sz="4" w:space="0" w:color="auto"/>
              <w:bottom w:val="nil"/>
            </w:tcBorders>
          </w:tcPr>
          <w:p w14:paraId="3DCBEBCC" w14:textId="77777777" w:rsidR="00E45044" w:rsidRPr="00297E92" w:rsidRDefault="00E45044" w:rsidP="00E45044">
            <w:pPr>
              <w:jc w:val="right"/>
              <w:rPr>
                <w:sz w:val="14"/>
                <w:szCs w:val="14"/>
              </w:rPr>
            </w:pPr>
            <w:r w:rsidRPr="00297E92">
              <w:rPr>
                <w:sz w:val="14"/>
                <w:szCs w:val="14"/>
              </w:rPr>
              <w:t>76 236 954</w:t>
            </w:r>
          </w:p>
        </w:tc>
      </w:tr>
      <w:tr w:rsidR="00E45044" w:rsidRPr="00297E92" w14:paraId="18716838" w14:textId="77777777" w:rsidTr="00E45044">
        <w:tc>
          <w:tcPr>
            <w:tcW w:w="1701" w:type="dxa"/>
          </w:tcPr>
          <w:p w14:paraId="52487FE3" w14:textId="77777777" w:rsidR="00E45044" w:rsidRPr="00297E92" w:rsidRDefault="00E45044" w:rsidP="00E45044">
            <w:pPr>
              <w:ind w:left="-57"/>
              <w:jc w:val="left"/>
              <w:rPr>
                <w:snapToGrid w:val="0"/>
                <w:sz w:val="14"/>
                <w:szCs w:val="14"/>
                <w:lang w:eastAsia="sk-SK"/>
              </w:rPr>
            </w:pPr>
          </w:p>
        </w:tc>
        <w:tc>
          <w:tcPr>
            <w:tcW w:w="1134" w:type="dxa"/>
            <w:tcBorders>
              <w:top w:val="nil"/>
            </w:tcBorders>
          </w:tcPr>
          <w:p w14:paraId="425F184F" w14:textId="77777777" w:rsidR="00E45044" w:rsidRPr="00297E92" w:rsidRDefault="00E45044" w:rsidP="00E45044">
            <w:pPr>
              <w:jc w:val="right"/>
              <w:rPr>
                <w:sz w:val="14"/>
                <w:szCs w:val="14"/>
              </w:rPr>
            </w:pPr>
          </w:p>
        </w:tc>
        <w:tc>
          <w:tcPr>
            <w:tcW w:w="1134" w:type="dxa"/>
            <w:tcBorders>
              <w:top w:val="nil"/>
            </w:tcBorders>
          </w:tcPr>
          <w:p w14:paraId="5534574E" w14:textId="77777777" w:rsidR="00E45044" w:rsidRPr="00297E92" w:rsidRDefault="00E45044" w:rsidP="00E45044">
            <w:pPr>
              <w:jc w:val="right"/>
              <w:rPr>
                <w:sz w:val="14"/>
                <w:szCs w:val="14"/>
              </w:rPr>
            </w:pPr>
          </w:p>
        </w:tc>
        <w:tc>
          <w:tcPr>
            <w:tcW w:w="1134" w:type="dxa"/>
            <w:tcBorders>
              <w:top w:val="nil"/>
            </w:tcBorders>
          </w:tcPr>
          <w:p w14:paraId="5406258C" w14:textId="77777777" w:rsidR="00E45044" w:rsidRPr="00297E92" w:rsidRDefault="00E45044" w:rsidP="00E45044">
            <w:pPr>
              <w:jc w:val="right"/>
              <w:rPr>
                <w:sz w:val="14"/>
                <w:szCs w:val="14"/>
              </w:rPr>
            </w:pPr>
          </w:p>
        </w:tc>
        <w:tc>
          <w:tcPr>
            <w:tcW w:w="1088" w:type="dxa"/>
            <w:tcBorders>
              <w:top w:val="nil"/>
            </w:tcBorders>
          </w:tcPr>
          <w:p w14:paraId="0ADB6060" w14:textId="77777777" w:rsidR="00E45044" w:rsidRPr="00297E92" w:rsidRDefault="00E45044" w:rsidP="00E45044">
            <w:pPr>
              <w:jc w:val="right"/>
              <w:rPr>
                <w:sz w:val="14"/>
                <w:szCs w:val="14"/>
              </w:rPr>
            </w:pPr>
          </w:p>
        </w:tc>
        <w:tc>
          <w:tcPr>
            <w:tcW w:w="1045" w:type="dxa"/>
            <w:tcBorders>
              <w:top w:val="nil"/>
            </w:tcBorders>
          </w:tcPr>
          <w:p w14:paraId="1D0D07A9" w14:textId="77777777" w:rsidR="00E45044" w:rsidRPr="00297E92" w:rsidRDefault="00E45044" w:rsidP="00E45044">
            <w:pPr>
              <w:jc w:val="right"/>
              <w:rPr>
                <w:sz w:val="14"/>
                <w:szCs w:val="14"/>
              </w:rPr>
            </w:pPr>
          </w:p>
        </w:tc>
        <w:tc>
          <w:tcPr>
            <w:tcW w:w="718" w:type="dxa"/>
            <w:tcBorders>
              <w:top w:val="nil"/>
            </w:tcBorders>
          </w:tcPr>
          <w:p w14:paraId="17EBAE7F" w14:textId="77777777" w:rsidR="00E45044" w:rsidRPr="00297E92" w:rsidRDefault="00E45044" w:rsidP="00E45044">
            <w:pPr>
              <w:jc w:val="right"/>
              <w:rPr>
                <w:sz w:val="14"/>
                <w:szCs w:val="14"/>
              </w:rPr>
            </w:pPr>
          </w:p>
        </w:tc>
        <w:tc>
          <w:tcPr>
            <w:tcW w:w="1035" w:type="dxa"/>
            <w:tcBorders>
              <w:top w:val="nil"/>
            </w:tcBorders>
          </w:tcPr>
          <w:p w14:paraId="4791F848" w14:textId="77777777" w:rsidR="00E45044" w:rsidRPr="00297E92" w:rsidRDefault="00E45044" w:rsidP="00E45044">
            <w:pPr>
              <w:jc w:val="right"/>
              <w:rPr>
                <w:sz w:val="14"/>
                <w:szCs w:val="14"/>
              </w:rPr>
            </w:pPr>
          </w:p>
        </w:tc>
        <w:tc>
          <w:tcPr>
            <w:tcW w:w="1063" w:type="dxa"/>
            <w:tcBorders>
              <w:top w:val="nil"/>
            </w:tcBorders>
          </w:tcPr>
          <w:p w14:paraId="45EEBA32" w14:textId="77777777" w:rsidR="00E45044" w:rsidRPr="00297E92" w:rsidRDefault="00E45044" w:rsidP="00E45044">
            <w:pPr>
              <w:jc w:val="right"/>
              <w:rPr>
                <w:sz w:val="14"/>
                <w:szCs w:val="14"/>
              </w:rPr>
            </w:pPr>
          </w:p>
        </w:tc>
        <w:tc>
          <w:tcPr>
            <w:tcW w:w="902" w:type="dxa"/>
            <w:tcBorders>
              <w:top w:val="nil"/>
            </w:tcBorders>
          </w:tcPr>
          <w:p w14:paraId="7269FA69" w14:textId="77777777" w:rsidR="00E45044" w:rsidRPr="00297E92" w:rsidRDefault="00E45044" w:rsidP="00E45044">
            <w:pPr>
              <w:jc w:val="right"/>
              <w:rPr>
                <w:sz w:val="14"/>
                <w:szCs w:val="14"/>
              </w:rPr>
            </w:pPr>
          </w:p>
        </w:tc>
        <w:tc>
          <w:tcPr>
            <w:tcW w:w="1098" w:type="dxa"/>
            <w:tcBorders>
              <w:top w:val="nil"/>
            </w:tcBorders>
          </w:tcPr>
          <w:p w14:paraId="66B87DB6" w14:textId="77777777" w:rsidR="00E45044" w:rsidRPr="00297E92" w:rsidRDefault="00E45044" w:rsidP="00E45044">
            <w:pPr>
              <w:jc w:val="right"/>
              <w:rPr>
                <w:sz w:val="14"/>
                <w:szCs w:val="14"/>
              </w:rPr>
            </w:pPr>
          </w:p>
        </w:tc>
        <w:tc>
          <w:tcPr>
            <w:tcW w:w="989" w:type="dxa"/>
            <w:tcBorders>
              <w:top w:val="nil"/>
            </w:tcBorders>
          </w:tcPr>
          <w:p w14:paraId="4EBB9ACA" w14:textId="77777777" w:rsidR="00E45044" w:rsidRPr="00297E92" w:rsidRDefault="00E45044" w:rsidP="00E45044">
            <w:pPr>
              <w:jc w:val="right"/>
              <w:rPr>
                <w:sz w:val="14"/>
                <w:szCs w:val="14"/>
              </w:rPr>
            </w:pPr>
          </w:p>
        </w:tc>
        <w:tc>
          <w:tcPr>
            <w:tcW w:w="1069" w:type="dxa"/>
            <w:tcBorders>
              <w:top w:val="nil"/>
            </w:tcBorders>
          </w:tcPr>
          <w:p w14:paraId="0E2E11E6" w14:textId="77777777" w:rsidR="00E45044" w:rsidRPr="00297E92" w:rsidRDefault="00E45044" w:rsidP="00E45044">
            <w:pPr>
              <w:jc w:val="right"/>
              <w:rPr>
                <w:sz w:val="14"/>
                <w:szCs w:val="14"/>
              </w:rPr>
            </w:pPr>
          </w:p>
        </w:tc>
      </w:tr>
      <w:tr w:rsidR="00E45044" w:rsidRPr="00297E92" w14:paraId="088330D7" w14:textId="77777777" w:rsidTr="00E45044">
        <w:tc>
          <w:tcPr>
            <w:tcW w:w="1701" w:type="dxa"/>
          </w:tcPr>
          <w:p w14:paraId="51B7E0A5" w14:textId="77777777" w:rsidR="00E45044" w:rsidRPr="00297E92" w:rsidRDefault="00E45044" w:rsidP="00E45044">
            <w:pPr>
              <w:ind w:left="-57"/>
              <w:jc w:val="left"/>
              <w:rPr>
                <w:b/>
                <w:bCs/>
                <w:snapToGrid w:val="0"/>
                <w:sz w:val="14"/>
                <w:szCs w:val="14"/>
                <w:lang w:eastAsia="sk-SK"/>
              </w:rPr>
            </w:pPr>
            <w:r w:rsidRPr="00297E92">
              <w:rPr>
                <w:b/>
                <w:bCs/>
                <w:snapToGrid w:val="0"/>
                <w:sz w:val="14"/>
                <w:szCs w:val="14"/>
                <w:lang w:eastAsia="sk-SK"/>
              </w:rPr>
              <w:t>Opravná položka</w:t>
            </w:r>
          </w:p>
        </w:tc>
        <w:tc>
          <w:tcPr>
            <w:tcW w:w="1134" w:type="dxa"/>
          </w:tcPr>
          <w:p w14:paraId="1631EB8B" w14:textId="77777777" w:rsidR="00E45044" w:rsidRPr="00297E92" w:rsidRDefault="00E45044" w:rsidP="00E45044">
            <w:pPr>
              <w:jc w:val="right"/>
              <w:rPr>
                <w:sz w:val="14"/>
                <w:szCs w:val="14"/>
              </w:rPr>
            </w:pPr>
          </w:p>
        </w:tc>
        <w:tc>
          <w:tcPr>
            <w:tcW w:w="1134" w:type="dxa"/>
          </w:tcPr>
          <w:p w14:paraId="1425DF8F" w14:textId="77777777" w:rsidR="00E45044" w:rsidRPr="00297E92" w:rsidRDefault="00E45044" w:rsidP="00E45044">
            <w:pPr>
              <w:jc w:val="right"/>
              <w:rPr>
                <w:sz w:val="14"/>
                <w:szCs w:val="14"/>
              </w:rPr>
            </w:pPr>
          </w:p>
        </w:tc>
        <w:tc>
          <w:tcPr>
            <w:tcW w:w="1134" w:type="dxa"/>
          </w:tcPr>
          <w:p w14:paraId="0BFE1CF0" w14:textId="77777777" w:rsidR="00E45044" w:rsidRPr="00297E92" w:rsidRDefault="00E45044" w:rsidP="00E45044">
            <w:pPr>
              <w:jc w:val="right"/>
              <w:rPr>
                <w:sz w:val="14"/>
                <w:szCs w:val="14"/>
              </w:rPr>
            </w:pPr>
          </w:p>
        </w:tc>
        <w:tc>
          <w:tcPr>
            <w:tcW w:w="1088" w:type="dxa"/>
          </w:tcPr>
          <w:p w14:paraId="2EA8C834" w14:textId="77777777" w:rsidR="00E45044" w:rsidRPr="00297E92" w:rsidRDefault="00E45044" w:rsidP="00E45044">
            <w:pPr>
              <w:jc w:val="right"/>
              <w:rPr>
                <w:sz w:val="14"/>
                <w:szCs w:val="14"/>
              </w:rPr>
            </w:pPr>
          </w:p>
        </w:tc>
        <w:tc>
          <w:tcPr>
            <w:tcW w:w="1045" w:type="dxa"/>
          </w:tcPr>
          <w:p w14:paraId="1C154264" w14:textId="77777777" w:rsidR="00E45044" w:rsidRPr="00297E92" w:rsidRDefault="00E45044" w:rsidP="00E45044">
            <w:pPr>
              <w:jc w:val="right"/>
              <w:rPr>
                <w:sz w:val="14"/>
                <w:szCs w:val="14"/>
              </w:rPr>
            </w:pPr>
          </w:p>
        </w:tc>
        <w:tc>
          <w:tcPr>
            <w:tcW w:w="718" w:type="dxa"/>
          </w:tcPr>
          <w:p w14:paraId="76A0C573" w14:textId="77777777" w:rsidR="00E45044" w:rsidRPr="00297E92" w:rsidRDefault="00E45044" w:rsidP="00E45044">
            <w:pPr>
              <w:jc w:val="right"/>
              <w:rPr>
                <w:sz w:val="14"/>
                <w:szCs w:val="14"/>
              </w:rPr>
            </w:pPr>
          </w:p>
        </w:tc>
        <w:tc>
          <w:tcPr>
            <w:tcW w:w="1035" w:type="dxa"/>
          </w:tcPr>
          <w:p w14:paraId="10C3C5CA" w14:textId="77777777" w:rsidR="00E45044" w:rsidRPr="00297E92" w:rsidRDefault="00E45044" w:rsidP="00E45044">
            <w:pPr>
              <w:jc w:val="right"/>
              <w:rPr>
                <w:sz w:val="14"/>
                <w:szCs w:val="14"/>
              </w:rPr>
            </w:pPr>
          </w:p>
        </w:tc>
        <w:tc>
          <w:tcPr>
            <w:tcW w:w="1063" w:type="dxa"/>
          </w:tcPr>
          <w:p w14:paraId="41879759" w14:textId="77777777" w:rsidR="00E45044" w:rsidRPr="00297E92" w:rsidRDefault="00E45044" w:rsidP="00E45044">
            <w:pPr>
              <w:jc w:val="right"/>
              <w:rPr>
                <w:sz w:val="14"/>
                <w:szCs w:val="14"/>
              </w:rPr>
            </w:pPr>
          </w:p>
        </w:tc>
        <w:tc>
          <w:tcPr>
            <w:tcW w:w="902" w:type="dxa"/>
          </w:tcPr>
          <w:p w14:paraId="09C5F752" w14:textId="77777777" w:rsidR="00E45044" w:rsidRPr="00297E92" w:rsidRDefault="00E45044" w:rsidP="00E45044">
            <w:pPr>
              <w:jc w:val="right"/>
              <w:rPr>
                <w:sz w:val="14"/>
                <w:szCs w:val="14"/>
              </w:rPr>
            </w:pPr>
          </w:p>
        </w:tc>
        <w:tc>
          <w:tcPr>
            <w:tcW w:w="1098" w:type="dxa"/>
          </w:tcPr>
          <w:p w14:paraId="0AADAAEE" w14:textId="77777777" w:rsidR="00E45044" w:rsidRPr="00297E92" w:rsidRDefault="00E45044" w:rsidP="00E45044">
            <w:pPr>
              <w:jc w:val="right"/>
              <w:rPr>
                <w:sz w:val="14"/>
                <w:szCs w:val="14"/>
              </w:rPr>
            </w:pPr>
          </w:p>
        </w:tc>
        <w:tc>
          <w:tcPr>
            <w:tcW w:w="989" w:type="dxa"/>
          </w:tcPr>
          <w:p w14:paraId="43833165" w14:textId="77777777" w:rsidR="00E45044" w:rsidRPr="00297E92" w:rsidRDefault="00E45044" w:rsidP="00E45044">
            <w:pPr>
              <w:jc w:val="right"/>
              <w:rPr>
                <w:sz w:val="14"/>
                <w:szCs w:val="14"/>
              </w:rPr>
            </w:pPr>
          </w:p>
        </w:tc>
        <w:tc>
          <w:tcPr>
            <w:tcW w:w="1069" w:type="dxa"/>
          </w:tcPr>
          <w:p w14:paraId="1B0ACDBB" w14:textId="77777777" w:rsidR="00E45044" w:rsidRPr="00297E92" w:rsidRDefault="00E45044" w:rsidP="00E45044">
            <w:pPr>
              <w:jc w:val="right"/>
              <w:rPr>
                <w:sz w:val="14"/>
                <w:szCs w:val="14"/>
              </w:rPr>
            </w:pPr>
          </w:p>
        </w:tc>
      </w:tr>
      <w:tr w:rsidR="00E45044" w:rsidRPr="00297E92" w14:paraId="75EE1C71" w14:textId="77777777" w:rsidTr="00E45044">
        <w:tc>
          <w:tcPr>
            <w:tcW w:w="1701" w:type="dxa"/>
          </w:tcPr>
          <w:p w14:paraId="2BF55A89" w14:textId="77777777" w:rsidR="00E45044" w:rsidRPr="00297E92" w:rsidRDefault="00E45044" w:rsidP="00E45044">
            <w:pPr>
              <w:ind w:left="-57"/>
              <w:jc w:val="left"/>
              <w:rPr>
                <w:snapToGrid w:val="0"/>
                <w:sz w:val="14"/>
                <w:szCs w:val="14"/>
                <w:lang w:eastAsia="sk-SK"/>
              </w:rPr>
            </w:pPr>
            <w:r w:rsidRPr="00297E92">
              <w:rPr>
                <w:snapToGrid w:val="0"/>
                <w:sz w:val="14"/>
                <w:szCs w:val="14"/>
                <w:lang w:eastAsia="sk-SK"/>
              </w:rPr>
              <w:t>K 1. januáru 2015</w:t>
            </w:r>
          </w:p>
        </w:tc>
        <w:tc>
          <w:tcPr>
            <w:tcW w:w="1134" w:type="dxa"/>
          </w:tcPr>
          <w:p w14:paraId="7E9EF69C" w14:textId="77777777" w:rsidR="00E45044" w:rsidRPr="00297E92" w:rsidRDefault="00E45044" w:rsidP="00E45044">
            <w:pPr>
              <w:jc w:val="right"/>
              <w:rPr>
                <w:sz w:val="14"/>
                <w:szCs w:val="14"/>
              </w:rPr>
            </w:pPr>
            <w:r w:rsidRPr="00297E92">
              <w:rPr>
                <w:sz w:val="14"/>
                <w:szCs w:val="14"/>
              </w:rPr>
              <w:t>68 341 542</w:t>
            </w:r>
          </w:p>
        </w:tc>
        <w:tc>
          <w:tcPr>
            <w:tcW w:w="1134" w:type="dxa"/>
          </w:tcPr>
          <w:p w14:paraId="3367AB65" w14:textId="77777777" w:rsidR="00E45044" w:rsidRPr="00297E92" w:rsidRDefault="00E45044" w:rsidP="00E45044">
            <w:pPr>
              <w:jc w:val="right"/>
              <w:rPr>
                <w:sz w:val="14"/>
                <w:szCs w:val="14"/>
              </w:rPr>
            </w:pPr>
            <w:r w:rsidRPr="00297E92">
              <w:rPr>
                <w:sz w:val="14"/>
                <w:szCs w:val="14"/>
              </w:rPr>
              <w:t>-</w:t>
            </w:r>
          </w:p>
        </w:tc>
        <w:tc>
          <w:tcPr>
            <w:tcW w:w="1134" w:type="dxa"/>
          </w:tcPr>
          <w:p w14:paraId="2B270AC0" w14:textId="77777777" w:rsidR="00E45044" w:rsidRPr="00297E92" w:rsidRDefault="00E45044" w:rsidP="00E45044">
            <w:pPr>
              <w:jc w:val="right"/>
              <w:rPr>
                <w:sz w:val="14"/>
                <w:szCs w:val="14"/>
              </w:rPr>
            </w:pPr>
            <w:r w:rsidRPr="00297E92">
              <w:rPr>
                <w:sz w:val="14"/>
                <w:szCs w:val="14"/>
              </w:rPr>
              <w:t>12 581</w:t>
            </w:r>
          </w:p>
        </w:tc>
        <w:tc>
          <w:tcPr>
            <w:tcW w:w="1088" w:type="dxa"/>
          </w:tcPr>
          <w:p w14:paraId="13D41F0D" w14:textId="77777777" w:rsidR="00E45044" w:rsidRPr="00297E92" w:rsidRDefault="00E45044" w:rsidP="00E45044">
            <w:pPr>
              <w:jc w:val="right"/>
              <w:rPr>
                <w:sz w:val="14"/>
                <w:szCs w:val="14"/>
              </w:rPr>
            </w:pPr>
            <w:r w:rsidRPr="00297E92">
              <w:rPr>
                <w:sz w:val="14"/>
                <w:szCs w:val="14"/>
              </w:rPr>
              <w:t>-</w:t>
            </w:r>
          </w:p>
        </w:tc>
        <w:tc>
          <w:tcPr>
            <w:tcW w:w="1045" w:type="dxa"/>
          </w:tcPr>
          <w:p w14:paraId="4BB7EB25" w14:textId="77777777" w:rsidR="00E45044" w:rsidRPr="00297E92" w:rsidRDefault="00E45044" w:rsidP="00E45044">
            <w:pPr>
              <w:jc w:val="right"/>
              <w:rPr>
                <w:sz w:val="14"/>
                <w:szCs w:val="14"/>
              </w:rPr>
            </w:pPr>
            <w:r w:rsidRPr="00297E92">
              <w:rPr>
                <w:sz w:val="14"/>
                <w:szCs w:val="14"/>
              </w:rPr>
              <w:t>-</w:t>
            </w:r>
          </w:p>
        </w:tc>
        <w:tc>
          <w:tcPr>
            <w:tcW w:w="718" w:type="dxa"/>
          </w:tcPr>
          <w:p w14:paraId="69C4D7D6" w14:textId="77777777" w:rsidR="00E45044" w:rsidRPr="00297E92" w:rsidRDefault="00E45044" w:rsidP="00E45044">
            <w:pPr>
              <w:jc w:val="right"/>
              <w:rPr>
                <w:sz w:val="14"/>
                <w:szCs w:val="14"/>
              </w:rPr>
            </w:pPr>
            <w:r w:rsidRPr="00297E92">
              <w:rPr>
                <w:sz w:val="14"/>
                <w:szCs w:val="14"/>
              </w:rPr>
              <w:t>-</w:t>
            </w:r>
          </w:p>
        </w:tc>
        <w:tc>
          <w:tcPr>
            <w:tcW w:w="1035" w:type="dxa"/>
          </w:tcPr>
          <w:p w14:paraId="3F990E13" w14:textId="77777777" w:rsidR="00E45044" w:rsidRPr="00297E92" w:rsidRDefault="00E45044" w:rsidP="00E45044">
            <w:pPr>
              <w:jc w:val="right"/>
              <w:rPr>
                <w:sz w:val="14"/>
                <w:szCs w:val="14"/>
              </w:rPr>
            </w:pPr>
            <w:r w:rsidRPr="00297E92">
              <w:rPr>
                <w:sz w:val="14"/>
                <w:szCs w:val="14"/>
              </w:rPr>
              <w:t>-</w:t>
            </w:r>
          </w:p>
        </w:tc>
        <w:tc>
          <w:tcPr>
            <w:tcW w:w="1063" w:type="dxa"/>
          </w:tcPr>
          <w:p w14:paraId="6DBDC6DE" w14:textId="77777777" w:rsidR="00E45044" w:rsidRPr="00297E92" w:rsidRDefault="00E45044" w:rsidP="00E45044">
            <w:pPr>
              <w:jc w:val="right"/>
              <w:rPr>
                <w:sz w:val="14"/>
                <w:szCs w:val="14"/>
              </w:rPr>
            </w:pPr>
            <w:r w:rsidRPr="00297E92">
              <w:rPr>
                <w:sz w:val="14"/>
                <w:szCs w:val="14"/>
              </w:rPr>
              <w:t>-</w:t>
            </w:r>
          </w:p>
        </w:tc>
        <w:tc>
          <w:tcPr>
            <w:tcW w:w="902" w:type="dxa"/>
          </w:tcPr>
          <w:p w14:paraId="248315EE" w14:textId="77777777" w:rsidR="00E45044" w:rsidRPr="00297E92" w:rsidRDefault="00E45044" w:rsidP="00E45044">
            <w:pPr>
              <w:jc w:val="right"/>
              <w:rPr>
                <w:sz w:val="14"/>
                <w:szCs w:val="14"/>
              </w:rPr>
            </w:pPr>
            <w:r w:rsidRPr="00297E92">
              <w:rPr>
                <w:sz w:val="14"/>
                <w:szCs w:val="14"/>
              </w:rPr>
              <w:t>-</w:t>
            </w:r>
          </w:p>
        </w:tc>
        <w:tc>
          <w:tcPr>
            <w:tcW w:w="1098" w:type="dxa"/>
          </w:tcPr>
          <w:p w14:paraId="53ED18DC" w14:textId="77777777" w:rsidR="00E45044" w:rsidRPr="00297E92" w:rsidRDefault="00E45044" w:rsidP="00E45044">
            <w:pPr>
              <w:jc w:val="right"/>
              <w:rPr>
                <w:sz w:val="14"/>
                <w:szCs w:val="14"/>
              </w:rPr>
            </w:pPr>
            <w:r w:rsidRPr="00297E92">
              <w:rPr>
                <w:sz w:val="14"/>
                <w:szCs w:val="14"/>
              </w:rPr>
              <w:t>-</w:t>
            </w:r>
          </w:p>
        </w:tc>
        <w:tc>
          <w:tcPr>
            <w:tcW w:w="989" w:type="dxa"/>
          </w:tcPr>
          <w:p w14:paraId="49DFA21D" w14:textId="77777777" w:rsidR="00E45044" w:rsidRPr="00297E92" w:rsidRDefault="00E45044" w:rsidP="00E45044">
            <w:pPr>
              <w:jc w:val="right"/>
              <w:rPr>
                <w:sz w:val="14"/>
                <w:szCs w:val="14"/>
              </w:rPr>
            </w:pPr>
            <w:r w:rsidRPr="00297E92">
              <w:rPr>
                <w:sz w:val="14"/>
                <w:szCs w:val="14"/>
              </w:rPr>
              <w:t>-</w:t>
            </w:r>
          </w:p>
        </w:tc>
        <w:tc>
          <w:tcPr>
            <w:tcW w:w="1069" w:type="dxa"/>
          </w:tcPr>
          <w:p w14:paraId="235B057C" w14:textId="77777777" w:rsidR="00E45044" w:rsidRPr="00297E92" w:rsidRDefault="00E45044" w:rsidP="00E45044">
            <w:pPr>
              <w:jc w:val="right"/>
              <w:rPr>
                <w:sz w:val="14"/>
                <w:szCs w:val="14"/>
              </w:rPr>
            </w:pPr>
            <w:r w:rsidRPr="00297E92">
              <w:rPr>
                <w:sz w:val="14"/>
                <w:szCs w:val="14"/>
              </w:rPr>
              <w:t>68 354 123</w:t>
            </w:r>
          </w:p>
        </w:tc>
      </w:tr>
      <w:tr w:rsidR="00E45044" w:rsidRPr="00297E92" w14:paraId="4F842F6D" w14:textId="77777777" w:rsidTr="00E45044">
        <w:tc>
          <w:tcPr>
            <w:tcW w:w="1701" w:type="dxa"/>
          </w:tcPr>
          <w:p w14:paraId="4AC6164F" w14:textId="77777777" w:rsidR="00E45044" w:rsidRPr="00297E92" w:rsidRDefault="00E45044" w:rsidP="00E45044">
            <w:pPr>
              <w:ind w:left="-57"/>
              <w:jc w:val="left"/>
              <w:rPr>
                <w:snapToGrid w:val="0"/>
                <w:sz w:val="14"/>
                <w:szCs w:val="14"/>
                <w:lang w:eastAsia="sk-SK"/>
              </w:rPr>
            </w:pPr>
            <w:r w:rsidRPr="00297E92">
              <w:rPr>
                <w:snapToGrid w:val="0"/>
                <w:sz w:val="14"/>
                <w:szCs w:val="14"/>
                <w:lang w:eastAsia="sk-SK"/>
              </w:rPr>
              <w:t>Prírastky</w:t>
            </w:r>
          </w:p>
        </w:tc>
        <w:tc>
          <w:tcPr>
            <w:tcW w:w="1134" w:type="dxa"/>
          </w:tcPr>
          <w:p w14:paraId="2C52A6E6" w14:textId="77777777" w:rsidR="00E45044" w:rsidRPr="00297E92" w:rsidRDefault="00E45044" w:rsidP="00E45044">
            <w:pPr>
              <w:jc w:val="right"/>
              <w:rPr>
                <w:sz w:val="14"/>
                <w:szCs w:val="14"/>
              </w:rPr>
            </w:pPr>
            <w:r w:rsidRPr="00297E92">
              <w:rPr>
                <w:sz w:val="14"/>
                <w:szCs w:val="14"/>
              </w:rPr>
              <w:t>-</w:t>
            </w:r>
          </w:p>
        </w:tc>
        <w:tc>
          <w:tcPr>
            <w:tcW w:w="1134" w:type="dxa"/>
          </w:tcPr>
          <w:p w14:paraId="79D982FE" w14:textId="77777777" w:rsidR="00E45044" w:rsidRPr="00297E92" w:rsidRDefault="00E45044" w:rsidP="00E45044">
            <w:pPr>
              <w:jc w:val="right"/>
              <w:rPr>
                <w:sz w:val="14"/>
                <w:szCs w:val="14"/>
              </w:rPr>
            </w:pPr>
            <w:r w:rsidRPr="00297E92">
              <w:rPr>
                <w:sz w:val="14"/>
                <w:szCs w:val="14"/>
              </w:rPr>
              <w:t>-</w:t>
            </w:r>
          </w:p>
        </w:tc>
        <w:tc>
          <w:tcPr>
            <w:tcW w:w="1134" w:type="dxa"/>
          </w:tcPr>
          <w:p w14:paraId="28834861" w14:textId="77777777" w:rsidR="00E45044" w:rsidRPr="00297E92" w:rsidRDefault="00E45044" w:rsidP="00E45044">
            <w:pPr>
              <w:jc w:val="right"/>
              <w:rPr>
                <w:sz w:val="14"/>
                <w:szCs w:val="14"/>
              </w:rPr>
            </w:pPr>
            <w:r w:rsidRPr="00297E92">
              <w:rPr>
                <w:sz w:val="14"/>
                <w:szCs w:val="14"/>
              </w:rPr>
              <w:t>-</w:t>
            </w:r>
          </w:p>
        </w:tc>
        <w:tc>
          <w:tcPr>
            <w:tcW w:w="1088" w:type="dxa"/>
          </w:tcPr>
          <w:p w14:paraId="4F7C7FB0" w14:textId="77777777" w:rsidR="00E45044" w:rsidRPr="00297E92" w:rsidRDefault="00E45044" w:rsidP="00E45044">
            <w:pPr>
              <w:jc w:val="right"/>
              <w:rPr>
                <w:sz w:val="14"/>
                <w:szCs w:val="14"/>
              </w:rPr>
            </w:pPr>
            <w:r w:rsidRPr="00297E92">
              <w:rPr>
                <w:sz w:val="14"/>
                <w:szCs w:val="14"/>
              </w:rPr>
              <w:t>-</w:t>
            </w:r>
          </w:p>
        </w:tc>
        <w:tc>
          <w:tcPr>
            <w:tcW w:w="1045" w:type="dxa"/>
          </w:tcPr>
          <w:p w14:paraId="763B6398" w14:textId="77777777" w:rsidR="00E45044" w:rsidRPr="00297E92" w:rsidRDefault="00E45044" w:rsidP="00E45044">
            <w:pPr>
              <w:jc w:val="right"/>
              <w:rPr>
                <w:sz w:val="14"/>
                <w:szCs w:val="14"/>
              </w:rPr>
            </w:pPr>
            <w:r w:rsidRPr="00297E92">
              <w:rPr>
                <w:sz w:val="14"/>
                <w:szCs w:val="14"/>
              </w:rPr>
              <w:t>-</w:t>
            </w:r>
          </w:p>
        </w:tc>
        <w:tc>
          <w:tcPr>
            <w:tcW w:w="718" w:type="dxa"/>
          </w:tcPr>
          <w:p w14:paraId="5F68A432" w14:textId="77777777" w:rsidR="00E45044" w:rsidRPr="00297E92" w:rsidRDefault="00E45044" w:rsidP="00E45044">
            <w:pPr>
              <w:jc w:val="right"/>
              <w:rPr>
                <w:sz w:val="14"/>
                <w:szCs w:val="14"/>
              </w:rPr>
            </w:pPr>
            <w:r w:rsidRPr="00297E92">
              <w:rPr>
                <w:sz w:val="14"/>
                <w:szCs w:val="14"/>
              </w:rPr>
              <w:t>-</w:t>
            </w:r>
          </w:p>
        </w:tc>
        <w:tc>
          <w:tcPr>
            <w:tcW w:w="1035" w:type="dxa"/>
          </w:tcPr>
          <w:p w14:paraId="4C6FF43F" w14:textId="77777777" w:rsidR="00E45044" w:rsidRPr="00297E92" w:rsidRDefault="00E45044" w:rsidP="00E45044">
            <w:pPr>
              <w:jc w:val="right"/>
              <w:rPr>
                <w:sz w:val="14"/>
                <w:szCs w:val="14"/>
              </w:rPr>
            </w:pPr>
            <w:r w:rsidRPr="00297E92">
              <w:rPr>
                <w:sz w:val="14"/>
                <w:szCs w:val="14"/>
              </w:rPr>
              <w:t>-</w:t>
            </w:r>
          </w:p>
        </w:tc>
        <w:tc>
          <w:tcPr>
            <w:tcW w:w="1063" w:type="dxa"/>
          </w:tcPr>
          <w:p w14:paraId="7DF9E5CE" w14:textId="77777777" w:rsidR="00E45044" w:rsidRPr="00297E92" w:rsidRDefault="00E45044" w:rsidP="00E45044">
            <w:pPr>
              <w:jc w:val="right"/>
              <w:rPr>
                <w:sz w:val="14"/>
                <w:szCs w:val="14"/>
              </w:rPr>
            </w:pPr>
            <w:r w:rsidRPr="00297E92">
              <w:rPr>
                <w:sz w:val="14"/>
                <w:szCs w:val="14"/>
              </w:rPr>
              <w:t>-</w:t>
            </w:r>
          </w:p>
        </w:tc>
        <w:tc>
          <w:tcPr>
            <w:tcW w:w="902" w:type="dxa"/>
          </w:tcPr>
          <w:p w14:paraId="76F216A1" w14:textId="77777777" w:rsidR="00E45044" w:rsidRPr="00297E92" w:rsidRDefault="00E45044" w:rsidP="00E45044">
            <w:pPr>
              <w:jc w:val="right"/>
              <w:rPr>
                <w:sz w:val="14"/>
                <w:szCs w:val="14"/>
              </w:rPr>
            </w:pPr>
            <w:r w:rsidRPr="00297E92">
              <w:rPr>
                <w:sz w:val="14"/>
                <w:szCs w:val="14"/>
              </w:rPr>
              <w:t>-</w:t>
            </w:r>
          </w:p>
        </w:tc>
        <w:tc>
          <w:tcPr>
            <w:tcW w:w="1098" w:type="dxa"/>
          </w:tcPr>
          <w:p w14:paraId="405B1600" w14:textId="77777777" w:rsidR="00E45044" w:rsidRPr="00297E92" w:rsidRDefault="00E45044" w:rsidP="00E45044">
            <w:pPr>
              <w:jc w:val="right"/>
              <w:rPr>
                <w:sz w:val="14"/>
                <w:szCs w:val="14"/>
              </w:rPr>
            </w:pPr>
            <w:r w:rsidRPr="00297E92">
              <w:rPr>
                <w:sz w:val="14"/>
                <w:szCs w:val="14"/>
              </w:rPr>
              <w:t>2 885 299</w:t>
            </w:r>
          </w:p>
        </w:tc>
        <w:tc>
          <w:tcPr>
            <w:tcW w:w="989" w:type="dxa"/>
          </w:tcPr>
          <w:p w14:paraId="0167CD0E" w14:textId="77777777" w:rsidR="00E45044" w:rsidRPr="00297E92" w:rsidRDefault="00E45044" w:rsidP="00E45044">
            <w:pPr>
              <w:jc w:val="right"/>
              <w:rPr>
                <w:sz w:val="14"/>
                <w:szCs w:val="14"/>
              </w:rPr>
            </w:pPr>
            <w:r w:rsidRPr="00297E92">
              <w:rPr>
                <w:sz w:val="14"/>
                <w:szCs w:val="14"/>
              </w:rPr>
              <w:t>-</w:t>
            </w:r>
          </w:p>
        </w:tc>
        <w:tc>
          <w:tcPr>
            <w:tcW w:w="1069" w:type="dxa"/>
          </w:tcPr>
          <w:p w14:paraId="06323767" w14:textId="77777777" w:rsidR="00E45044" w:rsidRPr="00297E92" w:rsidRDefault="00E45044" w:rsidP="00E45044">
            <w:pPr>
              <w:jc w:val="right"/>
              <w:rPr>
                <w:sz w:val="14"/>
                <w:szCs w:val="14"/>
              </w:rPr>
            </w:pPr>
            <w:r w:rsidRPr="00297E92">
              <w:rPr>
                <w:sz w:val="14"/>
                <w:szCs w:val="14"/>
              </w:rPr>
              <w:t>2 885 299</w:t>
            </w:r>
          </w:p>
        </w:tc>
      </w:tr>
      <w:tr w:rsidR="00E45044" w:rsidRPr="00297E92" w14:paraId="1DFA3F02" w14:textId="77777777" w:rsidTr="00E45044">
        <w:tc>
          <w:tcPr>
            <w:tcW w:w="1701" w:type="dxa"/>
          </w:tcPr>
          <w:p w14:paraId="1D1C591A" w14:textId="77777777" w:rsidR="00E45044" w:rsidRPr="00297E92" w:rsidRDefault="00E45044" w:rsidP="00E45044">
            <w:pPr>
              <w:ind w:left="-57"/>
              <w:jc w:val="left"/>
              <w:rPr>
                <w:snapToGrid w:val="0"/>
                <w:sz w:val="14"/>
                <w:szCs w:val="14"/>
                <w:lang w:eastAsia="sk-SK"/>
              </w:rPr>
            </w:pPr>
            <w:r w:rsidRPr="00297E92">
              <w:rPr>
                <w:snapToGrid w:val="0"/>
                <w:sz w:val="14"/>
                <w:szCs w:val="14"/>
                <w:lang w:eastAsia="sk-SK"/>
              </w:rPr>
              <w:t>Úbytky</w:t>
            </w:r>
          </w:p>
        </w:tc>
        <w:tc>
          <w:tcPr>
            <w:tcW w:w="1134" w:type="dxa"/>
          </w:tcPr>
          <w:p w14:paraId="6392EF45" w14:textId="77777777" w:rsidR="00E45044" w:rsidRPr="00297E92" w:rsidRDefault="00E45044" w:rsidP="00E45044">
            <w:pPr>
              <w:jc w:val="right"/>
              <w:rPr>
                <w:sz w:val="14"/>
                <w:szCs w:val="14"/>
              </w:rPr>
            </w:pPr>
            <w:r w:rsidRPr="00297E92">
              <w:rPr>
                <w:sz w:val="14"/>
                <w:szCs w:val="14"/>
              </w:rPr>
              <w:t>-</w:t>
            </w:r>
          </w:p>
        </w:tc>
        <w:tc>
          <w:tcPr>
            <w:tcW w:w="1134" w:type="dxa"/>
          </w:tcPr>
          <w:p w14:paraId="16F20615" w14:textId="77777777" w:rsidR="00E45044" w:rsidRPr="00297E92" w:rsidRDefault="00E45044" w:rsidP="00E45044">
            <w:pPr>
              <w:jc w:val="right"/>
              <w:rPr>
                <w:sz w:val="14"/>
                <w:szCs w:val="14"/>
              </w:rPr>
            </w:pPr>
            <w:r w:rsidRPr="00297E92">
              <w:rPr>
                <w:sz w:val="14"/>
                <w:szCs w:val="14"/>
              </w:rPr>
              <w:t>-</w:t>
            </w:r>
          </w:p>
        </w:tc>
        <w:tc>
          <w:tcPr>
            <w:tcW w:w="1134" w:type="dxa"/>
          </w:tcPr>
          <w:p w14:paraId="5DE00933" w14:textId="77777777" w:rsidR="00E45044" w:rsidRPr="00297E92" w:rsidRDefault="00E45044" w:rsidP="00E45044">
            <w:pPr>
              <w:jc w:val="right"/>
              <w:rPr>
                <w:sz w:val="14"/>
                <w:szCs w:val="14"/>
              </w:rPr>
            </w:pPr>
            <w:r w:rsidRPr="00297E92">
              <w:rPr>
                <w:sz w:val="14"/>
                <w:szCs w:val="14"/>
              </w:rPr>
              <w:t>-</w:t>
            </w:r>
          </w:p>
        </w:tc>
        <w:tc>
          <w:tcPr>
            <w:tcW w:w="1088" w:type="dxa"/>
          </w:tcPr>
          <w:p w14:paraId="76CDE4DB" w14:textId="77777777" w:rsidR="00E45044" w:rsidRPr="00297E92" w:rsidRDefault="00E45044" w:rsidP="00E45044">
            <w:pPr>
              <w:jc w:val="right"/>
              <w:rPr>
                <w:sz w:val="14"/>
                <w:szCs w:val="14"/>
              </w:rPr>
            </w:pPr>
            <w:r w:rsidRPr="00297E92">
              <w:rPr>
                <w:sz w:val="14"/>
                <w:szCs w:val="14"/>
              </w:rPr>
              <w:t>-</w:t>
            </w:r>
          </w:p>
        </w:tc>
        <w:tc>
          <w:tcPr>
            <w:tcW w:w="1045" w:type="dxa"/>
          </w:tcPr>
          <w:p w14:paraId="53D1A503" w14:textId="77777777" w:rsidR="00E45044" w:rsidRPr="00297E92" w:rsidRDefault="00E45044" w:rsidP="00E45044">
            <w:pPr>
              <w:jc w:val="right"/>
              <w:rPr>
                <w:sz w:val="14"/>
                <w:szCs w:val="14"/>
              </w:rPr>
            </w:pPr>
            <w:r w:rsidRPr="00297E92">
              <w:rPr>
                <w:sz w:val="14"/>
                <w:szCs w:val="14"/>
              </w:rPr>
              <w:t>-</w:t>
            </w:r>
          </w:p>
        </w:tc>
        <w:tc>
          <w:tcPr>
            <w:tcW w:w="718" w:type="dxa"/>
          </w:tcPr>
          <w:p w14:paraId="2CB43CE2" w14:textId="77777777" w:rsidR="00E45044" w:rsidRPr="00297E92" w:rsidRDefault="00E45044" w:rsidP="00E45044">
            <w:pPr>
              <w:jc w:val="right"/>
              <w:rPr>
                <w:sz w:val="14"/>
                <w:szCs w:val="14"/>
              </w:rPr>
            </w:pPr>
            <w:r w:rsidRPr="00297E92">
              <w:rPr>
                <w:sz w:val="14"/>
                <w:szCs w:val="14"/>
              </w:rPr>
              <w:t>-</w:t>
            </w:r>
          </w:p>
        </w:tc>
        <w:tc>
          <w:tcPr>
            <w:tcW w:w="1035" w:type="dxa"/>
          </w:tcPr>
          <w:p w14:paraId="199066F2" w14:textId="77777777" w:rsidR="00E45044" w:rsidRPr="00297E92" w:rsidRDefault="00E45044" w:rsidP="00E45044">
            <w:pPr>
              <w:jc w:val="right"/>
              <w:rPr>
                <w:sz w:val="14"/>
                <w:szCs w:val="14"/>
              </w:rPr>
            </w:pPr>
            <w:r w:rsidRPr="00297E92">
              <w:rPr>
                <w:sz w:val="14"/>
                <w:szCs w:val="14"/>
              </w:rPr>
              <w:t>-</w:t>
            </w:r>
          </w:p>
        </w:tc>
        <w:tc>
          <w:tcPr>
            <w:tcW w:w="1063" w:type="dxa"/>
          </w:tcPr>
          <w:p w14:paraId="53CA1845" w14:textId="77777777" w:rsidR="00E45044" w:rsidRPr="00297E92" w:rsidRDefault="00E45044" w:rsidP="00E45044">
            <w:pPr>
              <w:jc w:val="right"/>
              <w:rPr>
                <w:sz w:val="14"/>
                <w:szCs w:val="14"/>
              </w:rPr>
            </w:pPr>
            <w:r w:rsidRPr="00297E92">
              <w:rPr>
                <w:sz w:val="14"/>
                <w:szCs w:val="14"/>
              </w:rPr>
              <w:t>-</w:t>
            </w:r>
          </w:p>
        </w:tc>
        <w:tc>
          <w:tcPr>
            <w:tcW w:w="902" w:type="dxa"/>
          </w:tcPr>
          <w:p w14:paraId="0B11FE6A" w14:textId="77777777" w:rsidR="00E45044" w:rsidRPr="00297E92" w:rsidRDefault="00E45044" w:rsidP="00E45044">
            <w:pPr>
              <w:jc w:val="right"/>
              <w:rPr>
                <w:sz w:val="14"/>
                <w:szCs w:val="14"/>
              </w:rPr>
            </w:pPr>
            <w:r w:rsidRPr="00297E92">
              <w:rPr>
                <w:sz w:val="14"/>
                <w:szCs w:val="14"/>
              </w:rPr>
              <w:t>-</w:t>
            </w:r>
          </w:p>
        </w:tc>
        <w:tc>
          <w:tcPr>
            <w:tcW w:w="1098" w:type="dxa"/>
          </w:tcPr>
          <w:p w14:paraId="4C59D8D6" w14:textId="77777777" w:rsidR="00E45044" w:rsidRPr="00297E92" w:rsidRDefault="00E45044" w:rsidP="00E45044">
            <w:pPr>
              <w:jc w:val="right"/>
              <w:rPr>
                <w:sz w:val="14"/>
                <w:szCs w:val="14"/>
              </w:rPr>
            </w:pPr>
            <w:r w:rsidRPr="00297E92">
              <w:rPr>
                <w:sz w:val="14"/>
                <w:szCs w:val="14"/>
              </w:rPr>
              <w:t>-</w:t>
            </w:r>
          </w:p>
        </w:tc>
        <w:tc>
          <w:tcPr>
            <w:tcW w:w="989" w:type="dxa"/>
          </w:tcPr>
          <w:p w14:paraId="2DE069A7" w14:textId="77777777" w:rsidR="00E45044" w:rsidRPr="00297E92" w:rsidRDefault="00E45044" w:rsidP="00E45044">
            <w:pPr>
              <w:jc w:val="right"/>
              <w:rPr>
                <w:sz w:val="14"/>
                <w:szCs w:val="14"/>
              </w:rPr>
            </w:pPr>
            <w:r w:rsidRPr="00297E92">
              <w:rPr>
                <w:sz w:val="14"/>
                <w:szCs w:val="14"/>
              </w:rPr>
              <w:t>-</w:t>
            </w:r>
          </w:p>
        </w:tc>
        <w:tc>
          <w:tcPr>
            <w:tcW w:w="1069" w:type="dxa"/>
          </w:tcPr>
          <w:p w14:paraId="1541F254" w14:textId="77777777" w:rsidR="00E45044" w:rsidRPr="00297E92" w:rsidRDefault="00E45044" w:rsidP="00E45044">
            <w:pPr>
              <w:jc w:val="right"/>
              <w:rPr>
                <w:sz w:val="14"/>
                <w:szCs w:val="14"/>
              </w:rPr>
            </w:pPr>
            <w:r w:rsidRPr="00297E92">
              <w:rPr>
                <w:sz w:val="14"/>
                <w:szCs w:val="14"/>
              </w:rPr>
              <w:t>-</w:t>
            </w:r>
          </w:p>
        </w:tc>
      </w:tr>
      <w:tr w:rsidR="00E45044" w:rsidRPr="00297E92" w14:paraId="70DE8111" w14:textId="77777777" w:rsidTr="00E45044">
        <w:tc>
          <w:tcPr>
            <w:tcW w:w="1701" w:type="dxa"/>
          </w:tcPr>
          <w:p w14:paraId="244FF5F0" w14:textId="77777777" w:rsidR="00E45044" w:rsidRPr="00297E92" w:rsidRDefault="00E45044" w:rsidP="00E45044">
            <w:pPr>
              <w:ind w:left="-57"/>
              <w:jc w:val="left"/>
              <w:rPr>
                <w:snapToGrid w:val="0"/>
                <w:sz w:val="14"/>
                <w:szCs w:val="14"/>
                <w:lang w:eastAsia="sk-SK"/>
              </w:rPr>
            </w:pPr>
            <w:r w:rsidRPr="00297E92">
              <w:rPr>
                <w:snapToGrid w:val="0"/>
                <w:sz w:val="14"/>
                <w:szCs w:val="14"/>
                <w:lang w:eastAsia="sk-SK"/>
              </w:rPr>
              <w:t>Presuny</w:t>
            </w:r>
          </w:p>
        </w:tc>
        <w:tc>
          <w:tcPr>
            <w:tcW w:w="1134" w:type="dxa"/>
          </w:tcPr>
          <w:p w14:paraId="2A9AB33C" w14:textId="77777777" w:rsidR="00E45044" w:rsidRPr="00297E92" w:rsidRDefault="00E45044" w:rsidP="00E45044">
            <w:pPr>
              <w:jc w:val="right"/>
              <w:rPr>
                <w:sz w:val="14"/>
                <w:szCs w:val="14"/>
              </w:rPr>
            </w:pPr>
            <w:r w:rsidRPr="00297E92">
              <w:rPr>
                <w:sz w:val="14"/>
                <w:szCs w:val="14"/>
              </w:rPr>
              <w:t>-</w:t>
            </w:r>
          </w:p>
        </w:tc>
        <w:tc>
          <w:tcPr>
            <w:tcW w:w="1134" w:type="dxa"/>
          </w:tcPr>
          <w:p w14:paraId="0BDABD5F" w14:textId="77777777" w:rsidR="00E45044" w:rsidRPr="00297E92" w:rsidRDefault="00E45044" w:rsidP="00E45044">
            <w:pPr>
              <w:jc w:val="right"/>
              <w:rPr>
                <w:sz w:val="14"/>
                <w:szCs w:val="14"/>
              </w:rPr>
            </w:pPr>
            <w:r w:rsidRPr="00297E92">
              <w:rPr>
                <w:sz w:val="14"/>
                <w:szCs w:val="14"/>
              </w:rPr>
              <w:t>-</w:t>
            </w:r>
          </w:p>
        </w:tc>
        <w:tc>
          <w:tcPr>
            <w:tcW w:w="1134" w:type="dxa"/>
          </w:tcPr>
          <w:p w14:paraId="619F9E4E" w14:textId="77777777" w:rsidR="00E45044" w:rsidRPr="00297E92" w:rsidRDefault="00E45044" w:rsidP="00E45044">
            <w:pPr>
              <w:jc w:val="right"/>
              <w:rPr>
                <w:sz w:val="14"/>
                <w:szCs w:val="14"/>
              </w:rPr>
            </w:pPr>
            <w:r w:rsidRPr="00297E92">
              <w:rPr>
                <w:sz w:val="14"/>
                <w:szCs w:val="14"/>
              </w:rPr>
              <w:t>-</w:t>
            </w:r>
          </w:p>
        </w:tc>
        <w:tc>
          <w:tcPr>
            <w:tcW w:w="1088" w:type="dxa"/>
          </w:tcPr>
          <w:p w14:paraId="43890A66" w14:textId="77777777" w:rsidR="00E45044" w:rsidRPr="00297E92" w:rsidRDefault="00E45044" w:rsidP="00E45044">
            <w:pPr>
              <w:jc w:val="right"/>
              <w:rPr>
                <w:sz w:val="14"/>
                <w:szCs w:val="14"/>
              </w:rPr>
            </w:pPr>
            <w:r w:rsidRPr="00297E92">
              <w:rPr>
                <w:sz w:val="14"/>
                <w:szCs w:val="14"/>
              </w:rPr>
              <w:t>-</w:t>
            </w:r>
          </w:p>
        </w:tc>
        <w:tc>
          <w:tcPr>
            <w:tcW w:w="1045" w:type="dxa"/>
          </w:tcPr>
          <w:p w14:paraId="7B60D2C1" w14:textId="77777777" w:rsidR="00E45044" w:rsidRPr="00297E92" w:rsidRDefault="00E45044" w:rsidP="00E45044">
            <w:pPr>
              <w:jc w:val="right"/>
              <w:rPr>
                <w:sz w:val="14"/>
                <w:szCs w:val="14"/>
              </w:rPr>
            </w:pPr>
            <w:r w:rsidRPr="00297E92">
              <w:rPr>
                <w:sz w:val="14"/>
                <w:szCs w:val="14"/>
              </w:rPr>
              <w:t>-</w:t>
            </w:r>
          </w:p>
        </w:tc>
        <w:tc>
          <w:tcPr>
            <w:tcW w:w="718" w:type="dxa"/>
          </w:tcPr>
          <w:p w14:paraId="4C821EF0" w14:textId="77777777" w:rsidR="00E45044" w:rsidRPr="00297E92" w:rsidRDefault="00E45044" w:rsidP="00E45044">
            <w:pPr>
              <w:jc w:val="right"/>
              <w:rPr>
                <w:sz w:val="14"/>
                <w:szCs w:val="14"/>
              </w:rPr>
            </w:pPr>
            <w:r w:rsidRPr="00297E92">
              <w:rPr>
                <w:sz w:val="14"/>
                <w:szCs w:val="14"/>
              </w:rPr>
              <w:t>-</w:t>
            </w:r>
          </w:p>
        </w:tc>
        <w:tc>
          <w:tcPr>
            <w:tcW w:w="1035" w:type="dxa"/>
          </w:tcPr>
          <w:p w14:paraId="36E9BB86" w14:textId="77777777" w:rsidR="00E45044" w:rsidRPr="00297E92" w:rsidRDefault="00E45044" w:rsidP="00E45044">
            <w:pPr>
              <w:jc w:val="right"/>
              <w:rPr>
                <w:sz w:val="14"/>
                <w:szCs w:val="14"/>
              </w:rPr>
            </w:pPr>
            <w:r w:rsidRPr="00297E92">
              <w:rPr>
                <w:sz w:val="14"/>
                <w:szCs w:val="14"/>
              </w:rPr>
              <w:t>-</w:t>
            </w:r>
          </w:p>
        </w:tc>
        <w:tc>
          <w:tcPr>
            <w:tcW w:w="1063" w:type="dxa"/>
          </w:tcPr>
          <w:p w14:paraId="3FCBD175" w14:textId="77777777" w:rsidR="00E45044" w:rsidRPr="00297E92" w:rsidRDefault="00E45044" w:rsidP="00E45044">
            <w:pPr>
              <w:jc w:val="right"/>
              <w:rPr>
                <w:sz w:val="14"/>
                <w:szCs w:val="14"/>
              </w:rPr>
            </w:pPr>
            <w:r w:rsidRPr="00297E92">
              <w:rPr>
                <w:sz w:val="14"/>
                <w:szCs w:val="14"/>
              </w:rPr>
              <w:t>-</w:t>
            </w:r>
          </w:p>
        </w:tc>
        <w:tc>
          <w:tcPr>
            <w:tcW w:w="902" w:type="dxa"/>
          </w:tcPr>
          <w:p w14:paraId="092F3DD0" w14:textId="77777777" w:rsidR="00E45044" w:rsidRPr="00297E92" w:rsidRDefault="00E45044" w:rsidP="00E45044">
            <w:pPr>
              <w:jc w:val="right"/>
              <w:rPr>
                <w:sz w:val="14"/>
                <w:szCs w:val="14"/>
              </w:rPr>
            </w:pPr>
            <w:r w:rsidRPr="00297E92">
              <w:rPr>
                <w:sz w:val="14"/>
                <w:szCs w:val="14"/>
              </w:rPr>
              <w:t>-</w:t>
            </w:r>
          </w:p>
        </w:tc>
        <w:tc>
          <w:tcPr>
            <w:tcW w:w="1098" w:type="dxa"/>
          </w:tcPr>
          <w:p w14:paraId="746312E6" w14:textId="77777777" w:rsidR="00E45044" w:rsidRPr="00297E92" w:rsidRDefault="00E45044" w:rsidP="00E45044">
            <w:pPr>
              <w:jc w:val="right"/>
              <w:rPr>
                <w:sz w:val="14"/>
                <w:szCs w:val="14"/>
              </w:rPr>
            </w:pPr>
            <w:r w:rsidRPr="00297E92">
              <w:rPr>
                <w:sz w:val="14"/>
                <w:szCs w:val="14"/>
              </w:rPr>
              <w:t>-</w:t>
            </w:r>
          </w:p>
        </w:tc>
        <w:tc>
          <w:tcPr>
            <w:tcW w:w="989" w:type="dxa"/>
          </w:tcPr>
          <w:p w14:paraId="17D9068E" w14:textId="77777777" w:rsidR="00E45044" w:rsidRPr="00297E92" w:rsidRDefault="00E45044" w:rsidP="00E45044">
            <w:pPr>
              <w:jc w:val="right"/>
              <w:rPr>
                <w:sz w:val="14"/>
                <w:szCs w:val="14"/>
              </w:rPr>
            </w:pPr>
            <w:r w:rsidRPr="00297E92">
              <w:rPr>
                <w:sz w:val="14"/>
                <w:szCs w:val="14"/>
              </w:rPr>
              <w:t>-</w:t>
            </w:r>
          </w:p>
        </w:tc>
        <w:tc>
          <w:tcPr>
            <w:tcW w:w="1069" w:type="dxa"/>
          </w:tcPr>
          <w:p w14:paraId="7BDD38F1" w14:textId="77777777" w:rsidR="00E45044" w:rsidRPr="00297E92" w:rsidRDefault="00E45044" w:rsidP="00E45044">
            <w:pPr>
              <w:jc w:val="right"/>
              <w:rPr>
                <w:sz w:val="14"/>
                <w:szCs w:val="14"/>
              </w:rPr>
            </w:pPr>
            <w:r w:rsidRPr="00297E92">
              <w:rPr>
                <w:sz w:val="14"/>
                <w:szCs w:val="14"/>
              </w:rPr>
              <w:t>-</w:t>
            </w:r>
          </w:p>
        </w:tc>
      </w:tr>
      <w:tr w:rsidR="00E45044" w:rsidRPr="00297E92" w14:paraId="4FF743BA" w14:textId="77777777" w:rsidTr="00E45044">
        <w:tc>
          <w:tcPr>
            <w:tcW w:w="1701" w:type="dxa"/>
            <w:tcBorders>
              <w:bottom w:val="nil"/>
            </w:tcBorders>
          </w:tcPr>
          <w:p w14:paraId="230A4B69" w14:textId="77777777" w:rsidR="00E45044" w:rsidRPr="00297E92" w:rsidRDefault="00E45044" w:rsidP="00E45044">
            <w:pPr>
              <w:ind w:left="-57"/>
              <w:jc w:val="left"/>
              <w:rPr>
                <w:snapToGrid w:val="0"/>
                <w:sz w:val="14"/>
                <w:szCs w:val="14"/>
                <w:lang w:eastAsia="sk-SK"/>
              </w:rPr>
            </w:pPr>
            <w:r w:rsidRPr="00297E92">
              <w:rPr>
                <w:snapToGrid w:val="0"/>
                <w:sz w:val="14"/>
                <w:szCs w:val="14"/>
                <w:lang w:eastAsia="sk-SK"/>
              </w:rPr>
              <w:t>K 31. decembru 2015</w:t>
            </w:r>
          </w:p>
        </w:tc>
        <w:tc>
          <w:tcPr>
            <w:tcW w:w="1134" w:type="dxa"/>
            <w:tcBorders>
              <w:top w:val="single" w:sz="4" w:space="0" w:color="auto"/>
              <w:bottom w:val="nil"/>
            </w:tcBorders>
          </w:tcPr>
          <w:p w14:paraId="5CFBB3B7" w14:textId="77777777" w:rsidR="00E45044" w:rsidRPr="00297E92" w:rsidRDefault="00E45044" w:rsidP="00E45044">
            <w:pPr>
              <w:jc w:val="right"/>
              <w:rPr>
                <w:sz w:val="14"/>
                <w:szCs w:val="14"/>
              </w:rPr>
            </w:pPr>
            <w:r w:rsidRPr="00297E92">
              <w:rPr>
                <w:sz w:val="14"/>
                <w:szCs w:val="14"/>
              </w:rPr>
              <w:t>68 341 542</w:t>
            </w:r>
          </w:p>
        </w:tc>
        <w:tc>
          <w:tcPr>
            <w:tcW w:w="1134" w:type="dxa"/>
            <w:tcBorders>
              <w:top w:val="single" w:sz="4" w:space="0" w:color="auto"/>
              <w:bottom w:val="nil"/>
            </w:tcBorders>
          </w:tcPr>
          <w:p w14:paraId="3F2A52A4" w14:textId="77777777" w:rsidR="00E45044" w:rsidRPr="00297E92" w:rsidRDefault="00E45044" w:rsidP="00E45044">
            <w:pPr>
              <w:jc w:val="right"/>
              <w:rPr>
                <w:sz w:val="14"/>
                <w:szCs w:val="14"/>
              </w:rPr>
            </w:pPr>
            <w:r w:rsidRPr="00297E92">
              <w:rPr>
                <w:sz w:val="14"/>
                <w:szCs w:val="14"/>
              </w:rPr>
              <w:t>-</w:t>
            </w:r>
          </w:p>
        </w:tc>
        <w:tc>
          <w:tcPr>
            <w:tcW w:w="1134" w:type="dxa"/>
            <w:tcBorders>
              <w:top w:val="single" w:sz="4" w:space="0" w:color="auto"/>
              <w:bottom w:val="nil"/>
            </w:tcBorders>
          </w:tcPr>
          <w:p w14:paraId="55B12B47" w14:textId="77777777" w:rsidR="00E45044" w:rsidRPr="00297E92" w:rsidRDefault="00E45044" w:rsidP="00E45044">
            <w:pPr>
              <w:jc w:val="right"/>
              <w:rPr>
                <w:sz w:val="14"/>
                <w:szCs w:val="14"/>
              </w:rPr>
            </w:pPr>
            <w:r w:rsidRPr="00297E92">
              <w:rPr>
                <w:sz w:val="14"/>
                <w:szCs w:val="14"/>
              </w:rPr>
              <w:t>12 581</w:t>
            </w:r>
          </w:p>
        </w:tc>
        <w:tc>
          <w:tcPr>
            <w:tcW w:w="1088" w:type="dxa"/>
            <w:tcBorders>
              <w:top w:val="single" w:sz="4" w:space="0" w:color="auto"/>
              <w:bottom w:val="nil"/>
            </w:tcBorders>
          </w:tcPr>
          <w:p w14:paraId="08D62A7F" w14:textId="77777777" w:rsidR="00E45044" w:rsidRPr="00297E92" w:rsidRDefault="00E45044" w:rsidP="00E45044">
            <w:pPr>
              <w:jc w:val="right"/>
              <w:rPr>
                <w:sz w:val="14"/>
                <w:szCs w:val="14"/>
              </w:rPr>
            </w:pPr>
            <w:r w:rsidRPr="00297E92">
              <w:rPr>
                <w:sz w:val="14"/>
                <w:szCs w:val="14"/>
              </w:rPr>
              <w:t>-</w:t>
            </w:r>
          </w:p>
        </w:tc>
        <w:tc>
          <w:tcPr>
            <w:tcW w:w="1045" w:type="dxa"/>
            <w:tcBorders>
              <w:top w:val="single" w:sz="4" w:space="0" w:color="auto"/>
              <w:bottom w:val="nil"/>
            </w:tcBorders>
          </w:tcPr>
          <w:p w14:paraId="1B290C9A" w14:textId="77777777" w:rsidR="00E45044" w:rsidRPr="00297E92" w:rsidRDefault="00E45044" w:rsidP="00E45044">
            <w:pPr>
              <w:jc w:val="right"/>
              <w:rPr>
                <w:sz w:val="14"/>
                <w:szCs w:val="14"/>
              </w:rPr>
            </w:pPr>
            <w:r w:rsidRPr="00297E92">
              <w:rPr>
                <w:sz w:val="14"/>
                <w:szCs w:val="14"/>
              </w:rPr>
              <w:t>-</w:t>
            </w:r>
          </w:p>
        </w:tc>
        <w:tc>
          <w:tcPr>
            <w:tcW w:w="718" w:type="dxa"/>
            <w:tcBorders>
              <w:top w:val="single" w:sz="4" w:space="0" w:color="auto"/>
              <w:bottom w:val="nil"/>
            </w:tcBorders>
          </w:tcPr>
          <w:p w14:paraId="10D527D8" w14:textId="77777777" w:rsidR="00E45044" w:rsidRPr="00297E92" w:rsidRDefault="00E45044" w:rsidP="00E45044">
            <w:pPr>
              <w:jc w:val="right"/>
              <w:rPr>
                <w:sz w:val="14"/>
                <w:szCs w:val="14"/>
              </w:rPr>
            </w:pPr>
            <w:r w:rsidRPr="00297E92">
              <w:rPr>
                <w:sz w:val="14"/>
                <w:szCs w:val="14"/>
              </w:rPr>
              <w:t>-</w:t>
            </w:r>
          </w:p>
        </w:tc>
        <w:tc>
          <w:tcPr>
            <w:tcW w:w="1035" w:type="dxa"/>
            <w:tcBorders>
              <w:top w:val="single" w:sz="4" w:space="0" w:color="auto"/>
              <w:bottom w:val="nil"/>
            </w:tcBorders>
          </w:tcPr>
          <w:p w14:paraId="5C665046" w14:textId="77777777" w:rsidR="00E45044" w:rsidRPr="00297E92" w:rsidRDefault="00E45044" w:rsidP="00E45044">
            <w:pPr>
              <w:jc w:val="right"/>
              <w:rPr>
                <w:sz w:val="14"/>
                <w:szCs w:val="14"/>
              </w:rPr>
            </w:pPr>
            <w:r w:rsidRPr="00297E92">
              <w:rPr>
                <w:sz w:val="14"/>
                <w:szCs w:val="14"/>
              </w:rPr>
              <w:t>-</w:t>
            </w:r>
          </w:p>
        </w:tc>
        <w:tc>
          <w:tcPr>
            <w:tcW w:w="1063" w:type="dxa"/>
            <w:tcBorders>
              <w:top w:val="single" w:sz="4" w:space="0" w:color="auto"/>
              <w:bottom w:val="nil"/>
            </w:tcBorders>
          </w:tcPr>
          <w:p w14:paraId="5C228038" w14:textId="77777777" w:rsidR="00E45044" w:rsidRPr="00297E92" w:rsidRDefault="00E45044" w:rsidP="00E45044">
            <w:pPr>
              <w:jc w:val="right"/>
              <w:rPr>
                <w:sz w:val="14"/>
                <w:szCs w:val="14"/>
              </w:rPr>
            </w:pPr>
            <w:r w:rsidRPr="00297E92">
              <w:rPr>
                <w:sz w:val="14"/>
                <w:szCs w:val="14"/>
              </w:rPr>
              <w:t>-</w:t>
            </w:r>
          </w:p>
        </w:tc>
        <w:tc>
          <w:tcPr>
            <w:tcW w:w="902" w:type="dxa"/>
            <w:tcBorders>
              <w:top w:val="single" w:sz="4" w:space="0" w:color="auto"/>
              <w:bottom w:val="nil"/>
            </w:tcBorders>
          </w:tcPr>
          <w:p w14:paraId="329DC8AD" w14:textId="77777777" w:rsidR="00E45044" w:rsidRPr="00297E92" w:rsidRDefault="00E45044" w:rsidP="00E45044">
            <w:pPr>
              <w:jc w:val="right"/>
              <w:rPr>
                <w:sz w:val="14"/>
                <w:szCs w:val="14"/>
              </w:rPr>
            </w:pPr>
            <w:r w:rsidRPr="00297E92">
              <w:rPr>
                <w:sz w:val="14"/>
                <w:szCs w:val="14"/>
              </w:rPr>
              <w:t>-</w:t>
            </w:r>
          </w:p>
        </w:tc>
        <w:tc>
          <w:tcPr>
            <w:tcW w:w="1098" w:type="dxa"/>
            <w:tcBorders>
              <w:top w:val="single" w:sz="4" w:space="0" w:color="auto"/>
              <w:bottom w:val="nil"/>
            </w:tcBorders>
          </w:tcPr>
          <w:p w14:paraId="6A2850A3" w14:textId="77777777" w:rsidR="00E45044" w:rsidRPr="00297E92" w:rsidRDefault="00E45044" w:rsidP="00E45044">
            <w:pPr>
              <w:jc w:val="right"/>
              <w:rPr>
                <w:sz w:val="14"/>
                <w:szCs w:val="14"/>
              </w:rPr>
            </w:pPr>
            <w:r w:rsidRPr="00297E92">
              <w:rPr>
                <w:sz w:val="14"/>
                <w:szCs w:val="14"/>
              </w:rPr>
              <w:t>2 885 299</w:t>
            </w:r>
          </w:p>
        </w:tc>
        <w:tc>
          <w:tcPr>
            <w:tcW w:w="989" w:type="dxa"/>
            <w:tcBorders>
              <w:top w:val="single" w:sz="4" w:space="0" w:color="auto"/>
              <w:bottom w:val="nil"/>
            </w:tcBorders>
          </w:tcPr>
          <w:p w14:paraId="27AA7B79" w14:textId="77777777" w:rsidR="00E45044" w:rsidRPr="00297E92" w:rsidRDefault="00E45044" w:rsidP="00E45044">
            <w:pPr>
              <w:jc w:val="right"/>
              <w:rPr>
                <w:sz w:val="14"/>
                <w:szCs w:val="14"/>
              </w:rPr>
            </w:pPr>
            <w:r w:rsidRPr="00297E92">
              <w:rPr>
                <w:sz w:val="14"/>
                <w:szCs w:val="14"/>
              </w:rPr>
              <w:t>-</w:t>
            </w:r>
          </w:p>
        </w:tc>
        <w:tc>
          <w:tcPr>
            <w:tcW w:w="1069" w:type="dxa"/>
            <w:tcBorders>
              <w:top w:val="single" w:sz="4" w:space="0" w:color="auto"/>
              <w:bottom w:val="nil"/>
            </w:tcBorders>
          </w:tcPr>
          <w:p w14:paraId="524F86E8" w14:textId="77777777" w:rsidR="00E45044" w:rsidRPr="00297E92" w:rsidRDefault="00E45044" w:rsidP="00E45044">
            <w:pPr>
              <w:jc w:val="right"/>
              <w:rPr>
                <w:sz w:val="14"/>
                <w:szCs w:val="14"/>
              </w:rPr>
            </w:pPr>
            <w:r w:rsidRPr="00297E92">
              <w:rPr>
                <w:sz w:val="14"/>
                <w:szCs w:val="14"/>
              </w:rPr>
              <w:t>71 239 422</w:t>
            </w:r>
          </w:p>
        </w:tc>
      </w:tr>
      <w:tr w:rsidR="00E45044" w:rsidRPr="00297E92" w14:paraId="23D6D1A0" w14:textId="77777777" w:rsidTr="00E45044">
        <w:tc>
          <w:tcPr>
            <w:tcW w:w="1701" w:type="dxa"/>
            <w:tcBorders>
              <w:top w:val="nil"/>
              <w:bottom w:val="nil"/>
            </w:tcBorders>
          </w:tcPr>
          <w:p w14:paraId="5BEE216B" w14:textId="77777777" w:rsidR="00E45044" w:rsidRPr="00297E92" w:rsidRDefault="00E45044" w:rsidP="00E45044">
            <w:pPr>
              <w:ind w:left="-57"/>
              <w:jc w:val="left"/>
              <w:rPr>
                <w:snapToGrid w:val="0"/>
                <w:sz w:val="14"/>
                <w:szCs w:val="14"/>
                <w:lang w:eastAsia="sk-SK"/>
              </w:rPr>
            </w:pPr>
          </w:p>
        </w:tc>
        <w:tc>
          <w:tcPr>
            <w:tcW w:w="1134" w:type="dxa"/>
            <w:tcBorders>
              <w:top w:val="nil"/>
              <w:bottom w:val="nil"/>
            </w:tcBorders>
          </w:tcPr>
          <w:p w14:paraId="5984E075" w14:textId="77777777" w:rsidR="00E45044" w:rsidRPr="00297E92" w:rsidRDefault="00E45044" w:rsidP="00E45044">
            <w:pPr>
              <w:jc w:val="right"/>
              <w:rPr>
                <w:sz w:val="14"/>
                <w:szCs w:val="14"/>
              </w:rPr>
            </w:pPr>
          </w:p>
        </w:tc>
        <w:tc>
          <w:tcPr>
            <w:tcW w:w="1134" w:type="dxa"/>
            <w:tcBorders>
              <w:top w:val="nil"/>
              <w:bottom w:val="nil"/>
            </w:tcBorders>
          </w:tcPr>
          <w:p w14:paraId="59A3D97F" w14:textId="77777777" w:rsidR="00E45044" w:rsidRPr="00297E92" w:rsidRDefault="00E45044" w:rsidP="00E45044">
            <w:pPr>
              <w:jc w:val="right"/>
              <w:rPr>
                <w:sz w:val="14"/>
                <w:szCs w:val="14"/>
              </w:rPr>
            </w:pPr>
          </w:p>
        </w:tc>
        <w:tc>
          <w:tcPr>
            <w:tcW w:w="1134" w:type="dxa"/>
            <w:tcBorders>
              <w:top w:val="nil"/>
              <w:bottom w:val="nil"/>
            </w:tcBorders>
          </w:tcPr>
          <w:p w14:paraId="7DDBB3AD" w14:textId="77777777" w:rsidR="00E45044" w:rsidRPr="00297E92" w:rsidRDefault="00E45044" w:rsidP="00E45044">
            <w:pPr>
              <w:jc w:val="right"/>
              <w:rPr>
                <w:sz w:val="14"/>
                <w:szCs w:val="14"/>
              </w:rPr>
            </w:pPr>
          </w:p>
        </w:tc>
        <w:tc>
          <w:tcPr>
            <w:tcW w:w="1088" w:type="dxa"/>
            <w:tcBorders>
              <w:top w:val="nil"/>
              <w:bottom w:val="nil"/>
            </w:tcBorders>
          </w:tcPr>
          <w:p w14:paraId="7088EC2E" w14:textId="77777777" w:rsidR="00E45044" w:rsidRPr="00297E92" w:rsidRDefault="00E45044" w:rsidP="00E45044">
            <w:pPr>
              <w:jc w:val="right"/>
              <w:rPr>
                <w:sz w:val="14"/>
                <w:szCs w:val="14"/>
              </w:rPr>
            </w:pPr>
          </w:p>
        </w:tc>
        <w:tc>
          <w:tcPr>
            <w:tcW w:w="1045" w:type="dxa"/>
            <w:tcBorders>
              <w:top w:val="nil"/>
              <w:bottom w:val="nil"/>
            </w:tcBorders>
          </w:tcPr>
          <w:p w14:paraId="4FD9961F" w14:textId="77777777" w:rsidR="00E45044" w:rsidRPr="00297E92" w:rsidRDefault="00E45044" w:rsidP="00E45044">
            <w:pPr>
              <w:jc w:val="right"/>
              <w:rPr>
                <w:sz w:val="14"/>
                <w:szCs w:val="14"/>
              </w:rPr>
            </w:pPr>
          </w:p>
        </w:tc>
        <w:tc>
          <w:tcPr>
            <w:tcW w:w="718" w:type="dxa"/>
            <w:tcBorders>
              <w:top w:val="nil"/>
              <w:bottom w:val="nil"/>
            </w:tcBorders>
          </w:tcPr>
          <w:p w14:paraId="69611560" w14:textId="77777777" w:rsidR="00E45044" w:rsidRPr="00297E92" w:rsidRDefault="00E45044" w:rsidP="00E45044">
            <w:pPr>
              <w:jc w:val="right"/>
              <w:rPr>
                <w:sz w:val="14"/>
                <w:szCs w:val="14"/>
              </w:rPr>
            </w:pPr>
          </w:p>
        </w:tc>
        <w:tc>
          <w:tcPr>
            <w:tcW w:w="1035" w:type="dxa"/>
            <w:tcBorders>
              <w:top w:val="nil"/>
              <w:bottom w:val="nil"/>
            </w:tcBorders>
          </w:tcPr>
          <w:p w14:paraId="4C7DF637" w14:textId="77777777" w:rsidR="00E45044" w:rsidRPr="00297E92" w:rsidRDefault="00E45044" w:rsidP="00E45044">
            <w:pPr>
              <w:jc w:val="right"/>
              <w:rPr>
                <w:sz w:val="14"/>
                <w:szCs w:val="14"/>
              </w:rPr>
            </w:pPr>
          </w:p>
        </w:tc>
        <w:tc>
          <w:tcPr>
            <w:tcW w:w="1063" w:type="dxa"/>
            <w:tcBorders>
              <w:top w:val="nil"/>
              <w:bottom w:val="nil"/>
            </w:tcBorders>
          </w:tcPr>
          <w:p w14:paraId="175B7CDE" w14:textId="77777777" w:rsidR="00E45044" w:rsidRPr="00297E92" w:rsidRDefault="00E45044" w:rsidP="00E45044">
            <w:pPr>
              <w:jc w:val="right"/>
              <w:rPr>
                <w:sz w:val="14"/>
                <w:szCs w:val="14"/>
              </w:rPr>
            </w:pPr>
          </w:p>
        </w:tc>
        <w:tc>
          <w:tcPr>
            <w:tcW w:w="902" w:type="dxa"/>
            <w:tcBorders>
              <w:top w:val="nil"/>
              <w:bottom w:val="nil"/>
            </w:tcBorders>
          </w:tcPr>
          <w:p w14:paraId="2BD1FECE" w14:textId="77777777" w:rsidR="00E45044" w:rsidRPr="00297E92" w:rsidRDefault="00E45044" w:rsidP="00E45044">
            <w:pPr>
              <w:jc w:val="right"/>
              <w:rPr>
                <w:sz w:val="14"/>
                <w:szCs w:val="14"/>
              </w:rPr>
            </w:pPr>
          </w:p>
        </w:tc>
        <w:tc>
          <w:tcPr>
            <w:tcW w:w="1098" w:type="dxa"/>
            <w:tcBorders>
              <w:top w:val="nil"/>
              <w:bottom w:val="nil"/>
            </w:tcBorders>
          </w:tcPr>
          <w:p w14:paraId="3228FA7B" w14:textId="77777777" w:rsidR="00E45044" w:rsidRPr="00297E92" w:rsidRDefault="00E45044" w:rsidP="00E45044">
            <w:pPr>
              <w:jc w:val="right"/>
              <w:rPr>
                <w:sz w:val="14"/>
                <w:szCs w:val="14"/>
              </w:rPr>
            </w:pPr>
          </w:p>
        </w:tc>
        <w:tc>
          <w:tcPr>
            <w:tcW w:w="989" w:type="dxa"/>
            <w:tcBorders>
              <w:top w:val="nil"/>
              <w:bottom w:val="nil"/>
            </w:tcBorders>
          </w:tcPr>
          <w:p w14:paraId="691E0BC2" w14:textId="77777777" w:rsidR="00E45044" w:rsidRPr="00297E92" w:rsidRDefault="00E45044" w:rsidP="00E45044">
            <w:pPr>
              <w:jc w:val="right"/>
              <w:rPr>
                <w:sz w:val="14"/>
                <w:szCs w:val="14"/>
              </w:rPr>
            </w:pPr>
          </w:p>
        </w:tc>
        <w:tc>
          <w:tcPr>
            <w:tcW w:w="1069" w:type="dxa"/>
            <w:tcBorders>
              <w:top w:val="nil"/>
              <w:bottom w:val="nil"/>
            </w:tcBorders>
          </w:tcPr>
          <w:p w14:paraId="40B611D4" w14:textId="77777777" w:rsidR="00E45044" w:rsidRPr="00297E92" w:rsidRDefault="00E45044" w:rsidP="00E45044">
            <w:pPr>
              <w:jc w:val="right"/>
              <w:rPr>
                <w:sz w:val="14"/>
                <w:szCs w:val="14"/>
              </w:rPr>
            </w:pPr>
          </w:p>
        </w:tc>
      </w:tr>
      <w:tr w:rsidR="00E45044" w:rsidRPr="00297E92" w14:paraId="7E7B5FBE" w14:textId="77777777" w:rsidTr="00E45044">
        <w:tc>
          <w:tcPr>
            <w:tcW w:w="1701" w:type="dxa"/>
            <w:tcBorders>
              <w:top w:val="nil"/>
            </w:tcBorders>
          </w:tcPr>
          <w:p w14:paraId="0334B847" w14:textId="77777777" w:rsidR="00E45044" w:rsidRPr="00297E92" w:rsidRDefault="00E45044" w:rsidP="00E45044">
            <w:pPr>
              <w:ind w:left="-57"/>
              <w:jc w:val="left"/>
              <w:rPr>
                <w:b/>
                <w:bCs/>
                <w:snapToGrid w:val="0"/>
                <w:sz w:val="14"/>
                <w:szCs w:val="14"/>
                <w:lang w:eastAsia="sk-SK"/>
              </w:rPr>
            </w:pPr>
            <w:r w:rsidRPr="00297E92">
              <w:rPr>
                <w:b/>
                <w:bCs/>
                <w:snapToGrid w:val="0"/>
                <w:sz w:val="14"/>
                <w:szCs w:val="14"/>
                <w:lang w:eastAsia="sk-SK"/>
              </w:rPr>
              <w:t>Účtovná hodnota</w:t>
            </w:r>
          </w:p>
        </w:tc>
        <w:tc>
          <w:tcPr>
            <w:tcW w:w="1134" w:type="dxa"/>
            <w:tcBorders>
              <w:top w:val="nil"/>
            </w:tcBorders>
          </w:tcPr>
          <w:p w14:paraId="188E2468" w14:textId="77777777" w:rsidR="00E45044" w:rsidRPr="00297E92" w:rsidRDefault="00E45044" w:rsidP="00E45044">
            <w:pPr>
              <w:jc w:val="right"/>
              <w:rPr>
                <w:sz w:val="14"/>
                <w:szCs w:val="14"/>
              </w:rPr>
            </w:pPr>
          </w:p>
        </w:tc>
        <w:tc>
          <w:tcPr>
            <w:tcW w:w="1134" w:type="dxa"/>
            <w:tcBorders>
              <w:top w:val="nil"/>
            </w:tcBorders>
          </w:tcPr>
          <w:p w14:paraId="20176E7F" w14:textId="77777777" w:rsidR="00E45044" w:rsidRPr="00297E92" w:rsidRDefault="00E45044" w:rsidP="00E45044">
            <w:pPr>
              <w:jc w:val="right"/>
              <w:rPr>
                <w:sz w:val="14"/>
                <w:szCs w:val="14"/>
              </w:rPr>
            </w:pPr>
          </w:p>
        </w:tc>
        <w:tc>
          <w:tcPr>
            <w:tcW w:w="1134" w:type="dxa"/>
            <w:tcBorders>
              <w:top w:val="nil"/>
            </w:tcBorders>
          </w:tcPr>
          <w:p w14:paraId="3DF6B7E8" w14:textId="77777777" w:rsidR="00E45044" w:rsidRPr="00297E92" w:rsidRDefault="00E45044" w:rsidP="00E45044">
            <w:pPr>
              <w:jc w:val="right"/>
              <w:rPr>
                <w:sz w:val="14"/>
                <w:szCs w:val="14"/>
              </w:rPr>
            </w:pPr>
          </w:p>
        </w:tc>
        <w:tc>
          <w:tcPr>
            <w:tcW w:w="1088" w:type="dxa"/>
            <w:tcBorders>
              <w:top w:val="nil"/>
            </w:tcBorders>
          </w:tcPr>
          <w:p w14:paraId="3CFA1AD8" w14:textId="77777777" w:rsidR="00E45044" w:rsidRPr="00297E92" w:rsidRDefault="00E45044" w:rsidP="00E45044">
            <w:pPr>
              <w:jc w:val="right"/>
              <w:rPr>
                <w:sz w:val="14"/>
                <w:szCs w:val="14"/>
              </w:rPr>
            </w:pPr>
          </w:p>
        </w:tc>
        <w:tc>
          <w:tcPr>
            <w:tcW w:w="1045" w:type="dxa"/>
            <w:tcBorders>
              <w:top w:val="nil"/>
            </w:tcBorders>
          </w:tcPr>
          <w:p w14:paraId="61E4A8F5" w14:textId="77777777" w:rsidR="00E45044" w:rsidRPr="00297E92" w:rsidRDefault="00E45044" w:rsidP="00E45044">
            <w:pPr>
              <w:jc w:val="right"/>
              <w:rPr>
                <w:sz w:val="14"/>
                <w:szCs w:val="14"/>
              </w:rPr>
            </w:pPr>
          </w:p>
        </w:tc>
        <w:tc>
          <w:tcPr>
            <w:tcW w:w="718" w:type="dxa"/>
            <w:tcBorders>
              <w:top w:val="nil"/>
            </w:tcBorders>
          </w:tcPr>
          <w:p w14:paraId="1C32ACB4" w14:textId="77777777" w:rsidR="00E45044" w:rsidRPr="00297E92" w:rsidRDefault="00E45044" w:rsidP="00E45044">
            <w:pPr>
              <w:jc w:val="right"/>
              <w:rPr>
                <w:sz w:val="14"/>
                <w:szCs w:val="14"/>
              </w:rPr>
            </w:pPr>
          </w:p>
        </w:tc>
        <w:tc>
          <w:tcPr>
            <w:tcW w:w="1035" w:type="dxa"/>
            <w:tcBorders>
              <w:top w:val="nil"/>
            </w:tcBorders>
          </w:tcPr>
          <w:p w14:paraId="5F1825DE" w14:textId="77777777" w:rsidR="00E45044" w:rsidRPr="00297E92" w:rsidRDefault="00E45044" w:rsidP="00E45044">
            <w:pPr>
              <w:jc w:val="right"/>
              <w:rPr>
                <w:sz w:val="14"/>
                <w:szCs w:val="14"/>
              </w:rPr>
            </w:pPr>
          </w:p>
        </w:tc>
        <w:tc>
          <w:tcPr>
            <w:tcW w:w="1063" w:type="dxa"/>
            <w:tcBorders>
              <w:top w:val="nil"/>
            </w:tcBorders>
          </w:tcPr>
          <w:p w14:paraId="3C71A37E" w14:textId="77777777" w:rsidR="00E45044" w:rsidRPr="00297E92" w:rsidRDefault="00E45044" w:rsidP="00E45044">
            <w:pPr>
              <w:jc w:val="right"/>
              <w:rPr>
                <w:sz w:val="14"/>
                <w:szCs w:val="14"/>
              </w:rPr>
            </w:pPr>
          </w:p>
        </w:tc>
        <w:tc>
          <w:tcPr>
            <w:tcW w:w="902" w:type="dxa"/>
            <w:tcBorders>
              <w:top w:val="nil"/>
            </w:tcBorders>
          </w:tcPr>
          <w:p w14:paraId="6E99FD8D" w14:textId="77777777" w:rsidR="00E45044" w:rsidRPr="00297E92" w:rsidRDefault="00E45044" w:rsidP="00E45044">
            <w:pPr>
              <w:jc w:val="right"/>
              <w:rPr>
                <w:sz w:val="14"/>
                <w:szCs w:val="14"/>
              </w:rPr>
            </w:pPr>
          </w:p>
        </w:tc>
        <w:tc>
          <w:tcPr>
            <w:tcW w:w="1098" w:type="dxa"/>
            <w:tcBorders>
              <w:top w:val="nil"/>
            </w:tcBorders>
          </w:tcPr>
          <w:p w14:paraId="24A0EFD4" w14:textId="77777777" w:rsidR="00E45044" w:rsidRPr="00297E92" w:rsidRDefault="00E45044" w:rsidP="00E45044">
            <w:pPr>
              <w:jc w:val="right"/>
              <w:rPr>
                <w:sz w:val="14"/>
                <w:szCs w:val="14"/>
              </w:rPr>
            </w:pPr>
          </w:p>
        </w:tc>
        <w:tc>
          <w:tcPr>
            <w:tcW w:w="989" w:type="dxa"/>
            <w:tcBorders>
              <w:top w:val="nil"/>
            </w:tcBorders>
          </w:tcPr>
          <w:p w14:paraId="4D1D572E" w14:textId="77777777" w:rsidR="00E45044" w:rsidRPr="00297E92" w:rsidRDefault="00E45044" w:rsidP="00E45044">
            <w:pPr>
              <w:jc w:val="right"/>
              <w:rPr>
                <w:sz w:val="14"/>
                <w:szCs w:val="14"/>
              </w:rPr>
            </w:pPr>
          </w:p>
        </w:tc>
        <w:tc>
          <w:tcPr>
            <w:tcW w:w="1069" w:type="dxa"/>
            <w:tcBorders>
              <w:top w:val="nil"/>
            </w:tcBorders>
          </w:tcPr>
          <w:p w14:paraId="79A65E44" w14:textId="77777777" w:rsidR="00E45044" w:rsidRPr="00297E92" w:rsidRDefault="00E45044" w:rsidP="00E45044">
            <w:pPr>
              <w:jc w:val="right"/>
              <w:rPr>
                <w:sz w:val="14"/>
                <w:szCs w:val="14"/>
              </w:rPr>
            </w:pPr>
          </w:p>
        </w:tc>
      </w:tr>
      <w:tr w:rsidR="00E45044" w:rsidRPr="00297E92" w14:paraId="1E3B2C5D" w14:textId="77777777" w:rsidTr="00E45044">
        <w:tc>
          <w:tcPr>
            <w:tcW w:w="1701" w:type="dxa"/>
          </w:tcPr>
          <w:p w14:paraId="5E1504C4" w14:textId="77777777" w:rsidR="00E45044" w:rsidRPr="00297E92" w:rsidRDefault="00E45044" w:rsidP="00E45044">
            <w:pPr>
              <w:ind w:left="-57"/>
              <w:jc w:val="left"/>
              <w:rPr>
                <w:snapToGrid w:val="0"/>
                <w:sz w:val="14"/>
                <w:szCs w:val="14"/>
                <w:lang w:eastAsia="sk-SK"/>
              </w:rPr>
            </w:pPr>
            <w:r w:rsidRPr="00297E92">
              <w:rPr>
                <w:snapToGrid w:val="0"/>
                <w:sz w:val="14"/>
                <w:szCs w:val="14"/>
                <w:lang w:eastAsia="sk-SK"/>
              </w:rPr>
              <w:t>K 1. januáru 2015</w:t>
            </w:r>
          </w:p>
        </w:tc>
        <w:tc>
          <w:tcPr>
            <w:tcW w:w="1134" w:type="dxa"/>
            <w:tcBorders>
              <w:bottom w:val="single" w:sz="4" w:space="0" w:color="auto"/>
            </w:tcBorders>
          </w:tcPr>
          <w:p w14:paraId="6764C012" w14:textId="77777777" w:rsidR="00E45044" w:rsidRPr="00297E92" w:rsidRDefault="00E45044" w:rsidP="00E45044">
            <w:pPr>
              <w:jc w:val="right"/>
              <w:rPr>
                <w:sz w:val="14"/>
                <w:szCs w:val="14"/>
              </w:rPr>
            </w:pPr>
            <w:r w:rsidRPr="00297E92">
              <w:rPr>
                <w:sz w:val="14"/>
                <w:szCs w:val="14"/>
              </w:rPr>
              <w:t>4 996 000</w:t>
            </w:r>
          </w:p>
        </w:tc>
        <w:tc>
          <w:tcPr>
            <w:tcW w:w="1134" w:type="dxa"/>
            <w:tcBorders>
              <w:bottom w:val="single" w:sz="4" w:space="0" w:color="auto"/>
            </w:tcBorders>
          </w:tcPr>
          <w:p w14:paraId="1F296FD2" w14:textId="77777777" w:rsidR="00E45044" w:rsidRPr="00297E92" w:rsidRDefault="00E45044" w:rsidP="00E45044">
            <w:pPr>
              <w:jc w:val="right"/>
              <w:rPr>
                <w:sz w:val="14"/>
                <w:szCs w:val="14"/>
              </w:rPr>
            </w:pPr>
            <w:r w:rsidRPr="00297E92">
              <w:rPr>
                <w:sz w:val="14"/>
                <w:szCs w:val="14"/>
              </w:rPr>
              <w:t>-</w:t>
            </w:r>
          </w:p>
        </w:tc>
        <w:tc>
          <w:tcPr>
            <w:tcW w:w="1134" w:type="dxa"/>
            <w:tcBorders>
              <w:bottom w:val="single" w:sz="4" w:space="0" w:color="auto"/>
            </w:tcBorders>
          </w:tcPr>
          <w:p w14:paraId="13B399BE" w14:textId="77777777" w:rsidR="00E45044" w:rsidRPr="00297E92" w:rsidRDefault="00E45044" w:rsidP="00E45044">
            <w:pPr>
              <w:jc w:val="right"/>
              <w:rPr>
                <w:sz w:val="14"/>
                <w:szCs w:val="14"/>
              </w:rPr>
            </w:pPr>
            <w:r w:rsidRPr="00297E92">
              <w:rPr>
                <w:sz w:val="14"/>
                <w:szCs w:val="14"/>
              </w:rPr>
              <w:t>1 493</w:t>
            </w:r>
          </w:p>
        </w:tc>
        <w:tc>
          <w:tcPr>
            <w:tcW w:w="1088" w:type="dxa"/>
            <w:tcBorders>
              <w:bottom w:val="single" w:sz="4" w:space="0" w:color="auto"/>
            </w:tcBorders>
          </w:tcPr>
          <w:p w14:paraId="6C1DC851" w14:textId="77777777" w:rsidR="00E45044" w:rsidRPr="00297E92" w:rsidRDefault="00E45044" w:rsidP="00E45044">
            <w:pPr>
              <w:jc w:val="right"/>
              <w:rPr>
                <w:sz w:val="14"/>
                <w:szCs w:val="14"/>
              </w:rPr>
            </w:pPr>
            <w:r w:rsidRPr="00297E92">
              <w:rPr>
                <w:sz w:val="14"/>
                <w:szCs w:val="14"/>
              </w:rPr>
              <w:t>-</w:t>
            </w:r>
          </w:p>
        </w:tc>
        <w:tc>
          <w:tcPr>
            <w:tcW w:w="1045" w:type="dxa"/>
            <w:tcBorders>
              <w:bottom w:val="single" w:sz="4" w:space="0" w:color="auto"/>
            </w:tcBorders>
          </w:tcPr>
          <w:p w14:paraId="4D9AB167" w14:textId="77777777" w:rsidR="00E45044" w:rsidRPr="00297E92" w:rsidRDefault="00E45044" w:rsidP="00E45044">
            <w:pPr>
              <w:jc w:val="right"/>
              <w:rPr>
                <w:sz w:val="14"/>
                <w:szCs w:val="14"/>
              </w:rPr>
            </w:pPr>
            <w:r w:rsidRPr="00297E92">
              <w:rPr>
                <w:sz w:val="14"/>
                <w:szCs w:val="14"/>
              </w:rPr>
              <w:t>-</w:t>
            </w:r>
          </w:p>
        </w:tc>
        <w:tc>
          <w:tcPr>
            <w:tcW w:w="718" w:type="dxa"/>
            <w:tcBorders>
              <w:bottom w:val="single" w:sz="4" w:space="0" w:color="auto"/>
            </w:tcBorders>
          </w:tcPr>
          <w:p w14:paraId="42949E80" w14:textId="77777777" w:rsidR="00E45044" w:rsidRPr="00297E92" w:rsidRDefault="00E45044" w:rsidP="00E45044">
            <w:pPr>
              <w:jc w:val="right"/>
              <w:rPr>
                <w:sz w:val="14"/>
                <w:szCs w:val="14"/>
              </w:rPr>
            </w:pPr>
            <w:r w:rsidRPr="00297E92">
              <w:rPr>
                <w:sz w:val="14"/>
                <w:szCs w:val="14"/>
              </w:rPr>
              <w:t>-</w:t>
            </w:r>
          </w:p>
        </w:tc>
        <w:tc>
          <w:tcPr>
            <w:tcW w:w="1035" w:type="dxa"/>
            <w:tcBorders>
              <w:bottom w:val="single" w:sz="4" w:space="0" w:color="auto"/>
            </w:tcBorders>
          </w:tcPr>
          <w:p w14:paraId="5A91656C" w14:textId="77777777" w:rsidR="00E45044" w:rsidRPr="00297E92" w:rsidRDefault="00E45044" w:rsidP="00E45044">
            <w:pPr>
              <w:jc w:val="right"/>
              <w:rPr>
                <w:sz w:val="14"/>
                <w:szCs w:val="14"/>
              </w:rPr>
            </w:pPr>
            <w:r w:rsidRPr="00297E92">
              <w:rPr>
                <w:sz w:val="14"/>
                <w:szCs w:val="14"/>
              </w:rPr>
              <w:t>-</w:t>
            </w:r>
          </w:p>
        </w:tc>
        <w:tc>
          <w:tcPr>
            <w:tcW w:w="1063" w:type="dxa"/>
            <w:tcBorders>
              <w:bottom w:val="single" w:sz="4" w:space="0" w:color="auto"/>
            </w:tcBorders>
          </w:tcPr>
          <w:p w14:paraId="16ECC0AB" w14:textId="77777777" w:rsidR="00E45044" w:rsidRPr="00297E92" w:rsidRDefault="00E45044" w:rsidP="00E45044">
            <w:pPr>
              <w:jc w:val="right"/>
              <w:rPr>
                <w:sz w:val="14"/>
                <w:szCs w:val="14"/>
              </w:rPr>
            </w:pPr>
            <w:r w:rsidRPr="00297E92">
              <w:rPr>
                <w:sz w:val="14"/>
                <w:szCs w:val="14"/>
              </w:rPr>
              <w:t>-</w:t>
            </w:r>
          </w:p>
        </w:tc>
        <w:tc>
          <w:tcPr>
            <w:tcW w:w="902" w:type="dxa"/>
            <w:tcBorders>
              <w:bottom w:val="single" w:sz="4" w:space="0" w:color="auto"/>
            </w:tcBorders>
          </w:tcPr>
          <w:p w14:paraId="13A83132" w14:textId="77777777" w:rsidR="00E45044" w:rsidRPr="00297E92" w:rsidRDefault="00E45044" w:rsidP="00E45044">
            <w:pPr>
              <w:jc w:val="right"/>
              <w:rPr>
                <w:sz w:val="14"/>
                <w:szCs w:val="14"/>
              </w:rPr>
            </w:pPr>
            <w:r w:rsidRPr="00297E92">
              <w:rPr>
                <w:sz w:val="14"/>
                <w:szCs w:val="14"/>
              </w:rPr>
              <w:t>-</w:t>
            </w:r>
          </w:p>
        </w:tc>
        <w:tc>
          <w:tcPr>
            <w:tcW w:w="1098" w:type="dxa"/>
            <w:tcBorders>
              <w:bottom w:val="single" w:sz="4" w:space="0" w:color="auto"/>
            </w:tcBorders>
          </w:tcPr>
          <w:p w14:paraId="3674132C" w14:textId="77777777" w:rsidR="00E45044" w:rsidRPr="00297E92" w:rsidRDefault="00E45044" w:rsidP="00E45044">
            <w:pPr>
              <w:jc w:val="right"/>
              <w:rPr>
                <w:sz w:val="14"/>
                <w:szCs w:val="14"/>
              </w:rPr>
            </w:pPr>
            <w:r w:rsidRPr="00297E92">
              <w:rPr>
                <w:sz w:val="14"/>
                <w:szCs w:val="14"/>
              </w:rPr>
              <w:t>-</w:t>
            </w:r>
          </w:p>
        </w:tc>
        <w:tc>
          <w:tcPr>
            <w:tcW w:w="989" w:type="dxa"/>
            <w:tcBorders>
              <w:bottom w:val="single" w:sz="4" w:space="0" w:color="auto"/>
            </w:tcBorders>
          </w:tcPr>
          <w:p w14:paraId="1E1047D1" w14:textId="77777777" w:rsidR="00E45044" w:rsidRPr="00297E92" w:rsidRDefault="00E45044" w:rsidP="00E45044">
            <w:pPr>
              <w:jc w:val="right"/>
              <w:rPr>
                <w:sz w:val="14"/>
                <w:szCs w:val="14"/>
              </w:rPr>
            </w:pPr>
            <w:r w:rsidRPr="00297E92">
              <w:rPr>
                <w:sz w:val="14"/>
                <w:szCs w:val="14"/>
              </w:rPr>
              <w:t>-</w:t>
            </w:r>
          </w:p>
        </w:tc>
        <w:tc>
          <w:tcPr>
            <w:tcW w:w="1069" w:type="dxa"/>
            <w:tcBorders>
              <w:bottom w:val="single" w:sz="4" w:space="0" w:color="auto"/>
            </w:tcBorders>
          </w:tcPr>
          <w:p w14:paraId="719FE5AE" w14:textId="77777777" w:rsidR="00E45044" w:rsidRPr="00297E92" w:rsidRDefault="00E45044" w:rsidP="00E45044">
            <w:pPr>
              <w:jc w:val="right"/>
              <w:rPr>
                <w:sz w:val="14"/>
                <w:szCs w:val="14"/>
              </w:rPr>
            </w:pPr>
            <w:r w:rsidRPr="00297E92">
              <w:rPr>
                <w:sz w:val="14"/>
                <w:szCs w:val="14"/>
              </w:rPr>
              <w:t>4 997 493</w:t>
            </w:r>
          </w:p>
        </w:tc>
      </w:tr>
      <w:tr w:rsidR="00E45044" w:rsidRPr="00297E92" w14:paraId="768CC6D5" w14:textId="77777777" w:rsidTr="00E45044">
        <w:tc>
          <w:tcPr>
            <w:tcW w:w="1701" w:type="dxa"/>
          </w:tcPr>
          <w:p w14:paraId="5F21B1D7" w14:textId="77777777" w:rsidR="00E45044" w:rsidRPr="00297E92" w:rsidRDefault="00E45044" w:rsidP="00E45044">
            <w:pPr>
              <w:ind w:left="-57"/>
              <w:jc w:val="left"/>
              <w:rPr>
                <w:snapToGrid w:val="0"/>
                <w:sz w:val="14"/>
                <w:szCs w:val="14"/>
                <w:lang w:eastAsia="sk-SK"/>
              </w:rPr>
            </w:pPr>
            <w:r w:rsidRPr="00297E92">
              <w:rPr>
                <w:snapToGrid w:val="0"/>
                <w:sz w:val="14"/>
                <w:szCs w:val="14"/>
                <w:lang w:eastAsia="sk-SK"/>
              </w:rPr>
              <w:t>K 31. decembru 2015</w:t>
            </w:r>
          </w:p>
        </w:tc>
        <w:tc>
          <w:tcPr>
            <w:tcW w:w="1134" w:type="dxa"/>
            <w:tcBorders>
              <w:top w:val="single" w:sz="4" w:space="0" w:color="auto"/>
              <w:bottom w:val="single" w:sz="8" w:space="0" w:color="auto"/>
            </w:tcBorders>
          </w:tcPr>
          <w:p w14:paraId="2AB07EF1" w14:textId="77777777" w:rsidR="00E45044" w:rsidRPr="00297E92" w:rsidRDefault="00E45044" w:rsidP="00E45044">
            <w:pPr>
              <w:jc w:val="right"/>
              <w:rPr>
                <w:sz w:val="14"/>
                <w:szCs w:val="14"/>
              </w:rPr>
            </w:pPr>
            <w:r w:rsidRPr="00297E92">
              <w:rPr>
                <w:sz w:val="14"/>
                <w:szCs w:val="14"/>
              </w:rPr>
              <w:t>4 996 000</w:t>
            </w:r>
          </w:p>
        </w:tc>
        <w:tc>
          <w:tcPr>
            <w:tcW w:w="1134" w:type="dxa"/>
            <w:tcBorders>
              <w:top w:val="single" w:sz="4" w:space="0" w:color="auto"/>
              <w:bottom w:val="single" w:sz="8" w:space="0" w:color="auto"/>
            </w:tcBorders>
          </w:tcPr>
          <w:p w14:paraId="5002A45D" w14:textId="77777777" w:rsidR="00E45044" w:rsidRPr="00297E92" w:rsidRDefault="00E45044" w:rsidP="00E45044">
            <w:pPr>
              <w:jc w:val="right"/>
              <w:rPr>
                <w:sz w:val="14"/>
                <w:szCs w:val="14"/>
              </w:rPr>
            </w:pPr>
            <w:r w:rsidRPr="00297E92">
              <w:rPr>
                <w:sz w:val="14"/>
                <w:szCs w:val="14"/>
              </w:rPr>
              <w:t>-</w:t>
            </w:r>
          </w:p>
        </w:tc>
        <w:tc>
          <w:tcPr>
            <w:tcW w:w="1134" w:type="dxa"/>
            <w:tcBorders>
              <w:top w:val="single" w:sz="4" w:space="0" w:color="auto"/>
              <w:bottom w:val="single" w:sz="8" w:space="0" w:color="auto"/>
            </w:tcBorders>
          </w:tcPr>
          <w:p w14:paraId="10686233" w14:textId="77777777" w:rsidR="00E45044" w:rsidRPr="00297E92" w:rsidRDefault="00E45044" w:rsidP="00E45044">
            <w:pPr>
              <w:jc w:val="right"/>
              <w:rPr>
                <w:sz w:val="14"/>
                <w:szCs w:val="14"/>
              </w:rPr>
            </w:pPr>
            <w:r w:rsidRPr="00297E92">
              <w:rPr>
                <w:sz w:val="14"/>
                <w:szCs w:val="14"/>
              </w:rPr>
              <w:t>1 532</w:t>
            </w:r>
          </w:p>
        </w:tc>
        <w:tc>
          <w:tcPr>
            <w:tcW w:w="1088" w:type="dxa"/>
            <w:tcBorders>
              <w:top w:val="single" w:sz="4" w:space="0" w:color="auto"/>
              <w:bottom w:val="single" w:sz="8" w:space="0" w:color="auto"/>
            </w:tcBorders>
          </w:tcPr>
          <w:p w14:paraId="0F8BECE9" w14:textId="77777777" w:rsidR="00E45044" w:rsidRPr="00297E92" w:rsidRDefault="00E45044" w:rsidP="00E45044">
            <w:pPr>
              <w:jc w:val="right"/>
              <w:rPr>
                <w:sz w:val="14"/>
                <w:szCs w:val="14"/>
              </w:rPr>
            </w:pPr>
            <w:r w:rsidRPr="00297E92">
              <w:rPr>
                <w:sz w:val="14"/>
                <w:szCs w:val="14"/>
              </w:rPr>
              <w:t>-</w:t>
            </w:r>
          </w:p>
        </w:tc>
        <w:tc>
          <w:tcPr>
            <w:tcW w:w="1045" w:type="dxa"/>
            <w:tcBorders>
              <w:top w:val="single" w:sz="4" w:space="0" w:color="auto"/>
              <w:bottom w:val="single" w:sz="8" w:space="0" w:color="auto"/>
            </w:tcBorders>
          </w:tcPr>
          <w:p w14:paraId="060C6AD5" w14:textId="77777777" w:rsidR="00E45044" w:rsidRPr="00297E92" w:rsidRDefault="00E45044" w:rsidP="00E45044">
            <w:pPr>
              <w:jc w:val="right"/>
              <w:rPr>
                <w:sz w:val="14"/>
                <w:szCs w:val="14"/>
              </w:rPr>
            </w:pPr>
            <w:r w:rsidRPr="00297E92">
              <w:rPr>
                <w:sz w:val="14"/>
                <w:szCs w:val="14"/>
              </w:rPr>
              <w:t>-</w:t>
            </w:r>
          </w:p>
        </w:tc>
        <w:tc>
          <w:tcPr>
            <w:tcW w:w="718" w:type="dxa"/>
            <w:tcBorders>
              <w:top w:val="single" w:sz="4" w:space="0" w:color="auto"/>
              <w:bottom w:val="single" w:sz="8" w:space="0" w:color="auto"/>
            </w:tcBorders>
          </w:tcPr>
          <w:p w14:paraId="256B2C19" w14:textId="77777777" w:rsidR="00E45044" w:rsidRPr="00297E92" w:rsidRDefault="00E45044" w:rsidP="00E45044">
            <w:pPr>
              <w:jc w:val="right"/>
              <w:rPr>
                <w:sz w:val="14"/>
                <w:szCs w:val="14"/>
              </w:rPr>
            </w:pPr>
            <w:r w:rsidRPr="00297E92">
              <w:rPr>
                <w:sz w:val="14"/>
                <w:szCs w:val="14"/>
              </w:rPr>
              <w:t>-</w:t>
            </w:r>
          </w:p>
        </w:tc>
        <w:tc>
          <w:tcPr>
            <w:tcW w:w="1035" w:type="dxa"/>
            <w:tcBorders>
              <w:top w:val="single" w:sz="4" w:space="0" w:color="auto"/>
              <w:bottom w:val="single" w:sz="8" w:space="0" w:color="auto"/>
            </w:tcBorders>
          </w:tcPr>
          <w:p w14:paraId="1B876FD6" w14:textId="77777777" w:rsidR="00E45044" w:rsidRPr="00297E92" w:rsidRDefault="00E45044" w:rsidP="00E45044">
            <w:pPr>
              <w:jc w:val="right"/>
              <w:rPr>
                <w:sz w:val="14"/>
                <w:szCs w:val="14"/>
              </w:rPr>
            </w:pPr>
            <w:r w:rsidRPr="00297E92">
              <w:rPr>
                <w:sz w:val="14"/>
                <w:szCs w:val="14"/>
              </w:rPr>
              <w:t>-</w:t>
            </w:r>
          </w:p>
        </w:tc>
        <w:tc>
          <w:tcPr>
            <w:tcW w:w="1063" w:type="dxa"/>
            <w:tcBorders>
              <w:top w:val="single" w:sz="4" w:space="0" w:color="auto"/>
              <w:bottom w:val="single" w:sz="8" w:space="0" w:color="auto"/>
            </w:tcBorders>
          </w:tcPr>
          <w:p w14:paraId="35DA136C" w14:textId="77777777" w:rsidR="00E45044" w:rsidRPr="00297E92" w:rsidRDefault="00E45044" w:rsidP="00E45044">
            <w:pPr>
              <w:jc w:val="right"/>
              <w:rPr>
                <w:sz w:val="14"/>
                <w:szCs w:val="14"/>
              </w:rPr>
            </w:pPr>
            <w:r w:rsidRPr="00297E92">
              <w:rPr>
                <w:sz w:val="14"/>
                <w:szCs w:val="14"/>
              </w:rPr>
              <w:t>-</w:t>
            </w:r>
          </w:p>
        </w:tc>
        <w:tc>
          <w:tcPr>
            <w:tcW w:w="902" w:type="dxa"/>
            <w:tcBorders>
              <w:top w:val="single" w:sz="4" w:space="0" w:color="auto"/>
              <w:bottom w:val="single" w:sz="8" w:space="0" w:color="auto"/>
            </w:tcBorders>
          </w:tcPr>
          <w:p w14:paraId="0A27F64C" w14:textId="77777777" w:rsidR="00E45044" w:rsidRPr="00297E92" w:rsidRDefault="00E45044" w:rsidP="00E45044">
            <w:pPr>
              <w:jc w:val="right"/>
              <w:rPr>
                <w:sz w:val="14"/>
                <w:szCs w:val="14"/>
              </w:rPr>
            </w:pPr>
            <w:r w:rsidRPr="00297E92">
              <w:rPr>
                <w:sz w:val="14"/>
                <w:szCs w:val="14"/>
              </w:rPr>
              <w:t>-</w:t>
            </w:r>
          </w:p>
        </w:tc>
        <w:tc>
          <w:tcPr>
            <w:tcW w:w="1098" w:type="dxa"/>
            <w:tcBorders>
              <w:top w:val="single" w:sz="4" w:space="0" w:color="auto"/>
              <w:bottom w:val="single" w:sz="8" w:space="0" w:color="auto"/>
            </w:tcBorders>
          </w:tcPr>
          <w:p w14:paraId="3A206FD7" w14:textId="77777777" w:rsidR="00E45044" w:rsidRPr="00297E92" w:rsidRDefault="00E45044" w:rsidP="00E45044">
            <w:pPr>
              <w:jc w:val="right"/>
              <w:rPr>
                <w:sz w:val="14"/>
                <w:szCs w:val="14"/>
              </w:rPr>
            </w:pPr>
            <w:r w:rsidRPr="00297E92">
              <w:rPr>
                <w:sz w:val="14"/>
                <w:szCs w:val="14"/>
              </w:rPr>
              <w:t>-</w:t>
            </w:r>
          </w:p>
        </w:tc>
        <w:tc>
          <w:tcPr>
            <w:tcW w:w="989" w:type="dxa"/>
            <w:tcBorders>
              <w:top w:val="single" w:sz="4" w:space="0" w:color="auto"/>
              <w:bottom w:val="single" w:sz="8" w:space="0" w:color="auto"/>
            </w:tcBorders>
          </w:tcPr>
          <w:p w14:paraId="096F67B8" w14:textId="77777777" w:rsidR="00E45044" w:rsidRPr="00297E92" w:rsidRDefault="00E45044" w:rsidP="00E45044">
            <w:pPr>
              <w:jc w:val="right"/>
              <w:rPr>
                <w:sz w:val="14"/>
                <w:szCs w:val="14"/>
              </w:rPr>
            </w:pPr>
            <w:r w:rsidRPr="00297E92">
              <w:rPr>
                <w:sz w:val="14"/>
                <w:szCs w:val="14"/>
              </w:rPr>
              <w:t>-</w:t>
            </w:r>
          </w:p>
        </w:tc>
        <w:tc>
          <w:tcPr>
            <w:tcW w:w="1069" w:type="dxa"/>
            <w:tcBorders>
              <w:top w:val="single" w:sz="4" w:space="0" w:color="auto"/>
              <w:bottom w:val="single" w:sz="8" w:space="0" w:color="auto"/>
            </w:tcBorders>
          </w:tcPr>
          <w:p w14:paraId="11EAC4CE" w14:textId="77777777" w:rsidR="00E45044" w:rsidRPr="00297E92" w:rsidRDefault="00E45044" w:rsidP="00E45044">
            <w:pPr>
              <w:jc w:val="right"/>
              <w:rPr>
                <w:sz w:val="14"/>
                <w:szCs w:val="14"/>
              </w:rPr>
            </w:pPr>
            <w:r w:rsidRPr="00297E92">
              <w:rPr>
                <w:sz w:val="14"/>
                <w:szCs w:val="14"/>
              </w:rPr>
              <w:t>4 997 532</w:t>
            </w:r>
          </w:p>
        </w:tc>
      </w:tr>
    </w:tbl>
    <w:p w14:paraId="11B4DBD5" w14:textId="77777777" w:rsidR="00E45044" w:rsidRPr="00297E92" w:rsidRDefault="00E45044" w:rsidP="00E45044">
      <w:pPr>
        <w:rPr>
          <w:snapToGrid w:val="0"/>
          <w:highlight w:val="yellow"/>
          <w:lang w:eastAsia="sk-SK"/>
        </w:rPr>
      </w:pPr>
    </w:p>
    <w:p w14:paraId="626236FE" w14:textId="77777777" w:rsidR="00E45044" w:rsidRPr="00297E92" w:rsidRDefault="00E45044" w:rsidP="00E45044">
      <w:pPr>
        <w:rPr>
          <w:snapToGrid w:val="0"/>
          <w:highlight w:val="yellow"/>
          <w:u w:val="single"/>
          <w:lang w:eastAsia="sk-SK"/>
        </w:rPr>
      </w:pPr>
      <w:r w:rsidRPr="00297E92">
        <w:rPr>
          <w:snapToGrid w:val="0"/>
          <w:lang w:eastAsia="sk-SK"/>
        </w:rPr>
        <w:t xml:space="preserve">Spoločnosť v roku 2015 kapitalizovala úvery, čím došlo k navýšeniu ZI v dcérskej spoločnosti Kaiser Food Kft. vo výške 2 885 299 EUR, ktoré ešte nebolo zapísané v obchodnom registri. </w:t>
      </w:r>
    </w:p>
    <w:p w14:paraId="6CE4AC73" w14:textId="77777777" w:rsidR="00E45044" w:rsidRPr="00297E92" w:rsidRDefault="00E45044" w:rsidP="00E45044">
      <w:pPr>
        <w:rPr>
          <w:snapToGrid w:val="0"/>
          <w:lang w:eastAsia="sk-SK"/>
        </w:rPr>
      </w:pPr>
    </w:p>
    <w:p w14:paraId="1BB8B37D" w14:textId="77777777" w:rsidR="00E45044" w:rsidRPr="00297E92" w:rsidRDefault="00E45044" w:rsidP="00E45044">
      <w:pPr>
        <w:rPr>
          <w:snapToGrid w:val="0"/>
          <w:lang w:eastAsia="sk-SK"/>
        </w:rPr>
      </w:pPr>
      <w:r w:rsidRPr="00297E92">
        <w:rPr>
          <w:snapToGrid w:val="0"/>
          <w:lang w:eastAsia="sk-SK"/>
        </w:rPr>
        <w:t>Spoločnosť k 31. decembru 2015 vykázala opravnú položku k investícii a dlhodobému finančnému majetku v obstaraní v dcérskej spoločnosti Debreceni Csoport Kft. vyčíslenú ako rozdiel medzi obstarávacou cenou investície a súčasnou hodnotou investícií stanovenou oceňovacím modelom “</w:t>
      </w:r>
      <w:r w:rsidRPr="00297E92">
        <w:t>Income approach</w:t>
      </w:r>
      <w:r w:rsidRPr="00297E92">
        <w:rPr>
          <w:snapToGrid w:val="0"/>
          <w:lang w:eastAsia="sk-SK"/>
        </w:rPr>
        <w:t>“. Oceňovací model zohľadnil aktuálnu finančnú situáciu dcérskej spoločnosti ako aj odhadované budúce výsledky na základe schváleného podnikateľského plánu na nasledujúcich 6 rokov. Vzhľadom na to, že skutočné finančné výsledky sú vo veľkej miere závislé na úspešnosti implementovania podnikateľského plánu, vývoja na trhu a splnení plánovaných objemov výroby a predaja v budúcnosti, skutočná hodnota investícií v budúcnosti sa môže od aktuálneho odhadu líšiť.</w:t>
      </w:r>
    </w:p>
    <w:p w14:paraId="17CA71B1" w14:textId="77777777" w:rsidR="00E45044" w:rsidRPr="00297E92" w:rsidRDefault="00E45044" w:rsidP="00E45044">
      <w:pPr>
        <w:rPr>
          <w:snapToGrid w:val="0"/>
          <w:highlight w:val="yellow"/>
          <w:u w:val="single"/>
          <w:lang w:eastAsia="sk-SK"/>
        </w:rPr>
      </w:pPr>
    </w:p>
    <w:p w14:paraId="3FB79298" w14:textId="590ED594" w:rsidR="00626AA4" w:rsidRPr="00297E92" w:rsidRDefault="00E72907" w:rsidP="009A1D43">
      <w:pPr>
        <w:pStyle w:val="Nadpis3"/>
      </w:pPr>
      <w:r w:rsidRPr="00297E92">
        <w:rPr>
          <w:highlight w:val="yellow"/>
        </w:rPr>
        <w:br w:type="page"/>
      </w:r>
      <w:r w:rsidR="00626AA4" w:rsidRPr="00297E92">
        <w:lastRenderedPageBreak/>
        <w:t>Štruktúra dlhodobého finančného majetku</w:t>
      </w:r>
    </w:p>
    <w:p w14:paraId="2C349D96" w14:textId="77777777" w:rsidR="005709BA" w:rsidRPr="00297E92" w:rsidRDefault="005709BA" w:rsidP="00626AA4"/>
    <w:tbl>
      <w:tblPr>
        <w:tblW w:w="4935" w:type="pct"/>
        <w:tblInd w:w="108" w:type="dxa"/>
        <w:tblLayout w:type="fixed"/>
        <w:tblLook w:val="0000" w:firstRow="0" w:lastRow="0" w:firstColumn="0" w:lastColumn="0" w:noHBand="0" w:noVBand="0"/>
      </w:tblPr>
      <w:tblGrid>
        <w:gridCol w:w="4395"/>
        <w:gridCol w:w="1929"/>
        <w:gridCol w:w="1929"/>
        <w:gridCol w:w="1929"/>
        <w:gridCol w:w="1681"/>
        <w:gridCol w:w="1957"/>
      </w:tblGrid>
      <w:tr w:rsidR="004843EA" w:rsidRPr="00297E92" w14:paraId="0D1D87E0" w14:textId="77777777" w:rsidTr="005827D4">
        <w:trPr>
          <w:cantSplit/>
        </w:trPr>
        <w:tc>
          <w:tcPr>
            <w:tcW w:w="1590" w:type="pct"/>
            <w:vMerge w:val="restart"/>
            <w:tcBorders>
              <w:top w:val="single" w:sz="8" w:space="0" w:color="auto"/>
            </w:tcBorders>
            <w:vAlign w:val="center"/>
          </w:tcPr>
          <w:p w14:paraId="798E3BD6" w14:textId="77777777" w:rsidR="004843EA" w:rsidRPr="00297E92" w:rsidRDefault="004843EA" w:rsidP="00626AA4">
            <w:pPr>
              <w:ind w:left="85" w:hanging="142"/>
              <w:jc w:val="left"/>
              <w:rPr>
                <w:b/>
                <w:i/>
                <w:sz w:val="15"/>
                <w:szCs w:val="15"/>
              </w:rPr>
            </w:pPr>
            <w:r w:rsidRPr="00297E92">
              <w:rPr>
                <w:b/>
                <w:i/>
                <w:sz w:val="15"/>
                <w:szCs w:val="15"/>
              </w:rPr>
              <w:t xml:space="preserve">Obchodné meno </w:t>
            </w:r>
            <w:r w:rsidRPr="00297E92">
              <w:rPr>
                <w:b/>
                <w:i/>
                <w:sz w:val="15"/>
                <w:szCs w:val="15"/>
              </w:rPr>
              <w:br/>
              <w:t>a sídlo spoločnosti</w:t>
            </w:r>
          </w:p>
        </w:tc>
        <w:tc>
          <w:tcPr>
            <w:tcW w:w="698" w:type="pct"/>
            <w:tcBorders>
              <w:top w:val="single" w:sz="8" w:space="0" w:color="auto"/>
            </w:tcBorders>
            <w:vAlign w:val="center"/>
          </w:tcPr>
          <w:p w14:paraId="609A715C" w14:textId="77777777" w:rsidR="004843EA" w:rsidRPr="00297E92" w:rsidRDefault="004843EA" w:rsidP="00626AA4">
            <w:pPr>
              <w:jc w:val="center"/>
              <w:rPr>
                <w:b/>
                <w:i/>
                <w:sz w:val="15"/>
                <w:szCs w:val="15"/>
              </w:rPr>
            </w:pPr>
            <w:r w:rsidRPr="00297E92">
              <w:rPr>
                <w:b/>
                <w:i/>
                <w:sz w:val="15"/>
                <w:szCs w:val="15"/>
              </w:rPr>
              <w:t xml:space="preserve">Podiel </w:t>
            </w:r>
            <w:r w:rsidRPr="00297E92">
              <w:rPr>
                <w:b/>
                <w:i/>
                <w:sz w:val="15"/>
                <w:szCs w:val="15"/>
              </w:rPr>
              <w:br/>
              <w:t>na ZI</w:t>
            </w:r>
          </w:p>
        </w:tc>
        <w:tc>
          <w:tcPr>
            <w:tcW w:w="698" w:type="pct"/>
            <w:tcBorders>
              <w:top w:val="single" w:sz="8" w:space="0" w:color="auto"/>
            </w:tcBorders>
            <w:vAlign w:val="center"/>
          </w:tcPr>
          <w:p w14:paraId="1FFBB090" w14:textId="77777777" w:rsidR="004843EA" w:rsidRPr="00297E92" w:rsidRDefault="004843EA" w:rsidP="00626AA4">
            <w:pPr>
              <w:jc w:val="center"/>
              <w:rPr>
                <w:b/>
                <w:i/>
                <w:sz w:val="15"/>
                <w:szCs w:val="15"/>
              </w:rPr>
            </w:pPr>
            <w:r w:rsidRPr="00297E92">
              <w:rPr>
                <w:b/>
                <w:i/>
                <w:sz w:val="15"/>
                <w:szCs w:val="15"/>
              </w:rPr>
              <w:t xml:space="preserve">Hlasovacie </w:t>
            </w:r>
            <w:r w:rsidRPr="00297E92">
              <w:rPr>
                <w:b/>
                <w:i/>
                <w:sz w:val="15"/>
                <w:szCs w:val="15"/>
              </w:rPr>
              <w:br/>
              <w:t>práva</w:t>
            </w:r>
          </w:p>
        </w:tc>
        <w:tc>
          <w:tcPr>
            <w:tcW w:w="698" w:type="pct"/>
            <w:vMerge w:val="restart"/>
            <w:tcBorders>
              <w:top w:val="single" w:sz="8" w:space="0" w:color="auto"/>
            </w:tcBorders>
            <w:vAlign w:val="center"/>
          </w:tcPr>
          <w:p w14:paraId="15B14B7F" w14:textId="0E305B96" w:rsidR="004843EA" w:rsidRPr="00297E92" w:rsidRDefault="004843EA" w:rsidP="00916A02">
            <w:pPr>
              <w:jc w:val="center"/>
              <w:rPr>
                <w:rFonts w:cs="Arial"/>
                <w:b/>
                <w:bCs/>
                <w:i/>
                <w:iCs/>
                <w:sz w:val="15"/>
                <w:szCs w:val="15"/>
                <w:lang w:eastAsia="sk-SK"/>
              </w:rPr>
            </w:pPr>
            <w:r w:rsidRPr="00297E92">
              <w:rPr>
                <w:rFonts w:cs="Arial"/>
                <w:b/>
                <w:bCs/>
                <w:i/>
                <w:iCs/>
                <w:sz w:val="15"/>
                <w:szCs w:val="15"/>
                <w:lang w:eastAsia="sk-SK"/>
              </w:rPr>
              <w:t>Hodnota vlastného imania</w:t>
            </w:r>
          </w:p>
        </w:tc>
        <w:tc>
          <w:tcPr>
            <w:tcW w:w="608" w:type="pct"/>
            <w:vMerge w:val="restart"/>
            <w:tcBorders>
              <w:top w:val="single" w:sz="8" w:space="0" w:color="auto"/>
            </w:tcBorders>
            <w:vAlign w:val="center"/>
          </w:tcPr>
          <w:p w14:paraId="4DAA100B" w14:textId="77777777" w:rsidR="004843EA" w:rsidRPr="00297E92" w:rsidRDefault="004843EA" w:rsidP="00BA438E">
            <w:pPr>
              <w:jc w:val="center"/>
              <w:rPr>
                <w:rFonts w:cs="Arial"/>
                <w:b/>
                <w:bCs/>
                <w:i/>
                <w:iCs/>
                <w:sz w:val="15"/>
                <w:szCs w:val="15"/>
                <w:lang w:eastAsia="sk-SK"/>
              </w:rPr>
            </w:pPr>
            <w:r w:rsidRPr="00297E92">
              <w:rPr>
                <w:rFonts w:cs="Arial"/>
                <w:b/>
                <w:bCs/>
                <w:i/>
                <w:iCs/>
                <w:sz w:val="15"/>
                <w:szCs w:val="15"/>
                <w:lang w:eastAsia="sk-SK"/>
              </w:rPr>
              <w:t>Výsledok hospodárenia</w:t>
            </w:r>
          </w:p>
        </w:tc>
        <w:tc>
          <w:tcPr>
            <w:tcW w:w="708" w:type="pct"/>
            <w:vMerge w:val="restart"/>
            <w:tcBorders>
              <w:top w:val="single" w:sz="8" w:space="0" w:color="auto"/>
            </w:tcBorders>
          </w:tcPr>
          <w:p w14:paraId="103645B9" w14:textId="77777777" w:rsidR="004843EA" w:rsidRPr="00297E92" w:rsidRDefault="004843EA" w:rsidP="005827D4">
            <w:pPr>
              <w:jc w:val="center"/>
              <w:rPr>
                <w:rFonts w:cs="Arial"/>
                <w:b/>
                <w:bCs/>
                <w:i/>
                <w:iCs/>
                <w:sz w:val="15"/>
                <w:szCs w:val="15"/>
                <w:lang w:eastAsia="sk-SK"/>
              </w:rPr>
            </w:pPr>
            <w:r w:rsidRPr="00297E92">
              <w:rPr>
                <w:rFonts w:cs="Arial"/>
                <w:b/>
                <w:bCs/>
                <w:i/>
                <w:iCs/>
                <w:sz w:val="15"/>
                <w:szCs w:val="15"/>
                <w:lang w:eastAsia="sk-SK"/>
              </w:rPr>
              <w:t>Účtovná hodnota dlhodobého finančného majetku</w:t>
            </w:r>
          </w:p>
        </w:tc>
      </w:tr>
      <w:tr w:rsidR="004843EA" w:rsidRPr="00297E92" w14:paraId="45F85B61" w14:textId="77777777" w:rsidTr="00626AA4">
        <w:trPr>
          <w:cantSplit/>
        </w:trPr>
        <w:tc>
          <w:tcPr>
            <w:tcW w:w="1590" w:type="pct"/>
            <w:vMerge/>
            <w:tcBorders>
              <w:bottom w:val="single" w:sz="4" w:space="0" w:color="auto"/>
            </w:tcBorders>
            <w:vAlign w:val="center"/>
          </w:tcPr>
          <w:p w14:paraId="40F262A8" w14:textId="77777777" w:rsidR="004843EA" w:rsidRPr="00297E92" w:rsidRDefault="004843EA" w:rsidP="00626AA4">
            <w:pPr>
              <w:ind w:left="-57"/>
              <w:jc w:val="center"/>
              <w:rPr>
                <w:b/>
                <w:i/>
                <w:sz w:val="15"/>
                <w:szCs w:val="15"/>
              </w:rPr>
            </w:pPr>
          </w:p>
        </w:tc>
        <w:tc>
          <w:tcPr>
            <w:tcW w:w="698" w:type="pct"/>
            <w:tcBorders>
              <w:bottom w:val="single" w:sz="4" w:space="0" w:color="auto"/>
            </w:tcBorders>
            <w:vAlign w:val="center"/>
          </w:tcPr>
          <w:p w14:paraId="2DBFAF68" w14:textId="77777777" w:rsidR="005709BA" w:rsidRPr="00297E92" w:rsidRDefault="004843EA" w:rsidP="00FF6FEF">
            <w:pPr>
              <w:jc w:val="center"/>
              <w:rPr>
                <w:b/>
                <w:i/>
                <w:sz w:val="15"/>
                <w:szCs w:val="15"/>
              </w:rPr>
            </w:pPr>
            <w:r w:rsidRPr="00297E92">
              <w:rPr>
                <w:b/>
                <w:i/>
                <w:sz w:val="15"/>
                <w:szCs w:val="15"/>
              </w:rPr>
              <w:t>%</w:t>
            </w:r>
          </w:p>
        </w:tc>
        <w:tc>
          <w:tcPr>
            <w:tcW w:w="698" w:type="pct"/>
            <w:tcBorders>
              <w:bottom w:val="single" w:sz="4" w:space="0" w:color="auto"/>
            </w:tcBorders>
            <w:vAlign w:val="center"/>
          </w:tcPr>
          <w:p w14:paraId="2DB90399" w14:textId="77777777" w:rsidR="004843EA" w:rsidRPr="00297E92" w:rsidRDefault="004843EA" w:rsidP="00626AA4">
            <w:pPr>
              <w:jc w:val="center"/>
              <w:rPr>
                <w:b/>
                <w:i/>
                <w:sz w:val="15"/>
                <w:szCs w:val="15"/>
              </w:rPr>
            </w:pPr>
            <w:r w:rsidRPr="00297E92">
              <w:rPr>
                <w:b/>
                <w:i/>
                <w:sz w:val="15"/>
                <w:szCs w:val="15"/>
              </w:rPr>
              <w:t>%</w:t>
            </w:r>
          </w:p>
        </w:tc>
        <w:tc>
          <w:tcPr>
            <w:tcW w:w="698" w:type="pct"/>
            <w:vMerge/>
            <w:tcBorders>
              <w:bottom w:val="single" w:sz="4" w:space="0" w:color="auto"/>
            </w:tcBorders>
            <w:vAlign w:val="center"/>
          </w:tcPr>
          <w:p w14:paraId="2DCBBDC1" w14:textId="77777777" w:rsidR="004843EA" w:rsidRPr="00297E92" w:rsidRDefault="004843EA" w:rsidP="00626AA4">
            <w:pPr>
              <w:jc w:val="center"/>
              <w:rPr>
                <w:b/>
                <w:i/>
                <w:sz w:val="15"/>
                <w:szCs w:val="15"/>
              </w:rPr>
            </w:pPr>
          </w:p>
        </w:tc>
        <w:tc>
          <w:tcPr>
            <w:tcW w:w="608" w:type="pct"/>
            <w:vMerge/>
            <w:tcBorders>
              <w:bottom w:val="single" w:sz="4" w:space="0" w:color="auto"/>
            </w:tcBorders>
            <w:vAlign w:val="center"/>
          </w:tcPr>
          <w:p w14:paraId="7C3B5F4A" w14:textId="77777777" w:rsidR="004843EA" w:rsidRPr="00297E92" w:rsidRDefault="004843EA" w:rsidP="00626AA4">
            <w:pPr>
              <w:jc w:val="center"/>
              <w:rPr>
                <w:b/>
                <w:i/>
                <w:sz w:val="15"/>
                <w:szCs w:val="15"/>
              </w:rPr>
            </w:pPr>
          </w:p>
        </w:tc>
        <w:tc>
          <w:tcPr>
            <w:tcW w:w="708" w:type="pct"/>
            <w:vMerge/>
            <w:tcBorders>
              <w:bottom w:val="single" w:sz="4" w:space="0" w:color="auto"/>
            </w:tcBorders>
            <w:vAlign w:val="center"/>
          </w:tcPr>
          <w:p w14:paraId="0CC39358" w14:textId="77777777" w:rsidR="004843EA" w:rsidRPr="00297E92" w:rsidRDefault="004843EA" w:rsidP="00626AA4">
            <w:pPr>
              <w:jc w:val="center"/>
              <w:rPr>
                <w:b/>
                <w:i/>
                <w:sz w:val="15"/>
                <w:szCs w:val="15"/>
              </w:rPr>
            </w:pPr>
          </w:p>
        </w:tc>
      </w:tr>
      <w:tr w:rsidR="005709BA" w:rsidRPr="00297E92" w14:paraId="74FFE9F9" w14:textId="77777777" w:rsidTr="002F1BAB">
        <w:trPr>
          <w:cantSplit/>
        </w:trPr>
        <w:tc>
          <w:tcPr>
            <w:tcW w:w="1590" w:type="pct"/>
            <w:vAlign w:val="center"/>
          </w:tcPr>
          <w:p w14:paraId="284EC6FE" w14:textId="0433C20D" w:rsidR="005709BA" w:rsidRPr="00297E92" w:rsidRDefault="005709BA" w:rsidP="002F1BAB">
            <w:pPr>
              <w:ind w:left="-57"/>
              <w:jc w:val="left"/>
              <w:rPr>
                <w:b/>
                <w:i/>
                <w:sz w:val="15"/>
                <w:szCs w:val="15"/>
              </w:rPr>
            </w:pPr>
            <w:r w:rsidRPr="00297E92">
              <w:rPr>
                <w:rFonts w:cs="Arial"/>
                <w:bCs/>
                <w:sz w:val="15"/>
                <w:szCs w:val="15"/>
              </w:rPr>
              <w:t>Podielové cenné papiere a podiely v prepojených</w:t>
            </w:r>
            <w:r w:rsidR="002F1BAB" w:rsidRPr="00297E92">
              <w:rPr>
                <w:rFonts w:cs="Arial"/>
                <w:bCs/>
                <w:sz w:val="15"/>
                <w:szCs w:val="15"/>
              </w:rPr>
              <w:t xml:space="preserve"> úč</w:t>
            </w:r>
            <w:r w:rsidRPr="00297E92">
              <w:rPr>
                <w:rFonts w:cs="Arial"/>
                <w:bCs/>
                <w:sz w:val="15"/>
                <w:szCs w:val="15"/>
              </w:rPr>
              <w:t>tovných jednotkách</w:t>
            </w:r>
          </w:p>
        </w:tc>
        <w:tc>
          <w:tcPr>
            <w:tcW w:w="698" w:type="pct"/>
            <w:vAlign w:val="center"/>
          </w:tcPr>
          <w:p w14:paraId="341A35DC" w14:textId="20942E34" w:rsidR="005709BA" w:rsidRPr="00297E92" w:rsidRDefault="005709BA" w:rsidP="002F1BAB">
            <w:pPr>
              <w:jc w:val="center"/>
              <w:rPr>
                <w:sz w:val="15"/>
                <w:szCs w:val="15"/>
              </w:rPr>
            </w:pPr>
          </w:p>
        </w:tc>
        <w:tc>
          <w:tcPr>
            <w:tcW w:w="698" w:type="pct"/>
            <w:vAlign w:val="center"/>
          </w:tcPr>
          <w:p w14:paraId="42AB0825" w14:textId="02F232D1" w:rsidR="005709BA" w:rsidRPr="00297E92" w:rsidRDefault="005709BA" w:rsidP="002F1BAB">
            <w:pPr>
              <w:jc w:val="center"/>
              <w:rPr>
                <w:sz w:val="15"/>
                <w:szCs w:val="15"/>
              </w:rPr>
            </w:pPr>
          </w:p>
        </w:tc>
        <w:tc>
          <w:tcPr>
            <w:tcW w:w="698" w:type="pct"/>
            <w:vAlign w:val="center"/>
          </w:tcPr>
          <w:p w14:paraId="3F8E44FF" w14:textId="7D38B12E" w:rsidR="005709BA" w:rsidRPr="00297E92" w:rsidRDefault="005709BA" w:rsidP="002F1BAB">
            <w:pPr>
              <w:jc w:val="right"/>
              <w:rPr>
                <w:sz w:val="15"/>
                <w:szCs w:val="15"/>
              </w:rPr>
            </w:pPr>
          </w:p>
        </w:tc>
        <w:tc>
          <w:tcPr>
            <w:tcW w:w="608" w:type="pct"/>
            <w:vAlign w:val="center"/>
          </w:tcPr>
          <w:p w14:paraId="3897D4A9" w14:textId="71B30E4E" w:rsidR="005709BA" w:rsidRPr="00297E92" w:rsidRDefault="005709BA" w:rsidP="00715F84">
            <w:pPr>
              <w:jc w:val="right"/>
              <w:rPr>
                <w:sz w:val="15"/>
                <w:szCs w:val="15"/>
              </w:rPr>
            </w:pPr>
          </w:p>
        </w:tc>
        <w:tc>
          <w:tcPr>
            <w:tcW w:w="708" w:type="pct"/>
            <w:vAlign w:val="center"/>
          </w:tcPr>
          <w:p w14:paraId="495C4CED" w14:textId="40FE2A8C" w:rsidR="005709BA" w:rsidRPr="00297E92" w:rsidRDefault="005709BA" w:rsidP="002F1BAB">
            <w:pPr>
              <w:jc w:val="right"/>
              <w:rPr>
                <w:sz w:val="15"/>
                <w:szCs w:val="15"/>
              </w:rPr>
            </w:pPr>
          </w:p>
        </w:tc>
      </w:tr>
      <w:tr w:rsidR="002F1BAB" w:rsidRPr="00297E92" w14:paraId="32B0BEE5" w14:textId="77777777" w:rsidTr="002F1BAB">
        <w:trPr>
          <w:cantSplit/>
        </w:trPr>
        <w:tc>
          <w:tcPr>
            <w:tcW w:w="1590" w:type="pct"/>
            <w:vAlign w:val="center"/>
          </w:tcPr>
          <w:p w14:paraId="7C186389" w14:textId="77777777" w:rsidR="002F1BAB" w:rsidRPr="00297E92" w:rsidRDefault="002F1BAB" w:rsidP="00CB7BA1">
            <w:pPr>
              <w:ind w:left="176"/>
              <w:jc w:val="left"/>
              <w:rPr>
                <w:rFonts w:cs="Arial"/>
                <w:bCs/>
                <w:i/>
                <w:sz w:val="15"/>
                <w:szCs w:val="15"/>
              </w:rPr>
            </w:pPr>
            <w:r w:rsidRPr="00297E92">
              <w:rPr>
                <w:rFonts w:cs="Arial"/>
                <w:bCs/>
                <w:i/>
                <w:sz w:val="15"/>
                <w:szCs w:val="15"/>
              </w:rPr>
              <w:t>Kaiser food Kft. Vágóhíd út. 60, 5000 Szolnok</w:t>
            </w:r>
          </w:p>
          <w:p w14:paraId="3D8FF31B" w14:textId="3D1CEE69" w:rsidR="002F1BAB" w:rsidRPr="00297E92" w:rsidRDefault="002F1BAB" w:rsidP="00CB7BA1">
            <w:pPr>
              <w:ind w:left="176"/>
              <w:jc w:val="left"/>
              <w:rPr>
                <w:rFonts w:cs="Arial"/>
                <w:bCs/>
                <w:i/>
                <w:sz w:val="15"/>
                <w:szCs w:val="15"/>
              </w:rPr>
            </w:pPr>
            <w:r w:rsidRPr="00297E92">
              <w:rPr>
                <w:rFonts w:cs="Arial"/>
                <w:bCs/>
                <w:i/>
                <w:sz w:val="15"/>
                <w:szCs w:val="15"/>
              </w:rPr>
              <w:t>Hungary</w:t>
            </w:r>
          </w:p>
        </w:tc>
        <w:tc>
          <w:tcPr>
            <w:tcW w:w="698" w:type="pct"/>
            <w:vAlign w:val="center"/>
          </w:tcPr>
          <w:p w14:paraId="566E1C76" w14:textId="267D7B42" w:rsidR="002F1BAB" w:rsidRPr="00297E92" w:rsidRDefault="002F1BAB" w:rsidP="002F1BAB">
            <w:pPr>
              <w:jc w:val="center"/>
              <w:rPr>
                <w:i/>
                <w:sz w:val="15"/>
                <w:szCs w:val="15"/>
              </w:rPr>
            </w:pPr>
            <w:r w:rsidRPr="00297E92">
              <w:rPr>
                <w:i/>
                <w:sz w:val="15"/>
                <w:szCs w:val="15"/>
              </w:rPr>
              <w:t>100 %</w:t>
            </w:r>
          </w:p>
        </w:tc>
        <w:tc>
          <w:tcPr>
            <w:tcW w:w="698" w:type="pct"/>
            <w:vAlign w:val="center"/>
          </w:tcPr>
          <w:p w14:paraId="5946C9E9" w14:textId="36EE5CEF" w:rsidR="002F1BAB" w:rsidRPr="00297E92" w:rsidRDefault="002F1BAB" w:rsidP="002F1BAB">
            <w:pPr>
              <w:jc w:val="center"/>
              <w:rPr>
                <w:i/>
                <w:sz w:val="15"/>
                <w:szCs w:val="15"/>
              </w:rPr>
            </w:pPr>
            <w:r w:rsidRPr="00297E92">
              <w:rPr>
                <w:i/>
                <w:sz w:val="15"/>
                <w:szCs w:val="15"/>
              </w:rPr>
              <w:t>100 %</w:t>
            </w:r>
          </w:p>
        </w:tc>
        <w:tc>
          <w:tcPr>
            <w:tcW w:w="698" w:type="pct"/>
            <w:vAlign w:val="center"/>
          </w:tcPr>
          <w:p w14:paraId="0BBCD0D4" w14:textId="1AA0E021" w:rsidR="002F1BAB" w:rsidRPr="004F4E3F" w:rsidDel="002F1BAB" w:rsidRDefault="002F1BAB">
            <w:pPr>
              <w:jc w:val="right"/>
              <w:rPr>
                <w:i/>
                <w:sz w:val="15"/>
                <w:szCs w:val="15"/>
              </w:rPr>
            </w:pPr>
            <w:r w:rsidRPr="004F4E3F">
              <w:rPr>
                <w:i/>
                <w:sz w:val="15"/>
                <w:szCs w:val="15"/>
              </w:rPr>
              <w:t> </w:t>
            </w:r>
            <w:r w:rsidR="008D3632" w:rsidRPr="004F4E3F">
              <w:rPr>
                <w:i/>
                <w:sz w:val="15"/>
                <w:szCs w:val="15"/>
              </w:rPr>
              <w:t>5 083 336</w:t>
            </w:r>
          </w:p>
        </w:tc>
        <w:tc>
          <w:tcPr>
            <w:tcW w:w="608" w:type="pct"/>
            <w:vAlign w:val="center"/>
          </w:tcPr>
          <w:p w14:paraId="65A41F0B" w14:textId="28C31041" w:rsidR="002F1BAB" w:rsidRPr="004F4E3F" w:rsidDel="002F1BAB" w:rsidRDefault="008D3632">
            <w:pPr>
              <w:jc w:val="right"/>
              <w:rPr>
                <w:i/>
                <w:sz w:val="15"/>
                <w:szCs w:val="15"/>
              </w:rPr>
            </w:pPr>
            <w:r w:rsidRPr="004F4E3F">
              <w:rPr>
                <w:i/>
                <w:sz w:val="15"/>
                <w:szCs w:val="15"/>
              </w:rPr>
              <w:t>(443 393)</w:t>
            </w:r>
          </w:p>
        </w:tc>
        <w:tc>
          <w:tcPr>
            <w:tcW w:w="708" w:type="pct"/>
            <w:vAlign w:val="center"/>
          </w:tcPr>
          <w:p w14:paraId="6447D484" w14:textId="6EE938C5" w:rsidR="002F1BAB" w:rsidRPr="00297E92" w:rsidRDefault="002F1BAB" w:rsidP="002F1BAB">
            <w:pPr>
              <w:jc w:val="right"/>
              <w:rPr>
                <w:i/>
                <w:sz w:val="15"/>
                <w:szCs w:val="15"/>
              </w:rPr>
            </w:pPr>
            <w:r w:rsidRPr="00297E92">
              <w:rPr>
                <w:i/>
                <w:sz w:val="15"/>
                <w:szCs w:val="15"/>
              </w:rPr>
              <w:t>-</w:t>
            </w:r>
          </w:p>
        </w:tc>
      </w:tr>
      <w:tr w:rsidR="002F1BAB" w:rsidRPr="00297E92" w14:paraId="63F382D1" w14:textId="77777777" w:rsidTr="002F1BAB">
        <w:trPr>
          <w:cantSplit/>
        </w:trPr>
        <w:tc>
          <w:tcPr>
            <w:tcW w:w="1590" w:type="pct"/>
            <w:vAlign w:val="center"/>
          </w:tcPr>
          <w:p w14:paraId="7A225809" w14:textId="77777777" w:rsidR="002F1BAB" w:rsidRPr="00297E92" w:rsidRDefault="002F1BAB" w:rsidP="00CB7BA1">
            <w:pPr>
              <w:ind w:left="176"/>
              <w:jc w:val="left"/>
              <w:rPr>
                <w:rFonts w:cs="Arial"/>
                <w:bCs/>
                <w:i/>
                <w:sz w:val="15"/>
                <w:szCs w:val="15"/>
              </w:rPr>
            </w:pPr>
            <w:r w:rsidRPr="00297E92">
              <w:rPr>
                <w:rFonts w:cs="Arial"/>
                <w:bCs/>
                <w:i/>
                <w:sz w:val="15"/>
                <w:szCs w:val="15"/>
              </w:rPr>
              <w:t>Carnibona CZ, s.r.o., Odolena Voda – Dolínek, U Letiště</w:t>
            </w:r>
          </w:p>
          <w:p w14:paraId="0275CB7A" w14:textId="751C0780" w:rsidR="002F1BAB" w:rsidRPr="00297E92" w:rsidRDefault="002F1BAB" w:rsidP="00CB7BA1">
            <w:pPr>
              <w:ind w:left="176"/>
              <w:jc w:val="left"/>
              <w:rPr>
                <w:rFonts w:cs="Arial"/>
                <w:bCs/>
                <w:i/>
                <w:sz w:val="15"/>
                <w:szCs w:val="15"/>
              </w:rPr>
            </w:pPr>
            <w:r w:rsidRPr="00297E92">
              <w:rPr>
                <w:rFonts w:cs="Arial"/>
                <w:bCs/>
                <w:i/>
                <w:sz w:val="15"/>
                <w:szCs w:val="15"/>
              </w:rPr>
              <w:t>374, PSČ 250 70, Česká republika</w:t>
            </w:r>
          </w:p>
        </w:tc>
        <w:tc>
          <w:tcPr>
            <w:tcW w:w="698" w:type="pct"/>
            <w:vAlign w:val="center"/>
          </w:tcPr>
          <w:p w14:paraId="7C0BC7C1" w14:textId="12E5618C" w:rsidR="002F1BAB" w:rsidRPr="00297E92" w:rsidRDefault="002F1BAB" w:rsidP="002F1BAB">
            <w:pPr>
              <w:jc w:val="center"/>
              <w:rPr>
                <w:i/>
                <w:sz w:val="15"/>
                <w:szCs w:val="15"/>
              </w:rPr>
            </w:pPr>
            <w:r w:rsidRPr="00297E92">
              <w:rPr>
                <w:i/>
                <w:sz w:val="15"/>
                <w:szCs w:val="15"/>
              </w:rPr>
              <w:t>100 %</w:t>
            </w:r>
          </w:p>
        </w:tc>
        <w:tc>
          <w:tcPr>
            <w:tcW w:w="698" w:type="pct"/>
            <w:vAlign w:val="center"/>
          </w:tcPr>
          <w:p w14:paraId="6AFB3F68" w14:textId="305283BB" w:rsidR="002F1BAB" w:rsidRPr="00297E92" w:rsidRDefault="002F1BAB" w:rsidP="002F1BAB">
            <w:pPr>
              <w:jc w:val="center"/>
              <w:rPr>
                <w:i/>
                <w:sz w:val="15"/>
                <w:szCs w:val="15"/>
              </w:rPr>
            </w:pPr>
            <w:r w:rsidRPr="00297E92">
              <w:rPr>
                <w:i/>
                <w:sz w:val="15"/>
                <w:szCs w:val="15"/>
              </w:rPr>
              <w:t>100 %</w:t>
            </w:r>
          </w:p>
        </w:tc>
        <w:tc>
          <w:tcPr>
            <w:tcW w:w="698" w:type="pct"/>
            <w:vAlign w:val="center"/>
          </w:tcPr>
          <w:p w14:paraId="43BC7922" w14:textId="4AD5EDDD" w:rsidR="002F1BAB" w:rsidRPr="004F4E3F" w:rsidDel="002F1BAB" w:rsidRDefault="002F1BAB" w:rsidP="0072512B">
            <w:pPr>
              <w:ind w:right="-57"/>
              <w:jc w:val="right"/>
              <w:rPr>
                <w:i/>
                <w:sz w:val="15"/>
                <w:szCs w:val="15"/>
              </w:rPr>
            </w:pPr>
            <w:r w:rsidRPr="004F4E3F">
              <w:rPr>
                <w:i/>
                <w:sz w:val="15"/>
                <w:szCs w:val="15"/>
              </w:rPr>
              <w:t>(17 622)*</w:t>
            </w:r>
          </w:p>
        </w:tc>
        <w:tc>
          <w:tcPr>
            <w:tcW w:w="608" w:type="pct"/>
            <w:vAlign w:val="center"/>
          </w:tcPr>
          <w:p w14:paraId="307FED09" w14:textId="4CA0A082" w:rsidR="002F1BAB" w:rsidRPr="004F4E3F" w:rsidDel="002F1BAB" w:rsidRDefault="002F1BAB" w:rsidP="002F1BAB">
            <w:pPr>
              <w:jc w:val="right"/>
              <w:rPr>
                <w:i/>
                <w:sz w:val="15"/>
                <w:szCs w:val="15"/>
              </w:rPr>
            </w:pPr>
            <w:r w:rsidRPr="004F4E3F">
              <w:rPr>
                <w:i/>
                <w:sz w:val="15"/>
                <w:szCs w:val="15"/>
              </w:rPr>
              <w:t>315*</w:t>
            </w:r>
          </w:p>
        </w:tc>
        <w:tc>
          <w:tcPr>
            <w:tcW w:w="708" w:type="pct"/>
            <w:vAlign w:val="center"/>
          </w:tcPr>
          <w:p w14:paraId="36B54A63" w14:textId="493A6914" w:rsidR="002F1BAB" w:rsidRPr="00297E92" w:rsidRDefault="002F1BAB" w:rsidP="002F1BAB">
            <w:pPr>
              <w:jc w:val="right"/>
              <w:rPr>
                <w:i/>
                <w:sz w:val="15"/>
                <w:szCs w:val="15"/>
              </w:rPr>
            </w:pPr>
            <w:r w:rsidRPr="00297E92">
              <w:rPr>
                <w:i/>
                <w:sz w:val="15"/>
                <w:szCs w:val="15"/>
              </w:rPr>
              <w:t>-</w:t>
            </w:r>
          </w:p>
        </w:tc>
      </w:tr>
      <w:tr w:rsidR="002F1BAB" w:rsidRPr="00297E92" w14:paraId="644EF3FC" w14:textId="77777777" w:rsidTr="002F1BAB">
        <w:trPr>
          <w:cantSplit/>
        </w:trPr>
        <w:tc>
          <w:tcPr>
            <w:tcW w:w="1590" w:type="pct"/>
            <w:vAlign w:val="center"/>
          </w:tcPr>
          <w:p w14:paraId="10BEE81A" w14:textId="77777777" w:rsidR="002F1BAB" w:rsidRPr="00297E92" w:rsidRDefault="002F1BAB" w:rsidP="00CB7BA1">
            <w:pPr>
              <w:ind w:left="176"/>
              <w:jc w:val="left"/>
              <w:rPr>
                <w:rFonts w:cs="Arial"/>
                <w:bCs/>
                <w:i/>
                <w:sz w:val="15"/>
                <w:szCs w:val="15"/>
              </w:rPr>
            </w:pPr>
            <w:r w:rsidRPr="00297E92">
              <w:rPr>
                <w:rFonts w:cs="Arial"/>
                <w:bCs/>
                <w:i/>
                <w:sz w:val="15"/>
                <w:szCs w:val="15"/>
              </w:rPr>
              <w:t>Mäsokombinát Plzeň s.r.o., Podnikatelská 1094/15,</w:t>
            </w:r>
          </w:p>
          <w:p w14:paraId="08C7A090" w14:textId="06DAF036" w:rsidR="002F1BAB" w:rsidRPr="00297E92" w:rsidRDefault="002F1BAB" w:rsidP="00CB7BA1">
            <w:pPr>
              <w:ind w:left="176"/>
              <w:jc w:val="left"/>
              <w:rPr>
                <w:rFonts w:cs="Arial"/>
                <w:bCs/>
                <w:i/>
                <w:sz w:val="15"/>
                <w:szCs w:val="15"/>
              </w:rPr>
            </w:pPr>
            <w:r w:rsidRPr="00297E92">
              <w:rPr>
                <w:rFonts w:cs="Arial"/>
                <w:bCs/>
                <w:i/>
                <w:sz w:val="15"/>
                <w:szCs w:val="15"/>
              </w:rPr>
              <w:t>301 00  Plzeň, Česká republika</w:t>
            </w:r>
          </w:p>
        </w:tc>
        <w:tc>
          <w:tcPr>
            <w:tcW w:w="698" w:type="pct"/>
            <w:vAlign w:val="center"/>
          </w:tcPr>
          <w:p w14:paraId="6D67756C" w14:textId="475CAE1A" w:rsidR="002F1BAB" w:rsidRPr="00297E92" w:rsidRDefault="002F1BAB" w:rsidP="002F1BAB">
            <w:pPr>
              <w:jc w:val="center"/>
              <w:rPr>
                <w:i/>
                <w:sz w:val="15"/>
                <w:szCs w:val="15"/>
              </w:rPr>
            </w:pPr>
            <w:r w:rsidRPr="00297E92">
              <w:rPr>
                <w:i/>
                <w:sz w:val="15"/>
                <w:szCs w:val="15"/>
              </w:rPr>
              <w:t>99 %</w:t>
            </w:r>
          </w:p>
        </w:tc>
        <w:tc>
          <w:tcPr>
            <w:tcW w:w="698" w:type="pct"/>
            <w:vAlign w:val="center"/>
          </w:tcPr>
          <w:p w14:paraId="3510AA85" w14:textId="7C75D9F1" w:rsidR="002F1BAB" w:rsidRPr="00297E92" w:rsidRDefault="002F1BAB" w:rsidP="002F1BAB">
            <w:pPr>
              <w:jc w:val="center"/>
              <w:rPr>
                <w:i/>
                <w:sz w:val="15"/>
                <w:szCs w:val="15"/>
              </w:rPr>
            </w:pPr>
            <w:r w:rsidRPr="00297E92">
              <w:rPr>
                <w:i/>
                <w:sz w:val="15"/>
                <w:szCs w:val="15"/>
              </w:rPr>
              <w:t>99 %</w:t>
            </w:r>
          </w:p>
        </w:tc>
        <w:tc>
          <w:tcPr>
            <w:tcW w:w="698" w:type="pct"/>
            <w:vAlign w:val="center"/>
          </w:tcPr>
          <w:p w14:paraId="5B6A7493" w14:textId="5350772D" w:rsidR="002F1BAB" w:rsidRPr="004F4E3F" w:rsidDel="002F1BAB" w:rsidRDefault="004F4E3F">
            <w:pPr>
              <w:jc w:val="right"/>
              <w:rPr>
                <w:i/>
                <w:sz w:val="15"/>
                <w:szCs w:val="15"/>
              </w:rPr>
            </w:pPr>
            <w:r w:rsidRPr="004F4E3F">
              <w:rPr>
                <w:i/>
                <w:sz w:val="15"/>
                <w:szCs w:val="15"/>
              </w:rPr>
              <w:t>1 037 315</w:t>
            </w:r>
          </w:p>
        </w:tc>
        <w:tc>
          <w:tcPr>
            <w:tcW w:w="608" w:type="pct"/>
            <w:vAlign w:val="center"/>
          </w:tcPr>
          <w:p w14:paraId="1E071774" w14:textId="1F6FDC03" w:rsidR="002F1BAB" w:rsidRPr="004F4E3F" w:rsidDel="002F1BAB" w:rsidRDefault="004F4E3F" w:rsidP="0072512B">
            <w:pPr>
              <w:ind w:right="-57"/>
              <w:jc w:val="right"/>
              <w:rPr>
                <w:i/>
                <w:sz w:val="15"/>
                <w:szCs w:val="15"/>
              </w:rPr>
            </w:pPr>
            <w:r w:rsidRPr="004F4E3F">
              <w:rPr>
                <w:i/>
                <w:sz w:val="15"/>
                <w:szCs w:val="15"/>
              </w:rPr>
              <w:t>(7 910 112)</w:t>
            </w:r>
          </w:p>
        </w:tc>
        <w:tc>
          <w:tcPr>
            <w:tcW w:w="708" w:type="pct"/>
            <w:tcBorders>
              <w:bottom w:val="single" w:sz="4" w:space="0" w:color="auto"/>
            </w:tcBorders>
            <w:vAlign w:val="center"/>
          </w:tcPr>
          <w:p w14:paraId="111B6DC6" w14:textId="46CEC60B" w:rsidR="002F1BAB" w:rsidRPr="00297E92" w:rsidRDefault="002F1BAB" w:rsidP="002F1BAB">
            <w:pPr>
              <w:jc w:val="right"/>
              <w:rPr>
                <w:i/>
                <w:sz w:val="15"/>
                <w:szCs w:val="15"/>
              </w:rPr>
            </w:pPr>
            <w:r w:rsidRPr="00297E92">
              <w:rPr>
                <w:i/>
                <w:sz w:val="15"/>
                <w:szCs w:val="15"/>
              </w:rPr>
              <w:t>4 996 000</w:t>
            </w:r>
          </w:p>
        </w:tc>
      </w:tr>
      <w:tr w:rsidR="002F1BAB" w:rsidRPr="00297E92" w14:paraId="2D6C2061" w14:textId="77777777" w:rsidTr="0080677C">
        <w:trPr>
          <w:cantSplit/>
        </w:trPr>
        <w:tc>
          <w:tcPr>
            <w:tcW w:w="1590" w:type="pct"/>
            <w:tcBorders>
              <w:bottom w:val="single" w:sz="8" w:space="0" w:color="auto"/>
            </w:tcBorders>
          </w:tcPr>
          <w:p w14:paraId="18BFF969" w14:textId="274CF402" w:rsidR="002F1BAB" w:rsidRPr="00297E92" w:rsidRDefault="002F1BAB" w:rsidP="002F1BAB">
            <w:pPr>
              <w:ind w:left="-57"/>
              <w:rPr>
                <w:b/>
                <w:bCs/>
                <w:sz w:val="15"/>
                <w:szCs w:val="15"/>
              </w:rPr>
            </w:pPr>
            <w:r w:rsidRPr="00297E92">
              <w:rPr>
                <w:rFonts w:cs="Arial"/>
                <w:b/>
                <w:bCs/>
                <w:sz w:val="15"/>
                <w:szCs w:val="15"/>
              </w:rPr>
              <w:t>Spolu</w:t>
            </w:r>
          </w:p>
        </w:tc>
        <w:tc>
          <w:tcPr>
            <w:tcW w:w="698" w:type="pct"/>
            <w:tcBorders>
              <w:bottom w:val="single" w:sz="8" w:space="0" w:color="auto"/>
            </w:tcBorders>
            <w:vAlign w:val="bottom"/>
          </w:tcPr>
          <w:p w14:paraId="17CFDFAE" w14:textId="77777777" w:rsidR="002F1BAB" w:rsidRPr="00297E92" w:rsidRDefault="002F1BAB" w:rsidP="002F1BAB">
            <w:pPr>
              <w:jc w:val="right"/>
              <w:rPr>
                <w:b/>
                <w:bCs/>
                <w:snapToGrid w:val="0"/>
                <w:sz w:val="15"/>
                <w:szCs w:val="15"/>
                <w:lang w:eastAsia="sk-SK"/>
              </w:rPr>
            </w:pPr>
          </w:p>
        </w:tc>
        <w:tc>
          <w:tcPr>
            <w:tcW w:w="698" w:type="pct"/>
            <w:tcBorders>
              <w:bottom w:val="single" w:sz="8" w:space="0" w:color="auto"/>
            </w:tcBorders>
            <w:vAlign w:val="bottom"/>
          </w:tcPr>
          <w:p w14:paraId="1CC4C1F9" w14:textId="77777777" w:rsidR="002F1BAB" w:rsidRPr="00297E92" w:rsidRDefault="002F1BAB" w:rsidP="002F1BAB">
            <w:pPr>
              <w:jc w:val="right"/>
              <w:rPr>
                <w:b/>
                <w:bCs/>
                <w:snapToGrid w:val="0"/>
                <w:sz w:val="15"/>
                <w:szCs w:val="15"/>
                <w:lang w:eastAsia="sk-SK"/>
              </w:rPr>
            </w:pPr>
          </w:p>
        </w:tc>
        <w:tc>
          <w:tcPr>
            <w:tcW w:w="698" w:type="pct"/>
            <w:tcBorders>
              <w:bottom w:val="single" w:sz="8" w:space="0" w:color="auto"/>
            </w:tcBorders>
            <w:vAlign w:val="bottom"/>
          </w:tcPr>
          <w:p w14:paraId="435223EE" w14:textId="77777777" w:rsidR="002F1BAB" w:rsidRPr="00297E92" w:rsidRDefault="002F1BAB" w:rsidP="002F1BAB">
            <w:pPr>
              <w:jc w:val="right"/>
              <w:rPr>
                <w:b/>
                <w:bCs/>
                <w:snapToGrid w:val="0"/>
                <w:sz w:val="15"/>
                <w:szCs w:val="15"/>
                <w:lang w:eastAsia="sk-SK"/>
              </w:rPr>
            </w:pPr>
          </w:p>
        </w:tc>
        <w:tc>
          <w:tcPr>
            <w:tcW w:w="608" w:type="pct"/>
            <w:tcBorders>
              <w:bottom w:val="single" w:sz="8" w:space="0" w:color="auto"/>
            </w:tcBorders>
            <w:vAlign w:val="bottom"/>
          </w:tcPr>
          <w:p w14:paraId="41393D53" w14:textId="77777777" w:rsidR="002F1BAB" w:rsidRPr="00297E92" w:rsidRDefault="002F1BAB" w:rsidP="002F1BAB">
            <w:pPr>
              <w:ind w:right="-57"/>
              <w:jc w:val="right"/>
              <w:rPr>
                <w:b/>
                <w:bCs/>
                <w:snapToGrid w:val="0"/>
                <w:sz w:val="15"/>
                <w:szCs w:val="15"/>
                <w:lang w:eastAsia="sk-SK"/>
              </w:rPr>
            </w:pPr>
          </w:p>
        </w:tc>
        <w:tc>
          <w:tcPr>
            <w:tcW w:w="708" w:type="pct"/>
            <w:tcBorders>
              <w:top w:val="single" w:sz="4" w:space="0" w:color="auto"/>
              <w:bottom w:val="single" w:sz="8" w:space="0" w:color="auto"/>
            </w:tcBorders>
            <w:vAlign w:val="bottom"/>
          </w:tcPr>
          <w:p w14:paraId="4BF26727" w14:textId="77777777" w:rsidR="002F1BAB" w:rsidRPr="00297E92" w:rsidRDefault="002F1BAB" w:rsidP="002F1BAB">
            <w:pPr>
              <w:jc w:val="right"/>
              <w:rPr>
                <w:b/>
                <w:bCs/>
                <w:snapToGrid w:val="0"/>
                <w:sz w:val="15"/>
                <w:szCs w:val="15"/>
                <w:lang w:eastAsia="sk-SK"/>
              </w:rPr>
            </w:pPr>
            <w:r w:rsidRPr="00297E92">
              <w:rPr>
                <w:b/>
                <w:bCs/>
                <w:snapToGrid w:val="0"/>
                <w:sz w:val="15"/>
                <w:szCs w:val="15"/>
                <w:lang w:eastAsia="sk-SK"/>
              </w:rPr>
              <w:t>4 996 000</w:t>
            </w:r>
          </w:p>
        </w:tc>
      </w:tr>
    </w:tbl>
    <w:p w14:paraId="5FB70464" w14:textId="77777777" w:rsidR="002F1BAB" w:rsidRPr="00297E92" w:rsidRDefault="002F1BAB" w:rsidP="00085961">
      <w:pPr>
        <w:rPr>
          <w:rFonts w:cs="Arial"/>
          <w:i/>
          <w:sz w:val="14"/>
        </w:rPr>
      </w:pPr>
    </w:p>
    <w:p w14:paraId="28230195" w14:textId="725FC936" w:rsidR="00FF172A" w:rsidRPr="00297E92" w:rsidRDefault="002F1BAB" w:rsidP="00085961">
      <w:pPr>
        <w:rPr>
          <w:rFonts w:cs="Arial"/>
          <w:i/>
          <w:sz w:val="14"/>
        </w:rPr>
      </w:pPr>
      <w:r w:rsidRPr="004F4E3F">
        <w:rPr>
          <w:rFonts w:cs="Arial"/>
          <w:i/>
          <w:sz w:val="14"/>
        </w:rPr>
        <w:t>* Údaje sú k 31. decembru 2013, nakoľko novšie údaje nie sú k dispozícii</w:t>
      </w:r>
    </w:p>
    <w:p w14:paraId="62006A86" w14:textId="77777777" w:rsidR="00FB2558" w:rsidRPr="00297E92" w:rsidRDefault="00FB2558" w:rsidP="00085961">
      <w:pPr>
        <w:rPr>
          <w:rFonts w:cs="Arial"/>
        </w:rPr>
      </w:pPr>
    </w:p>
    <w:p w14:paraId="450375C4" w14:textId="77777777" w:rsidR="00626AA4" w:rsidRPr="00297E92" w:rsidRDefault="00F1321D" w:rsidP="00085961">
      <w:r w:rsidRPr="00297E92">
        <w:rPr>
          <w:rFonts w:cs="Arial"/>
        </w:rPr>
        <w:t>Podiely na základnom imaní v dcérskych spoločnostiach sa oceňujú v obstarávacej cene upravenej o opravnú položku vytvorenú na základe individuálneho zhodnotenia ocenenia investície ku dňu zostavenia účtovnej závierky.</w:t>
      </w:r>
    </w:p>
    <w:p w14:paraId="30C9A6F0" w14:textId="77777777" w:rsidR="00A4463C" w:rsidRPr="00297E92" w:rsidRDefault="00A4463C" w:rsidP="00F01D36">
      <w:pPr>
        <w:pStyle w:val="Nadpis3"/>
        <w:numPr>
          <w:ilvl w:val="2"/>
          <w:numId w:val="2"/>
        </w:numPr>
        <w:sectPr w:rsidR="00A4463C" w:rsidRPr="00297E92" w:rsidSect="0027501C">
          <w:pgSz w:w="16838" w:h="11906" w:orient="landscape"/>
          <w:pgMar w:top="1418" w:right="1418" w:bottom="992" w:left="1418" w:header="851" w:footer="680" w:gutter="0"/>
          <w:cols w:space="708"/>
          <w:docGrid w:linePitch="360"/>
        </w:sectPr>
      </w:pPr>
    </w:p>
    <w:p w14:paraId="43160AA5" w14:textId="2B97CAFD" w:rsidR="007354B4" w:rsidRPr="00297E92" w:rsidRDefault="007354B4" w:rsidP="0039388A">
      <w:pPr>
        <w:pStyle w:val="Nadpis3"/>
      </w:pPr>
      <w:r w:rsidRPr="00297E92">
        <w:lastRenderedPageBreak/>
        <w:t>Realizovateľné cenné papiere a podiely k 31.</w:t>
      </w:r>
      <w:r w:rsidR="00887750" w:rsidRPr="00297E92">
        <w:t xml:space="preserve"> decembru </w:t>
      </w:r>
      <w:r w:rsidRPr="00297E92">
        <w:t>201</w:t>
      </w:r>
      <w:r w:rsidR="00E45044">
        <w:t>6</w:t>
      </w:r>
    </w:p>
    <w:p w14:paraId="3FA34464" w14:textId="77777777" w:rsidR="007354B4" w:rsidRPr="00297E92" w:rsidRDefault="007354B4" w:rsidP="007354B4"/>
    <w:tbl>
      <w:tblPr>
        <w:tblW w:w="4890" w:type="pct"/>
        <w:tblInd w:w="108" w:type="dxa"/>
        <w:tblLook w:val="0000" w:firstRow="0" w:lastRow="0" w:firstColumn="0" w:lastColumn="0" w:noHBand="0" w:noVBand="0"/>
      </w:tblPr>
      <w:tblGrid>
        <w:gridCol w:w="2698"/>
        <w:gridCol w:w="2092"/>
        <w:gridCol w:w="2092"/>
        <w:gridCol w:w="1989"/>
      </w:tblGrid>
      <w:tr w:rsidR="00887750" w:rsidRPr="00297E92" w14:paraId="102C26E6" w14:textId="77777777" w:rsidTr="00FF6FEF">
        <w:trPr>
          <w:cantSplit/>
        </w:trPr>
        <w:tc>
          <w:tcPr>
            <w:tcW w:w="1521" w:type="pct"/>
            <w:tcBorders>
              <w:top w:val="single" w:sz="8" w:space="0" w:color="000000"/>
              <w:bottom w:val="single" w:sz="4" w:space="0" w:color="auto"/>
            </w:tcBorders>
            <w:vAlign w:val="center"/>
          </w:tcPr>
          <w:p w14:paraId="7583921B" w14:textId="77777777" w:rsidR="00887750" w:rsidRPr="00297E92" w:rsidRDefault="00887750" w:rsidP="00E67098">
            <w:pPr>
              <w:snapToGrid w:val="0"/>
              <w:ind w:left="142" w:hanging="142"/>
              <w:jc w:val="left"/>
              <w:rPr>
                <w:b/>
                <w:i/>
                <w:sz w:val="15"/>
                <w:szCs w:val="15"/>
              </w:rPr>
            </w:pPr>
            <w:r w:rsidRPr="00297E92">
              <w:rPr>
                <w:b/>
                <w:i/>
                <w:sz w:val="15"/>
                <w:szCs w:val="15"/>
              </w:rPr>
              <w:t xml:space="preserve">Obchodné meno </w:t>
            </w:r>
            <w:r w:rsidRPr="00297E92">
              <w:rPr>
                <w:b/>
                <w:i/>
                <w:sz w:val="15"/>
                <w:szCs w:val="15"/>
              </w:rPr>
              <w:br/>
              <w:t>a sídlo spoločnosti</w:t>
            </w:r>
          </w:p>
        </w:tc>
        <w:tc>
          <w:tcPr>
            <w:tcW w:w="1179" w:type="pct"/>
            <w:tcBorders>
              <w:top w:val="single" w:sz="8" w:space="0" w:color="000000"/>
              <w:bottom w:val="single" w:sz="4" w:space="0" w:color="auto"/>
            </w:tcBorders>
            <w:vAlign w:val="center"/>
          </w:tcPr>
          <w:p w14:paraId="53891795" w14:textId="79530AC6" w:rsidR="00887750" w:rsidRPr="00297E92" w:rsidRDefault="00887750" w:rsidP="002861F3">
            <w:pPr>
              <w:snapToGrid w:val="0"/>
              <w:jc w:val="center"/>
              <w:rPr>
                <w:b/>
                <w:i/>
                <w:sz w:val="15"/>
                <w:szCs w:val="15"/>
              </w:rPr>
            </w:pPr>
            <w:r w:rsidRPr="00297E92">
              <w:rPr>
                <w:b/>
                <w:i/>
                <w:sz w:val="15"/>
                <w:szCs w:val="15"/>
              </w:rPr>
              <w:t xml:space="preserve">Hodnota CP </w:t>
            </w:r>
            <w:r w:rsidR="000B3FF0" w:rsidRPr="00297E92">
              <w:rPr>
                <w:b/>
                <w:i/>
                <w:sz w:val="15"/>
                <w:szCs w:val="15"/>
              </w:rPr>
              <w:br/>
            </w:r>
            <w:r w:rsidRPr="00297E92">
              <w:rPr>
                <w:b/>
                <w:i/>
                <w:sz w:val="15"/>
                <w:szCs w:val="15"/>
              </w:rPr>
              <w:t>stav k 31.</w:t>
            </w:r>
            <w:r w:rsidR="000B3FF0" w:rsidRPr="00297E92">
              <w:rPr>
                <w:b/>
                <w:i/>
                <w:sz w:val="15"/>
                <w:szCs w:val="15"/>
              </w:rPr>
              <w:t xml:space="preserve"> decembru </w:t>
            </w:r>
            <w:r w:rsidRPr="00297E92">
              <w:rPr>
                <w:b/>
                <w:i/>
                <w:sz w:val="15"/>
                <w:szCs w:val="15"/>
              </w:rPr>
              <w:t>201</w:t>
            </w:r>
            <w:r w:rsidR="00E45044">
              <w:rPr>
                <w:b/>
                <w:i/>
                <w:sz w:val="15"/>
                <w:szCs w:val="15"/>
              </w:rPr>
              <w:t>6</w:t>
            </w:r>
          </w:p>
        </w:tc>
        <w:tc>
          <w:tcPr>
            <w:tcW w:w="1179" w:type="pct"/>
            <w:tcBorders>
              <w:top w:val="single" w:sz="8" w:space="0" w:color="000000"/>
              <w:bottom w:val="single" w:sz="4" w:space="0" w:color="auto"/>
            </w:tcBorders>
            <w:vAlign w:val="center"/>
          </w:tcPr>
          <w:p w14:paraId="4D5AA00C" w14:textId="77777777" w:rsidR="00887750" w:rsidRPr="00297E92" w:rsidRDefault="00887750" w:rsidP="00E67098">
            <w:pPr>
              <w:snapToGrid w:val="0"/>
              <w:jc w:val="center"/>
              <w:rPr>
                <w:b/>
                <w:i/>
                <w:sz w:val="15"/>
                <w:szCs w:val="15"/>
              </w:rPr>
            </w:pPr>
            <w:r w:rsidRPr="00297E92">
              <w:rPr>
                <w:b/>
                <w:i/>
                <w:sz w:val="15"/>
                <w:szCs w:val="15"/>
              </w:rPr>
              <w:t>Opravná položka v eurách</w:t>
            </w:r>
          </w:p>
        </w:tc>
        <w:tc>
          <w:tcPr>
            <w:tcW w:w="1121" w:type="pct"/>
            <w:tcBorders>
              <w:top w:val="single" w:sz="8" w:space="0" w:color="000000"/>
              <w:bottom w:val="single" w:sz="4" w:space="0" w:color="auto"/>
            </w:tcBorders>
            <w:vAlign w:val="center"/>
          </w:tcPr>
          <w:p w14:paraId="28BABBEF" w14:textId="77777777" w:rsidR="00887750" w:rsidRPr="00297E92" w:rsidRDefault="00887750" w:rsidP="00E67098">
            <w:pPr>
              <w:snapToGrid w:val="0"/>
              <w:jc w:val="center"/>
              <w:rPr>
                <w:b/>
                <w:i/>
                <w:sz w:val="15"/>
                <w:szCs w:val="15"/>
              </w:rPr>
            </w:pPr>
            <w:r w:rsidRPr="00297E92">
              <w:rPr>
                <w:b/>
                <w:i/>
                <w:sz w:val="15"/>
                <w:szCs w:val="15"/>
              </w:rPr>
              <w:t>Reálna</w:t>
            </w:r>
          </w:p>
          <w:p w14:paraId="1EC895EB" w14:textId="77777777" w:rsidR="00887750" w:rsidRPr="00297E92" w:rsidRDefault="00887750" w:rsidP="00E67098">
            <w:pPr>
              <w:snapToGrid w:val="0"/>
              <w:jc w:val="center"/>
              <w:rPr>
                <w:b/>
                <w:i/>
                <w:sz w:val="15"/>
                <w:szCs w:val="15"/>
              </w:rPr>
            </w:pPr>
            <w:r w:rsidRPr="00297E92">
              <w:rPr>
                <w:b/>
                <w:i/>
                <w:sz w:val="15"/>
                <w:szCs w:val="15"/>
              </w:rPr>
              <w:t>hodnota CP a obch. podielov</w:t>
            </w:r>
          </w:p>
        </w:tc>
      </w:tr>
      <w:tr w:rsidR="00FB7EE0" w:rsidRPr="00297E92" w14:paraId="33F29DB9" w14:textId="77777777" w:rsidTr="00FF6FEF">
        <w:trPr>
          <w:cantSplit/>
        </w:trPr>
        <w:tc>
          <w:tcPr>
            <w:tcW w:w="1521" w:type="pct"/>
            <w:tcBorders>
              <w:top w:val="single" w:sz="4" w:space="0" w:color="auto"/>
            </w:tcBorders>
          </w:tcPr>
          <w:p w14:paraId="225B61C9" w14:textId="77777777" w:rsidR="00FB7EE0" w:rsidRPr="00297E92" w:rsidRDefault="00FB7EE0" w:rsidP="00E67098">
            <w:pPr>
              <w:snapToGrid w:val="0"/>
              <w:rPr>
                <w:sz w:val="15"/>
                <w:szCs w:val="15"/>
              </w:rPr>
            </w:pPr>
            <w:r w:rsidRPr="00297E92">
              <w:rPr>
                <w:sz w:val="15"/>
                <w:szCs w:val="15"/>
              </w:rPr>
              <w:t>UniCredit Bank</w:t>
            </w:r>
          </w:p>
          <w:p w14:paraId="257DFE11" w14:textId="22826706" w:rsidR="00FB7EE0" w:rsidRPr="00297E92" w:rsidRDefault="00FB7EE0" w:rsidP="00CB7BA1">
            <w:pPr>
              <w:snapToGrid w:val="0"/>
              <w:rPr>
                <w:sz w:val="15"/>
                <w:szCs w:val="15"/>
              </w:rPr>
            </w:pPr>
            <w:r w:rsidRPr="00297E92">
              <w:rPr>
                <w:sz w:val="15"/>
                <w:szCs w:val="15"/>
              </w:rPr>
              <w:t xml:space="preserve">Agrozdav, a. s. </w:t>
            </w:r>
          </w:p>
        </w:tc>
        <w:tc>
          <w:tcPr>
            <w:tcW w:w="1179" w:type="pct"/>
            <w:tcBorders>
              <w:top w:val="single" w:sz="4" w:space="0" w:color="auto"/>
              <w:bottom w:val="single" w:sz="4" w:space="0" w:color="auto"/>
            </w:tcBorders>
          </w:tcPr>
          <w:p w14:paraId="107DDC1A" w14:textId="0610DD64" w:rsidR="00F72253" w:rsidRDefault="00C76FDF" w:rsidP="00177122">
            <w:pPr>
              <w:snapToGrid w:val="0"/>
              <w:jc w:val="right"/>
              <w:rPr>
                <w:sz w:val="15"/>
                <w:szCs w:val="15"/>
              </w:rPr>
            </w:pPr>
            <w:r>
              <w:rPr>
                <w:sz w:val="15"/>
                <w:szCs w:val="15"/>
              </w:rPr>
              <w:t>-</w:t>
            </w:r>
          </w:p>
          <w:p w14:paraId="4BCFF699" w14:textId="43C46E65" w:rsidR="00FB7EE0" w:rsidRPr="00297E92" w:rsidRDefault="00F72253" w:rsidP="00177122">
            <w:pPr>
              <w:snapToGrid w:val="0"/>
              <w:jc w:val="right"/>
              <w:rPr>
                <w:sz w:val="15"/>
                <w:szCs w:val="15"/>
              </w:rPr>
            </w:pPr>
            <w:r>
              <w:rPr>
                <w:sz w:val="15"/>
                <w:szCs w:val="15"/>
              </w:rPr>
              <w:t>12 581</w:t>
            </w:r>
          </w:p>
        </w:tc>
        <w:tc>
          <w:tcPr>
            <w:tcW w:w="1179" w:type="pct"/>
            <w:tcBorders>
              <w:top w:val="single" w:sz="4" w:space="0" w:color="auto"/>
              <w:bottom w:val="single" w:sz="4" w:space="0" w:color="auto"/>
            </w:tcBorders>
          </w:tcPr>
          <w:p w14:paraId="714A00C3" w14:textId="77777777" w:rsidR="00F72253" w:rsidRDefault="00F72253" w:rsidP="00177122">
            <w:pPr>
              <w:snapToGrid w:val="0"/>
              <w:ind w:right="-57"/>
              <w:jc w:val="right"/>
              <w:rPr>
                <w:sz w:val="15"/>
                <w:szCs w:val="15"/>
              </w:rPr>
            </w:pPr>
            <w:r>
              <w:rPr>
                <w:sz w:val="15"/>
                <w:szCs w:val="15"/>
              </w:rPr>
              <w:t>-</w:t>
            </w:r>
          </w:p>
          <w:p w14:paraId="43CC4577" w14:textId="6958218B" w:rsidR="00FB7EE0" w:rsidRPr="00297E92" w:rsidRDefault="00F72253" w:rsidP="00177122">
            <w:pPr>
              <w:snapToGrid w:val="0"/>
              <w:ind w:right="-57"/>
              <w:jc w:val="right"/>
              <w:rPr>
                <w:sz w:val="15"/>
                <w:szCs w:val="15"/>
              </w:rPr>
            </w:pPr>
            <w:r>
              <w:rPr>
                <w:sz w:val="15"/>
                <w:szCs w:val="15"/>
              </w:rPr>
              <w:t>12 581</w:t>
            </w:r>
          </w:p>
        </w:tc>
        <w:tc>
          <w:tcPr>
            <w:tcW w:w="1121" w:type="pct"/>
            <w:tcBorders>
              <w:top w:val="single" w:sz="4" w:space="0" w:color="auto"/>
              <w:bottom w:val="single" w:sz="4" w:space="0" w:color="auto"/>
            </w:tcBorders>
          </w:tcPr>
          <w:p w14:paraId="5D3FCF86" w14:textId="77777777" w:rsidR="00F72253" w:rsidRDefault="00F72253" w:rsidP="00E67098">
            <w:pPr>
              <w:snapToGrid w:val="0"/>
              <w:jc w:val="right"/>
              <w:rPr>
                <w:sz w:val="15"/>
                <w:szCs w:val="15"/>
              </w:rPr>
            </w:pPr>
            <w:r>
              <w:rPr>
                <w:sz w:val="15"/>
                <w:szCs w:val="15"/>
              </w:rPr>
              <w:t>-</w:t>
            </w:r>
          </w:p>
          <w:p w14:paraId="51C955EF" w14:textId="75602660" w:rsidR="00FB7EE0" w:rsidRPr="00297E92" w:rsidRDefault="00F72253" w:rsidP="00E67098">
            <w:pPr>
              <w:snapToGrid w:val="0"/>
              <w:jc w:val="right"/>
              <w:rPr>
                <w:sz w:val="15"/>
                <w:szCs w:val="15"/>
              </w:rPr>
            </w:pPr>
            <w:r>
              <w:rPr>
                <w:sz w:val="15"/>
                <w:szCs w:val="15"/>
              </w:rPr>
              <w:t>-</w:t>
            </w:r>
          </w:p>
        </w:tc>
      </w:tr>
      <w:tr w:rsidR="00887750" w:rsidRPr="00297E92" w14:paraId="2FD5E99F" w14:textId="77777777" w:rsidTr="00FF6FEF">
        <w:trPr>
          <w:cantSplit/>
        </w:trPr>
        <w:tc>
          <w:tcPr>
            <w:tcW w:w="1521" w:type="pct"/>
            <w:tcBorders>
              <w:bottom w:val="single" w:sz="8" w:space="0" w:color="000000"/>
            </w:tcBorders>
          </w:tcPr>
          <w:p w14:paraId="7D998B42" w14:textId="74092FFA" w:rsidR="00887750" w:rsidRPr="00297E92" w:rsidRDefault="00887750" w:rsidP="00E67098">
            <w:pPr>
              <w:snapToGrid w:val="0"/>
              <w:rPr>
                <w:b/>
                <w:sz w:val="15"/>
                <w:szCs w:val="15"/>
              </w:rPr>
            </w:pPr>
            <w:r w:rsidRPr="00297E92">
              <w:rPr>
                <w:b/>
                <w:sz w:val="15"/>
                <w:szCs w:val="15"/>
              </w:rPr>
              <w:t>Celkom</w:t>
            </w:r>
          </w:p>
        </w:tc>
        <w:tc>
          <w:tcPr>
            <w:tcW w:w="1179" w:type="pct"/>
            <w:tcBorders>
              <w:top w:val="single" w:sz="4" w:space="0" w:color="auto"/>
              <w:bottom w:val="single" w:sz="8" w:space="0" w:color="000000"/>
            </w:tcBorders>
          </w:tcPr>
          <w:p w14:paraId="06806701" w14:textId="5009F428" w:rsidR="00887750" w:rsidRPr="00297E92" w:rsidRDefault="00C76FDF" w:rsidP="00177122">
            <w:pPr>
              <w:snapToGrid w:val="0"/>
              <w:jc w:val="right"/>
              <w:rPr>
                <w:b/>
                <w:sz w:val="15"/>
                <w:szCs w:val="15"/>
              </w:rPr>
            </w:pPr>
            <w:r>
              <w:rPr>
                <w:b/>
                <w:sz w:val="15"/>
                <w:szCs w:val="15"/>
              </w:rPr>
              <w:t>12 581</w:t>
            </w:r>
          </w:p>
        </w:tc>
        <w:tc>
          <w:tcPr>
            <w:tcW w:w="1179" w:type="pct"/>
            <w:tcBorders>
              <w:top w:val="single" w:sz="4" w:space="0" w:color="auto"/>
              <w:bottom w:val="single" w:sz="8" w:space="0" w:color="000000"/>
            </w:tcBorders>
            <w:shd w:val="clear" w:color="auto" w:fill="auto"/>
          </w:tcPr>
          <w:p w14:paraId="06FC46F1" w14:textId="77016BFB" w:rsidR="00887750" w:rsidRPr="00297E92" w:rsidRDefault="00F72253" w:rsidP="00177122">
            <w:pPr>
              <w:snapToGrid w:val="0"/>
              <w:ind w:right="-57"/>
              <w:jc w:val="right"/>
              <w:rPr>
                <w:b/>
                <w:sz w:val="15"/>
                <w:szCs w:val="15"/>
              </w:rPr>
            </w:pPr>
            <w:r>
              <w:rPr>
                <w:b/>
                <w:sz w:val="15"/>
                <w:szCs w:val="15"/>
              </w:rPr>
              <w:t>12 581</w:t>
            </w:r>
          </w:p>
        </w:tc>
        <w:tc>
          <w:tcPr>
            <w:tcW w:w="1121" w:type="pct"/>
            <w:tcBorders>
              <w:top w:val="single" w:sz="4" w:space="0" w:color="auto"/>
              <w:bottom w:val="single" w:sz="8" w:space="0" w:color="000000"/>
            </w:tcBorders>
          </w:tcPr>
          <w:p w14:paraId="173A3A29" w14:textId="0C986E74" w:rsidR="00887750" w:rsidRPr="00297E92" w:rsidRDefault="00F72253" w:rsidP="00E67098">
            <w:pPr>
              <w:snapToGrid w:val="0"/>
              <w:jc w:val="right"/>
              <w:rPr>
                <w:b/>
                <w:sz w:val="15"/>
                <w:szCs w:val="15"/>
              </w:rPr>
            </w:pPr>
            <w:r>
              <w:rPr>
                <w:b/>
                <w:sz w:val="15"/>
                <w:szCs w:val="15"/>
              </w:rPr>
              <w:t>-</w:t>
            </w:r>
          </w:p>
        </w:tc>
      </w:tr>
    </w:tbl>
    <w:p w14:paraId="3C70517A" w14:textId="77777777" w:rsidR="007354B4" w:rsidRPr="00297E92" w:rsidRDefault="007354B4" w:rsidP="007354B4">
      <w:pPr>
        <w:rPr>
          <w:highlight w:val="yellow"/>
        </w:rPr>
      </w:pPr>
    </w:p>
    <w:p w14:paraId="3BF2918F" w14:textId="77777777" w:rsidR="007354B4" w:rsidRPr="00297E92" w:rsidRDefault="007354B4" w:rsidP="0039388A">
      <w:pPr>
        <w:pStyle w:val="Nadpis3"/>
      </w:pPr>
      <w:r w:rsidRPr="00297E92">
        <w:t>Záložné právo a obmedzené disponovanie s dlhodobým finančným majetkom</w:t>
      </w:r>
    </w:p>
    <w:p w14:paraId="63C6E56D" w14:textId="77777777" w:rsidR="002A7D9D" w:rsidRPr="00297E92" w:rsidRDefault="002A7D9D" w:rsidP="007354B4">
      <w:pPr>
        <w:rPr>
          <w:snapToGrid w:val="0"/>
          <w:lang w:eastAsia="sk-SK"/>
        </w:rPr>
      </w:pPr>
    </w:p>
    <w:p w14:paraId="605C7591" w14:textId="77777777" w:rsidR="00377388" w:rsidRPr="00297E92" w:rsidRDefault="00377388" w:rsidP="00377388">
      <w:r w:rsidRPr="00297E92">
        <w:t xml:space="preserve">Na </w:t>
      </w:r>
      <w:r w:rsidR="007F431E" w:rsidRPr="00297E92">
        <w:t xml:space="preserve">dlhodobý finančný </w:t>
      </w:r>
      <w:r w:rsidRPr="00297E92">
        <w:t xml:space="preserve">majetok spoločnosti nie je zriadené záložné právo. </w:t>
      </w:r>
    </w:p>
    <w:p w14:paraId="561715E3" w14:textId="77777777" w:rsidR="00377388" w:rsidRPr="00297E92" w:rsidRDefault="00377388" w:rsidP="00377388"/>
    <w:p w14:paraId="4EAF99FA" w14:textId="77777777" w:rsidR="00BD762A" w:rsidRPr="00297E92" w:rsidRDefault="00BD762A" w:rsidP="00C37995">
      <w:pPr>
        <w:rPr>
          <w:i/>
          <w:highlight w:val="yellow"/>
        </w:rPr>
      </w:pPr>
    </w:p>
    <w:p w14:paraId="41B2F6F8" w14:textId="77777777" w:rsidR="00AF08F7" w:rsidRPr="00297E92" w:rsidRDefault="00AF08F7" w:rsidP="0039388A">
      <w:pPr>
        <w:pStyle w:val="Nadpis2"/>
      </w:pPr>
      <w:r w:rsidRPr="00297E92">
        <w:t xml:space="preserve">Zásoby </w:t>
      </w:r>
    </w:p>
    <w:p w14:paraId="09B95832" w14:textId="77777777" w:rsidR="00AF08F7" w:rsidRPr="00297E92" w:rsidRDefault="00AF08F7" w:rsidP="00AF08F7">
      <w:pPr>
        <w:rPr>
          <w:u w:val="single"/>
        </w:rPr>
      </w:pPr>
    </w:p>
    <w:p w14:paraId="2679304F" w14:textId="77777777" w:rsidR="00AF08F7" w:rsidRPr="00297E92" w:rsidRDefault="00AF08F7" w:rsidP="0039388A">
      <w:pPr>
        <w:pStyle w:val="Nadpis3"/>
      </w:pPr>
      <w:r w:rsidRPr="00297E92">
        <w:t>Prehľad o opravných položkách podľa jednotlivých súvahových položiek</w:t>
      </w:r>
    </w:p>
    <w:p w14:paraId="123F1EBE" w14:textId="77777777" w:rsidR="00AF08F7" w:rsidRPr="00297E92" w:rsidRDefault="00AF08F7" w:rsidP="00AF08F7"/>
    <w:tbl>
      <w:tblPr>
        <w:tblW w:w="5000" w:type="pct"/>
        <w:tblBorders>
          <w:top w:val="single" w:sz="8" w:space="0" w:color="auto"/>
          <w:bottom w:val="single" w:sz="8" w:space="0" w:color="auto"/>
        </w:tblBorders>
        <w:tblLook w:val="0000" w:firstRow="0" w:lastRow="0" w:firstColumn="0" w:lastColumn="0" w:noHBand="0" w:noVBand="0"/>
      </w:tblPr>
      <w:tblGrid>
        <w:gridCol w:w="2650"/>
        <w:gridCol w:w="1216"/>
        <w:gridCol w:w="1123"/>
        <w:gridCol w:w="1246"/>
        <w:gridCol w:w="1372"/>
        <w:gridCol w:w="1464"/>
      </w:tblGrid>
      <w:tr w:rsidR="00BF6FD9" w:rsidRPr="00297E92" w14:paraId="17F6A29D" w14:textId="77777777" w:rsidTr="00BF6FD9">
        <w:trPr>
          <w:cantSplit/>
        </w:trPr>
        <w:tc>
          <w:tcPr>
            <w:tcW w:w="1461" w:type="pct"/>
            <w:vAlign w:val="center"/>
          </w:tcPr>
          <w:p w14:paraId="1A8B22E9" w14:textId="77777777" w:rsidR="00BF6FD9" w:rsidRPr="00297E92" w:rsidRDefault="00BF6FD9" w:rsidP="002A7D9D">
            <w:pPr>
              <w:jc w:val="left"/>
              <w:rPr>
                <w:b/>
                <w:i/>
                <w:sz w:val="15"/>
                <w:szCs w:val="15"/>
              </w:rPr>
            </w:pPr>
            <w:r w:rsidRPr="00297E92">
              <w:rPr>
                <w:b/>
                <w:i/>
                <w:sz w:val="15"/>
                <w:szCs w:val="15"/>
              </w:rPr>
              <w:t>Položka</w:t>
            </w:r>
          </w:p>
        </w:tc>
        <w:tc>
          <w:tcPr>
            <w:tcW w:w="670" w:type="pct"/>
            <w:vAlign w:val="center"/>
          </w:tcPr>
          <w:p w14:paraId="66C70DD9" w14:textId="4ED2174E" w:rsidR="00BF6FD9" w:rsidRPr="00297E92" w:rsidRDefault="00BF6FD9" w:rsidP="008A2897">
            <w:pPr>
              <w:ind w:left="-57" w:right="-57"/>
              <w:jc w:val="center"/>
              <w:rPr>
                <w:b/>
                <w:i/>
                <w:sz w:val="15"/>
                <w:szCs w:val="15"/>
              </w:rPr>
            </w:pPr>
            <w:r w:rsidRPr="00297E92">
              <w:rPr>
                <w:b/>
                <w:i/>
                <w:sz w:val="15"/>
                <w:szCs w:val="15"/>
              </w:rPr>
              <w:t xml:space="preserve">Stav </w:t>
            </w:r>
            <w:r w:rsidRPr="00297E92">
              <w:rPr>
                <w:b/>
                <w:i/>
                <w:sz w:val="15"/>
                <w:szCs w:val="15"/>
              </w:rPr>
              <w:br/>
              <w:t>k 1. 1. 201</w:t>
            </w:r>
            <w:r w:rsidR="00E45044">
              <w:rPr>
                <w:b/>
                <w:i/>
                <w:sz w:val="15"/>
                <w:szCs w:val="15"/>
              </w:rPr>
              <w:t>6</w:t>
            </w:r>
          </w:p>
        </w:tc>
        <w:tc>
          <w:tcPr>
            <w:tcW w:w="619" w:type="pct"/>
            <w:vAlign w:val="center"/>
          </w:tcPr>
          <w:p w14:paraId="7D6B296D" w14:textId="77777777" w:rsidR="00BF6FD9" w:rsidRPr="00297E92" w:rsidRDefault="00BF6FD9" w:rsidP="002A7D9D">
            <w:pPr>
              <w:ind w:left="-57" w:right="-57"/>
              <w:jc w:val="center"/>
              <w:rPr>
                <w:b/>
                <w:i/>
                <w:sz w:val="15"/>
                <w:szCs w:val="15"/>
              </w:rPr>
            </w:pPr>
            <w:r w:rsidRPr="00297E92">
              <w:rPr>
                <w:b/>
                <w:i/>
                <w:sz w:val="15"/>
                <w:szCs w:val="15"/>
              </w:rPr>
              <w:t>Tvorba</w:t>
            </w:r>
          </w:p>
        </w:tc>
        <w:tc>
          <w:tcPr>
            <w:tcW w:w="687" w:type="pct"/>
            <w:vAlign w:val="center"/>
          </w:tcPr>
          <w:p w14:paraId="13213482" w14:textId="77777777" w:rsidR="00BF6FD9" w:rsidRPr="00297E92" w:rsidRDefault="00BF6FD9" w:rsidP="002A7D9D">
            <w:pPr>
              <w:ind w:left="-57" w:right="-57"/>
              <w:jc w:val="center"/>
              <w:rPr>
                <w:b/>
                <w:i/>
                <w:sz w:val="15"/>
                <w:szCs w:val="15"/>
              </w:rPr>
            </w:pPr>
            <w:r w:rsidRPr="00297E92">
              <w:rPr>
                <w:b/>
                <w:i/>
                <w:sz w:val="15"/>
                <w:szCs w:val="15"/>
              </w:rPr>
              <w:t>Zúčtovanie z dôvodu zániku opodstat-nenosti</w:t>
            </w:r>
          </w:p>
        </w:tc>
        <w:tc>
          <w:tcPr>
            <w:tcW w:w="756" w:type="pct"/>
            <w:vAlign w:val="center"/>
          </w:tcPr>
          <w:p w14:paraId="7BE82714" w14:textId="77777777" w:rsidR="00BF6FD9" w:rsidRPr="00297E92" w:rsidRDefault="00BF6FD9" w:rsidP="002A7D9D">
            <w:pPr>
              <w:ind w:left="-57" w:right="-57"/>
              <w:jc w:val="center"/>
              <w:rPr>
                <w:b/>
                <w:i/>
                <w:sz w:val="15"/>
                <w:szCs w:val="15"/>
              </w:rPr>
            </w:pPr>
            <w:r w:rsidRPr="00297E92">
              <w:rPr>
                <w:b/>
                <w:i/>
                <w:sz w:val="15"/>
                <w:szCs w:val="15"/>
              </w:rPr>
              <w:t>Zúčtovanie z dôvodu vyradenia majetku z účtovníctva</w:t>
            </w:r>
          </w:p>
        </w:tc>
        <w:tc>
          <w:tcPr>
            <w:tcW w:w="807" w:type="pct"/>
            <w:vAlign w:val="center"/>
          </w:tcPr>
          <w:p w14:paraId="143031E4" w14:textId="6CD4E9E5" w:rsidR="00BF6FD9" w:rsidRPr="00297E92" w:rsidRDefault="00BF6FD9" w:rsidP="008A2897">
            <w:pPr>
              <w:ind w:left="-57" w:right="-57"/>
              <w:jc w:val="center"/>
              <w:rPr>
                <w:b/>
                <w:i/>
                <w:sz w:val="15"/>
                <w:szCs w:val="15"/>
              </w:rPr>
            </w:pPr>
            <w:r w:rsidRPr="00297E92">
              <w:rPr>
                <w:b/>
                <w:i/>
                <w:sz w:val="15"/>
                <w:szCs w:val="15"/>
              </w:rPr>
              <w:t>Stav</w:t>
            </w:r>
            <w:r w:rsidRPr="00297E92">
              <w:rPr>
                <w:b/>
                <w:i/>
                <w:sz w:val="15"/>
                <w:szCs w:val="15"/>
              </w:rPr>
              <w:br/>
              <w:t>k 31. 12. 201</w:t>
            </w:r>
            <w:r w:rsidR="00E45044">
              <w:rPr>
                <w:b/>
                <w:i/>
                <w:sz w:val="15"/>
                <w:szCs w:val="15"/>
              </w:rPr>
              <w:t>6</w:t>
            </w:r>
          </w:p>
        </w:tc>
      </w:tr>
      <w:tr w:rsidR="00E45044" w:rsidRPr="00297E92" w14:paraId="188FC919" w14:textId="77777777" w:rsidTr="00BF6FD9">
        <w:trPr>
          <w:cantSplit/>
        </w:trPr>
        <w:tc>
          <w:tcPr>
            <w:tcW w:w="1461" w:type="pct"/>
            <w:tcBorders>
              <w:top w:val="single" w:sz="4" w:space="0" w:color="auto"/>
              <w:bottom w:val="nil"/>
            </w:tcBorders>
          </w:tcPr>
          <w:p w14:paraId="6BC93002" w14:textId="77777777" w:rsidR="00E45044" w:rsidRPr="00297E92" w:rsidRDefault="00E45044" w:rsidP="00E45044">
            <w:pPr>
              <w:rPr>
                <w:snapToGrid w:val="0"/>
                <w:sz w:val="15"/>
                <w:szCs w:val="15"/>
                <w:lang w:eastAsia="sk-SK"/>
              </w:rPr>
            </w:pPr>
            <w:r w:rsidRPr="00297E92">
              <w:rPr>
                <w:snapToGrid w:val="0"/>
                <w:sz w:val="15"/>
                <w:szCs w:val="15"/>
                <w:lang w:eastAsia="sk-SK"/>
              </w:rPr>
              <w:t>Materiál</w:t>
            </w:r>
          </w:p>
        </w:tc>
        <w:tc>
          <w:tcPr>
            <w:tcW w:w="670" w:type="pct"/>
            <w:tcBorders>
              <w:top w:val="single" w:sz="4" w:space="0" w:color="auto"/>
              <w:bottom w:val="nil"/>
            </w:tcBorders>
            <w:vAlign w:val="bottom"/>
          </w:tcPr>
          <w:p w14:paraId="2043A7CD" w14:textId="3F1DD8DF" w:rsidR="00E45044" w:rsidRPr="00297E92" w:rsidRDefault="00E45044" w:rsidP="00E45044">
            <w:pPr>
              <w:jc w:val="right"/>
              <w:rPr>
                <w:snapToGrid w:val="0"/>
                <w:sz w:val="15"/>
                <w:szCs w:val="15"/>
                <w:lang w:eastAsia="sk-SK"/>
              </w:rPr>
            </w:pPr>
            <w:r w:rsidRPr="00297E92">
              <w:rPr>
                <w:snapToGrid w:val="0"/>
                <w:sz w:val="15"/>
                <w:szCs w:val="15"/>
                <w:lang w:eastAsia="sk-SK"/>
              </w:rPr>
              <w:t>82 491</w:t>
            </w:r>
          </w:p>
        </w:tc>
        <w:tc>
          <w:tcPr>
            <w:tcW w:w="619" w:type="pct"/>
            <w:tcBorders>
              <w:top w:val="single" w:sz="4" w:space="0" w:color="auto"/>
              <w:bottom w:val="nil"/>
            </w:tcBorders>
            <w:vAlign w:val="bottom"/>
          </w:tcPr>
          <w:p w14:paraId="5E892CAD" w14:textId="7715C564" w:rsidR="00E45044" w:rsidRPr="00297E92" w:rsidRDefault="00F72253" w:rsidP="00E45044">
            <w:pPr>
              <w:jc w:val="right"/>
              <w:rPr>
                <w:snapToGrid w:val="0"/>
                <w:sz w:val="15"/>
                <w:szCs w:val="15"/>
                <w:lang w:eastAsia="sk-SK"/>
              </w:rPr>
            </w:pPr>
            <w:r>
              <w:rPr>
                <w:snapToGrid w:val="0"/>
                <w:sz w:val="15"/>
                <w:szCs w:val="15"/>
                <w:lang w:eastAsia="sk-SK"/>
              </w:rPr>
              <w:t>5 519</w:t>
            </w:r>
          </w:p>
        </w:tc>
        <w:tc>
          <w:tcPr>
            <w:tcW w:w="687" w:type="pct"/>
            <w:tcBorders>
              <w:top w:val="single" w:sz="4" w:space="0" w:color="auto"/>
              <w:bottom w:val="nil"/>
            </w:tcBorders>
            <w:vAlign w:val="bottom"/>
          </w:tcPr>
          <w:p w14:paraId="4F83D472" w14:textId="19427A20" w:rsidR="00E45044" w:rsidRPr="00297E92" w:rsidRDefault="00F72253" w:rsidP="00E45044">
            <w:pPr>
              <w:jc w:val="right"/>
              <w:rPr>
                <w:snapToGrid w:val="0"/>
                <w:sz w:val="15"/>
                <w:szCs w:val="15"/>
                <w:lang w:eastAsia="sk-SK"/>
              </w:rPr>
            </w:pPr>
            <w:r>
              <w:rPr>
                <w:snapToGrid w:val="0"/>
                <w:sz w:val="15"/>
                <w:szCs w:val="15"/>
                <w:lang w:eastAsia="sk-SK"/>
              </w:rPr>
              <w:t>-</w:t>
            </w:r>
          </w:p>
        </w:tc>
        <w:tc>
          <w:tcPr>
            <w:tcW w:w="756" w:type="pct"/>
            <w:tcBorders>
              <w:top w:val="single" w:sz="4" w:space="0" w:color="auto"/>
              <w:bottom w:val="nil"/>
            </w:tcBorders>
            <w:vAlign w:val="bottom"/>
          </w:tcPr>
          <w:p w14:paraId="0F79ECF6" w14:textId="28E89087" w:rsidR="00E45044" w:rsidRPr="00297E92" w:rsidRDefault="001967CB">
            <w:pPr>
              <w:jc w:val="right"/>
              <w:rPr>
                <w:snapToGrid w:val="0"/>
                <w:sz w:val="15"/>
                <w:szCs w:val="15"/>
                <w:lang w:eastAsia="sk-SK"/>
              </w:rPr>
            </w:pPr>
            <w:r>
              <w:rPr>
                <w:snapToGrid w:val="0"/>
                <w:sz w:val="15"/>
                <w:szCs w:val="15"/>
                <w:lang w:eastAsia="sk-SK"/>
              </w:rPr>
              <w:t>215</w:t>
            </w:r>
          </w:p>
        </w:tc>
        <w:tc>
          <w:tcPr>
            <w:tcW w:w="807" w:type="pct"/>
            <w:tcBorders>
              <w:top w:val="single" w:sz="4" w:space="0" w:color="auto"/>
              <w:bottom w:val="nil"/>
            </w:tcBorders>
            <w:vAlign w:val="bottom"/>
          </w:tcPr>
          <w:p w14:paraId="53846126" w14:textId="7CFD5764" w:rsidR="00E45044" w:rsidRPr="00297E92" w:rsidRDefault="00F72253">
            <w:pPr>
              <w:jc w:val="right"/>
              <w:rPr>
                <w:snapToGrid w:val="0"/>
                <w:sz w:val="15"/>
                <w:szCs w:val="15"/>
                <w:lang w:eastAsia="sk-SK"/>
              </w:rPr>
            </w:pPr>
            <w:r>
              <w:rPr>
                <w:snapToGrid w:val="0"/>
                <w:sz w:val="15"/>
                <w:szCs w:val="15"/>
                <w:lang w:eastAsia="sk-SK"/>
              </w:rPr>
              <w:t xml:space="preserve">87 </w:t>
            </w:r>
            <w:r w:rsidR="001967CB">
              <w:rPr>
                <w:snapToGrid w:val="0"/>
                <w:sz w:val="15"/>
                <w:szCs w:val="15"/>
                <w:lang w:eastAsia="sk-SK"/>
              </w:rPr>
              <w:t>795</w:t>
            </w:r>
          </w:p>
        </w:tc>
      </w:tr>
      <w:tr w:rsidR="00E45044" w:rsidRPr="00297E92" w14:paraId="3E849B7B" w14:textId="77777777" w:rsidTr="00BF6FD9">
        <w:trPr>
          <w:cantSplit/>
        </w:trPr>
        <w:tc>
          <w:tcPr>
            <w:tcW w:w="1461" w:type="pct"/>
            <w:tcBorders>
              <w:top w:val="nil"/>
            </w:tcBorders>
          </w:tcPr>
          <w:p w14:paraId="5F2272D6" w14:textId="77777777" w:rsidR="00E45044" w:rsidRPr="00297E92" w:rsidRDefault="00E45044" w:rsidP="00E45044">
            <w:pPr>
              <w:ind w:left="60" w:right="-57" w:hanging="60"/>
              <w:jc w:val="left"/>
              <w:rPr>
                <w:snapToGrid w:val="0"/>
                <w:sz w:val="15"/>
                <w:szCs w:val="15"/>
                <w:lang w:eastAsia="sk-SK"/>
              </w:rPr>
            </w:pPr>
            <w:r w:rsidRPr="00297E92">
              <w:rPr>
                <w:snapToGrid w:val="0"/>
                <w:sz w:val="15"/>
                <w:szCs w:val="15"/>
                <w:lang w:eastAsia="sk-SK"/>
              </w:rPr>
              <w:t>Nedokončená výroba a polotovary vlastnej výroby</w:t>
            </w:r>
          </w:p>
        </w:tc>
        <w:tc>
          <w:tcPr>
            <w:tcW w:w="670" w:type="pct"/>
            <w:tcBorders>
              <w:top w:val="nil"/>
              <w:bottom w:val="nil"/>
            </w:tcBorders>
            <w:vAlign w:val="bottom"/>
          </w:tcPr>
          <w:p w14:paraId="479C62C5" w14:textId="03EF1ABE" w:rsidR="00E45044" w:rsidRPr="00297E92" w:rsidRDefault="00E45044" w:rsidP="00E45044">
            <w:pPr>
              <w:jc w:val="right"/>
              <w:rPr>
                <w:snapToGrid w:val="0"/>
                <w:sz w:val="15"/>
                <w:szCs w:val="15"/>
                <w:lang w:eastAsia="sk-SK"/>
              </w:rPr>
            </w:pPr>
            <w:r w:rsidRPr="00297E92">
              <w:rPr>
                <w:snapToGrid w:val="0"/>
                <w:sz w:val="15"/>
                <w:szCs w:val="15"/>
                <w:lang w:eastAsia="sk-SK"/>
              </w:rPr>
              <w:t>-</w:t>
            </w:r>
          </w:p>
        </w:tc>
        <w:tc>
          <w:tcPr>
            <w:tcW w:w="619" w:type="pct"/>
            <w:tcBorders>
              <w:top w:val="nil"/>
              <w:bottom w:val="nil"/>
            </w:tcBorders>
            <w:vAlign w:val="bottom"/>
          </w:tcPr>
          <w:p w14:paraId="5585F00A" w14:textId="315F2827" w:rsidR="00E45044" w:rsidRPr="00297E92" w:rsidRDefault="001967CB">
            <w:pPr>
              <w:jc w:val="right"/>
              <w:rPr>
                <w:snapToGrid w:val="0"/>
                <w:sz w:val="15"/>
                <w:szCs w:val="15"/>
                <w:lang w:eastAsia="sk-SK"/>
              </w:rPr>
            </w:pPr>
            <w:r>
              <w:rPr>
                <w:snapToGrid w:val="0"/>
                <w:sz w:val="15"/>
                <w:szCs w:val="15"/>
                <w:lang w:eastAsia="sk-SK"/>
              </w:rPr>
              <w:t>615</w:t>
            </w:r>
          </w:p>
        </w:tc>
        <w:tc>
          <w:tcPr>
            <w:tcW w:w="687" w:type="pct"/>
            <w:tcBorders>
              <w:top w:val="nil"/>
              <w:bottom w:val="nil"/>
            </w:tcBorders>
            <w:vAlign w:val="bottom"/>
          </w:tcPr>
          <w:p w14:paraId="0E568C9F" w14:textId="1AE60B04" w:rsidR="00E45044" w:rsidRPr="00297E92" w:rsidRDefault="00F72253" w:rsidP="00E45044">
            <w:pPr>
              <w:jc w:val="right"/>
              <w:rPr>
                <w:snapToGrid w:val="0"/>
                <w:sz w:val="15"/>
                <w:szCs w:val="15"/>
                <w:lang w:eastAsia="sk-SK"/>
              </w:rPr>
            </w:pPr>
            <w:r>
              <w:rPr>
                <w:snapToGrid w:val="0"/>
                <w:sz w:val="15"/>
                <w:szCs w:val="15"/>
                <w:lang w:eastAsia="sk-SK"/>
              </w:rPr>
              <w:t>-</w:t>
            </w:r>
          </w:p>
        </w:tc>
        <w:tc>
          <w:tcPr>
            <w:tcW w:w="756" w:type="pct"/>
            <w:tcBorders>
              <w:top w:val="nil"/>
              <w:bottom w:val="nil"/>
            </w:tcBorders>
            <w:vAlign w:val="bottom"/>
          </w:tcPr>
          <w:p w14:paraId="295D7333" w14:textId="06415C6B" w:rsidR="00E45044" w:rsidRPr="00297E92" w:rsidRDefault="00F72253" w:rsidP="00E45044">
            <w:pPr>
              <w:jc w:val="right"/>
              <w:rPr>
                <w:snapToGrid w:val="0"/>
                <w:sz w:val="15"/>
                <w:szCs w:val="15"/>
                <w:lang w:eastAsia="sk-SK"/>
              </w:rPr>
            </w:pPr>
            <w:r>
              <w:rPr>
                <w:snapToGrid w:val="0"/>
                <w:sz w:val="15"/>
                <w:szCs w:val="15"/>
                <w:lang w:eastAsia="sk-SK"/>
              </w:rPr>
              <w:t>-</w:t>
            </w:r>
          </w:p>
        </w:tc>
        <w:tc>
          <w:tcPr>
            <w:tcW w:w="807" w:type="pct"/>
            <w:tcBorders>
              <w:top w:val="nil"/>
              <w:bottom w:val="nil"/>
            </w:tcBorders>
            <w:vAlign w:val="bottom"/>
          </w:tcPr>
          <w:p w14:paraId="0119314A" w14:textId="0F7FFE92" w:rsidR="00E45044" w:rsidRPr="00297E92" w:rsidRDefault="001967CB">
            <w:pPr>
              <w:jc w:val="right"/>
              <w:rPr>
                <w:snapToGrid w:val="0"/>
                <w:sz w:val="15"/>
                <w:szCs w:val="15"/>
                <w:lang w:eastAsia="sk-SK"/>
              </w:rPr>
            </w:pPr>
            <w:r>
              <w:rPr>
                <w:snapToGrid w:val="0"/>
                <w:sz w:val="15"/>
                <w:szCs w:val="15"/>
                <w:lang w:eastAsia="sk-SK"/>
              </w:rPr>
              <w:t>615</w:t>
            </w:r>
          </w:p>
        </w:tc>
      </w:tr>
      <w:tr w:rsidR="00E45044" w:rsidRPr="00297E92" w14:paraId="1C84B03C" w14:textId="77777777" w:rsidTr="00BF6FD9">
        <w:trPr>
          <w:cantSplit/>
        </w:trPr>
        <w:tc>
          <w:tcPr>
            <w:tcW w:w="1461" w:type="pct"/>
          </w:tcPr>
          <w:p w14:paraId="004D8EFC" w14:textId="77777777" w:rsidR="00E45044" w:rsidRPr="00297E92" w:rsidRDefault="00E45044" w:rsidP="00E45044">
            <w:pPr>
              <w:rPr>
                <w:snapToGrid w:val="0"/>
                <w:sz w:val="15"/>
                <w:szCs w:val="15"/>
                <w:lang w:eastAsia="sk-SK"/>
              </w:rPr>
            </w:pPr>
            <w:r w:rsidRPr="00297E92">
              <w:rPr>
                <w:snapToGrid w:val="0"/>
                <w:sz w:val="15"/>
                <w:szCs w:val="15"/>
                <w:lang w:eastAsia="sk-SK"/>
              </w:rPr>
              <w:t>Výrobky</w:t>
            </w:r>
          </w:p>
        </w:tc>
        <w:tc>
          <w:tcPr>
            <w:tcW w:w="670" w:type="pct"/>
            <w:tcBorders>
              <w:top w:val="nil"/>
              <w:bottom w:val="nil"/>
            </w:tcBorders>
            <w:vAlign w:val="bottom"/>
          </w:tcPr>
          <w:p w14:paraId="3A731B8F" w14:textId="053CE0B1" w:rsidR="00E45044" w:rsidRPr="00297E92" w:rsidRDefault="00E45044" w:rsidP="00E45044">
            <w:pPr>
              <w:jc w:val="right"/>
              <w:rPr>
                <w:snapToGrid w:val="0"/>
                <w:sz w:val="15"/>
                <w:szCs w:val="15"/>
                <w:lang w:eastAsia="sk-SK"/>
              </w:rPr>
            </w:pPr>
            <w:r w:rsidRPr="00297E92">
              <w:rPr>
                <w:snapToGrid w:val="0"/>
                <w:sz w:val="15"/>
                <w:szCs w:val="15"/>
                <w:lang w:eastAsia="sk-SK"/>
              </w:rPr>
              <w:t>-</w:t>
            </w:r>
          </w:p>
        </w:tc>
        <w:tc>
          <w:tcPr>
            <w:tcW w:w="619" w:type="pct"/>
            <w:tcBorders>
              <w:top w:val="nil"/>
              <w:bottom w:val="nil"/>
            </w:tcBorders>
            <w:vAlign w:val="bottom"/>
          </w:tcPr>
          <w:p w14:paraId="6CF517C3" w14:textId="0B8493DC" w:rsidR="00E45044" w:rsidRPr="00297E92" w:rsidRDefault="00F72253" w:rsidP="00E45044">
            <w:pPr>
              <w:jc w:val="right"/>
              <w:rPr>
                <w:snapToGrid w:val="0"/>
                <w:sz w:val="15"/>
                <w:szCs w:val="15"/>
                <w:lang w:eastAsia="sk-SK"/>
              </w:rPr>
            </w:pPr>
            <w:r>
              <w:rPr>
                <w:snapToGrid w:val="0"/>
                <w:sz w:val="15"/>
                <w:szCs w:val="15"/>
                <w:lang w:eastAsia="sk-SK"/>
              </w:rPr>
              <w:t>-</w:t>
            </w:r>
          </w:p>
        </w:tc>
        <w:tc>
          <w:tcPr>
            <w:tcW w:w="687" w:type="pct"/>
            <w:tcBorders>
              <w:top w:val="nil"/>
              <w:bottom w:val="nil"/>
            </w:tcBorders>
            <w:vAlign w:val="bottom"/>
          </w:tcPr>
          <w:p w14:paraId="119D81C3" w14:textId="7829232E" w:rsidR="00E45044" w:rsidRPr="00297E92" w:rsidRDefault="00F72253" w:rsidP="00E45044">
            <w:pPr>
              <w:jc w:val="right"/>
              <w:rPr>
                <w:snapToGrid w:val="0"/>
                <w:sz w:val="15"/>
                <w:szCs w:val="15"/>
                <w:lang w:eastAsia="sk-SK"/>
              </w:rPr>
            </w:pPr>
            <w:r>
              <w:rPr>
                <w:snapToGrid w:val="0"/>
                <w:sz w:val="15"/>
                <w:szCs w:val="15"/>
                <w:lang w:eastAsia="sk-SK"/>
              </w:rPr>
              <w:t>-</w:t>
            </w:r>
          </w:p>
        </w:tc>
        <w:tc>
          <w:tcPr>
            <w:tcW w:w="756" w:type="pct"/>
            <w:tcBorders>
              <w:top w:val="nil"/>
              <w:bottom w:val="nil"/>
            </w:tcBorders>
            <w:vAlign w:val="bottom"/>
          </w:tcPr>
          <w:p w14:paraId="6287DB4C" w14:textId="5D3787C2" w:rsidR="00E45044" w:rsidRPr="00297E92" w:rsidRDefault="00F72253" w:rsidP="00E45044">
            <w:pPr>
              <w:jc w:val="right"/>
              <w:rPr>
                <w:snapToGrid w:val="0"/>
                <w:sz w:val="15"/>
                <w:szCs w:val="15"/>
                <w:lang w:eastAsia="sk-SK"/>
              </w:rPr>
            </w:pPr>
            <w:r>
              <w:rPr>
                <w:snapToGrid w:val="0"/>
                <w:sz w:val="15"/>
                <w:szCs w:val="15"/>
                <w:lang w:eastAsia="sk-SK"/>
              </w:rPr>
              <w:t>-</w:t>
            </w:r>
          </w:p>
        </w:tc>
        <w:tc>
          <w:tcPr>
            <w:tcW w:w="807" w:type="pct"/>
            <w:tcBorders>
              <w:top w:val="nil"/>
              <w:bottom w:val="nil"/>
            </w:tcBorders>
            <w:vAlign w:val="bottom"/>
          </w:tcPr>
          <w:p w14:paraId="10F4DB10" w14:textId="365FF49E" w:rsidR="00E45044" w:rsidRPr="00297E92" w:rsidRDefault="00F72253" w:rsidP="00E45044">
            <w:pPr>
              <w:jc w:val="right"/>
              <w:rPr>
                <w:snapToGrid w:val="0"/>
                <w:sz w:val="15"/>
                <w:szCs w:val="15"/>
                <w:lang w:eastAsia="sk-SK"/>
              </w:rPr>
            </w:pPr>
            <w:r>
              <w:rPr>
                <w:snapToGrid w:val="0"/>
                <w:sz w:val="15"/>
                <w:szCs w:val="15"/>
                <w:lang w:eastAsia="sk-SK"/>
              </w:rPr>
              <w:t>-</w:t>
            </w:r>
          </w:p>
        </w:tc>
      </w:tr>
      <w:tr w:rsidR="00E45044" w:rsidRPr="00297E92" w14:paraId="343E6B53" w14:textId="77777777" w:rsidTr="00BF6FD9">
        <w:trPr>
          <w:cantSplit/>
        </w:trPr>
        <w:tc>
          <w:tcPr>
            <w:tcW w:w="1461" w:type="pct"/>
          </w:tcPr>
          <w:p w14:paraId="2969A2D9" w14:textId="77777777" w:rsidR="00E45044" w:rsidRPr="00297E92" w:rsidRDefault="00E45044" w:rsidP="00E45044">
            <w:pPr>
              <w:rPr>
                <w:snapToGrid w:val="0"/>
                <w:sz w:val="15"/>
                <w:szCs w:val="15"/>
                <w:lang w:eastAsia="sk-SK"/>
              </w:rPr>
            </w:pPr>
            <w:r w:rsidRPr="00297E92">
              <w:rPr>
                <w:snapToGrid w:val="0"/>
                <w:sz w:val="15"/>
                <w:szCs w:val="15"/>
                <w:lang w:eastAsia="sk-SK"/>
              </w:rPr>
              <w:t>Zvieratá</w:t>
            </w:r>
          </w:p>
        </w:tc>
        <w:tc>
          <w:tcPr>
            <w:tcW w:w="670" w:type="pct"/>
            <w:tcBorders>
              <w:top w:val="nil"/>
              <w:bottom w:val="nil"/>
            </w:tcBorders>
            <w:vAlign w:val="bottom"/>
          </w:tcPr>
          <w:p w14:paraId="54992962" w14:textId="1A3834C2" w:rsidR="00E45044" w:rsidRPr="00297E92" w:rsidRDefault="00E45044" w:rsidP="00E45044">
            <w:pPr>
              <w:jc w:val="right"/>
              <w:rPr>
                <w:snapToGrid w:val="0"/>
                <w:sz w:val="15"/>
                <w:szCs w:val="15"/>
                <w:lang w:eastAsia="sk-SK"/>
              </w:rPr>
            </w:pPr>
            <w:r w:rsidRPr="00297E92">
              <w:rPr>
                <w:snapToGrid w:val="0"/>
                <w:sz w:val="15"/>
                <w:szCs w:val="15"/>
                <w:lang w:eastAsia="sk-SK"/>
              </w:rPr>
              <w:t>-</w:t>
            </w:r>
          </w:p>
        </w:tc>
        <w:tc>
          <w:tcPr>
            <w:tcW w:w="619" w:type="pct"/>
            <w:tcBorders>
              <w:top w:val="nil"/>
              <w:bottom w:val="nil"/>
            </w:tcBorders>
            <w:vAlign w:val="bottom"/>
          </w:tcPr>
          <w:p w14:paraId="12D58A8B" w14:textId="794CA468" w:rsidR="00E45044" w:rsidRPr="00297E92" w:rsidRDefault="00F72253" w:rsidP="00E45044">
            <w:pPr>
              <w:jc w:val="right"/>
              <w:rPr>
                <w:snapToGrid w:val="0"/>
                <w:sz w:val="15"/>
                <w:szCs w:val="15"/>
                <w:lang w:eastAsia="sk-SK"/>
              </w:rPr>
            </w:pPr>
            <w:r>
              <w:rPr>
                <w:snapToGrid w:val="0"/>
                <w:sz w:val="15"/>
                <w:szCs w:val="15"/>
                <w:lang w:eastAsia="sk-SK"/>
              </w:rPr>
              <w:t>-</w:t>
            </w:r>
          </w:p>
        </w:tc>
        <w:tc>
          <w:tcPr>
            <w:tcW w:w="687" w:type="pct"/>
            <w:tcBorders>
              <w:top w:val="nil"/>
              <w:bottom w:val="nil"/>
            </w:tcBorders>
            <w:vAlign w:val="bottom"/>
          </w:tcPr>
          <w:p w14:paraId="2530A63A" w14:textId="0C4C10E3" w:rsidR="00E45044" w:rsidRPr="00297E92" w:rsidRDefault="00F72253" w:rsidP="00E45044">
            <w:pPr>
              <w:jc w:val="right"/>
              <w:rPr>
                <w:snapToGrid w:val="0"/>
                <w:sz w:val="15"/>
                <w:szCs w:val="15"/>
                <w:lang w:eastAsia="sk-SK"/>
              </w:rPr>
            </w:pPr>
            <w:r>
              <w:rPr>
                <w:snapToGrid w:val="0"/>
                <w:sz w:val="15"/>
                <w:szCs w:val="15"/>
                <w:lang w:eastAsia="sk-SK"/>
              </w:rPr>
              <w:t>-</w:t>
            </w:r>
          </w:p>
        </w:tc>
        <w:tc>
          <w:tcPr>
            <w:tcW w:w="756" w:type="pct"/>
            <w:tcBorders>
              <w:top w:val="nil"/>
              <w:bottom w:val="nil"/>
            </w:tcBorders>
            <w:vAlign w:val="bottom"/>
          </w:tcPr>
          <w:p w14:paraId="5665CD98" w14:textId="5D30858B" w:rsidR="00E45044" w:rsidRPr="00297E92" w:rsidRDefault="00F72253" w:rsidP="00E45044">
            <w:pPr>
              <w:jc w:val="right"/>
              <w:rPr>
                <w:snapToGrid w:val="0"/>
                <w:sz w:val="15"/>
                <w:szCs w:val="15"/>
                <w:lang w:eastAsia="sk-SK"/>
              </w:rPr>
            </w:pPr>
            <w:r>
              <w:rPr>
                <w:snapToGrid w:val="0"/>
                <w:sz w:val="15"/>
                <w:szCs w:val="15"/>
                <w:lang w:eastAsia="sk-SK"/>
              </w:rPr>
              <w:t>-</w:t>
            </w:r>
          </w:p>
        </w:tc>
        <w:tc>
          <w:tcPr>
            <w:tcW w:w="807" w:type="pct"/>
            <w:tcBorders>
              <w:top w:val="nil"/>
              <w:bottom w:val="nil"/>
            </w:tcBorders>
            <w:vAlign w:val="bottom"/>
          </w:tcPr>
          <w:p w14:paraId="1A8D27D9" w14:textId="297FFE5D" w:rsidR="00E45044" w:rsidRPr="00297E92" w:rsidRDefault="00F72253" w:rsidP="00E45044">
            <w:pPr>
              <w:jc w:val="right"/>
              <w:rPr>
                <w:snapToGrid w:val="0"/>
                <w:sz w:val="15"/>
                <w:szCs w:val="15"/>
                <w:lang w:eastAsia="sk-SK"/>
              </w:rPr>
            </w:pPr>
            <w:r>
              <w:rPr>
                <w:snapToGrid w:val="0"/>
                <w:sz w:val="15"/>
                <w:szCs w:val="15"/>
                <w:lang w:eastAsia="sk-SK"/>
              </w:rPr>
              <w:t>-</w:t>
            </w:r>
          </w:p>
        </w:tc>
      </w:tr>
      <w:tr w:rsidR="00E45044" w:rsidRPr="00297E92" w14:paraId="11C0FAA9" w14:textId="77777777" w:rsidTr="00BF6FD9">
        <w:trPr>
          <w:cantSplit/>
        </w:trPr>
        <w:tc>
          <w:tcPr>
            <w:tcW w:w="1461" w:type="pct"/>
          </w:tcPr>
          <w:p w14:paraId="59A83188" w14:textId="77777777" w:rsidR="00E45044" w:rsidRPr="00297E92" w:rsidRDefault="00E45044" w:rsidP="00E45044">
            <w:pPr>
              <w:rPr>
                <w:snapToGrid w:val="0"/>
                <w:sz w:val="15"/>
                <w:szCs w:val="15"/>
                <w:lang w:eastAsia="sk-SK"/>
              </w:rPr>
            </w:pPr>
            <w:r w:rsidRPr="00297E92">
              <w:rPr>
                <w:snapToGrid w:val="0"/>
                <w:sz w:val="15"/>
                <w:szCs w:val="15"/>
                <w:lang w:eastAsia="sk-SK"/>
              </w:rPr>
              <w:t>Tovar</w:t>
            </w:r>
          </w:p>
        </w:tc>
        <w:tc>
          <w:tcPr>
            <w:tcW w:w="670" w:type="pct"/>
            <w:tcBorders>
              <w:top w:val="nil"/>
              <w:bottom w:val="nil"/>
            </w:tcBorders>
            <w:vAlign w:val="bottom"/>
          </w:tcPr>
          <w:p w14:paraId="24811B34" w14:textId="2E4DF999" w:rsidR="00E45044" w:rsidRPr="00297E92" w:rsidRDefault="00E45044" w:rsidP="00E45044">
            <w:pPr>
              <w:jc w:val="right"/>
              <w:rPr>
                <w:snapToGrid w:val="0"/>
                <w:sz w:val="15"/>
                <w:szCs w:val="15"/>
                <w:lang w:eastAsia="sk-SK"/>
              </w:rPr>
            </w:pPr>
            <w:r w:rsidRPr="00297E92">
              <w:rPr>
                <w:snapToGrid w:val="0"/>
                <w:sz w:val="15"/>
                <w:szCs w:val="15"/>
                <w:lang w:eastAsia="sk-SK"/>
              </w:rPr>
              <w:t>-</w:t>
            </w:r>
          </w:p>
        </w:tc>
        <w:tc>
          <w:tcPr>
            <w:tcW w:w="619" w:type="pct"/>
            <w:tcBorders>
              <w:top w:val="nil"/>
              <w:bottom w:val="nil"/>
            </w:tcBorders>
            <w:vAlign w:val="bottom"/>
          </w:tcPr>
          <w:p w14:paraId="07FD69D8" w14:textId="006D24D3" w:rsidR="00E45044" w:rsidRPr="00297E92" w:rsidRDefault="00F72253" w:rsidP="00E45044">
            <w:pPr>
              <w:jc w:val="right"/>
              <w:rPr>
                <w:snapToGrid w:val="0"/>
                <w:sz w:val="15"/>
                <w:szCs w:val="15"/>
                <w:lang w:eastAsia="sk-SK"/>
              </w:rPr>
            </w:pPr>
            <w:r>
              <w:rPr>
                <w:snapToGrid w:val="0"/>
                <w:sz w:val="15"/>
                <w:szCs w:val="15"/>
                <w:lang w:eastAsia="sk-SK"/>
              </w:rPr>
              <w:t>-</w:t>
            </w:r>
          </w:p>
        </w:tc>
        <w:tc>
          <w:tcPr>
            <w:tcW w:w="687" w:type="pct"/>
            <w:tcBorders>
              <w:top w:val="nil"/>
              <w:bottom w:val="nil"/>
            </w:tcBorders>
            <w:vAlign w:val="bottom"/>
          </w:tcPr>
          <w:p w14:paraId="1FD22FAE" w14:textId="762A55A4" w:rsidR="00E45044" w:rsidRPr="00297E92" w:rsidRDefault="00F72253" w:rsidP="00E45044">
            <w:pPr>
              <w:jc w:val="right"/>
              <w:rPr>
                <w:snapToGrid w:val="0"/>
                <w:sz w:val="15"/>
                <w:szCs w:val="15"/>
                <w:lang w:eastAsia="sk-SK"/>
              </w:rPr>
            </w:pPr>
            <w:r>
              <w:rPr>
                <w:snapToGrid w:val="0"/>
                <w:sz w:val="15"/>
                <w:szCs w:val="15"/>
                <w:lang w:eastAsia="sk-SK"/>
              </w:rPr>
              <w:t>-</w:t>
            </w:r>
          </w:p>
        </w:tc>
        <w:tc>
          <w:tcPr>
            <w:tcW w:w="756" w:type="pct"/>
            <w:tcBorders>
              <w:top w:val="nil"/>
              <w:bottom w:val="nil"/>
            </w:tcBorders>
            <w:vAlign w:val="bottom"/>
          </w:tcPr>
          <w:p w14:paraId="5D7BE021" w14:textId="51246E1D" w:rsidR="00E45044" w:rsidRPr="00297E92" w:rsidRDefault="00F72253" w:rsidP="00E45044">
            <w:pPr>
              <w:jc w:val="right"/>
              <w:rPr>
                <w:snapToGrid w:val="0"/>
                <w:sz w:val="15"/>
                <w:szCs w:val="15"/>
                <w:lang w:eastAsia="sk-SK"/>
              </w:rPr>
            </w:pPr>
            <w:r>
              <w:rPr>
                <w:snapToGrid w:val="0"/>
                <w:sz w:val="15"/>
                <w:szCs w:val="15"/>
                <w:lang w:eastAsia="sk-SK"/>
              </w:rPr>
              <w:t>-</w:t>
            </w:r>
          </w:p>
        </w:tc>
        <w:tc>
          <w:tcPr>
            <w:tcW w:w="807" w:type="pct"/>
            <w:tcBorders>
              <w:top w:val="nil"/>
              <w:bottom w:val="nil"/>
            </w:tcBorders>
            <w:vAlign w:val="bottom"/>
          </w:tcPr>
          <w:p w14:paraId="74523B7C" w14:textId="7DA12560" w:rsidR="00E45044" w:rsidRPr="00297E92" w:rsidRDefault="00F72253" w:rsidP="00E45044">
            <w:pPr>
              <w:jc w:val="right"/>
              <w:rPr>
                <w:snapToGrid w:val="0"/>
                <w:sz w:val="15"/>
                <w:szCs w:val="15"/>
                <w:lang w:eastAsia="sk-SK"/>
              </w:rPr>
            </w:pPr>
            <w:r>
              <w:rPr>
                <w:snapToGrid w:val="0"/>
                <w:sz w:val="15"/>
                <w:szCs w:val="15"/>
                <w:lang w:eastAsia="sk-SK"/>
              </w:rPr>
              <w:t>-</w:t>
            </w:r>
          </w:p>
        </w:tc>
      </w:tr>
      <w:tr w:rsidR="00E45044" w:rsidRPr="00297E92" w14:paraId="325390A8" w14:textId="77777777" w:rsidTr="00BF6FD9">
        <w:trPr>
          <w:cantSplit/>
        </w:trPr>
        <w:tc>
          <w:tcPr>
            <w:tcW w:w="1461" w:type="pct"/>
          </w:tcPr>
          <w:p w14:paraId="335CED8D" w14:textId="77777777" w:rsidR="00E45044" w:rsidRPr="00297E92" w:rsidRDefault="00E45044" w:rsidP="00E45044">
            <w:pPr>
              <w:rPr>
                <w:snapToGrid w:val="0"/>
                <w:sz w:val="15"/>
                <w:szCs w:val="15"/>
                <w:lang w:eastAsia="sk-SK"/>
              </w:rPr>
            </w:pPr>
            <w:r w:rsidRPr="00297E92">
              <w:rPr>
                <w:snapToGrid w:val="0"/>
                <w:sz w:val="15"/>
                <w:szCs w:val="15"/>
                <w:lang w:eastAsia="sk-SK"/>
              </w:rPr>
              <w:t>Nehnuteľnosť na predaj</w:t>
            </w:r>
          </w:p>
        </w:tc>
        <w:tc>
          <w:tcPr>
            <w:tcW w:w="670" w:type="pct"/>
            <w:tcBorders>
              <w:top w:val="nil"/>
              <w:bottom w:val="nil"/>
            </w:tcBorders>
            <w:vAlign w:val="bottom"/>
          </w:tcPr>
          <w:p w14:paraId="0F1210FE" w14:textId="2A23C1B9" w:rsidR="00E45044" w:rsidRPr="00297E92" w:rsidRDefault="00E45044" w:rsidP="00E45044">
            <w:pPr>
              <w:jc w:val="right"/>
              <w:rPr>
                <w:snapToGrid w:val="0"/>
                <w:sz w:val="15"/>
                <w:szCs w:val="15"/>
                <w:lang w:eastAsia="sk-SK"/>
              </w:rPr>
            </w:pPr>
            <w:r w:rsidRPr="00297E92">
              <w:rPr>
                <w:snapToGrid w:val="0"/>
                <w:sz w:val="15"/>
                <w:szCs w:val="15"/>
                <w:lang w:eastAsia="sk-SK"/>
              </w:rPr>
              <w:t>-</w:t>
            </w:r>
          </w:p>
        </w:tc>
        <w:tc>
          <w:tcPr>
            <w:tcW w:w="619" w:type="pct"/>
            <w:tcBorders>
              <w:top w:val="nil"/>
              <w:bottom w:val="nil"/>
            </w:tcBorders>
            <w:vAlign w:val="bottom"/>
          </w:tcPr>
          <w:p w14:paraId="4322A0C9" w14:textId="38CB94C6" w:rsidR="00E45044" w:rsidRPr="00297E92" w:rsidRDefault="00F72253" w:rsidP="00E45044">
            <w:pPr>
              <w:jc w:val="right"/>
              <w:rPr>
                <w:snapToGrid w:val="0"/>
                <w:sz w:val="15"/>
                <w:szCs w:val="15"/>
                <w:lang w:eastAsia="sk-SK"/>
              </w:rPr>
            </w:pPr>
            <w:r>
              <w:rPr>
                <w:snapToGrid w:val="0"/>
                <w:sz w:val="15"/>
                <w:szCs w:val="15"/>
                <w:lang w:eastAsia="sk-SK"/>
              </w:rPr>
              <w:t>-</w:t>
            </w:r>
          </w:p>
        </w:tc>
        <w:tc>
          <w:tcPr>
            <w:tcW w:w="687" w:type="pct"/>
            <w:tcBorders>
              <w:top w:val="nil"/>
              <w:bottom w:val="nil"/>
            </w:tcBorders>
            <w:vAlign w:val="bottom"/>
          </w:tcPr>
          <w:p w14:paraId="227F27EC" w14:textId="75173D1A" w:rsidR="00E45044" w:rsidRPr="00297E92" w:rsidRDefault="00F72253" w:rsidP="00E45044">
            <w:pPr>
              <w:jc w:val="right"/>
              <w:rPr>
                <w:snapToGrid w:val="0"/>
                <w:sz w:val="15"/>
                <w:szCs w:val="15"/>
                <w:lang w:eastAsia="sk-SK"/>
              </w:rPr>
            </w:pPr>
            <w:r>
              <w:rPr>
                <w:snapToGrid w:val="0"/>
                <w:sz w:val="15"/>
                <w:szCs w:val="15"/>
                <w:lang w:eastAsia="sk-SK"/>
              </w:rPr>
              <w:t>-</w:t>
            </w:r>
          </w:p>
        </w:tc>
        <w:tc>
          <w:tcPr>
            <w:tcW w:w="756" w:type="pct"/>
            <w:tcBorders>
              <w:top w:val="nil"/>
              <w:bottom w:val="nil"/>
            </w:tcBorders>
            <w:vAlign w:val="bottom"/>
          </w:tcPr>
          <w:p w14:paraId="032B479A" w14:textId="17901219" w:rsidR="00E45044" w:rsidRPr="00297E92" w:rsidRDefault="00F72253" w:rsidP="00E45044">
            <w:pPr>
              <w:jc w:val="right"/>
              <w:rPr>
                <w:snapToGrid w:val="0"/>
                <w:sz w:val="15"/>
                <w:szCs w:val="15"/>
                <w:lang w:eastAsia="sk-SK"/>
              </w:rPr>
            </w:pPr>
            <w:r>
              <w:rPr>
                <w:snapToGrid w:val="0"/>
                <w:sz w:val="15"/>
                <w:szCs w:val="15"/>
                <w:lang w:eastAsia="sk-SK"/>
              </w:rPr>
              <w:t>-</w:t>
            </w:r>
          </w:p>
        </w:tc>
        <w:tc>
          <w:tcPr>
            <w:tcW w:w="807" w:type="pct"/>
            <w:tcBorders>
              <w:top w:val="nil"/>
              <w:bottom w:val="nil"/>
            </w:tcBorders>
            <w:vAlign w:val="bottom"/>
          </w:tcPr>
          <w:p w14:paraId="2E66A1A2" w14:textId="0D13021B" w:rsidR="00E45044" w:rsidRPr="00297E92" w:rsidRDefault="00F72253" w:rsidP="00E45044">
            <w:pPr>
              <w:jc w:val="right"/>
              <w:rPr>
                <w:snapToGrid w:val="0"/>
                <w:sz w:val="15"/>
                <w:szCs w:val="15"/>
                <w:lang w:eastAsia="sk-SK"/>
              </w:rPr>
            </w:pPr>
            <w:r>
              <w:rPr>
                <w:snapToGrid w:val="0"/>
                <w:sz w:val="15"/>
                <w:szCs w:val="15"/>
                <w:lang w:eastAsia="sk-SK"/>
              </w:rPr>
              <w:t>-</w:t>
            </w:r>
          </w:p>
        </w:tc>
      </w:tr>
      <w:tr w:rsidR="00E45044" w:rsidRPr="00297E92" w14:paraId="0F338299" w14:textId="77777777" w:rsidTr="00BF6FD9">
        <w:trPr>
          <w:cantSplit/>
        </w:trPr>
        <w:tc>
          <w:tcPr>
            <w:tcW w:w="1461" w:type="pct"/>
          </w:tcPr>
          <w:p w14:paraId="4AE14E7A" w14:textId="77777777" w:rsidR="00E45044" w:rsidRPr="00297E92" w:rsidRDefault="00E45044" w:rsidP="00E45044">
            <w:pPr>
              <w:rPr>
                <w:snapToGrid w:val="0"/>
                <w:sz w:val="15"/>
                <w:szCs w:val="15"/>
                <w:lang w:eastAsia="sk-SK"/>
              </w:rPr>
            </w:pPr>
            <w:r w:rsidRPr="00297E92">
              <w:rPr>
                <w:snapToGrid w:val="0"/>
                <w:sz w:val="15"/>
                <w:szCs w:val="15"/>
                <w:lang w:eastAsia="sk-SK"/>
              </w:rPr>
              <w:t xml:space="preserve">Poskytnuté preddavky </w:t>
            </w:r>
          </w:p>
        </w:tc>
        <w:tc>
          <w:tcPr>
            <w:tcW w:w="670" w:type="pct"/>
            <w:tcBorders>
              <w:top w:val="nil"/>
              <w:bottom w:val="single" w:sz="4" w:space="0" w:color="auto"/>
            </w:tcBorders>
            <w:vAlign w:val="bottom"/>
          </w:tcPr>
          <w:p w14:paraId="408C892B" w14:textId="2D44820D" w:rsidR="00E45044" w:rsidRPr="00297E92" w:rsidRDefault="00E45044" w:rsidP="00E45044">
            <w:pPr>
              <w:jc w:val="right"/>
              <w:rPr>
                <w:snapToGrid w:val="0"/>
                <w:sz w:val="15"/>
                <w:szCs w:val="15"/>
                <w:lang w:eastAsia="sk-SK"/>
              </w:rPr>
            </w:pPr>
            <w:r w:rsidRPr="00297E92">
              <w:rPr>
                <w:snapToGrid w:val="0"/>
                <w:sz w:val="15"/>
                <w:szCs w:val="15"/>
                <w:lang w:eastAsia="sk-SK"/>
              </w:rPr>
              <w:t>-</w:t>
            </w:r>
          </w:p>
        </w:tc>
        <w:tc>
          <w:tcPr>
            <w:tcW w:w="619" w:type="pct"/>
            <w:tcBorders>
              <w:top w:val="nil"/>
              <w:bottom w:val="single" w:sz="4" w:space="0" w:color="auto"/>
            </w:tcBorders>
            <w:vAlign w:val="bottom"/>
          </w:tcPr>
          <w:p w14:paraId="6A771135" w14:textId="383E0810" w:rsidR="00E45044" w:rsidRPr="00297E92" w:rsidRDefault="00F72253" w:rsidP="00E45044">
            <w:pPr>
              <w:jc w:val="right"/>
              <w:rPr>
                <w:snapToGrid w:val="0"/>
                <w:sz w:val="15"/>
                <w:szCs w:val="15"/>
                <w:lang w:eastAsia="sk-SK"/>
              </w:rPr>
            </w:pPr>
            <w:r>
              <w:rPr>
                <w:snapToGrid w:val="0"/>
                <w:sz w:val="15"/>
                <w:szCs w:val="15"/>
                <w:lang w:eastAsia="sk-SK"/>
              </w:rPr>
              <w:t>-</w:t>
            </w:r>
          </w:p>
        </w:tc>
        <w:tc>
          <w:tcPr>
            <w:tcW w:w="687" w:type="pct"/>
            <w:tcBorders>
              <w:top w:val="nil"/>
              <w:bottom w:val="single" w:sz="4" w:space="0" w:color="auto"/>
            </w:tcBorders>
            <w:vAlign w:val="bottom"/>
          </w:tcPr>
          <w:p w14:paraId="74DC0F3E" w14:textId="3EC81166" w:rsidR="00E45044" w:rsidRPr="00297E92" w:rsidRDefault="00F72253" w:rsidP="00E45044">
            <w:pPr>
              <w:jc w:val="right"/>
              <w:rPr>
                <w:snapToGrid w:val="0"/>
                <w:sz w:val="15"/>
                <w:szCs w:val="15"/>
                <w:lang w:eastAsia="sk-SK"/>
              </w:rPr>
            </w:pPr>
            <w:r>
              <w:rPr>
                <w:snapToGrid w:val="0"/>
                <w:sz w:val="15"/>
                <w:szCs w:val="15"/>
                <w:lang w:eastAsia="sk-SK"/>
              </w:rPr>
              <w:t>-</w:t>
            </w:r>
          </w:p>
        </w:tc>
        <w:tc>
          <w:tcPr>
            <w:tcW w:w="756" w:type="pct"/>
            <w:tcBorders>
              <w:top w:val="nil"/>
              <w:bottom w:val="single" w:sz="4" w:space="0" w:color="auto"/>
            </w:tcBorders>
            <w:vAlign w:val="bottom"/>
          </w:tcPr>
          <w:p w14:paraId="3941BA6E" w14:textId="1C5049C1" w:rsidR="00E45044" w:rsidRPr="00297E92" w:rsidRDefault="00F72253" w:rsidP="00E45044">
            <w:pPr>
              <w:jc w:val="right"/>
              <w:rPr>
                <w:snapToGrid w:val="0"/>
                <w:sz w:val="15"/>
                <w:szCs w:val="15"/>
                <w:lang w:eastAsia="sk-SK"/>
              </w:rPr>
            </w:pPr>
            <w:r>
              <w:rPr>
                <w:snapToGrid w:val="0"/>
                <w:sz w:val="15"/>
                <w:szCs w:val="15"/>
                <w:lang w:eastAsia="sk-SK"/>
              </w:rPr>
              <w:t>-</w:t>
            </w:r>
          </w:p>
        </w:tc>
        <w:tc>
          <w:tcPr>
            <w:tcW w:w="807" w:type="pct"/>
            <w:tcBorders>
              <w:top w:val="nil"/>
              <w:bottom w:val="single" w:sz="4" w:space="0" w:color="auto"/>
            </w:tcBorders>
            <w:vAlign w:val="bottom"/>
          </w:tcPr>
          <w:p w14:paraId="2999E002" w14:textId="4F2A2078" w:rsidR="00E45044" w:rsidRPr="00297E92" w:rsidRDefault="00F72253" w:rsidP="00E45044">
            <w:pPr>
              <w:jc w:val="right"/>
              <w:rPr>
                <w:snapToGrid w:val="0"/>
                <w:sz w:val="15"/>
                <w:szCs w:val="15"/>
                <w:lang w:eastAsia="sk-SK"/>
              </w:rPr>
            </w:pPr>
            <w:r>
              <w:rPr>
                <w:snapToGrid w:val="0"/>
                <w:sz w:val="15"/>
                <w:szCs w:val="15"/>
                <w:lang w:eastAsia="sk-SK"/>
              </w:rPr>
              <w:t>-</w:t>
            </w:r>
          </w:p>
        </w:tc>
      </w:tr>
      <w:tr w:rsidR="00E45044" w:rsidRPr="00297E92" w14:paraId="76F2295F" w14:textId="77777777" w:rsidTr="00BF6FD9">
        <w:trPr>
          <w:cantSplit/>
        </w:trPr>
        <w:tc>
          <w:tcPr>
            <w:tcW w:w="1461" w:type="pct"/>
          </w:tcPr>
          <w:p w14:paraId="4625E134" w14:textId="77777777" w:rsidR="00E45044" w:rsidRPr="00297E92" w:rsidRDefault="00E45044" w:rsidP="00E45044">
            <w:pPr>
              <w:rPr>
                <w:b/>
                <w:snapToGrid w:val="0"/>
                <w:sz w:val="15"/>
                <w:szCs w:val="15"/>
                <w:lang w:eastAsia="sk-SK"/>
              </w:rPr>
            </w:pPr>
            <w:r w:rsidRPr="00297E92">
              <w:rPr>
                <w:b/>
                <w:snapToGrid w:val="0"/>
                <w:sz w:val="15"/>
                <w:szCs w:val="15"/>
                <w:lang w:eastAsia="sk-SK"/>
              </w:rPr>
              <w:t>Spolu</w:t>
            </w:r>
          </w:p>
        </w:tc>
        <w:tc>
          <w:tcPr>
            <w:tcW w:w="670" w:type="pct"/>
            <w:tcBorders>
              <w:top w:val="single" w:sz="4" w:space="0" w:color="auto"/>
              <w:bottom w:val="single" w:sz="8" w:space="0" w:color="auto"/>
            </w:tcBorders>
            <w:vAlign w:val="bottom"/>
          </w:tcPr>
          <w:p w14:paraId="363D5584" w14:textId="1E2C6DA5" w:rsidR="00E45044" w:rsidRPr="00297E92" w:rsidRDefault="00E45044" w:rsidP="00E45044">
            <w:pPr>
              <w:jc w:val="right"/>
              <w:rPr>
                <w:b/>
                <w:snapToGrid w:val="0"/>
                <w:sz w:val="15"/>
                <w:szCs w:val="15"/>
                <w:lang w:eastAsia="sk-SK"/>
              </w:rPr>
            </w:pPr>
            <w:r w:rsidRPr="00297E92">
              <w:rPr>
                <w:b/>
                <w:snapToGrid w:val="0"/>
                <w:sz w:val="15"/>
                <w:szCs w:val="15"/>
                <w:lang w:eastAsia="sk-SK"/>
              </w:rPr>
              <w:t>82 491</w:t>
            </w:r>
          </w:p>
        </w:tc>
        <w:tc>
          <w:tcPr>
            <w:tcW w:w="619" w:type="pct"/>
            <w:tcBorders>
              <w:top w:val="single" w:sz="4" w:space="0" w:color="auto"/>
              <w:bottom w:val="single" w:sz="8" w:space="0" w:color="auto"/>
            </w:tcBorders>
            <w:vAlign w:val="bottom"/>
          </w:tcPr>
          <w:p w14:paraId="6A0689AF" w14:textId="3C55E77A" w:rsidR="00E45044" w:rsidRPr="00297E92" w:rsidRDefault="00F72253">
            <w:pPr>
              <w:jc w:val="right"/>
              <w:rPr>
                <w:b/>
                <w:snapToGrid w:val="0"/>
                <w:sz w:val="15"/>
                <w:szCs w:val="15"/>
                <w:lang w:eastAsia="sk-SK"/>
              </w:rPr>
            </w:pPr>
            <w:r>
              <w:rPr>
                <w:b/>
                <w:snapToGrid w:val="0"/>
                <w:sz w:val="15"/>
                <w:szCs w:val="15"/>
                <w:lang w:eastAsia="sk-SK"/>
              </w:rPr>
              <w:t xml:space="preserve">6 </w:t>
            </w:r>
            <w:r w:rsidR="001967CB">
              <w:rPr>
                <w:b/>
                <w:snapToGrid w:val="0"/>
                <w:sz w:val="15"/>
                <w:szCs w:val="15"/>
                <w:lang w:eastAsia="sk-SK"/>
              </w:rPr>
              <w:t>134</w:t>
            </w:r>
          </w:p>
        </w:tc>
        <w:tc>
          <w:tcPr>
            <w:tcW w:w="687" w:type="pct"/>
            <w:tcBorders>
              <w:top w:val="single" w:sz="4" w:space="0" w:color="auto"/>
              <w:bottom w:val="single" w:sz="8" w:space="0" w:color="auto"/>
            </w:tcBorders>
            <w:vAlign w:val="bottom"/>
          </w:tcPr>
          <w:p w14:paraId="17DCEB86" w14:textId="55A5AF65" w:rsidR="00E45044" w:rsidRPr="00297E92" w:rsidRDefault="00F72253" w:rsidP="00E45044">
            <w:pPr>
              <w:jc w:val="right"/>
              <w:rPr>
                <w:b/>
                <w:snapToGrid w:val="0"/>
                <w:sz w:val="15"/>
                <w:szCs w:val="15"/>
                <w:lang w:eastAsia="sk-SK"/>
              </w:rPr>
            </w:pPr>
            <w:r>
              <w:rPr>
                <w:b/>
                <w:snapToGrid w:val="0"/>
                <w:sz w:val="15"/>
                <w:szCs w:val="15"/>
                <w:lang w:eastAsia="sk-SK"/>
              </w:rPr>
              <w:t>-</w:t>
            </w:r>
          </w:p>
        </w:tc>
        <w:tc>
          <w:tcPr>
            <w:tcW w:w="756" w:type="pct"/>
            <w:tcBorders>
              <w:top w:val="single" w:sz="4" w:space="0" w:color="auto"/>
              <w:bottom w:val="single" w:sz="8" w:space="0" w:color="auto"/>
            </w:tcBorders>
            <w:vAlign w:val="bottom"/>
          </w:tcPr>
          <w:p w14:paraId="11442B34" w14:textId="39A2219A" w:rsidR="00E45044" w:rsidRPr="00297E92" w:rsidRDefault="00184D8F">
            <w:pPr>
              <w:jc w:val="right"/>
              <w:rPr>
                <w:b/>
                <w:snapToGrid w:val="0"/>
                <w:sz w:val="15"/>
                <w:szCs w:val="15"/>
                <w:lang w:eastAsia="sk-SK"/>
              </w:rPr>
            </w:pPr>
            <w:r>
              <w:rPr>
                <w:b/>
                <w:snapToGrid w:val="0"/>
                <w:sz w:val="15"/>
                <w:szCs w:val="15"/>
                <w:lang w:eastAsia="sk-SK"/>
              </w:rPr>
              <w:t>21</w:t>
            </w:r>
            <w:r w:rsidR="001967CB">
              <w:rPr>
                <w:b/>
                <w:snapToGrid w:val="0"/>
                <w:sz w:val="15"/>
                <w:szCs w:val="15"/>
                <w:lang w:eastAsia="sk-SK"/>
              </w:rPr>
              <w:t>5</w:t>
            </w:r>
          </w:p>
        </w:tc>
        <w:tc>
          <w:tcPr>
            <w:tcW w:w="807" w:type="pct"/>
            <w:tcBorders>
              <w:top w:val="single" w:sz="4" w:space="0" w:color="auto"/>
              <w:bottom w:val="single" w:sz="8" w:space="0" w:color="auto"/>
            </w:tcBorders>
            <w:vAlign w:val="bottom"/>
          </w:tcPr>
          <w:p w14:paraId="7F3A3437" w14:textId="1BEFD342" w:rsidR="00E45044" w:rsidRPr="00297E92" w:rsidRDefault="00F72253">
            <w:pPr>
              <w:jc w:val="right"/>
              <w:rPr>
                <w:b/>
                <w:snapToGrid w:val="0"/>
                <w:sz w:val="15"/>
                <w:szCs w:val="15"/>
                <w:lang w:eastAsia="sk-SK"/>
              </w:rPr>
            </w:pPr>
            <w:r>
              <w:rPr>
                <w:b/>
                <w:snapToGrid w:val="0"/>
                <w:sz w:val="15"/>
                <w:szCs w:val="15"/>
                <w:lang w:eastAsia="sk-SK"/>
              </w:rPr>
              <w:t xml:space="preserve">88 </w:t>
            </w:r>
            <w:r w:rsidR="001967CB">
              <w:rPr>
                <w:b/>
                <w:snapToGrid w:val="0"/>
                <w:sz w:val="15"/>
                <w:szCs w:val="15"/>
                <w:lang w:eastAsia="sk-SK"/>
              </w:rPr>
              <w:t>410</w:t>
            </w:r>
          </w:p>
        </w:tc>
      </w:tr>
    </w:tbl>
    <w:p w14:paraId="432A2A68" w14:textId="77777777" w:rsidR="00460DD7" w:rsidRPr="00297E92" w:rsidRDefault="00460DD7" w:rsidP="007354B4"/>
    <w:p w14:paraId="43A9AC3A" w14:textId="77777777" w:rsidR="007354B4" w:rsidRPr="007D78E0" w:rsidRDefault="007354B4" w:rsidP="007354B4">
      <w:r w:rsidRPr="007D78E0">
        <w:t>V zásobách sa vyskytujú nadhodnotené položky, na ktoré je vytvorená opravná položka:</w:t>
      </w:r>
    </w:p>
    <w:p w14:paraId="5F40FBBE" w14:textId="0BF4D083" w:rsidR="007354B4" w:rsidRPr="007D78E0" w:rsidRDefault="007354B4" w:rsidP="00F01D36">
      <w:pPr>
        <w:numPr>
          <w:ilvl w:val="0"/>
          <w:numId w:val="10"/>
        </w:numPr>
        <w:tabs>
          <w:tab w:val="left" w:pos="539"/>
        </w:tabs>
        <w:suppressAutoHyphens/>
      </w:pPr>
      <w:r w:rsidRPr="007D78E0">
        <w:t>z dôvodov ocenenia pomaly</w:t>
      </w:r>
      <w:r w:rsidR="009B6029" w:rsidRPr="007D78E0">
        <w:t xml:space="preserve"> </w:t>
      </w:r>
      <w:r w:rsidRPr="007D78E0">
        <w:t>obrátkových zásob materiálu a pre s</w:t>
      </w:r>
      <w:r w:rsidR="00F45E99" w:rsidRPr="007D78E0">
        <w:t>poločnosť nepotrebných vo výške</w:t>
      </w:r>
      <w:r w:rsidR="00436266" w:rsidRPr="0072512B">
        <w:t xml:space="preserve"> </w:t>
      </w:r>
      <w:r w:rsidR="007D78E0" w:rsidRPr="0072512B">
        <w:t>88 412</w:t>
      </w:r>
      <w:r w:rsidRPr="007D78E0">
        <w:t xml:space="preserve"> </w:t>
      </w:r>
      <w:r w:rsidRPr="007D78E0">
        <w:rPr>
          <w:snapToGrid w:val="0"/>
          <w:lang w:eastAsia="sk-SK"/>
        </w:rPr>
        <w:t>EUR</w:t>
      </w:r>
      <w:r w:rsidR="00C07E12" w:rsidRPr="007D78E0">
        <w:rPr>
          <w:snapToGrid w:val="0"/>
          <w:lang w:eastAsia="sk-SK"/>
        </w:rPr>
        <w:t>.</w:t>
      </w:r>
    </w:p>
    <w:p w14:paraId="5B069D96" w14:textId="77777777" w:rsidR="00075B11" w:rsidRPr="00297E92" w:rsidRDefault="006B5741" w:rsidP="00FF6FEF">
      <w:pPr>
        <w:tabs>
          <w:tab w:val="left" w:pos="1755"/>
        </w:tabs>
        <w:rPr>
          <w:color w:val="000000"/>
        </w:rPr>
      </w:pPr>
      <w:r w:rsidRPr="00297E92">
        <w:rPr>
          <w:color w:val="000000"/>
        </w:rPr>
        <w:tab/>
      </w:r>
    </w:p>
    <w:p w14:paraId="27D85D1C" w14:textId="77777777" w:rsidR="00AF08F7" w:rsidRPr="00297E92" w:rsidRDefault="00AF08F7" w:rsidP="0039388A">
      <w:pPr>
        <w:pStyle w:val="Nadpis3"/>
      </w:pPr>
      <w:r w:rsidRPr="00297E92">
        <w:t>Záložné právo a obmedzené disponovanie so zásobami</w:t>
      </w:r>
    </w:p>
    <w:p w14:paraId="3278B7F1" w14:textId="77777777" w:rsidR="00280C7E" w:rsidRPr="00297E92" w:rsidRDefault="00280C7E" w:rsidP="00AF08F7"/>
    <w:tbl>
      <w:tblPr>
        <w:tblW w:w="5000" w:type="pct"/>
        <w:tblCellMar>
          <w:left w:w="70" w:type="dxa"/>
          <w:right w:w="70" w:type="dxa"/>
        </w:tblCellMar>
        <w:tblLook w:val="04A0" w:firstRow="1" w:lastRow="0" w:firstColumn="1" w:lastColumn="0" w:noHBand="0" w:noVBand="1"/>
      </w:tblPr>
      <w:tblGrid>
        <w:gridCol w:w="6918"/>
        <w:gridCol w:w="2153"/>
      </w:tblGrid>
      <w:tr w:rsidR="00FD2A72" w:rsidRPr="00297E92" w14:paraId="6EC32DFC" w14:textId="77777777" w:rsidTr="00216811">
        <w:trPr>
          <w:trHeight w:val="195"/>
        </w:trPr>
        <w:tc>
          <w:tcPr>
            <w:tcW w:w="3813" w:type="pct"/>
            <w:tcBorders>
              <w:top w:val="single" w:sz="8" w:space="0" w:color="auto"/>
              <w:left w:val="nil"/>
              <w:bottom w:val="nil"/>
              <w:right w:val="nil"/>
            </w:tcBorders>
            <w:shd w:val="clear" w:color="auto" w:fill="auto"/>
            <w:vAlign w:val="center"/>
            <w:hideMark/>
          </w:tcPr>
          <w:p w14:paraId="5C3557F0" w14:textId="77777777" w:rsidR="00FD2A72" w:rsidRPr="00297E92" w:rsidRDefault="00FD2A72" w:rsidP="00216811">
            <w:pPr>
              <w:jc w:val="left"/>
              <w:rPr>
                <w:rFonts w:cs="Arial"/>
                <w:b/>
                <w:bCs/>
                <w:i/>
                <w:iCs/>
                <w:sz w:val="15"/>
                <w:szCs w:val="15"/>
                <w:lang w:eastAsia="sk-SK"/>
              </w:rPr>
            </w:pPr>
            <w:r w:rsidRPr="00297E92">
              <w:rPr>
                <w:rFonts w:cs="Arial"/>
                <w:b/>
                <w:bCs/>
                <w:i/>
                <w:iCs/>
                <w:sz w:val="15"/>
                <w:szCs w:val="15"/>
                <w:lang w:eastAsia="sk-SK"/>
              </w:rPr>
              <w:t>Položka</w:t>
            </w:r>
          </w:p>
        </w:tc>
        <w:tc>
          <w:tcPr>
            <w:tcW w:w="1187" w:type="pct"/>
            <w:tcBorders>
              <w:top w:val="single" w:sz="8" w:space="0" w:color="auto"/>
              <w:left w:val="nil"/>
              <w:bottom w:val="nil"/>
              <w:right w:val="nil"/>
            </w:tcBorders>
            <w:shd w:val="clear" w:color="auto" w:fill="auto"/>
            <w:vAlign w:val="center"/>
            <w:hideMark/>
          </w:tcPr>
          <w:p w14:paraId="057B85A8" w14:textId="49EFEC42" w:rsidR="00FD2A72" w:rsidRPr="00297E92" w:rsidRDefault="00FD2A72" w:rsidP="008A2897">
            <w:pPr>
              <w:jc w:val="center"/>
              <w:rPr>
                <w:rFonts w:cs="Arial"/>
                <w:b/>
                <w:bCs/>
                <w:i/>
                <w:iCs/>
                <w:sz w:val="15"/>
                <w:szCs w:val="15"/>
                <w:lang w:eastAsia="sk-SK"/>
              </w:rPr>
            </w:pPr>
            <w:r w:rsidRPr="00297E92">
              <w:rPr>
                <w:rFonts w:cs="Arial"/>
                <w:b/>
                <w:bCs/>
                <w:i/>
                <w:iCs/>
                <w:sz w:val="15"/>
                <w:szCs w:val="15"/>
                <w:lang w:eastAsia="sk-SK"/>
              </w:rPr>
              <w:t>31.12.201</w:t>
            </w:r>
            <w:r w:rsidR="00E45044">
              <w:rPr>
                <w:rFonts w:cs="Arial"/>
                <w:b/>
                <w:bCs/>
                <w:i/>
                <w:iCs/>
                <w:sz w:val="15"/>
                <w:szCs w:val="15"/>
                <w:lang w:eastAsia="sk-SK"/>
              </w:rPr>
              <w:t>6</w:t>
            </w:r>
          </w:p>
        </w:tc>
      </w:tr>
      <w:tr w:rsidR="00313DD5" w:rsidRPr="00297E92" w14:paraId="49D0E97B" w14:textId="77777777" w:rsidTr="00216811">
        <w:trPr>
          <w:trHeight w:val="195"/>
        </w:trPr>
        <w:tc>
          <w:tcPr>
            <w:tcW w:w="3813" w:type="pct"/>
            <w:tcBorders>
              <w:top w:val="single" w:sz="8" w:space="0" w:color="auto"/>
              <w:left w:val="nil"/>
              <w:bottom w:val="nil"/>
              <w:right w:val="nil"/>
            </w:tcBorders>
            <w:shd w:val="clear" w:color="auto" w:fill="auto"/>
            <w:vAlign w:val="center"/>
          </w:tcPr>
          <w:p w14:paraId="50C7FFFA" w14:textId="77777777" w:rsidR="00313DD5" w:rsidRPr="00297E92" w:rsidRDefault="00313DD5" w:rsidP="00313DD5">
            <w:pPr>
              <w:jc w:val="left"/>
              <w:rPr>
                <w:rFonts w:cs="Arial"/>
                <w:b/>
                <w:bCs/>
                <w:i/>
                <w:iCs/>
                <w:sz w:val="15"/>
                <w:szCs w:val="15"/>
                <w:lang w:eastAsia="sk-SK"/>
              </w:rPr>
            </w:pPr>
          </w:p>
        </w:tc>
        <w:tc>
          <w:tcPr>
            <w:tcW w:w="1187" w:type="pct"/>
            <w:tcBorders>
              <w:top w:val="single" w:sz="8" w:space="0" w:color="auto"/>
              <w:left w:val="nil"/>
              <w:bottom w:val="nil"/>
              <w:right w:val="nil"/>
            </w:tcBorders>
            <w:shd w:val="clear" w:color="auto" w:fill="auto"/>
            <w:vAlign w:val="center"/>
          </w:tcPr>
          <w:p w14:paraId="23B3F529" w14:textId="77777777" w:rsidR="00313DD5" w:rsidRPr="00297E92" w:rsidRDefault="00313DD5" w:rsidP="00313DD5">
            <w:pPr>
              <w:jc w:val="center"/>
              <w:rPr>
                <w:rFonts w:cs="Arial"/>
                <w:b/>
                <w:bCs/>
                <w:i/>
                <w:iCs/>
                <w:sz w:val="15"/>
                <w:szCs w:val="15"/>
                <w:lang w:eastAsia="sk-SK"/>
              </w:rPr>
            </w:pPr>
            <w:r w:rsidRPr="00297E92">
              <w:rPr>
                <w:rFonts w:cs="Arial"/>
                <w:b/>
                <w:bCs/>
                <w:i/>
                <w:iCs/>
                <w:sz w:val="15"/>
                <w:szCs w:val="15"/>
              </w:rPr>
              <w:t>Obstarávacia cena</w:t>
            </w:r>
          </w:p>
        </w:tc>
      </w:tr>
      <w:tr w:rsidR="00313DD5" w:rsidRPr="00297E92" w14:paraId="53780E0D" w14:textId="77777777" w:rsidTr="00FF6FEF">
        <w:trPr>
          <w:trHeight w:val="195"/>
        </w:trPr>
        <w:tc>
          <w:tcPr>
            <w:tcW w:w="3813" w:type="pct"/>
            <w:tcBorders>
              <w:top w:val="single" w:sz="4" w:space="0" w:color="auto"/>
              <w:left w:val="nil"/>
              <w:bottom w:val="nil"/>
              <w:right w:val="nil"/>
            </w:tcBorders>
            <w:shd w:val="clear" w:color="auto" w:fill="auto"/>
            <w:vAlign w:val="center"/>
            <w:hideMark/>
          </w:tcPr>
          <w:p w14:paraId="6E99E760" w14:textId="77777777" w:rsidR="00313DD5" w:rsidRPr="00297E92" w:rsidRDefault="00313DD5" w:rsidP="00313DD5">
            <w:pPr>
              <w:rPr>
                <w:rFonts w:cs="Arial"/>
                <w:sz w:val="15"/>
                <w:szCs w:val="15"/>
                <w:lang w:eastAsia="sk-SK"/>
              </w:rPr>
            </w:pPr>
            <w:r w:rsidRPr="00297E92">
              <w:rPr>
                <w:rFonts w:cs="Arial"/>
                <w:sz w:val="15"/>
                <w:szCs w:val="15"/>
                <w:lang w:eastAsia="sk-SK"/>
              </w:rPr>
              <w:t>Zásoby, na ktoré je zriadené záložné právo</w:t>
            </w:r>
          </w:p>
        </w:tc>
        <w:tc>
          <w:tcPr>
            <w:tcW w:w="1187" w:type="pct"/>
            <w:tcBorders>
              <w:top w:val="single" w:sz="4" w:space="0" w:color="auto"/>
              <w:left w:val="nil"/>
              <w:bottom w:val="nil"/>
              <w:right w:val="nil"/>
            </w:tcBorders>
            <w:shd w:val="clear" w:color="auto" w:fill="auto"/>
            <w:vAlign w:val="center"/>
          </w:tcPr>
          <w:p w14:paraId="214E49F5" w14:textId="1447826F" w:rsidR="00313DD5" w:rsidRPr="00297E92" w:rsidRDefault="00663210" w:rsidP="00313DD5">
            <w:pPr>
              <w:jc w:val="right"/>
              <w:rPr>
                <w:rFonts w:cs="Arial"/>
                <w:sz w:val="15"/>
                <w:szCs w:val="15"/>
                <w:lang w:eastAsia="sk-SK"/>
              </w:rPr>
            </w:pPr>
            <w:r>
              <w:rPr>
                <w:rFonts w:cs="Arial"/>
                <w:sz w:val="15"/>
                <w:szCs w:val="15"/>
                <w:lang w:eastAsia="sk-SK"/>
              </w:rPr>
              <w:t>8 407 226</w:t>
            </w:r>
          </w:p>
        </w:tc>
      </w:tr>
      <w:tr w:rsidR="00313DD5" w:rsidRPr="00297E92" w14:paraId="129DD3BC" w14:textId="77777777" w:rsidTr="00FF6FEF">
        <w:trPr>
          <w:trHeight w:val="210"/>
        </w:trPr>
        <w:tc>
          <w:tcPr>
            <w:tcW w:w="3813" w:type="pct"/>
            <w:tcBorders>
              <w:top w:val="nil"/>
              <w:left w:val="nil"/>
              <w:bottom w:val="single" w:sz="8" w:space="0" w:color="auto"/>
              <w:right w:val="nil"/>
            </w:tcBorders>
            <w:shd w:val="clear" w:color="auto" w:fill="auto"/>
            <w:vAlign w:val="center"/>
            <w:hideMark/>
          </w:tcPr>
          <w:p w14:paraId="3FBFDE97" w14:textId="77777777" w:rsidR="00313DD5" w:rsidRPr="00297E92" w:rsidRDefault="00313DD5" w:rsidP="00313DD5">
            <w:pPr>
              <w:jc w:val="left"/>
              <w:rPr>
                <w:rFonts w:cs="Arial"/>
                <w:sz w:val="15"/>
                <w:szCs w:val="15"/>
                <w:lang w:eastAsia="sk-SK"/>
              </w:rPr>
            </w:pPr>
            <w:r w:rsidRPr="00297E92">
              <w:rPr>
                <w:rFonts w:cs="Arial"/>
                <w:sz w:val="15"/>
                <w:szCs w:val="15"/>
                <w:lang w:eastAsia="sk-SK"/>
              </w:rPr>
              <w:t>Zásoby, pri ktorých má účtovná jednotka obmedzené právo s nimi nakladať</w:t>
            </w:r>
          </w:p>
        </w:tc>
        <w:tc>
          <w:tcPr>
            <w:tcW w:w="1187" w:type="pct"/>
            <w:tcBorders>
              <w:top w:val="nil"/>
              <w:left w:val="nil"/>
              <w:bottom w:val="single" w:sz="8" w:space="0" w:color="auto"/>
              <w:right w:val="nil"/>
            </w:tcBorders>
            <w:shd w:val="clear" w:color="auto" w:fill="auto"/>
            <w:vAlign w:val="center"/>
          </w:tcPr>
          <w:p w14:paraId="3ECB26D7" w14:textId="1663A9BA" w:rsidR="00313DD5" w:rsidRPr="00297E92" w:rsidRDefault="00663210" w:rsidP="00313DD5">
            <w:pPr>
              <w:jc w:val="right"/>
              <w:rPr>
                <w:rFonts w:cs="Arial"/>
                <w:sz w:val="15"/>
                <w:szCs w:val="15"/>
                <w:lang w:eastAsia="sk-SK"/>
              </w:rPr>
            </w:pPr>
            <w:r>
              <w:rPr>
                <w:rFonts w:cs="Arial"/>
                <w:sz w:val="15"/>
                <w:szCs w:val="15"/>
                <w:lang w:eastAsia="sk-SK"/>
              </w:rPr>
              <w:t>-</w:t>
            </w:r>
          </w:p>
        </w:tc>
      </w:tr>
    </w:tbl>
    <w:p w14:paraId="4BD08DAA" w14:textId="77777777" w:rsidR="00911FEC" w:rsidRPr="00297E92" w:rsidRDefault="00911FEC" w:rsidP="00E74170"/>
    <w:p w14:paraId="1AD79FB5" w14:textId="5A885B4C" w:rsidR="00E74170" w:rsidRPr="00425892" w:rsidRDefault="00E74170" w:rsidP="00E74170">
      <w:r w:rsidRPr="00425892">
        <w:t xml:space="preserve">Záložné právo k zásobám až do výšky úverového rámca kontokorentného úveru v UniCredit Bank Czech Republic and Slovakia, a.s., pobočka zahraničnej banky vo výške </w:t>
      </w:r>
      <w:r w:rsidR="00D45001">
        <w:t>9</w:t>
      </w:r>
      <w:r w:rsidR="00D45001" w:rsidRPr="00425892">
        <w:t xml:space="preserve"> </w:t>
      </w:r>
      <w:r w:rsidRPr="00425892">
        <w:t>000 000 EUR.</w:t>
      </w:r>
    </w:p>
    <w:p w14:paraId="5D169A46" w14:textId="77777777" w:rsidR="00B244DC" w:rsidRPr="0072512B" w:rsidRDefault="00B244DC" w:rsidP="00111C30">
      <w:pPr>
        <w:rPr>
          <w:snapToGrid w:val="0"/>
          <w:u w:val="single"/>
          <w:lang w:eastAsia="sk-SK"/>
        </w:rPr>
      </w:pPr>
    </w:p>
    <w:p w14:paraId="4729601F" w14:textId="77777777" w:rsidR="00F92BD2" w:rsidRPr="00297E92" w:rsidRDefault="00916357" w:rsidP="00F45E99">
      <w:pPr>
        <w:pStyle w:val="Nadpis2"/>
      </w:pPr>
      <w:r w:rsidRPr="00297E92">
        <w:br w:type="page"/>
      </w:r>
      <w:r w:rsidR="00302FB8" w:rsidRPr="00297E92">
        <w:lastRenderedPageBreak/>
        <w:t xml:space="preserve">Pohľadávky </w:t>
      </w:r>
    </w:p>
    <w:p w14:paraId="1959664C" w14:textId="77777777" w:rsidR="00F92BD2" w:rsidRPr="00297E92" w:rsidRDefault="00F92BD2" w:rsidP="00F92BD2">
      <w:pPr>
        <w:rPr>
          <w:snapToGrid w:val="0"/>
          <w:lang w:eastAsia="sk-SK"/>
        </w:rPr>
      </w:pPr>
    </w:p>
    <w:p w14:paraId="15B62DB4" w14:textId="77777777" w:rsidR="002861F3" w:rsidRPr="00297E92" w:rsidRDefault="002861F3" w:rsidP="00F45E99">
      <w:pPr>
        <w:pStyle w:val="Nadpis3"/>
      </w:pPr>
      <w:r w:rsidRPr="00297E92">
        <w:t>Veková štruktúra pohľadávok</w:t>
      </w:r>
    </w:p>
    <w:p w14:paraId="09041FCC" w14:textId="77777777" w:rsidR="00313DD5" w:rsidRPr="00297E92" w:rsidRDefault="00313DD5" w:rsidP="00313DD5">
      <w:pPr>
        <w:rPr>
          <w:snapToGrid w:val="0"/>
          <w:u w:val="single"/>
          <w:lang w:eastAsia="sk-SK"/>
        </w:rPr>
      </w:pPr>
    </w:p>
    <w:p w14:paraId="7E447A92" w14:textId="08731067" w:rsidR="00313DD5" w:rsidRPr="00297E92" w:rsidRDefault="00313DD5" w:rsidP="00313DD5">
      <w:pPr>
        <w:rPr>
          <w:snapToGrid w:val="0"/>
          <w:u w:val="single"/>
          <w:lang w:eastAsia="sk-SK"/>
        </w:rPr>
      </w:pPr>
      <w:r w:rsidRPr="00297E92">
        <w:rPr>
          <w:snapToGrid w:val="0"/>
          <w:u w:val="single"/>
          <w:lang w:eastAsia="sk-SK"/>
        </w:rPr>
        <w:t>31. december 201</w:t>
      </w:r>
      <w:r w:rsidR="00E45044">
        <w:rPr>
          <w:snapToGrid w:val="0"/>
          <w:u w:val="single"/>
          <w:lang w:eastAsia="sk-SK"/>
        </w:rPr>
        <w:t>6</w:t>
      </w:r>
    </w:p>
    <w:p w14:paraId="241F2C5A" w14:textId="77777777" w:rsidR="00313DD5" w:rsidRPr="00297E92" w:rsidRDefault="00313DD5" w:rsidP="00313DD5">
      <w:pPr>
        <w:rPr>
          <w:snapToGrid w:val="0"/>
          <w:u w:val="single"/>
          <w:lang w:eastAsia="sk-SK"/>
        </w:rPr>
      </w:pPr>
      <w:bookmarkStart w:id="5" w:name="T_receivables_ageing_1"/>
      <w:r w:rsidRPr="00297E92">
        <w:rPr>
          <w:snapToGrid w:val="0"/>
          <w:u w:val="single"/>
          <w:lang w:eastAsia="sk-SK"/>
        </w:rPr>
        <w:t xml:space="preserve"> </w:t>
      </w:r>
    </w:p>
    <w:tbl>
      <w:tblPr>
        <w:tblW w:w="5000" w:type="pct"/>
        <w:tblLook w:val="04A0" w:firstRow="1" w:lastRow="0" w:firstColumn="1" w:lastColumn="0" w:noHBand="0" w:noVBand="1"/>
      </w:tblPr>
      <w:tblGrid>
        <w:gridCol w:w="5054"/>
        <w:gridCol w:w="1339"/>
        <w:gridCol w:w="1341"/>
        <w:gridCol w:w="1337"/>
      </w:tblGrid>
      <w:tr w:rsidR="00313DD5" w:rsidRPr="00297E92" w14:paraId="23AA0092" w14:textId="77777777" w:rsidTr="00142B30">
        <w:tc>
          <w:tcPr>
            <w:tcW w:w="2786" w:type="pct"/>
            <w:vMerge w:val="restart"/>
            <w:tcBorders>
              <w:top w:val="single" w:sz="8" w:space="0" w:color="auto"/>
              <w:left w:val="nil"/>
              <w:bottom w:val="nil"/>
              <w:right w:val="nil"/>
            </w:tcBorders>
            <w:shd w:val="clear" w:color="auto" w:fill="auto"/>
            <w:noWrap/>
            <w:vAlign w:val="center"/>
            <w:hideMark/>
          </w:tcPr>
          <w:p w14:paraId="5AF52F2B" w14:textId="77777777" w:rsidR="00313DD5" w:rsidRPr="00297E92" w:rsidRDefault="00313DD5" w:rsidP="00142B30">
            <w:pPr>
              <w:ind w:left="176" w:hanging="176"/>
              <w:jc w:val="left"/>
              <w:rPr>
                <w:b/>
                <w:i/>
                <w:sz w:val="15"/>
              </w:rPr>
            </w:pPr>
            <w:bookmarkStart w:id="6" w:name="RANGE!B16:E34"/>
            <w:r w:rsidRPr="00297E92">
              <w:rPr>
                <w:b/>
                <w:i/>
                <w:sz w:val="15"/>
              </w:rPr>
              <w:t>Položka</w:t>
            </w:r>
            <w:bookmarkEnd w:id="6"/>
          </w:p>
        </w:tc>
        <w:tc>
          <w:tcPr>
            <w:tcW w:w="1477" w:type="pct"/>
            <w:gridSpan w:val="2"/>
            <w:tcBorders>
              <w:top w:val="single" w:sz="8" w:space="0" w:color="auto"/>
              <w:left w:val="nil"/>
              <w:bottom w:val="nil"/>
              <w:right w:val="nil"/>
            </w:tcBorders>
            <w:shd w:val="clear" w:color="auto" w:fill="auto"/>
            <w:vAlign w:val="center"/>
            <w:hideMark/>
          </w:tcPr>
          <w:p w14:paraId="0B1F607D" w14:textId="77777777" w:rsidR="00313DD5" w:rsidRPr="00297E92" w:rsidRDefault="00313DD5" w:rsidP="00142B30">
            <w:pPr>
              <w:jc w:val="center"/>
              <w:rPr>
                <w:b/>
                <w:i/>
                <w:sz w:val="15"/>
              </w:rPr>
            </w:pPr>
            <w:r w:rsidRPr="00297E92">
              <w:rPr>
                <w:b/>
                <w:i/>
                <w:sz w:val="15"/>
              </w:rPr>
              <w:t>Splatnosť</w:t>
            </w:r>
          </w:p>
        </w:tc>
        <w:tc>
          <w:tcPr>
            <w:tcW w:w="737" w:type="pct"/>
            <w:vMerge w:val="restart"/>
            <w:tcBorders>
              <w:top w:val="single" w:sz="8" w:space="0" w:color="auto"/>
              <w:left w:val="nil"/>
              <w:bottom w:val="nil"/>
              <w:right w:val="nil"/>
            </w:tcBorders>
            <w:shd w:val="clear" w:color="auto" w:fill="auto"/>
            <w:vAlign w:val="center"/>
            <w:hideMark/>
          </w:tcPr>
          <w:p w14:paraId="4DC5430C" w14:textId="77777777" w:rsidR="00313DD5" w:rsidRPr="00297E92" w:rsidRDefault="00313DD5" w:rsidP="00142B30">
            <w:pPr>
              <w:jc w:val="center"/>
              <w:rPr>
                <w:b/>
                <w:i/>
                <w:sz w:val="15"/>
              </w:rPr>
            </w:pPr>
            <w:r w:rsidRPr="00297E92">
              <w:rPr>
                <w:b/>
                <w:i/>
                <w:sz w:val="15"/>
              </w:rPr>
              <w:t>Celkom</w:t>
            </w:r>
          </w:p>
        </w:tc>
      </w:tr>
      <w:tr w:rsidR="00313DD5" w:rsidRPr="00297E92" w14:paraId="7D509402" w14:textId="77777777" w:rsidTr="00142B30">
        <w:tc>
          <w:tcPr>
            <w:tcW w:w="2786" w:type="pct"/>
            <w:vMerge/>
            <w:tcBorders>
              <w:top w:val="single" w:sz="8" w:space="0" w:color="auto"/>
              <w:left w:val="nil"/>
              <w:bottom w:val="single" w:sz="4" w:space="0" w:color="auto"/>
              <w:right w:val="nil"/>
            </w:tcBorders>
            <w:vAlign w:val="center"/>
            <w:hideMark/>
          </w:tcPr>
          <w:p w14:paraId="4BE4B961" w14:textId="77777777" w:rsidR="00313DD5" w:rsidRPr="00297E92" w:rsidRDefault="00313DD5" w:rsidP="00142B30">
            <w:pPr>
              <w:ind w:left="176" w:hanging="176"/>
              <w:jc w:val="left"/>
              <w:rPr>
                <w:b/>
                <w:i/>
                <w:sz w:val="15"/>
              </w:rPr>
            </w:pPr>
          </w:p>
        </w:tc>
        <w:tc>
          <w:tcPr>
            <w:tcW w:w="738" w:type="pct"/>
            <w:tcBorders>
              <w:top w:val="single" w:sz="4" w:space="0" w:color="auto"/>
              <w:left w:val="nil"/>
              <w:bottom w:val="single" w:sz="4" w:space="0" w:color="auto"/>
              <w:right w:val="nil"/>
            </w:tcBorders>
            <w:shd w:val="clear" w:color="auto" w:fill="auto"/>
            <w:vAlign w:val="center"/>
            <w:hideMark/>
          </w:tcPr>
          <w:p w14:paraId="20A89E00" w14:textId="77777777" w:rsidR="00313DD5" w:rsidRPr="00297E92" w:rsidRDefault="00313DD5" w:rsidP="00142B30">
            <w:pPr>
              <w:jc w:val="center"/>
              <w:rPr>
                <w:b/>
                <w:i/>
                <w:sz w:val="15"/>
              </w:rPr>
            </w:pPr>
            <w:r w:rsidRPr="00297E92">
              <w:rPr>
                <w:b/>
                <w:i/>
                <w:sz w:val="15"/>
              </w:rPr>
              <w:t>v lehote splatnosti</w:t>
            </w:r>
          </w:p>
        </w:tc>
        <w:tc>
          <w:tcPr>
            <w:tcW w:w="739" w:type="pct"/>
            <w:tcBorders>
              <w:top w:val="single" w:sz="4" w:space="0" w:color="auto"/>
              <w:left w:val="nil"/>
              <w:bottom w:val="single" w:sz="4" w:space="0" w:color="auto"/>
              <w:right w:val="nil"/>
            </w:tcBorders>
            <w:shd w:val="clear" w:color="auto" w:fill="auto"/>
            <w:vAlign w:val="center"/>
            <w:hideMark/>
          </w:tcPr>
          <w:p w14:paraId="7FC21EB8" w14:textId="77777777" w:rsidR="00313DD5" w:rsidRPr="00297E92" w:rsidRDefault="00313DD5" w:rsidP="00142B30">
            <w:pPr>
              <w:jc w:val="center"/>
              <w:rPr>
                <w:b/>
                <w:i/>
                <w:sz w:val="15"/>
              </w:rPr>
            </w:pPr>
            <w:r w:rsidRPr="00297E92">
              <w:rPr>
                <w:b/>
                <w:i/>
                <w:sz w:val="15"/>
              </w:rPr>
              <w:t>po lehote splatnosti</w:t>
            </w:r>
          </w:p>
        </w:tc>
        <w:tc>
          <w:tcPr>
            <w:tcW w:w="737" w:type="pct"/>
            <w:vMerge/>
            <w:tcBorders>
              <w:top w:val="single" w:sz="8" w:space="0" w:color="auto"/>
              <w:left w:val="nil"/>
              <w:bottom w:val="single" w:sz="4" w:space="0" w:color="auto"/>
              <w:right w:val="nil"/>
            </w:tcBorders>
            <w:vAlign w:val="center"/>
            <w:hideMark/>
          </w:tcPr>
          <w:p w14:paraId="552165F0" w14:textId="77777777" w:rsidR="00313DD5" w:rsidRPr="00297E92" w:rsidRDefault="00313DD5" w:rsidP="00142B30">
            <w:pPr>
              <w:jc w:val="left"/>
              <w:rPr>
                <w:b/>
                <w:i/>
                <w:sz w:val="15"/>
              </w:rPr>
            </w:pPr>
          </w:p>
        </w:tc>
      </w:tr>
      <w:tr w:rsidR="00313DD5" w:rsidRPr="00297E92" w14:paraId="0E9AD371" w14:textId="77777777" w:rsidTr="0072512B">
        <w:tc>
          <w:tcPr>
            <w:tcW w:w="2786" w:type="pct"/>
            <w:tcBorders>
              <w:top w:val="single" w:sz="4" w:space="0" w:color="auto"/>
              <w:left w:val="nil"/>
              <w:bottom w:val="nil"/>
              <w:right w:val="nil"/>
            </w:tcBorders>
            <w:shd w:val="clear" w:color="auto" w:fill="auto"/>
            <w:vAlign w:val="center"/>
            <w:hideMark/>
          </w:tcPr>
          <w:p w14:paraId="174AF92E" w14:textId="77777777" w:rsidR="00313DD5" w:rsidRPr="00297E92" w:rsidRDefault="00B75068" w:rsidP="00142B30">
            <w:pPr>
              <w:ind w:left="176" w:hanging="176"/>
              <w:jc w:val="left"/>
              <w:rPr>
                <w:b/>
                <w:i/>
                <w:sz w:val="15"/>
              </w:rPr>
            </w:pPr>
            <w:r w:rsidRPr="00297E92">
              <w:rPr>
                <w:rFonts w:cs="Arial"/>
                <w:b/>
                <w:bCs/>
                <w:i/>
                <w:iCs/>
                <w:sz w:val="15"/>
                <w:szCs w:val="15"/>
              </w:rPr>
              <w:t>Dlhodobé pohľadávky</w:t>
            </w:r>
          </w:p>
        </w:tc>
        <w:tc>
          <w:tcPr>
            <w:tcW w:w="738" w:type="pct"/>
            <w:tcBorders>
              <w:top w:val="single" w:sz="4" w:space="0" w:color="auto"/>
              <w:left w:val="nil"/>
              <w:bottom w:val="nil"/>
              <w:right w:val="nil"/>
            </w:tcBorders>
            <w:shd w:val="clear" w:color="auto" w:fill="auto"/>
            <w:vAlign w:val="bottom"/>
          </w:tcPr>
          <w:p w14:paraId="32461548" w14:textId="77777777" w:rsidR="00313DD5" w:rsidRPr="00297E92" w:rsidRDefault="00313DD5" w:rsidP="00142B30">
            <w:pPr>
              <w:jc w:val="right"/>
              <w:rPr>
                <w:b/>
                <w:i/>
                <w:sz w:val="15"/>
              </w:rPr>
            </w:pPr>
          </w:p>
        </w:tc>
        <w:tc>
          <w:tcPr>
            <w:tcW w:w="739" w:type="pct"/>
            <w:tcBorders>
              <w:top w:val="single" w:sz="4" w:space="0" w:color="auto"/>
              <w:left w:val="nil"/>
              <w:bottom w:val="nil"/>
              <w:right w:val="nil"/>
            </w:tcBorders>
            <w:shd w:val="clear" w:color="auto" w:fill="auto"/>
            <w:vAlign w:val="bottom"/>
          </w:tcPr>
          <w:p w14:paraId="45AB2E24" w14:textId="77777777" w:rsidR="00313DD5" w:rsidRPr="00297E92" w:rsidRDefault="00313DD5" w:rsidP="00142B30">
            <w:pPr>
              <w:jc w:val="right"/>
              <w:rPr>
                <w:sz w:val="15"/>
              </w:rPr>
            </w:pPr>
          </w:p>
        </w:tc>
        <w:tc>
          <w:tcPr>
            <w:tcW w:w="737" w:type="pct"/>
            <w:tcBorders>
              <w:top w:val="single" w:sz="4" w:space="0" w:color="auto"/>
              <w:left w:val="nil"/>
              <w:bottom w:val="nil"/>
              <w:right w:val="nil"/>
            </w:tcBorders>
            <w:shd w:val="clear" w:color="auto" w:fill="auto"/>
            <w:vAlign w:val="bottom"/>
          </w:tcPr>
          <w:p w14:paraId="531603C1" w14:textId="77777777" w:rsidR="00313DD5" w:rsidRPr="00297E92" w:rsidRDefault="00313DD5" w:rsidP="00142B30">
            <w:pPr>
              <w:jc w:val="right"/>
              <w:rPr>
                <w:sz w:val="15"/>
              </w:rPr>
            </w:pPr>
          </w:p>
        </w:tc>
      </w:tr>
      <w:tr w:rsidR="00313DD5" w:rsidRPr="00297E92" w14:paraId="541A81C7" w14:textId="77777777" w:rsidTr="0072512B">
        <w:tc>
          <w:tcPr>
            <w:tcW w:w="2786" w:type="pct"/>
            <w:tcBorders>
              <w:top w:val="nil"/>
              <w:left w:val="nil"/>
              <w:bottom w:val="nil"/>
              <w:right w:val="nil"/>
            </w:tcBorders>
            <w:shd w:val="clear" w:color="auto" w:fill="auto"/>
            <w:vAlign w:val="center"/>
            <w:hideMark/>
          </w:tcPr>
          <w:p w14:paraId="64AE3EBC" w14:textId="77777777" w:rsidR="00313DD5" w:rsidRPr="00297E92" w:rsidRDefault="00313DD5" w:rsidP="00142B30">
            <w:pPr>
              <w:ind w:left="176" w:hanging="176"/>
              <w:jc w:val="left"/>
              <w:rPr>
                <w:sz w:val="15"/>
              </w:rPr>
            </w:pPr>
            <w:r w:rsidRPr="00297E92">
              <w:rPr>
                <w:sz w:val="15"/>
              </w:rPr>
              <w:t>Pohľadávky z obchodného styku</w:t>
            </w:r>
          </w:p>
        </w:tc>
        <w:tc>
          <w:tcPr>
            <w:tcW w:w="738" w:type="pct"/>
            <w:tcBorders>
              <w:top w:val="nil"/>
              <w:left w:val="nil"/>
              <w:bottom w:val="nil"/>
              <w:right w:val="nil"/>
            </w:tcBorders>
            <w:shd w:val="clear" w:color="auto" w:fill="auto"/>
            <w:vAlign w:val="bottom"/>
          </w:tcPr>
          <w:p w14:paraId="0BA9A457" w14:textId="259298C3" w:rsidR="00313DD5" w:rsidRPr="00297E92" w:rsidRDefault="00F83B33" w:rsidP="00142B30">
            <w:pPr>
              <w:jc w:val="right"/>
              <w:rPr>
                <w:sz w:val="15"/>
              </w:rPr>
            </w:pPr>
            <w:r>
              <w:rPr>
                <w:sz w:val="15"/>
              </w:rPr>
              <w:t>-</w:t>
            </w:r>
          </w:p>
        </w:tc>
        <w:tc>
          <w:tcPr>
            <w:tcW w:w="739" w:type="pct"/>
            <w:tcBorders>
              <w:top w:val="nil"/>
              <w:left w:val="nil"/>
              <w:bottom w:val="nil"/>
              <w:right w:val="nil"/>
            </w:tcBorders>
            <w:shd w:val="clear" w:color="auto" w:fill="auto"/>
            <w:vAlign w:val="bottom"/>
          </w:tcPr>
          <w:p w14:paraId="0612629E" w14:textId="59AF0F6B" w:rsidR="00313DD5" w:rsidRPr="00297E92" w:rsidRDefault="00F83B33" w:rsidP="00142B30">
            <w:pPr>
              <w:jc w:val="right"/>
              <w:rPr>
                <w:sz w:val="15"/>
              </w:rPr>
            </w:pPr>
            <w:r>
              <w:rPr>
                <w:sz w:val="15"/>
              </w:rPr>
              <w:t>-</w:t>
            </w:r>
          </w:p>
        </w:tc>
        <w:tc>
          <w:tcPr>
            <w:tcW w:w="737" w:type="pct"/>
            <w:tcBorders>
              <w:top w:val="nil"/>
              <w:left w:val="nil"/>
              <w:bottom w:val="nil"/>
              <w:right w:val="nil"/>
            </w:tcBorders>
            <w:shd w:val="clear" w:color="auto" w:fill="auto"/>
            <w:vAlign w:val="bottom"/>
          </w:tcPr>
          <w:p w14:paraId="0A5E060B" w14:textId="182AF39E" w:rsidR="00313DD5" w:rsidRPr="00297E92" w:rsidRDefault="00F83B33" w:rsidP="00142B30">
            <w:pPr>
              <w:jc w:val="right"/>
              <w:rPr>
                <w:sz w:val="15"/>
              </w:rPr>
            </w:pPr>
            <w:r>
              <w:rPr>
                <w:sz w:val="15"/>
              </w:rPr>
              <w:t>-</w:t>
            </w:r>
          </w:p>
        </w:tc>
      </w:tr>
      <w:tr w:rsidR="00313DD5" w:rsidRPr="00297E92" w14:paraId="34308754" w14:textId="77777777" w:rsidTr="0072512B">
        <w:tc>
          <w:tcPr>
            <w:tcW w:w="2786" w:type="pct"/>
            <w:tcBorders>
              <w:top w:val="nil"/>
              <w:left w:val="nil"/>
              <w:bottom w:val="nil"/>
              <w:right w:val="nil"/>
            </w:tcBorders>
            <w:shd w:val="clear" w:color="auto" w:fill="auto"/>
            <w:vAlign w:val="center"/>
            <w:hideMark/>
          </w:tcPr>
          <w:p w14:paraId="280CD030" w14:textId="27DD6BD9" w:rsidR="00625D98" w:rsidRPr="00297E92" w:rsidRDefault="00625D98" w:rsidP="00CB7BA1">
            <w:pPr>
              <w:ind w:left="176" w:hanging="176"/>
              <w:jc w:val="left"/>
              <w:rPr>
                <w:sz w:val="15"/>
              </w:rPr>
            </w:pPr>
            <w:r w:rsidRPr="00297E92">
              <w:rPr>
                <w:sz w:val="15"/>
              </w:rPr>
              <w:t>Pohľadávky voči dcérskej účtovnej jednotke a</w:t>
            </w:r>
            <w:r w:rsidR="00CB7BA1" w:rsidRPr="00297E92">
              <w:rPr>
                <w:sz w:val="15"/>
              </w:rPr>
              <w:t> </w:t>
            </w:r>
            <w:r w:rsidRPr="00297E92">
              <w:rPr>
                <w:sz w:val="15"/>
              </w:rPr>
              <w:t>materskej</w:t>
            </w:r>
            <w:r w:rsidR="00CB7BA1" w:rsidRPr="00297E92">
              <w:rPr>
                <w:sz w:val="15"/>
              </w:rPr>
              <w:t xml:space="preserve"> </w:t>
            </w:r>
            <w:r w:rsidRPr="00297E92">
              <w:rPr>
                <w:rFonts w:cs="Arial"/>
                <w:sz w:val="15"/>
                <w:szCs w:val="15"/>
              </w:rPr>
              <w:t>účtovnej jednotke</w:t>
            </w:r>
          </w:p>
        </w:tc>
        <w:tc>
          <w:tcPr>
            <w:tcW w:w="738" w:type="pct"/>
            <w:tcBorders>
              <w:top w:val="nil"/>
              <w:left w:val="nil"/>
              <w:bottom w:val="nil"/>
              <w:right w:val="nil"/>
            </w:tcBorders>
            <w:shd w:val="clear" w:color="auto" w:fill="auto"/>
            <w:vAlign w:val="bottom"/>
          </w:tcPr>
          <w:p w14:paraId="0E9B998E" w14:textId="5DBEA044" w:rsidR="00313DD5" w:rsidRPr="00297E92" w:rsidRDefault="00F83B33" w:rsidP="00142B30">
            <w:pPr>
              <w:jc w:val="right"/>
              <w:rPr>
                <w:sz w:val="15"/>
              </w:rPr>
            </w:pPr>
            <w:r>
              <w:rPr>
                <w:sz w:val="15"/>
              </w:rPr>
              <w:t>-</w:t>
            </w:r>
          </w:p>
        </w:tc>
        <w:tc>
          <w:tcPr>
            <w:tcW w:w="739" w:type="pct"/>
            <w:tcBorders>
              <w:top w:val="nil"/>
              <w:left w:val="nil"/>
              <w:bottom w:val="nil"/>
              <w:right w:val="nil"/>
            </w:tcBorders>
            <w:shd w:val="clear" w:color="auto" w:fill="auto"/>
            <w:vAlign w:val="bottom"/>
          </w:tcPr>
          <w:p w14:paraId="025EA772" w14:textId="148E6AC2" w:rsidR="00313DD5" w:rsidRPr="00297E92" w:rsidRDefault="00F83B33" w:rsidP="00142B30">
            <w:pPr>
              <w:jc w:val="right"/>
              <w:rPr>
                <w:sz w:val="15"/>
              </w:rPr>
            </w:pPr>
            <w:r>
              <w:rPr>
                <w:sz w:val="15"/>
              </w:rPr>
              <w:t>-</w:t>
            </w:r>
          </w:p>
        </w:tc>
        <w:tc>
          <w:tcPr>
            <w:tcW w:w="737" w:type="pct"/>
            <w:tcBorders>
              <w:top w:val="nil"/>
              <w:left w:val="nil"/>
              <w:bottom w:val="nil"/>
              <w:right w:val="nil"/>
            </w:tcBorders>
            <w:shd w:val="clear" w:color="auto" w:fill="auto"/>
            <w:vAlign w:val="bottom"/>
          </w:tcPr>
          <w:p w14:paraId="044A5F23" w14:textId="0B7E2401" w:rsidR="00313DD5" w:rsidRPr="00297E92" w:rsidRDefault="00F83B33" w:rsidP="00142B30">
            <w:pPr>
              <w:jc w:val="right"/>
              <w:rPr>
                <w:sz w:val="15"/>
              </w:rPr>
            </w:pPr>
            <w:r>
              <w:rPr>
                <w:sz w:val="15"/>
              </w:rPr>
              <w:t>-</w:t>
            </w:r>
          </w:p>
        </w:tc>
      </w:tr>
      <w:tr w:rsidR="00313DD5" w:rsidRPr="00297E92" w14:paraId="66DC990E" w14:textId="77777777" w:rsidTr="0072512B">
        <w:tc>
          <w:tcPr>
            <w:tcW w:w="2786" w:type="pct"/>
            <w:tcBorders>
              <w:top w:val="nil"/>
              <w:left w:val="nil"/>
              <w:bottom w:val="nil"/>
              <w:right w:val="nil"/>
            </w:tcBorders>
            <w:shd w:val="clear" w:color="auto" w:fill="auto"/>
            <w:vAlign w:val="center"/>
            <w:hideMark/>
          </w:tcPr>
          <w:p w14:paraId="44C4622B" w14:textId="77777777" w:rsidR="00313DD5" w:rsidRPr="00297E92" w:rsidRDefault="00313DD5" w:rsidP="00FF6FEF">
            <w:pPr>
              <w:ind w:left="176" w:hanging="176"/>
              <w:jc w:val="left"/>
              <w:rPr>
                <w:sz w:val="15"/>
              </w:rPr>
            </w:pPr>
            <w:r w:rsidRPr="00297E92">
              <w:rPr>
                <w:sz w:val="15"/>
              </w:rPr>
              <w:t>Ostatné pohľadávky v</w:t>
            </w:r>
            <w:r w:rsidR="00625D98" w:rsidRPr="00297E92">
              <w:rPr>
                <w:sz w:val="15"/>
              </w:rPr>
              <w:t>oči prepojeným účt. jednotkám</w:t>
            </w:r>
          </w:p>
        </w:tc>
        <w:tc>
          <w:tcPr>
            <w:tcW w:w="738" w:type="pct"/>
            <w:tcBorders>
              <w:top w:val="nil"/>
              <w:left w:val="nil"/>
              <w:bottom w:val="nil"/>
              <w:right w:val="nil"/>
            </w:tcBorders>
            <w:shd w:val="clear" w:color="auto" w:fill="auto"/>
            <w:vAlign w:val="bottom"/>
          </w:tcPr>
          <w:p w14:paraId="3CF6F336" w14:textId="0137F795" w:rsidR="00313DD5" w:rsidRPr="00297E92" w:rsidRDefault="00F83B33" w:rsidP="00142B30">
            <w:pPr>
              <w:jc w:val="right"/>
              <w:rPr>
                <w:sz w:val="15"/>
              </w:rPr>
            </w:pPr>
            <w:r>
              <w:rPr>
                <w:sz w:val="15"/>
              </w:rPr>
              <w:t>2 515 000</w:t>
            </w:r>
          </w:p>
        </w:tc>
        <w:tc>
          <w:tcPr>
            <w:tcW w:w="739" w:type="pct"/>
            <w:tcBorders>
              <w:top w:val="nil"/>
              <w:left w:val="nil"/>
              <w:bottom w:val="nil"/>
              <w:right w:val="nil"/>
            </w:tcBorders>
            <w:shd w:val="clear" w:color="auto" w:fill="auto"/>
            <w:vAlign w:val="bottom"/>
          </w:tcPr>
          <w:p w14:paraId="68DD29D8" w14:textId="3B80CB78" w:rsidR="00313DD5" w:rsidRPr="00297E92" w:rsidRDefault="00F83B33" w:rsidP="00142B30">
            <w:pPr>
              <w:jc w:val="right"/>
              <w:rPr>
                <w:sz w:val="15"/>
              </w:rPr>
            </w:pPr>
            <w:r>
              <w:rPr>
                <w:sz w:val="15"/>
              </w:rPr>
              <w:t>-</w:t>
            </w:r>
          </w:p>
        </w:tc>
        <w:tc>
          <w:tcPr>
            <w:tcW w:w="737" w:type="pct"/>
            <w:tcBorders>
              <w:top w:val="nil"/>
              <w:left w:val="nil"/>
              <w:bottom w:val="nil"/>
              <w:right w:val="nil"/>
            </w:tcBorders>
            <w:shd w:val="clear" w:color="auto" w:fill="auto"/>
            <w:vAlign w:val="bottom"/>
          </w:tcPr>
          <w:p w14:paraId="079B2B66" w14:textId="570A9E9F" w:rsidR="00313DD5" w:rsidRPr="00297E92" w:rsidRDefault="00F83B33" w:rsidP="00142B30">
            <w:pPr>
              <w:jc w:val="right"/>
              <w:rPr>
                <w:sz w:val="15"/>
              </w:rPr>
            </w:pPr>
            <w:r>
              <w:rPr>
                <w:sz w:val="15"/>
              </w:rPr>
              <w:t>2 515 000</w:t>
            </w:r>
          </w:p>
        </w:tc>
      </w:tr>
      <w:tr w:rsidR="00313DD5" w:rsidRPr="00297E92" w14:paraId="031411E0" w14:textId="77777777" w:rsidTr="0072512B">
        <w:tc>
          <w:tcPr>
            <w:tcW w:w="2786" w:type="pct"/>
            <w:tcBorders>
              <w:top w:val="nil"/>
              <w:left w:val="nil"/>
              <w:bottom w:val="nil"/>
              <w:right w:val="nil"/>
            </w:tcBorders>
            <w:shd w:val="clear" w:color="auto" w:fill="auto"/>
            <w:vAlign w:val="center"/>
            <w:hideMark/>
          </w:tcPr>
          <w:p w14:paraId="37E8A659" w14:textId="77777777" w:rsidR="00313DD5" w:rsidRPr="00297E92" w:rsidRDefault="00625D98" w:rsidP="00FF6FEF">
            <w:pPr>
              <w:ind w:left="176" w:hanging="176"/>
              <w:jc w:val="left"/>
              <w:rPr>
                <w:sz w:val="15"/>
              </w:rPr>
            </w:pPr>
            <w:r w:rsidRPr="00297E92">
              <w:rPr>
                <w:sz w:val="15"/>
              </w:rPr>
              <w:t>Pohľadávky voči spoločníkom, členom a združeniu</w:t>
            </w:r>
          </w:p>
        </w:tc>
        <w:tc>
          <w:tcPr>
            <w:tcW w:w="738" w:type="pct"/>
            <w:tcBorders>
              <w:top w:val="nil"/>
              <w:left w:val="nil"/>
              <w:bottom w:val="nil"/>
              <w:right w:val="nil"/>
            </w:tcBorders>
            <w:shd w:val="clear" w:color="auto" w:fill="auto"/>
            <w:vAlign w:val="bottom"/>
          </w:tcPr>
          <w:p w14:paraId="73426C43" w14:textId="7BF24C27" w:rsidR="00313DD5" w:rsidRPr="00297E92" w:rsidRDefault="00F83B33" w:rsidP="00142B30">
            <w:pPr>
              <w:jc w:val="right"/>
              <w:rPr>
                <w:sz w:val="15"/>
              </w:rPr>
            </w:pPr>
            <w:r>
              <w:rPr>
                <w:sz w:val="15"/>
              </w:rPr>
              <w:t>-</w:t>
            </w:r>
          </w:p>
        </w:tc>
        <w:tc>
          <w:tcPr>
            <w:tcW w:w="739" w:type="pct"/>
            <w:tcBorders>
              <w:top w:val="nil"/>
              <w:left w:val="nil"/>
              <w:bottom w:val="nil"/>
              <w:right w:val="nil"/>
            </w:tcBorders>
            <w:shd w:val="clear" w:color="auto" w:fill="auto"/>
            <w:vAlign w:val="bottom"/>
          </w:tcPr>
          <w:p w14:paraId="56402E90" w14:textId="24829081" w:rsidR="00313DD5" w:rsidRPr="00297E92" w:rsidRDefault="00F83B33" w:rsidP="00142B30">
            <w:pPr>
              <w:jc w:val="right"/>
              <w:rPr>
                <w:sz w:val="15"/>
              </w:rPr>
            </w:pPr>
            <w:r>
              <w:rPr>
                <w:sz w:val="15"/>
              </w:rPr>
              <w:t>-</w:t>
            </w:r>
          </w:p>
        </w:tc>
        <w:tc>
          <w:tcPr>
            <w:tcW w:w="737" w:type="pct"/>
            <w:tcBorders>
              <w:top w:val="nil"/>
              <w:left w:val="nil"/>
              <w:bottom w:val="nil"/>
              <w:right w:val="nil"/>
            </w:tcBorders>
            <w:shd w:val="clear" w:color="auto" w:fill="auto"/>
            <w:vAlign w:val="bottom"/>
          </w:tcPr>
          <w:p w14:paraId="77473DA0" w14:textId="3926CC18" w:rsidR="00313DD5" w:rsidRPr="00297E92" w:rsidRDefault="00F83B33" w:rsidP="00142B30">
            <w:pPr>
              <w:jc w:val="right"/>
              <w:rPr>
                <w:sz w:val="15"/>
              </w:rPr>
            </w:pPr>
            <w:r>
              <w:rPr>
                <w:sz w:val="15"/>
              </w:rPr>
              <w:t>-</w:t>
            </w:r>
          </w:p>
        </w:tc>
      </w:tr>
      <w:tr w:rsidR="00313DD5" w:rsidRPr="00297E92" w14:paraId="3EAA1FBE" w14:textId="77777777" w:rsidTr="0072512B">
        <w:tc>
          <w:tcPr>
            <w:tcW w:w="2786" w:type="pct"/>
            <w:tcBorders>
              <w:top w:val="nil"/>
              <w:left w:val="nil"/>
              <w:bottom w:val="nil"/>
              <w:right w:val="nil"/>
            </w:tcBorders>
            <w:shd w:val="clear" w:color="auto" w:fill="auto"/>
            <w:vAlign w:val="center"/>
            <w:hideMark/>
          </w:tcPr>
          <w:p w14:paraId="33FE5D79" w14:textId="77777777" w:rsidR="00313DD5" w:rsidRPr="00297E92" w:rsidRDefault="00625D98" w:rsidP="00142B30">
            <w:pPr>
              <w:ind w:left="176" w:hanging="176"/>
              <w:jc w:val="left"/>
              <w:rPr>
                <w:sz w:val="15"/>
              </w:rPr>
            </w:pPr>
            <w:r w:rsidRPr="00297E92">
              <w:rPr>
                <w:sz w:val="15"/>
              </w:rPr>
              <w:t>Iné pohľadávky</w:t>
            </w:r>
          </w:p>
        </w:tc>
        <w:tc>
          <w:tcPr>
            <w:tcW w:w="738" w:type="pct"/>
            <w:tcBorders>
              <w:top w:val="nil"/>
              <w:left w:val="nil"/>
              <w:bottom w:val="nil"/>
              <w:right w:val="nil"/>
            </w:tcBorders>
            <w:shd w:val="clear" w:color="auto" w:fill="auto"/>
            <w:vAlign w:val="bottom"/>
          </w:tcPr>
          <w:p w14:paraId="4054AD0C" w14:textId="15E0DABE" w:rsidR="00313DD5" w:rsidRPr="00297E92" w:rsidRDefault="00F83B33" w:rsidP="0072512B">
            <w:pPr>
              <w:rPr>
                <w:sz w:val="15"/>
              </w:rPr>
            </w:pPr>
            <w:r>
              <w:rPr>
                <w:sz w:val="15"/>
              </w:rPr>
              <w:t xml:space="preserve">                    -</w:t>
            </w:r>
          </w:p>
        </w:tc>
        <w:tc>
          <w:tcPr>
            <w:tcW w:w="739" w:type="pct"/>
            <w:tcBorders>
              <w:top w:val="nil"/>
              <w:left w:val="nil"/>
              <w:right w:val="nil"/>
            </w:tcBorders>
            <w:shd w:val="clear" w:color="auto" w:fill="auto"/>
            <w:vAlign w:val="bottom"/>
          </w:tcPr>
          <w:p w14:paraId="0B7F77C9" w14:textId="690ED232" w:rsidR="00313DD5" w:rsidRPr="00297E92" w:rsidRDefault="00F83B33" w:rsidP="00142B30">
            <w:pPr>
              <w:jc w:val="right"/>
              <w:rPr>
                <w:sz w:val="15"/>
              </w:rPr>
            </w:pPr>
            <w:r>
              <w:rPr>
                <w:sz w:val="15"/>
              </w:rPr>
              <w:t>-</w:t>
            </w:r>
          </w:p>
        </w:tc>
        <w:tc>
          <w:tcPr>
            <w:tcW w:w="737" w:type="pct"/>
            <w:tcBorders>
              <w:top w:val="nil"/>
              <w:left w:val="nil"/>
              <w:right w:val="nil"/>
            </w:tcBorders>
            <w:shd w:val="clear" w:color="auto" w:fill="auto"/>
            <w:vAlign w:val="bottom"/>
          </w:tcPr>
          <w:p w14:paraId="34230601" w14:textId="17D0D11E" w:rsidR="00313DD5" w:rsidRPr="00297E92" w:rsidRDefault="00F83B33" w:rsidP="00142B30">
            <w:pPr>
              <w:jc w:val="right"/>
              <w:rPr>
                <w:sz w:val="15"/>
              </w:rPr>
            </w:pPr>
            <w:r>
              <w:rPr>
                <w:sz w:val="15"/>
              </w:rPr>
              <w:t>-</w:t>
            </w:r>
          </w:p>
        </w:tc>
      </w:tr>
      <w:tr w:rsidR="00313DD5" w:rsidRPr="00297E92" w14:paraId="61167A33" w14:textId="77777777" w:rsidTr="0072512B">
        <w:tc>
          <w:tcPr>
            <w:tcW w:w="2786" w:type="pct"/>
            <w:tcBorders>
              <w:top w:val="nil"/>
              <w:left w:val="nil"/>
              <w:bottom w:val="nil"/>
              <w:right w:val="nil"/>
            </w:tcBorders>
            <w:shd w:val="clear" w:color="auto" w:fill="auto"/>
            <w:vAlign w:val="center"/>
            <w:hideMark/>
          </w:tcPr>
          <w:p w14:paraId="1F908B86" w14:textId="40F321C6" w:rsidR="00313DD5" w:rsidRPr="00297E92" w:rsidRDefault="00625D98" w:rsidP="00142B30">
            <w:pPr>
              <w:ind w:left="176" w:hanging="176"/>
              <w:jc w:val="left"/>
              <w:rPr>
                <w:sz w:val="15"/>
              </w:rPr>
            </w:pPr>
            <w:r w:rsidRPr="00297E92">
              <w:rPr>
                <w:sz w:val="15"/>
              </w:rPr>
              <w:t>Odložená da</w:t>
            </w:r>
            <w:r w:rsidR="00F00C99">
              <w:rPr>
                <w:sz w:val="15"/>
              </w:rPr>
              <w:t>ň</w:t>
            </w:r>
            <w:r w:rsidRPr="00297E92">
              <w:rPr>
                <w:sz w:val="15"/>
              </w:rPr>
              <w:t>ová pohľadávka</w:t>
            </w:r>
          </w:p>
        </w:tc>
        <w:tc>
          <w:tcPr>
            <w:tcW w:w="738" w:type="pct"/>
            <w:tcBorders>
              <w:top w:val="nil"/>
              <w:left w:val="nil"/>
              <w:bottom w:val="single" w:sz="4" w:space="0" w:color="auto"/>
              <w:right w:val="nil"/>
            </w:tcBorders>
            <w:shd w:val="clear" w:color="auto" w:fill="auto"/>
            <w:vAlign w:val="bottom"/>
          </w:tcPr>
          <w:p w14:paraId="074562CF" w14:textId="644F4BC0" w:rsidR="00313DD5" w:rsidRPr="00297E92" w:rsidRDefault="00F00C99" w:rsidP="00142B30">
            <w:pPr>
              <w:jc w:val="right"/>
              <w:rPr>
                <w:sz w:val="15"/>
              </w:rPr>
            </w:pPr>
            <w:r>
              <w:rPr>
                <w:sz w:val="15"/>
              </w:rPr>
              <w:t>66 968</w:t>
            </w:r>
          </w:p>
        </w:tc>
        <w:tc>
          <w:tcPr>
            <w:tcW w:w="739" w:type="pct"/>
            <w:tcBorders>
              <w:top w:val="nil"/>
              <w:left w:val="nil"/>
              <w:bottom w:val="single" w:sz="4" w:space="0" w:color="auto"/>
              <w:right w:val="nil"/>
            </w:tcBorders>
            <w:shd w:val="clear" w:color="auto" w:fill="auto"/>
            <w:vAlign w:val="bottom"/>
          </w:tcPr>
          <w:p w14:paraId="0BEC4B7C" w14:textId="688B77E1" w:rsidR="00313DD5" w:rsidRPr="00297E92" w:rsidRDefault="00F83B33" w:rsidP="00142B30">
            <w:pPr>
              <w:jc w:val="right"/>
              <w:rPr>
                <w:sz w:val="15"/>
              </w:rPr>
            </w:pPr>
            <w:r>
              <w:rPr>
                <w:sz w:val="15"/>
              </w:rPr>
              <w:t>-</w:t>
            </w:r>
          </w:p>
        </w:tc>
        <w:tc>
          <w:tcPr>
            <w:tcW w:w="737" w:type="pct"/>
            <w:tcBorders>
              <w:top w:val="nil"/>
              <w:left w:val="nil"/>
              <w:bottom w:val="single" w:sz="4" w:space="0" w:color="auto"/>
              <w:right w:val="nil"/>
            </w:tcBorders>
            <w:shd w:val="clear" w:color="auto" w:fill="auto"/>
            <w:vAlign w:val="bottom"/>
          </w:tcPr>
          <w:p w14:paraId="031894F0" w14:textId="4982DDE3" w:rsidR="00313DD5" w:rsidRPr="00297E92" w:rsidRDefault="00F00C99" w:rsidP="00142B30">
            <w:pPr>
              <w:jc w:val="right"/>
              <w:rPr>
                <w:sz w:val="15"/>
              </w:rPr>
            </w:pPr>
            <w:r>
              <w:rPr>
                <w:sz w:val="15"/>
              </w:rPr>
              <w:t>66 968</w:t>
            </w:r>
          </w:p>
        </w:tc>
      </w:tr>
      <w:tr w:rsidR="00313DD5" w:rsidRPr="00297E92" w14:paraId="1BF9AE3B" w14:textId="77777777" w:rsidTr="0072512B">
        <w:tc>
          <w:tcPr>
            <w:tcW w:w="2786" w:type="pct"/>
            <w:tcBorders>
              <w:top w:val="nil"/>
              <w:left w:val="nil"/>
              <w:bottom w:val="single" w:sz="8" w:space="0" w:color="auto"/>
              <w:right w:val="nil"/>
            </w:tcBorders>
            <w:shd w:val="clear" w:color="auto" w:fill="auto"/>
            <w:vAlign w:val="center"/>
            <w:hideMark/>
          </w:tcPr>
          <w:p w14:paraId="365AED84" w14:textId="77777777" w:rsidR="00313DD5" w:rsidRPr="00297E92" w:rsidRDefault="00313DD5" w:rsidP="00142B30">
            <w:pPr>
              <w:ind w:left="176" w:hanging="176"/>
              <w:jc w:val="left"/>
              <w:rPr>
                <w:b/>
                <w:sz w:val="15"/>
              </w:rPr>
            </w:pPr>
            <w:r w:rsidRPr="00297E92">
              <w:rPr>
                <w:b/>
                <w:sz w:val="15"/>
              </w:rPr>
              <w:t>Spolu</w:t>
            </w:r>
            <w:r w:rsidR="00B75068" w:rsidRPr="00297E92">
              <w:rPr>
                <w:b/>
                <w:sz w:val="15"/>
              </w:rPr>
              <w:t xml:space="preserve"> dlhodobé pohľadávky</w:t>
            </w:r>
          </w:p>
        </w:tc>
        <w:tc>
          <w:tcPr>
            <w:tcW w:w="738" w:type="pct"/>
            <w:tcBorders>
              <w:top w:val="nil"/>
              <w:left w:val="nil"/>
              <w:bottom w:val="single" w:sz="8" w:space="0" w:color="auto"/>
              <w:right w:val="nil"/>
            </w:tcBorders>
            <w:shd w:val="clear" w:color="auto" w:fill="auto"/>
            <w:vAlign w:val="bottom"/>
          </w:tcPr>
          <w:p w14:paraId="5956BC84" w14:textId="3C871D90" w:rsidR="00313DD5" w:rsidRPr="00297E92" w:rsidRDefault="00F83B33">
            <w:pPr>
              <w:jc w:val="right"/>
              <w:rPr>
                <w:b/>
                <w:sz w:val="15"/>
              </w:rPr>
            </w:pPr>
            <w:r>
              <w:rPr>
                <w:b/>
                <w:sz w:val="15"/>
              </w:rPr>
              <w:t>2 5</w:t>
            </w:r>
            <w:r w:rsidR="00F00C99">
              <w:rPr>
                <w:b/>
                <w:sz w:val="15"/>
              </w:rPr>
              <w:t>81 968</w:t>
            </w:r>
          </w:p>
        </w:tc>
        <w:tc>
          <w:tcPr>
            <w:tcW w:w="739" w:type="pct"/>
            <w:tcBorders>
              <w:top w:val="single" w:sz="4" w:space="0" w:color="auto"/>
              <w:left w:val="nil"/>
              <w:bottom w:val="single" w:sz="8" w:space="0" w:color="auto"/>
              <w:right w:val="nil"/>
            </w:tcBorders>
            <w:shd w:val="clear" w:color="auto" w:fill="auto"/>
            <w:vAlign w:val="bottom"/>
          </w:tcPr>
          <w:p w14:paraId="6F8AEC71" w14:textId="7D673954" w:rsidR="00313DD5" w:rsidRPr="00297E92" w:rsidRDefault="00F83B33" w:rsidP="00142B30">
            <w:pPr>
              <w:jc w:val="right"/>
              <w:rPr>
                <w:b/>
                <w:sz w:val="15"/>
              </w:rPr>
            </w:pPr>
            <w:r>
              <w:rPr>
                <w:b/>
                <w:sz w:val="15"/>
              </w:rPr>
              <w:t>-</w:t>
            </w:r>
          </w:p>
        </w:tc>
        <w:tc>
          <w:tcPr>
            <w:tcW w:w="737" w:type="pct"/>
            <w:tcBorders>
              <w:top w:val="single" w:sz="4" w:space="0" w:color="auto"/>
              <w:left w:val="nil"/>
              <w:bottom w:val="single" w:sz="8" w:space="0" w:color="auto"/>
              <w:right w:val="nil"/>
            </w:tcBorders>
            <w:shd w:val="clear" w:color="auto" w:fill="auto"/>
            <w:vAlign w:val="bottom"/>
          </w:tcPr>
          <w:p w14:paraId="3F9D98BF" w14:textId="7C0F35C3" w:rsidR="00313DD5" w:rsidRPr="00297E92" w:rsidRDefault="00F83B33">
            <w:pPr>
              <w:jc w:val="right"/>
              <w:rPr>
                <w:b/>
                <w:sz w:val="15"/>
              </w:rPr>
            </w:pPr>
            <w:r>
              <w:rPr>
                <w:b/>
                <w:sz w:val="15"/>
              </w:rPr>
              <w:t>2 5</w:t>
            </w:r>
            <w:r w:rsidR="00F00C99">
              <w:rPr>
                <w:b/>
                <w:sz w:val="15"/>
              </w:rPr>
              <w:t>81 968</w:t>
            </w:r>
          </w:p>
        </w:tc>
      </w:tr>
    </w:tbl>
    <w:p w14:paraId="549DD4EA" w14:textId="77777777" w:rsidR="00313DD5" w:rsidRPr="00297E92" w:rsidRDefault="00313DD5" w:rsidP="00313DD5">
      <w:pPr>
        <w:rPr>
          <w:snapToGrid w:val="0"/>
          <w:u w:val="single"/>
          <w:lang w:eastAsia="sk-SK"/>
        </w:rPr>
      </w:pPr>
    </w:p>
    <w:bookmarkEnd w:id="5"/>
    <w:p w14:paraId="0C7AADE5" w14:textId="77777777" w:rsidR="00E45044" w:rsidRPr="00297E92" w:rsidRDefault="00E45044" w:rsidP="00E45044">
      <w:pPr>
        <w:rPr>
          <w:snapToGrid w:val="0"/>
          <w:u w:val="single"/>
          <w:lang w:eastAsia="sk-SK"/>
        </w:rPr>
      </w:pPr>
      <w:r w:rsidRPr="00297E92">
        <w:rPr>
          <w:snapToGrid w:val="0"/>
          <w:u w:val="single"/>
          <w:lang w:eastAsia="sk-SK"/>
        </w:rPr>
        <w:t>31. december 2015</w:t>
      </w:r>
    </w:p>
    <w:p w14:paraId="596DD0B4" w14:textId="77777777" w:rsidR="00E45044" w:rsidRPr="00297E92" w:rsidRDefault="00E45044" w:rsidP="00E45044">
      <w:pPr>
        <w:rPr>
          <w:snapToGrid w:val="0"/>
          <w:u w:val="single"/>
          <w:lang w:eastAsia="sk-SK"/>
        </w:rPr>
      </w:pPr>
      <w:r w:rsidRPr="00297E92">
        <w:rPr>
          <w:snapToGrid w:val="0"/>
          <w:u w:val="single"/>
          <w:lang w:eastAsia="sk-SK"/>
        </w:rPr>
        <w:t xml:space="preserve"> </w:t>
      </w:r>
    </w:p>
    <w:tbl>
      <w:tblPr>
        <w:tblW w:w="5000" w:type="pct"/>
        <w:tblLook w:val="04A0" w:firstRow="1" w:lastRow="0" w:firstColumn="1" w:lastColumn="0" w:noHBand="0" w:noVBand="1"/>
      </w:tblPr>
      <w:tblGrid>
        <w:gridCol w:w="5054"/>
        <w:gridCol w:w="1339"/>
        <w:gridCol w:w="1341"/>
        <w:gridCol w:w="1337"/>
      </w:tblGrid>
      <w:tr w:rsidR="00E45044" w:rsidRPr="00297E92" w14:paraId="6F648977" w14:textId="77777777" w:rsidTr="00E45044">
        <w:tc>
          <w:tcPr>
            <w:tcW w:w="2786" w:type="pct"/>
            <w:vMerge w:val="restart"/>
            <w:tcBorders>
              <w:top w:val="single" w:sz="8" w:space="0" w:color="auto"/>
              <w:left w:val="nil"/>
              <w:bottom w:val="nil"/>
              <w:right w:val="nil"/>
            </w:tcBorders>
            <w:shd w:val="clear" w:color="auto" w:fill="auto"/>
            <w:noWrap/>
            <w:vAlign w:val="center"/>
            <w:hideMark/>
          </w:tcPr>
          <w:p w14:paraId="64EC712A" w14:textId="77777777" w:rsidR="00E45044" w:rsidRPr="00297E92" w:rsidRDefault="00E45044" w:rsidP="00E45044">
            <w:pPr>
              <w:ind w:left="176" w:hanging="176"/>
              <w:jc w:val="left"/>
              <w:rPr>
                <w:b/>
                <w:i/>
                <w:sz w:val="15"/>
              </w:rPr>
            </w:pPr>
            <w:r w:rsidRPr="00297E92">
              <w:rPr>
                <w:b/>
                <w:i/>
                <w:sz w:val="15"/>
              </w:rPr>
              <w:t>Položka</w:t>
            </w:r>
          </w:p>
        </w:tc>
        <w:tc>
          <w:tcPr>
            <w:tcW w:w="1477" w:type="pct"/>
            <w:gridSpan w:val="2"/>
            <w:tcBorders>
              <w:top w:val="single" w:sz="8" w:space="0" w:color="auto"/>
              <w:left w:val="nil"/>
              <w:bottom w:val="nil"/>
              <w:right w:val="nil"/>
            </w:tcBorders>
            <w:shd w:val="clear" w:color="auto" w:fill="auto"/>
            <w:vAlign w:val="center"/>
            <w:hideMark/>
          </w:tcPr>
          <w:p w14:paraId="5DBE480D" w14:textId="77777777" w:rsidR="00E45044" w:rsidRPr="00297E92" w:rsidRDefault="00E45044" w:rsidP="00E45044">
            <w:pPr>
              <w:jc w:val="center"/>
              <w:rPr>
                <w:b/>
                <w:i/>
                <w:sz w:val="15"/>
              </w:rPr>
            </w:pPr>
            <w:r w:rsidRPr="00297E92">
              <w:rPr>
                <w:b/>
                <w:i/>
                <w:sz w:val="15"/>
              </w:rPr>
              <w:t>Splatnosť</w:t>
            </w:r>
          </w:p>
        </w:tc>
        <w:tc>
          <w:tcPr>
            <w:tcW w:w="737" w:type="pct"/>
            <w:vMerge w:val="restart"/>
            <w:tcBorders>
              <w:top w:val="single" w:sz="8" w:space="0" w:color="auto"/>
              <w:left w:val="nil"/>
              <w:bottom w:val="nil"/>
              <w:right w:val="nil"/>
            </w:tcBorders>
            <w:shd w:val="clear" w:color="auto" w:fill="auto"/>
            <w:vAlign w:val="center"/>
            <w:hideMark/>
          </w:tcPr>
          <w:p w14:paraId="67DEF4DC" w14:textId="77777777" w:rsidR="00E45044" w:rsidRPr="00297E92" w:rsidRDefault="00E45044" w:rsidP="00E45044">
            <w:pPr>
              <w:jc w:val="center"/>
              <w:rPr>
                <w:b/>
                <w:i/>
                <w:sz w:val="15"/>
              </w:rPr>
            </w:pPr>
            <w:r w:rsidRPr="00297E92">
              <w:rPr>
                <w:b/>
                <w:i/>
                <w:sz w:val="15"/>
              </w:rPr>
              <w:t>Celkom</w:t>
            </w:r>
          </w:p>
        </w:tc>
      </w:tr>
      <w:tr w:rsidR="00E45044" w:rsidRPr="00297E92" w14:paraId="240684E4" w14:textId="77777777" w:rsidTr="00E45044">
        <w:tc>
          <w:tcPr>
            <w:tcW w:w="2786" w:type="pct"/>
            <w:vMerge/>
            <w:tcBorders>
              <w:top w:val="single" w:sz="8" w:space="0" w:color="auto"/>
              <w:left w:val="nil"/>
              <w:bottom w:val="single" w:sz="4" w:space="0" w:color="auto"/>
              <w:right w:val="nil"/>
            </w:tcBorders>
            <w:vAlign w:val="center"/>
            <w:hideMark/>
          </w:tcPr>
          <w:p w14:paraId="7EFA897F" w14:textId="77777777" w:rsidR="00E45044" w:rsidRPr="00297E92" w:rsidRDefault="00E45044" w:rsidP="00E45044">
            <w:pPr>
              <w:ind w:left="176" w:hanging="176"/>
              <w:jc w:val="left"/>
              <w:rPr>
                <w:b/>
                <w:i/>
                <w:sz w:val="15"/>
              </w:rPr>
            </w:pPr>
          </w:p>
        </w:tc>
        <w:tc>
          <w:tcPr>
            <w:tcW w:w="738" w:type="pct"/>
            <w:tcBorders>
              <w:top w:val="single" w:sz="4" w:space="0" w:color="auto"/>
              <w:left w:val="nil"/>
              <w:bottom w:val="single" w:sz="4" w:space="0" w:color="auto"/>
              <w:right w:val="nil"/>
            </w:tcBorders>
            <w:shd w:val="clear" w:color="auto" w:fill="auto"/>
            <w:vAlign w:val="center"/>
            <w:hideMark/>
          </w:tcPr>
          <w:p w14:paraId="6C79C34C" w14:textId="77777777" w:rsidR="00E45044" w:rsidRPr="00297E92" w:rsidRDefault="00E45044" w:rsidP="00E45044">
            <w:pPr>
              <w:jc w:val="center"/>
              <w:rPr>
                <w:b/>
                <w:i/>
                <w:sz w:val="15"/>
              </w:rPr>
            </w:pPr>
            <w:r w:rsidRPr="00297E92">
              <w:rPr>
                <w:b/>
                <w:i/>
                <w:sz w:val="15"/>
              </w:rPr>
              <w:t>v lehote splatnosti</w:t>
            </w:r>
          </w:p>
        </w:tc>
        <w:tc>
          <w:tcPr>
            <w:tcW w:w="739" w:type="pct"/>
            <w:tcBorders>
              <w:top w:val="single" w:sz="4" w:space="0" w:color="auto"/>
              <w:left w:val="nil"/>
              <w:bottom w:val="single" w:sz="4" w:space="0" w:color="auto"/>
              <w:right w:val="nil"/>
            </w:tcBorders>
            <w:shd w:val="clear" w:color="auto" w:fill="auto"/>
            <w:vAlign w:val="center"/>
            <w:hideMark/>
          </w:tcPr>
          <w:p w14:paraId="164625AF" w14:textId="77777777" w:rsidR="00E45044" w:rsidRPr="00297E92" w:rsidRDefault="00E45044" w:rsidP="00E45044">
            <w:pPr>
              <w:jc w:val="center"/>
              <w:rPr>
                <w:b/>
                <w:i/>
                <w:sz w:val="15"/>
              </w:rPr>
            </w:pPr>
            <w:r w:rsidRPr="00297E92">
              <w:rPr>
                <w:b/>
                <w:i/>
                <w:sz w:val="15"/>
              </w:rPr>
              <w:t>po lehote splatnosti</w:t>
            </w:r>
          </w:p>
        </w:tc>
        <w:tc>
          <w:tcPr>
            <w:tcW w:w="737" w:type="pct"/>
            <w:vMerge/>
            <w:tcBorders>
              <w:top w:val="single" w:sz="8" w:space="0" w:color="auto"/>
              <w:left w:val="nil"/>
              <w:bottom w:val="single" w:sz="4" w:space="0" w:color="auto"/>
              <w:right w:val="nil"/>
            </w:tcBorders>
            <w:vAlign w:val="center"/>
            <w:hideMark/>
          </w:tcPr>
          <w:p w14:paraId="1C2073C8" w14:textId="77777777" w:rsidR="00E45044" w:rsidRPr="00297E92" w:rsidRDefault="00E45044" w:rsidP="00E45044">
            <w:pPr>
              <w:jc w:val="left"/>
              <w:rPr>
                <w:b/>
                <w:i/>
                <w:sz w:val="15"/>
              </w:rPr>
            </w:pPr>
          </w:p>
        </w:tc>
      </w:tr>
      <w:tr w:rsidR="00E45044" w:rsidRPr="00297E92" w14:paraId="5DA9744E" w14:textId="77777777" w:rsidTr="00E45044">
        <w:tc>
          <w:tcPr>
            <w:tcW w:w="2786" w:type="pct"/>
            <w:tcBorders>
              <w:top w:val="single" w:sz="4" w:space="0" w:color="auto"/>
              <w:left w:val="nil"/>
              <w:bottom w:val="nil"/>
              <w:right w:val="nil"/>
            </w:tcBorders>
            <w:shd w:val="clear" w:color="auto" w:fill="auto"/>
            <w:vAlign w:val="center"/>
            <w:hideMark/>
          </w:tcPr>
          <w:p w14:paraId="2924F260" w14:textId="77777777" w:rsidR="00E45044" w:rsidRPr="00297E92" w:rsidRDefault="00E45044" w:rsidP="00E45044">
            <w:pPr>
              <w:ind w:left="176" w:hanging="176"/>
              <w:jc w:val="left"/>
              <w:rPr>
                <w:b/>
                <w:i/>
                <w:sz w:val="15"/>
              </w:rPr>
            </w:pPr>
            <w:r w:rsidRPr="00297E92">
              <w:rPr>
                <w:rFonts w:cs="Arial"/>
                <w:b/>
                <w:bCs/>
                <w:i/>
                <w:iCs/>
                <w:sz w:val="15"/>
                <w:szCs w:val="15"/>
              </w:rPr>
              <w:t>Dlhodobé pohľadávky</w:t>
            </w:r>
          </w:p>
        </w:tc>
        <w:tc>
          <w:tcPr>
            <w:tcW w:w="738" w:type="pct"/>
            <w:tcBorders>
              <w:top w:val="single" w:sz="4" w:space="0" w:color="auto"/>
              <w:left w:val="nil"/>
              <w:bottom w:val="nil"/>
              <w:right w:val="nil"/>
            </w:tcBorders>
            <w:shd w:val="clear" w:color="auto" w:fill="auto"/>
            <w:vAlign w:val="bottom"/>
            <w:hideMark/>
          </w:tcPr>
          <w:p w14:paraId="097314A9" w14:textId="77777777" w:rsidR="00E45044" w:rsidRPr="00297E92" w:rsidRDefault="00E45044" w:rsidP="00E45044">
            <w:pPr>
              <w:jc w:val="right"/>
              <w:rPr>
                <w:b/>
                <w:i/>
                <w:sz w:val="15"/>
              </w:rPr>
            </w:pPr>
          </w:p>
        </w:tc>
        <w:tc>
          <w:tcPr>
            <w:tcW w:w="739" w:type="pct"/>
            <w:tcBorders>
              <w:top w:val="single" w:sz="4" w:space="0" w:color="auto"/>
              <w:left w:val="nil"/>
              <w:bottom w:val="nil"/>
              <w:right w:val="nil"/>
            </w:tcBorders>
            <w:shd w:val="clear" w:color="auto" w:fill="auto"/>
            <w:vAlign w:val="bottom"/>
            <w:hideMark/>
          </w:tcPr>
          <w:p w14:paraId="1EEC4B52" w14:textId="77777777" w:rsidR="00E45044" w:rsidRPr="00297E92" w:rsidRDefault="00E45044" w:rsidP="00E45044">
            <w:pPr>
              <w:jc w:val="right"/>
              <w:rPr>
                <w:sz w:val="15"/>
              </w:rPr>
            </w:pPr>
          </w:p>
        </w:tc>
        <w:tc>
          <w:tcPr>
            <w:tcW w:w="737" w:type="pct"/>
            <w:tcBorders>
              <w:top w:val="single" w:sz="4" w:space="0" w:color="auto"/>
              <w:left w:val="nil"/>
              <w:bottom w:val="nil"/>
              <w:right w:val="nil"/>
            </w:tcBorders>
            <w:shd w:val="clear" w:color="auto" w:fill="auto"/>
            <w:vAlign w:val="bottom"/>
            <w:hideMark/>
          </w:tcPr>
          <w:p w14:paraId="6A125DE8" w14:textId="77777777" w:rsidR="00E45044" w:rsidRPr="00297E92" w:rsidRDefault="00E45044" w:rsidP="00E45044">
            <w:pPr>
              <w:jc w:val="right"/>
              <w:rPr>
                <w:sz w:val="15"/>
              </w:rPr>
            </w:pPr>
          </w:p>
        </w:tc>
      </w:tr>
      <w:tr w:rsidR="00E45044" w:rsidRPr="00297E92" w14:paraId="374B303D" w14:textId="77777777" w:rsidTr="00E45044">
        <w:tc>
          <w:tcPr>
            <w:tcW w:w="2786" w:type="pct"/>
            <w:tcBorders>
              <w:top w:val="nil"/>
              <w:left w:val="nil"/>
              <w:bottom w:val="nil"/>
              <w:right w:val="nil"/>
            </w:tcBorders>
            <w:shd w:val="clear" w:color="auto" w:fill="auto"/>
            <w:vAlign w:val="center"/>
            <w:hideMark/>
          </w:tcPr>
          <w:p w14:paraId="48DFCB2C" w14:textId="77777777" w:rsidR="00E45044" w:rsidRPr="00297E92" w:rsidRDefault="00E45044" w:rsidP="00E45044">
            <w:pPr>
              <w:ind w:left="176" w:hanging="176"/>
              <w:jc w:val="left"/>
              <w:rPr>
                <w:sz w:val="15"/>
              </w:rPr>
            </w:pPr>
            <w:r w:rsidRPr="00297E92">
              <w:rPr>
                <w:sz w:val="15"/>
              </w:rPr>
              <w:t>Pohľadávky z obchodného styku</w:t>
            </w:r>
          </w:p>
        </w:tc>
        <w:tc>
          <w:tcPr>
            <w:tcW w:w="738" w:type="pct"/>
            <w:tcBorders>
              <w:top w:val="nil"/>
              <w:left w:val="nil"/>
              <w:bottom w:val="nil"/>
              <w:right w:val="nil"/>
            </w:tcBorders>
            <w:shd w:val="clear" w:color="auto" w:fill="auto"/>
            <w:vAlign w:val="bottom"/>
            <w:hideMark/>
          </w:tcPr>
          <w:p w14:paraId="4C8233F8" w14:textId="77777777" w:rsidR="00E45044" w:rsidRPr="00297E92" w:rsidRDefault="00E45044" w:rsidP="00E45044">
            <w:pPr>
              <w:jc w:val="right"/>
              <w:rPr>
                <w:sz w:val="15"/>
              </w:rPr>
            </w:pPr>
            <w:r w:rsidRPr="00297E92">
              <w:rPr>
                <w:sz w:val="15"/>
              </w:rPr>
              <w:t>-</w:t>
            </w:r>
            <w:r w:rsidRPr="00297E92">
              <w:rPr>
                <w:rFonts w:cs="Arial"/>
                <w:sz w:val="15"/>
                <w:szCs w:val="15"/>
              </w:rPr>
              <w:t xml:space="preserve"> </w:t>
            </w:r>
          </w:p>
        </w:tc>
        <w:tc>
          <w:tcPr>
            <w:tcW w:w="739" w:type="pct"/>
            <w:tcBorders>
              <w:top w:val="nil"/>
              <w:left w:val="nil"/>
              <w:bottom w:val="nil"/>
              <w:right w:val="nil"/>
            </w:tcBorders>
            <w:shd w:val="clear" w:color="auto" w:fill="auto"/>
            <w:vAlign w:val="bottom"/>
            <w:hideMark/>
          </w:tcPr>
          <w:p w14:paraId="3A109AE5" w14:textId="77777777" w:rsidR="00E45044" w:rsidRPr="00297E92" w:rsidRDefault="00E45044" w:rsidP="00E45044">
            <w:pPr>
              <w:jc w:val="right"/>
              <w:rPr>
                <w:sz w:val="15"/>
              </w:rPr>
            </w:pPr>
            <w:r w:rsidRPr="00297E92">
              <w:rPr>
                <w:sz w:val="15"/>
              </w:rPr>
              <w:t>-</w:t>
            </w:r>
            <w:r w:rsidRPr="00297E92">
              <w:rPr>
                <w:rFonts w:cs="Arial"/>
                <w:sz w:val="15"/>
                <w:szCs w:val="15"/>
              </w:rPr>
              <w:t xml:space="preserve"> </w:t>
            </w:r>
          </w:p>
        </w:tc>
        <w:tc>
          <w:tcPr>
            <w:tcW w:w="737" w:type="pct"/>
            <w:tcBorders>
              <w:top w:val="nil"/>
              <w:left w:val="nil"/>
              <w:bottom w:val="nil"/>
              <w:right w:val="nil"/>
            </w:tcBorders>
            <w:shd w:val="clear" w:color="auto" w:fill="auto"/>
            <w:vAlign w:val="bottom"/>
            <w:hideMark/>
          </w:tcPr>
          <w:p w14:paraId="2A1308F4" w14:textId="77777777" w:rsidR="00E45044" w:rsidRPr="00297E92" w:rsidRDefault="00E45044" w:rsidP="00E45044">
            <w:pPr>
              <w:jc w:val="right"/>
              <w:rPr>
                <w:sz w:val="15"/>
              </w:rPr>
            </w:pPr>
            <w:r w:rsidRPr="00297E92">
              <w:rPr>
                <w:sz w:val="15"/>
              </w:rPr>
              <w:t>-</w:t>
            </w:r>
            <w:r w:rsidRPr="00297E92">
              <w:rPr>
                <w:rFonts w:cs="Arial"/>
                <w:sz w:val="15"/>
                <w:szCs w:val="15"/>
              </w:rPr>
              <w:t xml:space="preserve"> </w:t>
            </w:r>
          </w:p>
        </w:tc>
      </w:tr>
      <w:tr w:rsidR="00E45044" w:rsidRPr="00297E92" w14:paraId="6AB91480" w14:textId="77777777" w:rsidTr="00E45044">
        <w:tc>
          <w:tcPr>
            <w:tcW w:w="2786" w:type="pct"/>
            <w:tcBorders>
              <w:top w:val="nil"/>
              <w:left w:val="nil"/>
              <w:bottom w:val="nil"/>
              <w:right w:val="nil"/>
            </w:tcBorders>
            <w:shd w:val="clear" w:color="auto" w:fill="auto"/>
            <w:vAlign w:val="center"/>
            <w:hideMark/>
          </w:tcPr>
          <w:p w14:paraId="5A866575" w14:textId="77777777" w:rsidR="00E45044" w:rsidRPr="00297E92" w:rsidRDefault="00E45044" w:rsidP="00E45044">
            <w:pPr>
              <w:ind w:left="176" w:hanging="176"/>
              <w:jc w:val="left"/>
              <w:rPr>
                <w:sz w:val="15"/>
              </w:rPr>
            </w:pPr>
            <w:r w:rsidRPr="00297E92">
              <w:rPr>
                <w:sz w:val="15"/>
              </w:rPr>
              <w:t xml:space="preserve">Pohľadávky voči dcérskej účtovnej jednotke a materskej </w:t>
            </w:r>
            <w:r w:rsidRPr="00297E92">
              <w:rPr>
                <w:rFonts w:cs="Arial"/>
                <w:sz w:val="15"/>
                <w:szCs w:val="15"/>
              </w:rPr>
              <w:t>účtovnej jednotke</w:t>
            </w:r>
          </w:p>
        </w:tc>
        <w:tc>
          <w:tcPr>
            <w:tcW w:w="738" w:type="pct"/>
            <w:tcBorders>
              <w:top w:val="nil"/>
              <w:left w:val="nil"/>
              <w:bottom w:val="nil"/>
              <w:right w:val="nil"/>
            </w:tcBorders>
            <w:shd w:val="clear" w:color="auto" w:fill="auto"/>
            <w:vAlign w:val="bottom"/>
            <w:hideMark/>
          </w:tcPr>
          <w:p w14:paraId="70EF166A" w14:textId="77777777" w:rsidR="00E45044" w:rsidRPr="00297E92" w:rsidRDefault="00E45044" w:rsidP="00E45044">
            <w:pPr>
              <w:jc w:val="right"/>
              <w:rPr>
                <w:sz w:val="15"/>
              </w:rPr>
            </w:pPr>
            <w:r w:rsidRPr="00297E92">
              <w:rPr>
                <w:sz w:val="15"/>
              </w:rPr>
              <w:t>-</w:t>
            </w:r>
            <w:r w:rsidRPr="00297E92">
              <w:rPr>
                <w:rFonts w:cs="Arial"/>
                <w:sz w:val="15"/>
                <w:szCs w:val="15"/>
              </w:rPr>
              <w:t xml:space="preserve"> </w:t>
            </w:r>
          </w:p>
        </w:tc>
        <w:tc>
          <w:tcPr>
            <w:tcW w:w="739" w:type="pct"/>
            <w:tcBorders>
              <w:top w:val="nil"/>
              <w:left w:val="nil"/>
              <w:bottom w:val="nil"/>
              <w:right w:val="nil"/>
            </w:tcBorders>
            <w:shd w:val="clear" w:color="auto" w:fill="auto"/>
            <w:vAlign w:val="bottom"/>
            <w:hideMark/>
          </w:tcPr>
          <w:p w14:paraId="1F3BC357" w14:textId="77777777" w:rsidR="00E45044" w:rsidRPr="00297E92" w:rsidRDefault="00E45044" w:rsidP="00E45044">
            <w:pPr>
              <w:jc w:val="right"/>
              <w:rPr>
                <w:sz w:val="15"/>
              </w:rPr>
            </w:pPr>
            <w:r w:rsidRPr="00297E92">
              <w:rPr>
                <w:sz w:val="15"/>
              </w:rPr>
              <w:t>-</w:t>
            </w:r>
            <w:r w:rsidRPr="00297E92">
              <w:rPr>
                <w:rFonts w:cs="Arial"/>
                <w:sz w:val="15"/>
                <w:szCs w:val="15"/>
              </w:rPr>
              <w:t xml:space="preserve"> </w:t>
            </w:r>
          </w:p>
        </w:tc>
        <w:tc>
          <w:tcPr>
            <w:tcW w:w="737" w:type="pct"/>
            <w:tcBorders>
              <w:top w:val="nil"/>
              <w:left w:val="nil"/>
              <w:bottom w:val="nil"/>
              <w:right w:val="nil"/>
            </w:tcBorders>
            <w:shd w:val="clear" w:color="auto" w:fill="auto"/>
            <w:vAlign w:val="bottom"/>
            <w:hideMark/>
          </w:tcPr>
          <w:p w14:paraId="52C1AA8F" w14:textId="77777777" w:rsidR="00E45044" w:rsidRPr="00297E92" w:rsidRDefault="00E45044" w:rsidP="00E45044">
            <w:pPr>
              <w:jc w:val="right"/>
              <w:rPr>
                <w:sz w:val="15"/>
              </w:rPr>
            </w:pPr>
            <w:r w:rsidRPr="00297E92">
              <w:rPr>
                <w:sz w:val="15"/>
              </w:rPr>
              <w:t>-</w:t>
            </w:r>
            <w:r w:rsidRPr="00297E92">
              <w:rPr>
                <w:rFonts w:cs="Arial"/>
                <w:sz w:val="15"/>
                <w:szCs w:val="15"/>
              </w:rPr>
              <w:t xml:space="preserve"> </w:t>
            </w:r>
          </w:p>
        </w:tc>
      </w:tr>
      <w:tr w:rsidR="00E45044" w:rsidRPr="00297E92" w14:paraId="7045BCA1" w14:textId="77777777" w:rsidTr="00E45044">
        <w:tc>
          <w:tcPr>
            <w:tcW w:w="2786" w:type="pct"/>
            <w:tcBorders>
              <w:top w:val="nil"/>
              <w:left w:val="nil"/>
              <w:bottom w:val="nil"/>
              <w:right w:val="nil"/>
            </w:tcBorders>
            <w:shd w:val="clear" w:color="auto" w:fill="auto"/>
            <w:vAlign w:val="center"/>
            <w:hideMark/>
          </w:tcPr>
          <w:p w14:paraId="5954698F" w14:textId="77777777" w:rsidR="00E45044" w:rsidRPr="00297E92" w:rsidRDefault="00E45044" w:rsidP="00E45044">
            <w:pPr>
              <w:ind w:left="176" w:hanging="176"/>
              <w:jc w:val="left"/>
              <w:rPr>
                <w:sz w:val="15"/>
              </w:rPr>
            </w:pPr>
            <w:r w:rsidRPr="00297E92">
              <w:rPr>
                <w:sz w:val="15"/>
              </w:rPr>
              <w:t>Ostatné pohľadávky voči prepojeným účt. jednotkám</w:t>
            </w:r>
          </w:p>
        </w:tc>
        <w:tc>
          <w:tcPr>
            <w:tcW w:w="738" w:type="pct"/>
            <w:tcBorders>
              <w:top w:val="nil"/>
              <w:left w:val="nil"/>
              <w:bottom w:val="nil"/>
              <w:right w:val="nil"/>
            </w:tcBorders>
            <w:shd w:val="clear" w:color="auto" w:fill="auto"/>
            <w:vAlign w:val="bottom"/>
            <w:hideMark/>
          </w:tcPr>
          <w:p w14:paraId="166284D8" w14:textId="77777777" w:rsidR="00E45044" w:rsidRPr="00297E92" w:rsidRDefault="00E45044" w:rsidP="00E45044">
            <w:pPr>
              <w:jc w:val="right"/>
              <w:rPr>
                <w:sz w:val="15"/>
              </w:rPr>
            </w:pPr>
            <w:r w:rsidRPr="00297E92">
              <w:rPr>
                <w:sz w:val="15"/>
              </w:rPr>
              <w:t>-</w:t>
            </w:r>
          </w:p>
        </w:tc>
        <w:tc>
          <w:tcPr>
            <w:tcW w:w="739" w:type="pct"/>
            <w:tcBorders>
              <w:top w:val="nil"/>
              <w:left w:val="nil"/>
              <w:bottom w:val="nil"/>
              <w:right w:val="nil"/>
            </w:tcBorders>
            <w:shd w:val="clear" w:color="auto" w:fill="auto"/>
            <w:vAlign w:val="bottom"/>
            <w:hideMark/>
          </w:tcPr>
          <w:p w14:paraId="5C8F098A" w14:textId="77777777" w:rsidR="00E45044" w:rsidRPr="00297E92" w:rsidRDefault="00E45044" w:rsidP="00E45044">
            <w:pPr>
              <w:jc w:val="right"/>
              <w:rPr>
                <w:sz w:val="15"/>
              </w:rPr>
            </w:pPr>
            <w:r w:rsidRPr="00297E92">
              <w:rPr>
                <w:sz w:val="15"/>
              </w:rPr>
              <w:t>-</w:t>
            </w:r>
            <w:r w:rsidRPr="00297E92">
              <w:rPr>
                <w:rFonts w:cs="Arial"/>
                <w:sz w:val="15"/>
                <w:szCs w:val="15"/>
              </w:rPr>
              <w:t xml:space="preserve"> </w:t>
            </w:r>
          </w:p>
        </w:tc>
        <w:tc>
          <w:tcPr>
            <w:tcW w:w="737" w:type="pct"/>
            <w:tcBorders>
              <w:top w:val="nil"/>
              <w:left w:val="nil"/>
              <w:bottom w:val="nil"/>
              <w:right w:val="nil"/>
            </w:tcBorders>
            <w:shd w:val="clear" w:color="auto" w:fill="auto"/>
            <w:vAlign w:val="bottom"/>
            <w:hideMark/>
          </w:tcPr>
          <w:p w14:paraId="766DE060" w14:textId="77777777" w:rsidR="00E45044" w:rsidRPr="00297E92" w:rsidRDefault="00E45044" w:rsidP="00E45044">
            <w:pPr>
              <w:jc w:val="right"/>
              <w:rPr>
                <w:sz w:val="15"/>
              </w:rPr>
            </w:pPr>
            <w:r w:rsidRPr="00297E92">
              <w:rPr>
                <w:sz w:val="15"/>
              </w:rPr>
              <w:t>-</w:t>
            </w:r>
          </w:p>
        </w:tc>
      </w:tr>
      <w:tr w:rsidR="00E45044" w:rsidRPr="00297E92" w14:paraId="6C5EEC23" w14:textId="77777777" w:rsidTr="00E45044">
        <w:tc>
          <w:tcPr>
            <w:tcW w:w="2786" w:type="pct"/>
            <w:tcBorders>
              <w:top w:val="nil"/>
              <w:left w:val="nil"/>
              <w:bottom w:val="nil"/>
              <w:right w:val="nil"/>
            </w:tcBorders>
            <w:shd w:val="clear" w:color="auto" w:fill="auto"/>
            <w:vAlign w:val="center"/>
            <w:hideMark/>
          </w:tcPr>
          <w:p w14:paraId="3E627323" w14:textId="77777777" w:rsidR="00E45044" w:rsidRPr="00297E92" w:rsidRDefault="00E45044" w:rsidP="00E45044">
            <w:pPr>
              <w:ind w:left="176" w:hanging="176"/>
              <w:jc w:val="left"/>
              <w:rPr>
                <w:sz w:val="15"/>
              </w:rPr>
            </w:pPr>
            <w:r w:rsidRPr="00297E92">
              <w:rPr>
                <w:sz w:val="15"/>
              </w:rPr>
              <w:t>Pohľadávky voči spoločníkom, členom a združeniu</w:t>
            </w:r>
          </w:p>
        </w:tc>
        <w:tc>
          <w:tcPr>
            <w:tcW w:w="738" w:type="pct"/>
            <w:tcBorders>
              <w:top w:val="nil"/>
              <w:left w:val="nil"/>
              <w:bottom w:val="nil"/>
              <w:right w:val="nil"/>
            </w:tcBorders>
            <w:shd w:val="clear" w:color="auto" w:fill="auto"/>
            <w:vAlign w:val="bottom"/>
            <w:hideMark/>
          </w:tcPr>
          <w:p w14:paraId="61E7C8EC" w14:textId="77777777" w:rsidR="00E45044" w:rsidRPr="00297E92" w:rsidRDefault="00E45044" w:rsidP="00E45044">
            <w:pPr>
              <w:jc w:val="right"/>
              <w:rPr>
                <w:sz w:val="15"/>
              </w:rPr>
            </w:pPr>
            <w:r w:rsidRPr="00297E92">
              <w:rPr>
                <w:sz w:val="15"/>
              </w:rPr>
              <w:t>-</w:t>
            </w:r>
            <w:r w:rsidRPr="00297E92">
              <w:rPr>
                <w:rFonts w:cs="Arial"/>
                <w:sz w:val="15"/>
                <w:szCs w:val="15"/>
              </w:rPr>
              <w:t xml:space="preserve"> </w:t>
            </w:r>
          </w:p>
        </w:tc>
        <w:tc>
          <w:tcPr>
            <w:tcW w:w="739" w:type="pct"/>
            <w:tcBorders>
              <w:top w:val="nil"/>
              <w:left w:val="nil"/>
              <w:bottom w:val="nil"/>
              <w:right w:val="nil"/>
            </w:tcBorders>
            <w:shd w:val="clear" w:color="auto" w:fill="auto"/>
            <w:vAlign w:val="bottom"/>
            <w:hideMark/>
          </w:tcPr>
          <w:p w14:paraId="14140351" w14:textId="77777777" w:rsidR="00E45044" w:rsidRPr="00297E92" w:rsidRDefault="00E45044" w:rsidP="00E45044">
            <w:pPr>
              <w:jc w:val="right"/>
              <w:rPr>
                <w:sz w:val="15"/>
              </w:rPr>
            </w:pPr>
            <w:r w:rsidRPr="00297E92">
              <w:rPr>
                <w:sz w:val="15"/>
              </w:rPr>
              <w:t>-</w:t>
            </w:r>
            <w:r w:rsidRPr="00297E92">
              <w:rPr>
                <w:rFonts w:cs="Arial"/>
                <w:sz w:val="15"/>
                <w:szCs w:val="15"/>
              </w:rPr>
              <w:t xml:space="preserve"> </w:t>
            </w:r>
          </w:p>
        </w:tc>
        <w:tc>
          <w:tcPr>
            <w:tcW w:w="737" w:type="pct"/>
            <w:tcBorders>
              <w:top w:val="nil"/>
              <w:left w:val="nil"/>
              <w:bottom w:val="nil"/>
              <w:right w:val="nil"/>
            </w:tcBorders>
            <w:shd w:val="clear" w:color="auto" w:fill="auto"/>
            <w:vAlign w:val="bottom"/>
            <w:hideMark/>
          </w:tcPr>
          <w:p w14:paraId="5ECFFE62" w14:textId="77777777" w:rsidR="00E45044" w:rsidRPr="00297E92" w:rsidRDefault="00E45044" w:rsidP="00E45044">
            <w:pPr>
              <w:jc w:val="right"/>
              <w:rPr>
                <w:sz w:val="15"/>
              </w:rPr>
            </w:pPr>
            <w:r w:rsidRPr="00297E92">
              <w:rPr>
                <w:sz w:val="15"/>
              </w:rPr>
              <w:t>-</w:t>
            </w:r>
            <w:r w:rsidRPr="00297E92">
              <w:rPr>
                <w:rFonts w:cs="Arial"/>
                <w:sz w:val="15"/>
                <w:szCs w:val="15"/>
              </w:rPr>
              <w:t xml:space="preserve"> </w:t>
            </w:r>
          </w:p>
        </w:tc>
      </w:tr>
      <w:tr w:rsidR="00E45044" w:rsidRPr="00297E92" w14:paraId="559165FD" w14:textId="77777777" w:rsidTr="00E45044">
        <w:tc>
          <w:tcPr>
            <w:tcW w:w="2786" w:type="pct"/>
            <w:tcBorders>
              <w:top w:val="nil"/>
              <w:left w:val="nil"/>
              <w:bottom w:val="nil"/>
              <w:right w:val="nil"/>
            </w:tcBorders>
            <w:shd w:val="clear" w:color="auto" w:fill="auto"/>
            <w:vAlign w:val="center"/>
            <w:hideMark/>
          </w:tcPr>
          <w:p w14:paraId="1095E232" w14:textId="77777777" w:rsidR="00E45044" w:rsidRPr="00297E92" w:rsidRDefault="00E45044" w:rsidP="00E45044">
            <w:pPr>
              <w:ind w:left="176" w:hanging="176"/>
              <w:jc w:val="left"/>
              <w:rPr>
                <w:sz w:val="15"/>
              </w:rPr>
            </w:pPr>
            <w:r w:rsidRPr="00297E92">
              <w:rPr>
                <w:sz w:val="15"/>
              </w:rPr>
              <w:t>Iné pohľadávky</w:t>
            </w:r>
          </w:p>
        </w:tc>
        <w:tc>
          <w:tcPr>
            <w:tcW w:w="738" w:type="pct"/>
            <w:tcBorders>
              <w:top w:val="nil"/>
              <w:left w:val="nil"/>
              <w:bottom w:val="nil"/>
              <w:right w:val="nil"/>
            </w:tcBorders>
            <w:shd w:val="clear" w:color="auto" w:fill="auto"/>
            <w:vAlign w:val="bottom"/>
            <w:hideMark/>
          </w:tcPr>
          <w:p w14:paraId="611345CB" w14:textId="77777777" w:rsidR="00E45044" w:rsidRPr="00297E92" w:rsidRDefault="00E45044" w:rsidP="00E45044">
            <w:pPr>
              <w:jc w:val="right"/>
              <w:rPr>
                <w:sz w:val="15"/>
              </w:rPr>
            </w:pPr>
            <w:r w:rsidRPr="00297E92">
              <w:rPr>
                <w:sz w:val="15"/>
              </w:rPr>
              <w:t>-</w:t>
            </w:r>
            <w:r w:rsidRPr="00297E92">
              <w:rPr>
                <w:rFonts w:cs="Arial"/>
                <w:sz w:val="15"/>
                <w:szCs w:val="15"/>
              </w:rPr>
              <w:t xml:space="preserve"> </w:t>
            </w:r>
          </w:p>
        </w:tc>
        <w:tc>
          <w:tcPr>
            <w:tcW w:w="739" w:type="pct"/>
            <w:tcBorders>
              <w:top w:val="nil"/>
              <w:left w:val="nil"/>
              <w:right w:val="nil"/>
            </w:tcBorders>
            <w:shd w:val="clear" w:color="auto" w:fill="auto"/>
            <w:vAlign w:val="bottom"/>
            <w:hideMark/>
          </w:tcPr>
          <w:p w14:paraId="3B696E57" w14:textId="77777777" w:rsidR="00E45044" w:rsidRPr="00297E92" w:rsidRDefault="00E45044" w:rsidP="00E45044">
            <w:pPr>
              <w:jc w:val="right"/>
              <w:rPr>
                <w:sz w:val="15"/>
              </w:rPr>
            </w:pPr>
            <w:r w:rsidRPr="00297E92">
              <w:rPr>
                <w:sz w:val="15"/>
              </w:rPr>
              <w:t>-</w:t>
            </w:r>
            <w:r w:rsidRPr="00297E92">
              <w:rPr>
                <w:rFonts w:cs="Arial"/>
                <w:sz w:val="15"/>
                <w:szCs w:val="15"/>
              </w:rPr>
              <w:t xml:space="preserve"> </w:t>
            </w:r>
          </w:p>
        </w:tc>
        <w:tc>
          <w:tcPr>
            <w:tcW w:w="737" w:type="pct"/>
            <w:tcBorders>
              <w:top w:val="nil"/>
              <w:left w:val="nil"/>
              <w:right w:val="nil"/>
            </w:tcBorders>
            <w:shd w:val="clear" w:color="auto" w:fill="auto"/>
            <w:vAlign w:val="bottom"/>
            <w:hideMark/>
          </w:tcPr>
          <w:p w14:paraId="56BAC12B" w14:textId="77777777" w:rsidR="00E45044" w:rsidRPr="00297E92" w:rsidRDefault="00E45044" w:rsidP="00E45044">
            <w:pPr>
              <w:jc w:val="right"/>
              <w:rPr>
                <w:sz w:val="15"/>
              </w:rPr>
            </w:pPr>
            <w:r w:rsidRPr="00297E92">
              <w:rPr>
                <w:sz w:val="15"/>
              </w:rPr>
              <w:t>-</w:t>
            </w:r>
            <w:r w:rsidRPr="00297E92">
              <w:rPr>
                <w:rFonts w:cs="Arial"/>
                <w:sz w:val="15"/>
                <w:szCs w:val="15"/>
              </w:rPr>
              <w:t xml:space="preserve"> </w:t>
            </w:r>
          </w:p>
        </w:tc>
      </w:tr>
      <w:tr w:rsidR="00E45044" w:rsidRPr="00297E92" w14:paraId="7EB5B255" w14:textId="77777777" w:rsidTr="00E45044">
        <w:tc>
          <w:tcPr>
            <w:tcW w:w="2786" w:type="pct"/>
            <w:tcBorders>
              <w:top w:val="nil"/>
              <w:left w:val="nil"/>
              <w:bottom w:val="nil"/>
              <w:right w:val="nil"/>
            </w:tcBorders>
            <w:shd w:val="clear" w:color="auto" w:fill="auto"/>
            <w:vAlign w:val="center"/>
            <w:hideMark/>
          </w:tcPr>
          <w:p w14:paraId="46026CCF" w14:textId="77777777" w:rsidR="00E45044" w:rsidRPr="00297E92" w:rsidRDefault="00E45044" w:rsidP="00E45044">
            <w:pPr>
              <w:ind w:left="176" w:hanging="176"/>
              <w:jc w:val="left"/>
              <w:rPr>
                <w:sz w:val="15"/>
              </w:rPr>
            </w:pPr>
            <w:r w:rsidRPr="00297E92">
              <w:rPr>
                <w:sz w:val="15"/>
              </w:rPr>
              <w:t>Odložená dańová pohľadávka</w:t>
            </w:r>
          </w:p>
        </w:tc>
        <w:tc>
          <w:tcPr>
            <w:tcW w:w="738" w:type="pct"/>
            <w:tcBorders>
              <w:top w:val="nil"/>
              <w:left w:val="nil"/>
              <w:bottom w:val="single" w:sz="4" w:space="0" w:color="auto"/>
              <w:right w:val="nil"/>
            </w:tcBorders>
            <w:shd w:val="clear" w:color="auto" w:fill="auto"/>
            <w:vAlign w:val="bottom"/>
            <w:hideMark/>
          </w:tcPr>
          <w:p w14:paraId="66150921" w14:textId="77777777" w:rsidR="00E45044" w:rsidRPr="00297E92" w:rsidRDefault="00E45044" w:rsidP="00E45044">
            <w:pPr>
              <w:jc w:val="right"/>
              <w:rPr>
                <w:sz w:val="15"/>
              </w:rPr>
            </w:pPr>
            <w:r w:rsidRPr="00297E92">
              <w:rPr>
                <w:sz w:val="15"/>
              </w:rPr>
              <w:t>-</w:t>
            </w:r>
            <w:r w:rsidRPr="00297E92">
              <w:rPr>
                <w:rFonts w:cs="Arial"/>
                <w:sz w:val="15"/>
                <w:szCs w:val="15"/>
              </w:rPr>
              <w:t xml:space="preserve"> </w:t>
            </w:r>
          </w:p>
        </w:tc>
        <w:tc>
          <w:tcPr>
            <w:tcW w:w="739" w:type="pct"/>
            <w:tcBorders>
              <w:top w:val="nil"/>
              <w:left w:val="nil"/>
              <w:bottom w:val="single" w:sz="4" w:space="0" w:color="auto"/>
              <w:right w:val="nil"/>
            </w:tcBorders>
            <w:shd w:val="clear" w:color="auto" w:fill="auto"/>
            <w:vAlign w:val="bottom"/>
            <w:hideMark/>
          </w:tcPr>
          <w:p w14:paraId="500C1F36" w14:textId="77777777" w:rsidR="00E45044" w:rsidRPr="00297E92" w:rsidRDefault="00E45044" w:rsidP="00E45044">
            <w:pPr>
              <w:jc w:val="right"/>
              <w:rPr>
                <w:sz w:val="15"/>
              </w:rPr>
            </w:pPr>
            <w:r w:rsidRPr="00297E92">
              <w:rPr>
                <w:sz w:val="15"/>
              </w:rPr>
              <w:t>-</w:t>
            </w:r>
            <w:r w:rsidRPr="00297E92">
              <w:rPr>
                <w:rFonts w:cs="Arial"/>
                <w:sz w:val="15"/>
                <w:szCs w:val="15"/>
              </w:rPr>
              <w:t xml:space="preserve"> </w:t>
            </w:r>
          </w:p>
        </w:tc>
        <w:tc>
          <w:tcPr>
            <w:tcW w:w="737" w:type="pct"/>
            <w:tcBorders>
              <w:top w:val="nil"/>
              <w:left w:val="nil"/>
              <w:bottom w:val="single" w:sz="4" w:space="0" w:color="auto"/>
              <w:right w:val="nil"/>
            </w:tcBorders>
            <w:shd w:val="clear" w:color="auto" w:fill="auto"/>
            <w:vAlign w:val="bottom"/>
            <w:hideMark/>
          </w:tcPr>
          <w:p w14:paraId="7C164DDB" w14:textId="77777777" w:rsidR="00E45044" w:rsidRPr="00297E92" w:rsidRDefault="00E45044" w:rsidP="00E45044">
            <w:pPr>
              <w:jc w:val="right"/>
              <w:rPr>
                <w:sz w:val="15"/>
              </w:rPr>
            </w:pPr>
            <w:r w:rsidRPr="00297E92">
              <w:rPr>
                <w:sz w:val="15"/>
              </w:rPr>
              <w:t>-</w:t>
            </w:r>
          </w:p>
        </w:tc>
      </w:tr>
      <w:tr w:rsidR="00E45044" w:rsidRPr="00297E92" w14:paraId="57CDD39A" w14:textId="77777777" w:rsidTr="00E45044">
        <w:tc>
          <w:tcPr>
            <w:tcW w:w="2786" w:type="pct"/>
            <w:tcBorders>
              <w:top w:val="nil"/>
              <w:left w:val="nil"/>
              <w:bottom w:val="single" w:sz="8" w:space="0" w:color="auto"/>
              <w:right w:val="nil"/>
            </w:tcBorders>
            <w:shd w:val="clear" w:color="auto" w:fill="auto"/>
            <w:vAlign w:val="center"/>
            <w:hideMark/>
          </w:tcPr>
          <w:p w14:paraId="1B8756C0" w14:textId="77777777" w:rsidR="00E45044" w:rsidRPr="00297E92" w:rsidRDefault="00E45044" w:rsidP="00E45044">
            <w:pPr>
              <w:ind w:left="176" w:hanging="176"/>
              <w:jc w:val="left"/>
              <w:rPr>
                <w:b/>
                <w:sz w:val="15"/>
              </w:rPr>
            </w:pPr>
            <w:r w:rsidRPr="00297E92">
              <w:rPr>
                <w:b/>
                <w:sz w:val="15"/>
              </w:rPr>
              <w:t>Spolu dlhodobé pohľadávky</w:t>
            </w:r>
          </w:p>
        </w:tc>
        <w:tc>
          <w:tcPr>
            <w:tcW w:w="738" w:type="pct"/>
            <w:tcBorders>
              <w:top w:val="nil"/>
              <w:left w:val="nil"/>
              <w:bottom w:val="single" w:sz="8" w:space="0" w:color="auto"/>
              <w:right w:val="nil"/>
            </w:tcBorders>
            <w:shd w:val="clear" w:color="auto" w:fill="auto"/>
            <w:vAlign w:val="bottom"/>
            <w:hideMark/>
          </w:tcPr>
          <w:p w14:paraId="3217BE92" w14:textId="77777777" w:rsidR="00E45044" w:rsidRPr="00297E92" w:rsidRDefault="00E45044" w:rsidP="00E45044">
            <w:pPr>
              <w:jc w:val="right"/>
              <w:rPr>
                <w:b/>
                <w:sz w:val="15"/>
              </w:rPr>
            </w:pPr>
            <w:r w:rsidRPr="00297E92">
              <w:rPr>
                <w:b/>
                <w:sz w:val="15"/>
              </w:rPr>
              <w:t>-</w:t>
            </w:r>
          </w:p>
        </w:tc>
        <w:tc>
          <w:tcPr>
            <w:tcW w:w="739" w:type="pct"/>
            <w:tcBorders>
              <w:top w:val="single" w:sz="4" w:space="0" w:color="auto"/>
              <w:left w:val="nil"/>
              <w:bottom w:val="single" w:sz="8" w:space="0" w:color="auto"/>
              <w:right w:val="nil"/>
            </w:tcBorders>
            <w:shd w:val="clear" w:color="auto" w:fill="auto"/>
            <w:vAlign w:val="bottom"/>
            <w:hideMark/>
          </w:tcPr>
          <w:p w14:paraId="53F6B111" w14:textId="77777777" w:rsidR="00E45044" w:rsidRPr="00297E92" w:rsidRDefault="00E45044" w:rsidP="00E45044">
            <w:pPr>
              <w:jc w:val="right"/>
              <w:rPr>
                <w:b/>
                <w:sz w:val="15"/>
              </w:rPr>
            </w:pPr>
            <w:r w:rsidRPr="00297E92">
              <w:rPr>
                <w:b/>
                <w:sz w:val="15"/>
              </w:rPr>
              <w:t>-</w:t>
            </w:r>
            <w:r w:rsidRPr="00297E92">
              <w:rPr>
                <w:rFonts w:cs="Arial"/>
                <w:b/>
                <w:bCs/>
                <w:sz w:val="15"/>
                <w:szCs w:val="15"/>
              </w:rPr>
              <w:t xml:space="preserve"> </w:t>
            </w:r>
          </w:p>
        </w:tc>
        <w:tc>
          <w:tcPr>
            <w:tcW w:w="737" w:type="pct"/>
            <w:tcBorders>
              <w:top w:val="single" w:sz="4" w:space="0" w:color="auto"/>
              <w:left w:val="nil"/>
              <w:bottom w:val="single" w:sz="8" w:space="0" w:color="auto"/>
              <w:right w:val="nil"/>
            </w:tcBorders>
            <w:shd w:val="clear" w:color="auto" w:fill="auto"/>
            <w:vAlign w:val="bottom"/>
            <w:hideMark/>
          </w:tcPr>
          <w:p w14:paraId="39F3C4B3" w14:textId="77777777" w:rsidR="00E45044" w:rsidRPr="00297E92" w:rsidRDefault="00E45044" w:rsidP="00E45044">
            <w:pPr>
              <w:jc w:val="right"/>
              <w:rPr>
                <w:b/>
                <w:sz w:val="15"/>
              </w:rPr>
            </w:pPr>
            <w:r w:rsidRPr="00297E92">
              <w:rPr>
                <w:b/>
                <w:sz w:val="15"/>
              </w:rPr>
              <w:t>-</w:t>
            </w:r>
          </w:p>
        </w:tc>
      </w:tr>
    </w:tbl>
    <w:p w14:paraId="0E3BAD37" w14:textId="77777777" w:rsidR="00E45044" w:rsidRPr="00297E92" w:rsidRDefault="00E45044" w:rsidP="00E45044">
      <w:pPr>
        <w:rPr>
          <w:snapToGrid w:val="0"/>
          <w:u w:val="single"/>
          <w:lang w:eastAsia="sk-SK"/>
        </w:rPr>
      </w:pPr>
    </w:p>
    <w:p w14:paraId="015BD1B2" w14:textId="6BD43E03" w:rsidR="00E74170" w:rsidRPr="0072512B" w:rsidRDefault="00F83B33" w:rsidP="00ED3AB8">
      <w:pPr>
        <w:rPr>
          <w:snapToGrid w:val="0"/>
          <w:highlight w:val="lightGray"/>
          <w:lang w:eastAsia="sk-SK"/>
        </w:rPr>
      </w:pPr>
      <w:r>
        <w:rPr>
          <w:snapToGrid w:val="0"/>
          <w:lang w:eastAsia="sk-SK"/>
        </w:rPr>
        <w:t>Pohľadávky zahŕňajú pohľadávky voči dcérskym spoločnostiam z titulu poskytnutia pôžičky</w:t>
      </w:r>
      <w:r w:rsidR="007E7F54">
        <w:rPr>
          <w:snapToGrid w:val="0"/>
          <w:lang w:eastAsia="sk-SK"/>
        </w:rPr>
        <w:t>.</w:t>
      </w:r>
    </w:p>
    <w:p w14:paraId="68C86656" w14:textId="1C6BBF80" w:rsidR="003F70C1" w:rsidRPr="00297E92" w:rsidRDefault="00CB7BA1" w:rsidP="00F45E99">
      <w:pPr>
        <w:pStyle w:val="Nadpis3"/>
      </w:pPr>
      <w:r w:rsidRPr="00297E92">
        <w:br w:type="page"/>
      </w:r>
      <w:r w:rsidR="003F70C1" w:rsidRPr="00297E92">
        <w:lastRenderedPageBreak/>
        <w:t>Opravné položky k pohľadávkam</w:t>
      </w:r>
    </w:p>
    <w:p w14:paraId="6B0AD472" w14:textId="77777777" w:rsidR="003F70C1" w:rsidRPr="00297E92" w:rsidRDefault="003F70C1" w:rsidP="003F70C1"/>
    <w:p w14:paraId="19850623" w14:textId="77777777" w:rsidR="001F4A06" w:rsidRPr="00297E92" w:rsidRDefault="001F4A06" w:rsidP="001F4A06">
      <w:r w:rsidRPr="00297E92">
        <w:t>Položky súvahy, ku ktorým sú tvorené opravné položky:</w:t>
      </w:r>
    </w:p>
    <w:p w14:paraId="1F4935C6" w14:textId="77777777" w:rsidR="001F4A06" w:rsidRPr="00297E92" w:rsidRDefault="001F4A06" w:rsidP="001F4A06"/>
    <w:tbl>
      <w:tblPr>
        <w:tblW w:w="4884" w:type="pct"/>
        <w:tblInd w:w="108" w:type="dxa"/>
        <w:tblBorders>
          <w:top w:val="single" w:sz="8" w:space="0" w:color="auto"/>
          <w:bottom w:val="single" w:sz="8" w:space="0" w:color="auto"/>
        </w:tblBorders>
        <w:tblLayout w:type="fixed"/>
        <w:tblLook w:val="0000" w:firstRow="0" w:lastRow="0" w:firstColumn="0" w:lastColumn="0" w:noHBand="0" w:noVBand="0"/>
      </w:tblPr>
      <w:tblGrid>
        <w:gridCol w:w="2629"/>
        <w:gridCol w:w="1090"/>
        <w:gridCol w:w="1046"/>
        <w:gridCol w:w="1326"/>
        <w:gridCol w:w="1386"/>
        <w:gridCol w:w="1384"/>
      </w:tblGrid>
      <w:tr w:rsidR="007E689C" w:rsidRPr="00297E92" w14:paraId="5F017A47" w14:textId="77777777" w:rsidTr="0072512B">
        <w:trPr>
          <w:cantSplit/>
        </w:trPr>
        <w:tc>
          <w:tcPr>
            <w:tcW w:w="1484" w:type="pct"/>
            <w:vAlign w:val="center"/>
          </w:tcPr>
          <w:p w14:paraId="56A0A43A" w14:textId="77777777" w:rsidR="007E689C" w:rsidRPr="00297E92" w:rsidRDefault="007E689C" w:rsidP="007E689C">
            <w:pPr>
              <w:jc w:val="left"/>
              <w:rPr>
                <w:b/>
                <w:i/>
                <w:sz w:val="15"/>
                <w:szCs w:val="15"/>
              </w:rPr>
            </w:pPr>
            <w:r w:rsidRPr="00297E92">
              <w:rPr>
                <w:b/>
                <w:i/>
                <w:sz w:val="15"/>
                <w:szCs w:val="15"/>
              </w:rPr>
              <w:t>Položka</w:t>
            </w:r>
          </w:p>
        </w:tc>
        <w:tc>
          <w:tcPr>
            <w:tcW w:w="615" w:type="pct"/>
            <w:vAlign w:val="center"/>
          </w:tcPr>
          <w:p w14:paraId="6BC920DB" w14:textId="08DF81CC" w:rsidR="007E689C" w:rsidRPr="00297E92" w:rsidRDefault="007E689C">
            <w:pPr>
              <w:ind w:left="-57" w:right="-57"/>
              <w:jc w:val="center"/>
              <w:rPr>
                <w:b/>
                <w:i/>
                <w:sz w:val="15"/>
                <w:szCs w:val="15"/>
              </w:rPr>
            </w:pPr>
            <w:r w:rsidRPr="00297E92">
              <w:rPr>
                <w:b/>
                <w:i/>
                <w:sz w:val="15"/>
                <w:szCs w:val="15"/>
              </w:rPr>
              <w:t xml:space="preserve">Stav </w:t>
            </w:r>
            <w:r w:rsidRPr="00297E92">
              <w:rPr>
                <w:b/>
                <w:i/>
                <w:sz w:val="15"/>
                <w:szCs w:val="15"/>
              </w:rPr>
              <w:br/>
              <w:t>k 1. 1. 201</w:t>
            </w:r>
            <w:r w:rsidR="00E45044">
              <w:rPr>
                <w:b/>
                <w:i/>
                <w:sz w:val="15"/>
                <w:szCs w:val="15"/>
              </w:rPr>
              <w:t>6</w:t>
            </w:r>
          </w:p>
        </w:tc>
        <w:tc>
          <w:tcPr>
            <w:tcW w:w="590" w:type="pct"/>
            <w:vAlign w:val="center"/>
          </w:tcPr>
          <w:p w14:paraId="1DFE5EF5" w14:textId="77777777" w:rsidR="007E689C" w:rsidRPr="00297E92" w:rsidRDefault="007E689C" w:rsidP="007E689C">
            <w:pPr>
              <w:ind w:left="-57" w:right="-57"/>
              <w:jc w:val="center"/>
              <w:rPr>
                <w:b/>
                <w:i/>
                <w:sz w:val="15"/>
                <w:szCs w:val="15"/>
              </w:rPr>
            </w:pPr>
            <w:r w:rsidRPr="00297E92">
              <w:rPr>
                <w:b/>
                <w:i/>
                <w:sz w:val="15"/>
                <w:szCs w:val="15"/>
              </w:rPr>
              <w:t>Tvorba</w:t>
            </w:r>
          </w:p>
        </w:tc>
        <w:tc>
          <w:tcPr>
            <w:tcW w:w="748" w:type="pct"/>
            <w:vAlign w:val="center"/>
          </w:tcPr>
          <w:p w14:paraId="428D97F9" w14:textId="77777777" w:rsidR="007E689C" w:rsidRPr="00297E92" w:rsidRDefault="007E689C" w:rsidP="007E689C">
            <w:pPr>
              <w:ind w:left="-57" w:right="-57"/>
              <w:jc w:val="center"/>
              <w:rPr>
                <w:b/>
                <w:i/>
                <w:sz w:val="15"/>
                <w:szCs w:val="15"/>
              </w:rPr>
            </w:pPr>
            <w:r w:rsidRPr="00297E92">
              <w:rPr>
                <w:b/>
                <w:i/>
                <w:sz w:val="15"/>
                <w:szCs w:val="15"/>
              </w:rPr>
              <w:t>Zúčtovanie z dôvodu zániku opodstat-nenosti</w:t>
            </w:r>
          </w:p>
        </w:tc>
        <w:tc>
          <w:tcPr>
            <w:tcW w:w="782" w:type="pct"/>
            <w:vAlign w:val="center"/>
          </w:tcPr>
          <w:p w14:paraId="4D0C036C" w14:textId="072D9339" w:rsidR="007E689C" w:rsidRPr="00297E92" w:rsidRDefault="007E689C" w:rsidP="004E4B25">
            <w:pPr>
              <w:ind w:left="-57" w:right="-57"/>
              <w:jc w:val="center"/>
              <w:rPr>
                <w:b/>
                <w:i/>
                <w:sz w:val="15"/>
                <w:szCs w:val="15"/>
              </w:rPr>
            </w:pPr>
            <w:r w:rsidRPr="00297E92">
              <w:rPr>
                <w:b/>
                <w:i/>
                <w:sz w:val="15"/>
                <w:szCs w:val="15"/>
              </w:rPr>
              <w:t>Zúčtovanie z dôvodu vyradenia majetku z</w:t>
            </w:r>
            <w:r w:rsidR="00327373" w:rsidRPr="00297E92">
              <w:rPr>
                <w:b/>
                <w:i/>
                <w:sz w:val="15"/>
                <w:szCs w:val="15"/>
              </w:rPr>
              <w:t> </w:t>
            </w:r>
            <w:r w:rsidRPr="00297E92">
              <w:rPr>
                <w:b/>
                <w:i/>
                <w:sz w:val="15"/>
                <w:szCs w:val="15"/>
              </w:rPr>
              <w:t>účtovníctva</w:t>
            </w:r>
          </w:p>
        </w:tc>
        <w:tc>
          <w:tcPr>
            <w:tcW w:w="781" w:type="pct"/>
            <w:vAlign w:val="center"/>
          </w:tcPr>
          <w:p w14:paraId="60EC2983" w14:textId="01831B06" w:rsidR="007E689C" w:rsidRPr="00297E92" w:rsidRDefault="007E689C" w:rsidP="002861F3">
            <w:pPr>
              <w:ind w:left="-57" w:right="-57"/>
              <w:jc w:val="center"/>
              <w:rPr>
                <w:b/>
                <w:i/>
                <w:sz w:val="15"/>
                <w:szCs w:val="15"/>
              </w:rPr>
            </w:pPr>
            <w:r w:rsidRPr="00297E92">
              <w:rPr>
                <w:b/>
                <w:i/>
                <w:sz w:val="15"/>
                <w:szCs w:val="15"/>
              </w:rPr>
              <w:t>Stav</w:t>
            </w:r>
            <w:r w:rsidRPr="00297E92">
              <w:rPr>
                <w:b/>
                <w:i/>
                <w:sz w:val="15"/>
                <w:szCs w:val="15"/>
              </w:rPr>
              <w:br/>
              <w:t>k 31. 12. 201</w:t>
            </w:r>
            <w:r w:rsidR="00E45044">
              <w:rPr>
                <w:b/>
                <w:i/>
                <w:sz w:val="15"/>
                <w:szCs w:val="15"/>
              </w:rPr>
              <w:t>6</w:t>
            </w:r>
          </w:p>
        </w:tc>
      </w:tr>
      <w:tr w:rsidR="00E45044" w:rsidRPr="00297E92" w14:paraId="0EEF12E7" w14:textId="77777777" w:rsidTr="0072512B">
        <w:trPr>
          <w:cantSplit/>
        </w:trPr>
        <w:tc>
          <w:tcPr>
            <w:tcW w:w="1484" w:type="pct"/>
            <w:tcBorders>
              <w:top w:val="single" w:sz="4" w:space="0" w:color="auto"/>
              <w:bottom w:val="nil"/>
            </w:tcBorders>
          </w:tcPr>
          <w:p w14:paraId="56BCE104" w14:textId="77777777" w:rsidR="00E45044" w:rsidRPr="00297E92" w:rsidRDefault="00E45044" w:rsidP="00E45044">
            <w:pPr>
              <w:ind w:left="142" w:hanging="142"/>
              <w:jc w:val="left"/>
              <w:rPr>
                <w:snapToGrid w:val="0"/>
                <w:sz w:val="15"/>
                <w:lang w:eastAsia="sk-SK"/>
              </w:rPr>
            </w:pPr>
            <w:r w:rsidRPr="00297E92">
              <w:rPr>
                <w:snapToGrid w:val="0"/>
                <w:sz w:val="15"/>
                <w:lang w:eastAsia="sk-SK"/>
              </w:rPr>
              <w:t xml:space="preserve">Pohľadávky z obchodného styku </w:t>
            </w:r>
          </w:p>
        </w:tc>
        <w:tc>
          <w:tcPr>
            <w:tcW w:w="615" w:type="pct"/>
            <w:tcBorders>
              <w:top w:val="single" w:sz="4" w:space="0" w:color="auto"/>
              <w:bottom w:val="nil"/>
            </w:tcBorders>
            <w:vAlign w:val="bottom"/>
          </w:tcPr>
          <w:p w14:paraId="27112D86" w14:textId="1DB0533A" w:rsidR="00E45044" w:rsidRPr="00297E92" w:rsidRDefault="00E45044" w:rsidP="00E45044">
            <w:pPr>
              <w:jc w:val="right"/>
              <w:rPr>
                <w:snapToGrid w:val="0"/>
                <w:sz w:val="15"/>
                <w:lang w:eastAsia="sk-SK"/>
              </w:rPr>
            </w:pPr>
            <w:r w:rsidRPr="00297E92">
              <w:rPr>
                <w:snapToGrid w:val="0"/>
                <w:sz w:val="15"/>
                <w:lang w:eastAsia="sk-SK"/>
              </w:rPr>
              <w:t>1 787 847</w:t>
            </w:r>
          </w:p>
        </w:tc>
        <w:tc>
          <w:tcPr>
            <w:tcW w:w="590" w:type="pct"/>
            <w:tcBorders>
              <w:top w:val="single" w:sz="4" w:space="0" w:color="auto"/>
              <w:bottom w:val="nil"/>
            </w:tcBorders>
            <w:vAlign w:val="bottom"/>
          </w:tcPr>
          <w:p w14:paraId="590C23B4" w14:textId="1075ABB2" w:rsidR="00E45044" w:rsidRPr="00297E92" w:rsidRDefault="00621C73" w:rsidP="00E45044">
            <w:pPr>
              <w:jc w:val="right"/>
              <w:rPr>
                <w:snapToGrid w:val="0"/>
                <w:sz w:val="15"/>
                <w:lang w:eastAsia="sk-SK"/>
              </w:rPr>
            </w:pPr>
            <w:r>
              <w:rPr>
                <w:snapToGrid w:val="0"/>
                <w:sz w:val="15"/>
                <w:lang w:eastAsia="sk-SK"/>
              </w:rPr>
              <w:t xml:space="preserve">5 </w:t>
            </w:r>
            <w:r w:rsidR="007E7F54">
              <w:rPr>
                <w:snapToGrid w:val="0"/>
                <w:sz w:val="15"/>
                <w:lang w:eastAsia="sk-SK"/>
              </w:rPr>
              <w:t>418 170</w:t>
            </w:r>
          </w:p>
        </w:tc>
        <w:tc>
          <w:tcPr>
            <w:tcW w:w="748" w:type="pct"/>
            <w:tcBorders>
              <w:top w:val="single" w:sz="4" w:space="0" w:color="auto"/>
              <w:bottom w:val="nil"/>
            </w:tcBorders>
            <w:vAlign w:val="bottom"/>
          </w:tcPr>
          <w:p w14:paraId="41C288CE" w14:textId="1F43C94C" w:rsidR="00E45044" w:rsidRPr="001967CB" w:rsidRDefault="007E7F54">
            <w:pPr>
              <w:jc w:val="right"/>
              <w:rPr>
                <w:snapToGrid w:val="0"/>
                <w:sz w:val="15"/>
                <w:lang w:eastAsia="sk-SK"/>
              </w:rPr>
            </w:pPr>
            <w:r w:rsidRPr="001967CB">
              <w:rPr>
                <w:snapToGrid w:val="0"/>
                <w:sz w:val="15"/>
                <w:lang w:eastAsia="sk-SK"/>
              </w:rPr>
              <w:t>121 889</w:t>
            </w:r>
          </w:p>
        </w:tc>
        <w:tc>
          <w:tcPr>
            <w:tcW w:w="782" w:type="pct"/>
            <w:tcBorders>
              <w:top w:val="single" w:sz="4" w:space="0" w:color="auto"/>
              <w:bottom w:val="nil"/>
            </w:tcBorders>
            <w:vAlign w:val="bottom"/>
          </w:tcPr>
          <w:p w14:paraId="5F072D90" w14:textId="3152290A" w:rsidR="00E45044" w:rsidRPr="001967CB" w:rsidRDefault="007E7F54" w:rsidP="00E45044">
            <w:pPr>
              <w:jc w:val="right"/>
              <w:rPr>
                <w:snapToGrid w:val="0"/>
                <w:sz w:val="15"/>
                <w:lang w:eastAsia="sk-SK"/>
              </w:rPr>
            </w:pPr>
            <w:r w:rsidRPr="001967CB">
              <w:rPr>
                <w:snapToGrid w:val="0"/>
                <w:sz w:val="15"/>
                <w:lang w:eastAsia="sk-SK"/>
              </w:rPr>
              <w:t>(230 216)</w:t>
            </w:r>
          </w:p>
        </w:tc>
        <w:tc>
          <w:tcPr>
            <w:tcW w:w="781" w:type="pct"/>
            <w:tcBorders>
              <w:top w:val="single" w:sz="4" w:space="0" w:color="auto"/>
              <w:bottom w:val="nil"/>
            </w:tcBorders>
            <w:vAlign w:val="bottom"/>
          </w:tcPr>
          <w:p w14:paraId="316BC847" w14:textId="37FD3A8A" w:rsidR="00E45044" w:rsidRPr="00297E92" w:rsidRDefault="00621C73" w:rsidP="00E45044">
            <w:pPr>
              <w:jc w:val="right"/>
              <w:rPr>
                <w:snapToGrid w:val="0"/>
                <w:sz w:val="15"/>
                <w:lang w:eastAsia="sk-SK"/>
              </w:rPr>
            </w:pPr>
            <w:r>
              <w:rPr>
                <w:snapToGrid w:val="0"/>
                <w:sz w:val="15"/>
                <w:lang w:eastAsia="sk-SK"/>
              </w:rPr>
              <w:t>7</w:t>
            </w:r>
            <w:r w:rsidR="007E7F54">
              <w:rPr>
                <w:snapToGrid w:val="0"/>
                <w:sz w:val="15"/>
                <w:lang w:eastAsia="sk-SK"/>
              </w:rPr>
              <w:t> 097 690</w:t>
            </w:r>
          </w:p>
        </w:tc>
      </w:tr>
      <w:tr w:rsidR="00E45044" w:rsidRPr="00297E92" w14:paraId="55DC62EB" w14:textId="77777777" w:rsidTr="0072512B">
        <w:trPr>
          <w:cantSplit/>
        </w:trPr>
        <w:tc>
          <w:tcPr>
            <w:tcW w:w="1484" w:type="pct"/>
          </w:tcPr>
          <w:p w14:paraId="04B4E9DC" w14:textId="77777777" w:rsidR="00E45044" w:rsidRPr="00297E92" w:rsidRDefault="00E45044" w:rsidP="00E45044">
            <w:pPr>
              <w:ind w:left="142" w:right="-57" w:hanging="142"/>
              <w:jc w:val="left"/>
              <w:rPr>
                <w:snapToGrid w:val="0"/>
                <w:sz w:val="15"/>
                <w:lang w:eastAsia="sk-SK"/>
              </w:rPr>
            </w:pPr>
            <w:r w:rsidRPr="00297E92">
              <w:rPr>
                <w:rFonts w:cs="Arial"/>
                <w:sz w:val="15"/>
                <w:szCs w:val="15"/>
              </w:rPr>
              <w:t>Ostatné pohľadávky voči prepojeným účtovným jednotkám</w:t>
            </w:r>
          </w:p>
        </w:tc>
        <w:tc>
          <w:tcPr>
            <w:tcW w:w="615" w:type="pct"/>
            <w:tcBorders>
              <w:top w:val="nil"/>
              <w:bottom w:val="nil"/>
            </w:tcBorders>
            <w:vAlign w:val="bottom"/>
          </w:tcPr>
          <w:p w14:paraId="2B7C4A68" w14:textId="08BB906C" w:rsidR="00E45044" w:rsidRPr="00297E92" w:rsidRDefault="00E45044" w:rsidP="00E45044">
            <w:pPr>
              <w:jc w:val="right"/>
              <w:rPr>
                <w:snapToGrid w:val="0"/>
                <w:sz w:val="15"/>
                <w:lang w:eastAsia="sk-SK"/>
              </w:rPr>
            </w:pPr>
            <w:r w:rsidRPr="00297E92">
              <w:rPr>
                <w:snapToGrid w:val="0"/>
                <w:sz w:val="15"/>
                <w:lang w:eastAsia="sk-SK"/>
              </w:rPr>
              <w:t>-</w:t>
            </w:r>
          </w:p>
        </w:tc>
        <w:tc>
          <w:tcPr>
            <w:tcW w:w="590" w:type="pct"/>
            <w:tcBorders>
              <w:top w:val="nil"/>
              <w:bottom w:val="nil"/>
            </w:tcBorders>
            <w:vAlign w:val="bottom"/>
          </w:tcPr>
          <w:p w14:paraId="5A3F3512" w14:textId="1EA03795" w:rsidR="00E45044" w:rsidRPr="00297E92" w:rsidRDefault="007E7F54" w:rsidP="00E45044">
            <w:pPr>
              <w:jc w:val="right"/>
              <w:rPr>
                <w:snapToGrid w:val="0"/>
                <w:sz w:val="15"/>
                <w:lang w:eastAsia="sk-SK"/>
              </w:rPr>
            </w:pPr>
            <w:r>
              <w:rPr>
                <w:snapToGrid w:val="0"/>
                <w:sz w:val="15"/>
                <w:lang w:eastAsia="sk-SK"/>
              </w:rPr>
              <w:t>-</w:t>
            </w:r>
          </w:p>
        </w:tc>
        <w:tc>
          <w:tcPr>
            <w:tcW w:w="748" w:type="pct"/>
            <w:tcBorders>
              <w:top w:val="nil"/>
              <w:bottom w:val="nil"/>
            </w:tcBorders>
            <w:vAlign w:val="bottom"/>
          </w:tcPr>
          <w:p w14:paraId="45E3E3B5" w14:textId="03811963" w:rsidR="00E45044" w:rsidRPr="00297E92" w:rsidRDefault="007E7F54" w:rsidP="00E45044">
            <w:pPr>
              <w:jc w:val="right"/>
              <w:rPr>
                <w:snapToGrid w:val="0"/>
                <w:sz w:val="15"/>
                <w:lang w:eastAsia="sk-SK"/>
              </w:rPr>
            </w:pPr>
            <w:r>
              <w:rPr>
                <w:snapToGrid w:val="0"/>
                <w:sz w:val="15"/>
                <w:lang w:eastAsia="sk-SK"/>
              </w:rPr>
              <w:t>-</w:t>
            </w:r>
          </w:p>
        </w:tc>
        <w:tc>
          <w:tcPr>
            <w:tcW w:w="782" w:type="pct"/>
            <w:tcBorders>
              <w:top w:val="nil"/>
              <w:bottom w:val="nil"/>
            </w:tcBorders>
            <w:vAlign w:val="bottom"/>
          </w:tcPr>
          <w:p w14:paraId="52A36D5F" w14:textId="0AB79EAB" w:rsidR="00E45044" w:rsidRPr="00297E92" w:rsidRDefault="007E7F54" w:rsidP="00E45044">
            <w:pPr>
              <w:jc w:val="right"/>
              <w:rPr>
                <w:snapToGrid w:val="0"/>
                <w:sz w:val="15"/>
                <w:lang w:eastAsia="sk-SK"/>
              </w:rPr>
            </w:pPr>
            <w:r>
              <w:rPr>
                <w:snapToGrid w:val="0"/>
                <w:sz w:val="15"/>
                <w:lang w:eastAsia="sk-SK"/>
              </w:rPr>
              <w:t>-</w:t>
            </w:r>
          </w:p>
        </w:tc>
        <w:tc>
          <w:tcPr>
            <w:tcW w:w="781" w:type="pct"/>
            <w:tcBorders>
              <w:top w:val="nil"/>
              <w:bottom w:val="nil"/>
            </w:tcBorders>
            <w:vAlign w:val="bottom"/>
          </w:tcPr>
          <w:p w14:paraId="62A7AE73" w14:textId="414EC656" w:rsidR="00E45044" w:rsidRPr="00297E92" w:rsidRDefault="007E7F54" w:rsidP="00E45044">
            <w:pPr>
              <w:jc w:val="right"/>
              <w:rPr>
                <w:snapToGrid w:val="0"/>
                <w:sz w:val="15"/>
                <w:lang w:eastAsia="sk-SK"/>
              </w:rPr>
            </w:pPr>
            <w:r>
              <w:rPr>
                <w:snapToGrid w:val="0"/>
                <w:sz w:val="15"/>
                <w:lang w:eastAsia="sk-SK"/>
              </w:rPr>
              <w:t>-</w:t>
            </w:r>
          </w:p>
        </w:tc>
      </w:tr>
      <w:tr w:rsidR="00E45044" w:rsidRPr="00297E92" w14:paraId="21E764B4" w14:textId="77777777" w:rsidTr="0072512B">
        <w:trPr>
          <w:cantSplit/>
        </w:trPr>
        <w:tc>
          <w:tcPr>
            <w:tcW w:w="1484" w:type="pct"/>
          </w:tcPr>
          <w:p w14:paraId="02CBB5DB" w14:textId="77777777" w:rsidR="00E45044" w:rsidRPr="00297E92" w:rsidRDefault="00E45044" w:rsidP="00E45044">
            <w:pPr>
              <w:ind w:left="142" w:hanging="142"/>
              <w:jc w:val="left"/>
              <w:rPr>
                <w:snapToGrid w:val="0"/>
                <w:sz w:val="15"/>
                <w:lang w:eastAsia="sk-SK"/>
              </w:rPr>
            </w:pPr>
            <w:r w:rsidRPr="00297E92">
              <w:rPr>
                <w:sz w:val="15"/>
              </w:rPr>
              <w:t>Ostatné pohľadávky v</w:t>
            </w:r>
            <w:r w:rsidRPr="00297E92">
              <w:rPr>
                <w:rFonts w:cs="Arial"/>
                <w:sz w:val="15"/>
                <w:szCs w:val="15"/>
              </w:rPr>
              <w:t xml:space="preserve"> </w:t>
            </w:r>
            <w:r w:rsidRPr="00297E92">
              <w:rPr>
                <w:sz w:val="15"/>
              </w:rPr>
              <w:t xml:space="preserve">rámci </w:t>
            </w:r>
            <w:r w:rsidRPr="00297E92">
              <w:rPr>
                <w:rFonts w:cs="Arial"/>
                <w:sz w:val="15"/>
                <w:szCs w:val="15"/>
              </w:rPr>
              <w:t>podielovej účasti okrem pohľadávok voči prepojeným účtovným jednotkám</w:t>
            </w:r>
          </w:p>
        </w:tc>
        <w:tc>
          <w:tcPr>
            <w:tcW w:w="615" w:type="pct"/>
            <w:tcBorders>
              <w:top w:val="nil"/>
              <w:bottom w:val="nil"/>
            </w:tcBorders>
            <w:vAlign w:val="bottom"/>
          </w:tcPr>
          <w:p w14:paraId="5C0C35EC" w14:textId="061B9E46" w:rsidR="00E45044" w:rsidRPr="00297E92" w:rsidRDefault="00E45044" w:rsidP="00E45044">
            <w:pPr>
              <w:jc w:val="right"/>
              <w:rPr>
                <w:snapToGrid w:val="0"/>
                <w:sz w:val="15"/>
                <w:lang w:eastAsia="sk-SK"/>
              </w:rPr>
            </w:pPr>
            <w:r w:rsidRPr="00297E92">
              <w:rPr>
                <w:snapToGrid w:val="0"/>
                <w:sz w:val="15"/>
                <w:lang w:eastAsia="sk-SK"/>
              </w:rPr>
              <w:t>-</w:t>
            </w:r>
          </w:p>
        </w:tc>
        <w:tc>
          <w:tcPr>
            <w:tcW w:w="590" w:type="pct"/>
            <w:tcBorders>
              <w:top w:val="nil"/>
              <w:bottom w:val="nil"/>
            </w:tcBorders>
            <w:vAlign w:val="bottom"/>
          </w:tcPr>
          <w:p w14:paraId="5B7D94BF" w14:textId="6C938C6A" w:rsidR="00E45044" w:rsidRPr="00297E92" w:rsidRDefault="007E7F54" w:rsidP="00E45044">
            <w:pPr>
              <w:jc w:val="right"/>
              <w:rPr>
                <w:snapToGrid w:val="0"/>
                <w:sz w:val="15"/>
                <w:lang w:eastAsia="sk-SK"/>
              </w:rPr>
            </w:pPr>
            <w:r>
              <w:rPr>
                <w:snapToGrid w:val="0"/>
                <w:sz w:val="15"/>
                <w:lang w:eastAsia="sk-SK"/>
              </w:rPr>
              <w:t>-</w:t>
            </w:r>
          </w:p>
        </w:tc>
        <w:tc>
          <w:tcPr>
            <w:tcW w:w="748" w:type="pct"/>
            <w:tcBorders>
              <w:top w:val="nil"/>
              <w:bottom w:val="nil"/>
            </w:tcBorders>
            <w:vAlign w:val="bottom"/>
          </w:tcPr>
          <w:p w14:paraId="7BC05773" w14:textId="737EA60E" w:rsidR="00E45044" w:rsidRPr="00297E92" w:rsidRDefault="007E7F54" w:rsidP="00E45044">
            <w:pPr>
              <w:jc w:val="right"/>
              <w:rPr>
                <w:snapToGrid w:val="0"/>
                <w:sz w:val="15"/>
                <w:lang w:eastAsia="sk-SK"/>
              </w:rPr>
            </w:pPr>
            <w:r>
              <w:rPr>
                <w:snapToGrid w:val="0"/>
                <w:sz w:val="15"/>
                <w:lang w:eastAsia="sk-SK"/>
              </w:rPr>
              <w:t>-</w:t>
            </w:r>
          </w:p>
        </w:tc>
        <w:tc>
          <w:tcPr>
            <w:tcW w:w="782" w:type="pct"/>
            <w:tcBorders>
              <w:top w:val="nil"/>
              <w:bottom w:val="nil"/>
            </w:tcBorders>
            <w:vAlign w:val="bottom"/>
          </w:tcPr>
          <w:p w14:paraId="1CE7BE7B" w14:textId="5CB5687C" w:rsidR="00E45044" w:rsidRPr="00297E92" w:rsidRDefault="007E7F54" w:rsidP="00E45044">
            <w:pPr>
              <w:jc w:val="right"/>
              <w:rPr>
                <w:snapToGrid w:val="0"/>
                <w:sz w:val="15"/>
                <w:lang w:eastAsia="sk-SK"/>
              </w:rPr>
            </w:pPr>
            <w:r>
              <w:rPr>
                <w:snapToGrid w:val="0"/>
                <w:sz w:val="15"/>
                <w:lang w:eastAsia="sk-SK"/>
              </w:rPr>
              <w:t>-</w:t>
            </w:r>
          </w:p>
        </w:tc>
        <w:tc>
          <w:tcPr>
            <w:tcW w:w="781" w:type="pct"/>
            <w:tcBorders>
              <w:top w:val="nil"/>
              <w:bottom w:val="nil"/>
            </w:tcBorders>
            <w:vAlign w:val="bottom"/>
          </w:tcPr>
          <w:p w14:paraId="01833726" w14:textId="36765190" w:rsidR="00E45044" w:rsidRPr="00297E92" w:rsidRDefault="007E7F54" w:rsidP="00E45044">
            <w:pPr>
              <w:jc w:val="right"/>
              <w:rPr>
                <w:snapToGrid w:val="0"/>
                <w:sz w:val="15"/>
                <w:lang w:eastAsia="sk-SK"/>
              </w:rPr>
            </w:pPr>
            <w:r>
              <w:rPr>
                <w:snapToGrid w:val="0"/>
                <w:sz w:val="15"/>
                <w:lang w:eastAsia="sk-SK"/>
              </w:rPr>
              <w:t>-</w:t>
            </w:r>
          </w:p>
        </w:tc>
      </w:tr>
      <w:tr w:rsidR="00E45044" w:rsidRPr="00297E92" w14:paraId="6DDD3860" w14:textId="77777777" w:rsidTr="0072512B">
        <w:trPr>
          <w:cantSplit/>
        </w:trPr>
        <w:tc>
          <w:tcPr>
            <w:tcW w:w="1484" w:type="pct"/>
          </w:tcPr>
          <w:p w14:paraId="450F1433" w14:textId="77777777" w:rsidR="00E45044" w:rsidRPr="00297E92" w:rsidRDefault="00E45044" w:rsidP="00E45044">
            <w:pPr>
              <w:ind w:left="142" w:hanging="142"/>
              <w:jc w:val="left"/>
              <w:rPr>
                <w:snapToGrid w:val="0"/>
                <w:sz w:val="15"/>
                <w:lang w:eastAsia="sk-SK"/>
              </w:rPr>
            </w:pPr>
            <w:r w:rsidRPr="00297E92">
              <w:rPr>
                <w:snapToGrid w:val="0"/>
                <w:sz w:val="15"/>
                <w:lang w:eastAsia="sk-SK"/>
              </w:rPr>
              <w:t>Pohľadávky voči spoločníkom, členom a združeniu</w:t>
            </w:r>
          </w:p>
        </w:tc>
        <w:tc>
          <w:tcPr>
            <w:tcW w:w="615" w:type="pct"/>
            <w:tcBorders>
              <w:top w:val="nil"/>
              <w:bottom w:val="nil"/>
            </w:tcBorders>
            <w:vAlign w:val="bottom"/>
          </w:tcPr>
          <w:p w14:paraId="6E86C074" w14:textId="7423C618" w:rsidR="00E45044" w:rsidRPr="00297E92" w:rsidRDefault="00E45044" w:rsidP="00E45044">
            <w:pPr>
              <w:jc w:val="right"/>
              <w:rPr>
                <w:snapToGrid w:val="0"/>
                <w:sz w:val="15"/>
                <w:lang w:eastAsia="sk-SK"/>
              </w:rPr>
            </w:pPr>
            <w:r w:rsidRPr="00297E92">
              <w:rPr>
                <w:snapToGrid w:val="0"/>
                <w:sz w:val="15"/>
                <w:lang w:eastAsia="sk-SK"/>
              </w:rPr>
              <w:t>82 985</w:t>
            </w:r>
          </w:p>
        </w:tc>
        <w:tc>
          <w:tcPr>
            <w:tcW w:w="590" w:type="pct"/>
            <w:tcBorders>
              <w:top w:val="nil"/>
              <w:bottom w:val="nil"/>
            </w:tcBorders>
            <w:vAlign w:val="bottom"/>
          </w:tcPr>
          <w:p w14:paraId="42921515" w14:textId="1B737D2F" w:rsidR="00E45044" w:rsidRPr="00297E92" w:rsidRDefault="007E7F54" w:rsidP="00E45044">
            <w:pPr>
              <w:jc w:val="right"/>
              <w:rPr>
                <w:snapToGrid w:val="0"/>
                <w:sz w:val="15"/>
                <w:lang w:eastAsia="sk-SK"/>
              </w:rPr>
            </w:pPr>
            <w:r>
              <w:rPr>
                <w:snapToGrid w:val="0"/>
                <w:sz w:val="15"/>
                <w:lang w:eastAsia="sk-SK"/>
              </w:rPr>
              <w:t>-</w:t>
            </w:r>
          </w:p>
        </w:tc>
        <w:tc>
          <w:tcPr>
            <w:tcW w:w="748" w:type="pct"/>
            <w:tcBorders>
              <w:top w:val="nil"/>
              <w:bottom w:val="nil"/>
            </w:tcBorders>
            <w:vAlign w:val="bottom"/>
          </w:tcPr>
          <w:p w14:paraId="793F92AE" w14:textId="38962E4B" w:rsidR="00E45044" w:rsidRPr="00297E92" w:rsidRDefault="007E7F54" w:rsidP="00E45044">
            <w:pPr>
              <w:jc w:val="right"/>
              <w:rPr>
                <w:snapToGrid w:val="0"/>
                <w:sz w:val="15"/>
                <w:lang w:eastAsia="sk-SK"/>
              </w:rPr>
            </w:pPr>
            <w:r>
              <w:rPr>
                <w:snapToGrid w:val="0"/>
                <w:sz w:val="15"/>
                <w:lang w:eastAsia="sk-SK"/>
              </w:rPr>
              <w:t>-</w:t>
            </w:r>
          </w:p>
        </w:tc>
        <w:tc>
          <w:tcPr>
            <w:tcW w:w="782" w:type="pct"/>
            <w:tcBorders>
              <w:top w:val="nil"/>
              <w:bottom w:val="nil"/>
            </w:tcBorders>
            <w:vAlign w:val="bottom"/>
          </w:tcPr>
          <w:p w14:paraId="16EB0510" w14:textId="747AD241" w:rsidR="00E45044" w:rsidRPr="00297E92" w:rsidRDefault="007E7F54" w:rsidP="00E45044">
            <w:pPr>
              <w:jc w:val="right"/>
              <w:rPr>
                <w:snapToGrid w:val="0"/>
                <w:sz w:val="15"/>
                <w:lang w:eastAsia="sk-SK"/>
              </w:rPr>
            </w:pPr>
            <w:r>
              <w:rPr>
                <w:snapToGrid w:val="0"/>
                <w:sz w:val="15"/>
                <w:lang w:eastAsia="sk-SK"/>
              </w:rPr>
              <w:t>-</w:t>
            </w:r>
          </w:p>
        </w:tc>
        <w:tc>
          <w:tcPr>
            <w:tcW w:w="781" w:type="pct"/>
            <w:tcBorders>
              <w:top w:val="nil"/>
              <w:bottom w:val="nil"/>
            </w:tcBorders>
            <w:vAlign w:val="bottom"/>
          </w:tcPr>
          <w:p w14:paraId="512E075C" w14:textId="26E0EDBE" w:rsidR="00E45044" w:rsidRPr="00297E92" w:rsidRDefault="007E7F54" w:rsidP="00E45044">
            <w:pPr>
              <w:jc w:val="right"/>
              <w:rPr>
                <w:snapToGrid w:val="0"/>
                <w:sz w:val="15"/>
                <w:lang w:eastAsia="sk-SK"/>
              </w:rPr>
            </w:pPr>
            <w:r>
              <w:rPr>
                <w:snapToGrid w:val="0"/>
                <w:sz w:val="15"/>
                <w:lang w:eastAsia="sk-SK"/>
              </w:rPr>
              <w:t>82 985</w:t>
            </w:r>
          </w:p>
        </w:tc>
      </w:tr>
      <w:tr w:rsidR="00E45044" w:rsidRPr="00297E92" w14:paraId="588BD92B" w14:textId="77777777" w:rsidTr="00323E56">
        <w:trPr>
          <w:cantSplit/>
        </w:trPr>
        <w:tc>
          <w:tcPr>
            <w:tcW w:w="1484" w:type="pct"/>
          </w:tcPr>
          <w:p w14:paraId="5AC8A08D" w14:textId="77777777" w:rsidR="00E45044" w:rsidRPr="00297E92" w:rsidRDefault="00E45044" w:rsidP="00E45044">
            <w:pPr>
              <w:ind w:left="142" w:hanging="142"/>
              <w:jc w:val="left"/>
              <w:rPr>
                <w:snapToGrid w:val="0"/>
                <w:sz w:val="15"/>
                <w:lang w:eastAsia="sk-SK"/>
              </w:rPr>
            </w:pPr>
            <w:r w:rsidRPr="00297E92">
              <w:rPr>
                <w:snapToGrid w:val="0"/>
                <w:sz w:val="15"/>
                <w:lang w:eastAsia="sk-SK"/>
              </w:rPr>
              <w:t>Iné pohľadávky</w:t>
            </w:r>
          </w:p>
        </w:tc>
        <w:tc>
          <w:tcPr>
            <w:tcW w:w="615" w:type="pct"/>
            <w:tcBorders>
              <w:top w:val="nil"/>
              <w:bottom w:val="nil"/>
            </w:tcBorders>
            <w:vAlign w:val="bottom"/>
          </w:tcPr>
          <w:p w14:paraId="5DC42DCB" w14:textId="1E0D5BAE" w:rsidR="00E45044" w:rsidRPr="00297E92" w:rsidRDefault="00E45044" w:rsidP="00E45044">
            <w:pPr>
              <w:jc w:val="right"/>
              <w:rPr>
                <w:snapToGrid w:val="0"/>
                <w:sz w:val="15"/>
                <w:lang w:eastAsia="sk-SK"/>
              </w:rPr>
            </w:pPr>
            <w:r w:rsidRPr="00297E92">
              <w:rPr>
                <w:snapToGrid w:val="0"/>
                <w:sz w:val="15"/>
                <w:lang w:eastAsia="sk-SK"/>
              </w:rPr>
              <w:t>164 140</w:t>
            </w:r>
          </w:p>
        </w:tc>
        <w:tc>
          <w:tcPr>
            <w:tcW w:w="590" w:type="pct"/>
            <w:tcBorders>
              <w:top w:val="nil"/>
              <w:bottom w:val="nil"/>
            </w:tcBorders>
            <w:vAlign w:val="bottom"/>
          </w:tcPr>
          <w:p w14:paraId="4A1DA627" w14:textId="0182EAE5" w:rsidR="00E45044" w:rsidRPr="00297E92" w:rsidRDefault="007E7F54" w:rsidP="00E45044">
            <w:pPr>
              <w:jc w:val="right"/>
              <w:rPr>
                <w:snapToGrid w:val="0"/>
                <w:sz w:val="15"/>
                <w:lang w:eastAsia="sk-SK"/>
              </w:rPr>
            </w:pPr>
            <w:r>
              <w:rPr>
                <w:snapToGrid w:val="0"/>
                <w:sz w:val="15"/>
                <w:lang w:eastAsia="sk-SK"/>
              </w:rPr>
              <w:t>-</w:t>
            </w:r>
          </w:p>
        </w:tc>
        <w:tc>
          <w:tcPr>
            <w:tcW w:w="748" w:type="pct"/>
            <w:tcBorders>
              <w:top w:val="nil"/>
              <w:bottom w:val="nil"/>
            </w:tcBorders>
            <w:shd w:val="clear" w:color="auto" w:fill="auto"/>
            <w:vAlign w:val="bottom"/>
          </w:tcPr>
          <w:p w14:paraId="6E7C0519" w14:textId="167A0E03" w:rsidR="00E45044" w:rsidRPr="001967CB" w:rsidRDefault="007E7F54" w:rsidP="00E45044">
            <w:pPr>
              <w:jc w:val="right"/>
              <w:rPr>
                <w:snapToGrid w:val="0"/>
                <w:sz w:val="15"/>
                <w:lang w:eastAsia="sk-SK"/>
              </w:rPr>
            </w:pPr>
            <w:r w:rsidRPr="001967CB">
              <w:rPr>
                <w:snapToGrid w:val="0"/>
                <w:sz w:val="15"/>
                <w:lang w:eastAsia="sk-SK"/>
              </w:rPr>
              <w:t>(164 140)</w:t>
            </w:r>
          </w:p>
        </w:tc>
        <w:tc>
          <w:tcPr>
            <w:tcW w:w="782" w:type="pct"/>
            <w:tcBorders>
              <w:top w:val="nil"/>
              <w:bottom w:val="nil"/>
            </w:tcBorders>
            <w:vAlign w:val="bottom"/>
          </w:tcPr>
          <w:p w14:paraId="26DC959B" w14:textId="6378531E" w:rsidR="00E45044" w:rsidRPr="00297E92" w:rsidRDefault="007E7F54" w:rsidP="00E45044">
            <w:pPr>
              <w:jc w:val="right"/>
              <w:rPr>
                <w:snapToGrid w:val="0"/>
                <w:sz w:val="15"/>
                <w:lang w:eastAsia="sk-SK"/>
              </w:rPr>
            </w:pPr>
            <w:r>
              <w:rPr>
                <w:snapToGrid w:val="0"/>
                <w:sz w:val="15"/>
                <w:lang w:eastAsia="sk-SK"/>
              </w:rPr>
              <w:t>-</w:t>
            </w:r>
          </w:p>
        </w:tc>
        <w:tc>
          <w:tcPr>
            <w:tcW w:w="781" w:type="pct"/>
            <w:tcBorders>
              <w:top w:val="nil"/>
              <w:bottom w:val="nil"/>
            </w:tcBorders>
            <w:vAlign w:val="bottom"/>
          </w:tcPr>
          <w:p w14:paraId="77642928" w14:textId="1A199CED" w:rsidR="00E45044" w:rsidRPr="00297E92" w:rsidRDefault="007E7F54" w:rsidP="00E45044">
            <w:pPr>
              <w:jc w:val="right"/>
              <w:rPr>
                <w:snapToGrid w:val="0"/>
                <w:sz w:val="15"/>
                <w:lang w:eastAsia="sk-SK"/>
              </w:rPr>
            </w:pPr>
            <w:r>
              <w:rPr>
                <w:snapToGrid w:val="0"/>
                <w:sz w:val="15"/>
                <w:lang w:eastAsia="sk-SK"/>
              </w:rPr>
              <w:t>-</w:t>
            </w:r>
          </w:p>
        </w:tc>
      </w:tr>
      <w:tr w:rsidR="00E45044" w:rsidRPr="00297E92" w14:paraId="6484722E" w14:textId="77777777" w:rsidTr="0072512B">
        <w:trPr>
          <w:cantSplit/>
        </w:trPr>
        <w:tc>
          <w:tcPr>
            <w:tcW w:w="1484" w:type="pct"/>
          </w:tcPr>
          <w:p w14:paraId="0817275B" w14:textId="77777777" w:rsidR="00E45044" w:rsidRPr="00297E92" w:rsidRDefault="00E45044" w:rsidP="00E45044">
            <w:pPr>
              <w:ind w:left="142" w:hanging="142"/>
              <w:jc w:val="left"/>
              <w:rPr>
                <w:b/>
                <w:bCs/>
                <w:snapToGrid w:val="0"/>
                <w:sz w:val="15"/>
                <w:lang w:eastAsia="sk-SK"/>
              </w:rPr>
            </w:pPr>
            <w:r w:rsidRPr="00297E92">
              <w:rPr>
                <w:b/>
                <w:bCs/>
                <w:snapToGrid w:val="0"/>
                <w:sz w:val="15"/>
                <w:lang w:eastAsia="sk-SK"/>
              </w:rPr>
              <w:t>Spolu</w:t>
            </w:r>
          </w:p>
        </w:tc>
        <w:tc>
          <w:tcPr>
            <w:tcW w:w="615" w:type="pct"/>
            <w:tcBorders>
              <w:top w:val="single" w:sz="4" w:space="0" w:color="auto"/>
              <w:bottom w:val="single" w:sz="8" w:space="0" w:color="auto"/>
            </w:tcBorders>
            <w:vAlign w:val="bottom"/>
          </w:tcPr>
          <w:p w14:paraId="7B4D94A3" w14:textId="63A5E4FF" w:rsidR="00E45044" w:rsidRPr="00297E92" w:rsidRDefault="00E45044" w:rsidP="00E45044">
            <w:pPr>
              <w:jc w:val="right"/>
              <w:rPr>
                <w:b/>
                <w:sz w:val="15"/>
              </w:rPr>
            </w:pPr>
            <w:r w:rsidRPr="00297E92">
              <w:rPr>
                <w:b/>
                <w:sz w:val="15"/>
              </w:rPr>
              <w:t>2 034 972</w:t>
            </w:r>
          </w:p>
        </w:tc>
        <w:tc>
          <w:tcPr>
            <w:tcW w:w="590" w:type="pct"/>
            <w:tcBorders>
              <w:top w:val="single" w:sz="4" w:space="0" w:color="auto"/>
              <w:bottom w:val="single" w:sz="8" w:space="0" w:color="auto"/>
            </w:tcBorders>
            <w:vAlign w:val="bottom"/>
          </w:tcPr>
          <w:p w14:paraId="6A4C3576" w14:textId="6E4EED9D" w:rsidR="00E45044" w:rsidRPr="00297E92" w:rsidRDefault="00621C73" w:rsidP="00E45044">
            <w:pPr>
              <w:jc w:val="right"/>
              <w:rPr>
                <w:b/>
                <w:sz w:val="14"/>
                <w:szCs w:val="14"/>
              </w:rPr>
            </w:pPr>
            <w:r>
              <w:rPr>
                <w:b/>
                <w:sz w:val="14"/>
                <w:szCs w:val="14"/>
              </w:rPr>
              <w:t xml:space="preserve">5 </w:t>
            </w:r>
            <w:r w:rsidR="007E7F54">
              <w:rPr>
                <w:b/>
                <w:sz w:val="14"/>
                <w:szCs w:val="14"/>
              </w:rPr>
              <w:t>418 170</w:t>
            </w:r>
          </w:p>
        </w:tc>
        <w:tc>
          <w:tcPr>
            <w:tcW w:w="748" w:type="pct"/>
            <w:tcBorders>
              <w:top w:val="single" w:sz="4" w:space="0" w:color="auto"/>
              <w:bottom w:val="single" w:sz="8" w:space="0" w:color="auto"/>
            </w:tcBorders>
            <w:vAlign w:val="bottom"/>
          </w:tcPr>
          <w:p w14:paraId="08ABE0A3" w14:textId="64FE9E36" w:rsidR="00E45044" w:rsidRPr="001967CB" w:rsidRDefault="007E7F54" w:rsidP="00E45044">
            <w:pPr>
              <w:jc w:val="right"/>
              <w:rPr>
                <w:b/>
                <w:sz w:val="15"/>
              </w:rPr>
            </w:pPr>
            <w:r w:rsidRPr="001967CB">
              <w:rPr>
                <w:b/>
                <w:sz w:val="15"/>
              </w:rPr>
              <w:t>(42 251)</w:t>
            </w:r>
          </w:p>
        </w:tc>
        <w:tc>
          <w:tcPr>
            <w:tcW w:w="782" w:type="pct"/>
            <w:tcBorders>
              <w:top w:val="single" w:sz="4" w:space="0" w:color="auto"/>
              <w:bottom w:val="single" w:sz="8" w:space="0" w:color="auto"/>
            </w:tcBorders>
            <w:vAlign w:val="bottom"/>
          </w:tcPr>
          <w:p w14:paraId="44D58EDA" w14:textId="17087954" w:rsidR="00E45044" w:rsidRPr="00297E92" w:rsidRDefault="007E7F54" w:rsidP="00E45044">
            <w:pPr>
              <w:jc w:val="right"/>
              <w:rPr>
                <w:b/>
                <w:sz w:val="15"/>
              </w:rPr>
            </w:pPr>
            <w:r>
              <w:rPr>
                <w:b/>
                <w:sz w:val="15"/>
              </w:rPr>
              <w:t>(230 216)</w:t>
            </w:r>
          </w:p>
        </w:tc>
        <w:tc>
          <w:tcPr>
            <w:tcW w:w="781" w:type="pct"/>
            <w:tcBorders>
              <w:top w:val="single" w:sz="4" w:space="0" w:color="auto"/>
              <w:bottom w:val="single" w:sz="8" w:space="0" w:color="auto"/>
            </w:tcBorders>
            <w:vAlign w:val="bottom"/>
          </w:tcPr>
          <w:p w14:paraId="4FD61F88" w14:textId="3B233AB9" w:rsidR="00E45044" w:rsidRPr="00297E92" w:rsidRDefault="00621C73" w:rsidP="00E45044">
            <w:pPr>
              <w:jc w:val="right"/>
              <w:rPr>
                <w:b/>
                <w:sz w:val="15"/>
              </w:rPr>
            </w:pPr>
            <w:r>
              <w:rPr>
                <w:b/>
                <w:sz w:val="15"/>
              </w:rPr>
              <w:t>7</w:t>
            </w:r>
            <w:r w:rsidR="007E7F54">
              <w:rPr>
                <w:b/>
                <w:sz w:val="15"/>
              </w:rPr>
              <w:t> 180 675</w:t>
            </w:r>
          </w:p>
        </w:tc>
      </w:tr>
    </w:tbl>
    <w:p w14:paraId="481D3D61" w14:textId="77777777" w:rsidR="00AF17C0" w:rsidRPr="00297E92" w:rsidRDefault="00AF17C0" w:rsidP="001F4A06"/>
    <w:p w14:paraId="24C896F2" w14:textId="77777777" w:rsidR="001F4A06" w:rsidRPr="00297E92" w:rsidRDefault="001F4A06" w:rsidP="001F4A06">
      <w:r w:rsidRPr="00297E92">
        <w:t>Spoločnosť vytvára opravné položky na pohľadávky v závislosti od ich vekovej štruktúry podľa vnútropodnikovej smernice. Na pohľadávky po lehote splatnosti nad 360 dní 100</w:t>
      </w:r>
      <w:r w:rsidR="0083748C" w:rsidRPr="00297E92">
        <w:t xml:space="preserve"> </w:t>
      </w:r>
      <w:r w:rsidRPr="00297E92">
        <w:t>%, nad 180 dní 75</w:t>
      </w:r>
      <w:r w:rsidR="0083748C" w:rsidRPr="00297E92">
        <w:t xml:space="preserve"> </w:t>
      </w:r>
      <w:r w:rsidRPr="00297E92">
        <w:t>%, nad 120 dní 50</w:t>
      </w:r>
      <w:r w:rsidR="0083748C" w:rsidRPr="00297E92">
        <w:t xml:space="preserve"> </w:t>
      </w:r>
      <w:r w:rsidRPr="00297E92">
        <w:t>%</w:t>
      </w:r>
      <w:r w:rsidR="004403AE" w:rsidRPr="00297E92">
        <w:t xml:space="preserve"> a nad 60 dní </w:t>
      </w:r>
      <w:r w:rsidRPr="00297E92">
        <w:t>25</w:t>
      </w:r>
      <w:r w:rsidR="0083748C" w:rsidRPr="00297E92">
        <w:t xml:space="preserve"> </w:t>
      </w:r>
      <w:r w:rsidRPr="00297E92">
        <w:t>%.</w:t>
      </w:r>
    </w:p>
    <w:p w14:paraId="3E537A30" w14:textId="77777777" w:rsidR="00D95E73" w:rsidRPr="00297E92" w:rsidRDefault="00D95E73" w:rsidP="001F4A06">
      <w:pPr>
        <w:rPr>
          <w:highlight w:val="yellow"/>
        </w:rPr>
      </w:pPr>
    </w:p>
    <w:p w14:paraId="238346BA" w14:textId="77777777" w:rsidR="00D95E73" w:rsidRPr="00297E92" w:rsidRDefault="00D95E73" w:rsidP="00F45E99">
      <w:pPr>
        <w:pStyle w:val="Nadpis3"/>
      </w:pPr>
      <w:r w:rsidRPr="00297E92">
        <w:t xml:space="preserve">Pohľadávky voči spriazneným osobám </w:t>
      </w:r>
    </w:p>
    <w:p w14:paraId="7E3D0563" w14:textId="77777777" w:rsidR="00D95E73" w:rsidRPr="00297E92" w:rsidRDefault="00D95E73" w:rsidP="00D95E73"/>
    <w:tbl>
      <w:tblPr>
        <w:tblW w:w="9073" w:type="dxa"/>
        <w:tblInd w:w="108" w:type="dxa"/>
        <w:tblLook w:val="0000" w:firstRow="0" w:lastRow="0" w:firstColumn="0" w:lastColumn="0" w:noHBand="0" w:noVBand="0"/>
      </w:tblPr>
      <w:tblGrid>
        <w:gridCol w:w="5524"/>
        <w:gridCol w:w="2064"/>
        <w:gridCol w:w="1485"/>
      </w:tblGrid>
      <w:tr w:rsidR="00D95E73" w:rsidRPr="00297E92" w14:paraId="037EC90D" w14:textId="77777777" w:rsidTr="005827D4">
        <w:tc>
          <w:tcPr>
            <w:tcW w:w="5524" w:type="dxa"/>
            <w:tcBorders>
              <w:top w:val="single" w:sz="8" w:space="0" w:color="auto"/>
              <w:bottom w:val="single" w:sz="4" w:space="0" w:color="auto"/>
            </w:tcBorders>
            <w:vAlign w:val="center"/>
          </w:tcPr>
          <w:p w14:paraId="0604B389" w14:textId="77777777" w:rsidR="00D95E73" w:rsidRPr="00297E92" w:rsidRDefault="00D95E73" w:rsidP="00D95E73">
            <w:pPr>
              <w:rPr>
                <w:b/>
                <w:i/>
                <w:sz w:val="15"/>
                <w:szCs w:val="15"/>
              </w:rPr>
            </w:pPr>
            <w:r w:rsidRPr="00297E92">
              <w:rPr>
                <w:b/>
                <w:i/>
                <w:sz w:val="15"/>
                <w:szCs w:val="15"/>
              </w:rPr>
              <w:t>Položka</w:t>
            </w:r>
          </w:p>
        </w:tc>
        <w:tc>
          <w:tcPr>
            <w:tcW w:w="2064" w:type="dxa"/>
            <w:tcBorders>
              <w:top w:val="single" w:sz="8" w:space="0" w:color="auto"/>
              <w:bottom w:val="single" w:sz="4" w:space="0" w:color="auto"/>
            </w:tcBorders>
            <w:vAlign w:val="center"/>
          </w:tcPr>
          <w:p w14:paraId="7D6838F3" w14:textId="77777777" w:rsidR="00D95E73" w:rsidRPr="00297E92" w:rsidRDefault="00D95E73" w:rsidP="00D95E73">
            <w:pPr>
              <w:rPr>
                <w:b/>
                <w:i/>
                <w:sz w:val="15"/>
                <w:szCs w:val="15"/>
              </w:rPr>
            </w:pPr>
            <w:r w:rsidRPr="00297E92">
              <w:rPr>
                <w:b/>
                <w:i/>
                <w:sz w:val="15"/>
                <w:szCs w:val="15"/>
              </w:rPr>
              <w:t>Spriaznené osoby</w:t>
            </w:r>
          </w:p>
        </w:tc>
        <w:tc>
          <w:tcPr>
            <w:tcW w:w="1485" w:type="dxa"/>
            <w:tcBorders>
              <w:top w:val="single" w:sz="8" w:space="0" w:color="auto"/>
              <w:bottom w:val="single" w:sz="4" w:space="0" w:color="auto"/>
            </w:tcBorders>
            <w:vAlign w:val="center"/>
          </w:tcPr>
          <w:p w14:paraId="225DCC99" w14:textId="31D6F489" w:rsidR="00D95E73" w:rsidRPr="00297E92" w:rsidRDefault="00D95E73">
            <w:pPr>
              <w:ind w:left="-57" w:right="-57"/>
              <w:jc w:val="center"/>
              <w:rPr>
                <w:b/>
                <w:i/>
                <w:sz w:val="15"/>
                <w:szCs w:val="15"/>
              </w:rPr>
            </w:pPr>
            <w:r w:rsidRPr="00297E92">
              <w:rPr>
                <w:b/>
                <w:i/>
                <w:sz w:val="15"/>
                <w:szCs w:val="15"/>
              </w:rPr>
              <w:t>Suma k 31. 12. 20</w:t>
            </w:r>
            <w:r w:rsidR="00E45044">
              <w:rPr>
                <w:b/>
                <w:i/>
                <w:sz w:val="15"/>
                <w:szCs w:val="15"/>
              </w:rPr>
              <w:t>16</w:t>
            </w:r>
          </w:p>
        </w:tc>
      </w:tr>
      <w:tr w:rsidR="00D95E73" w:rsidRPr="00297E92" w14:paraId="2EC44BFC" w14:textId="77777777" w:rsidTr="005827D4">
        <w:trPr>
          <w:trHeight w:val="70"/>
        </w:trPr>
        <w:tc>
          <w:tcPr>
            <w:tcW w:w="5524" w:type="dxa"/>
            <w:tcBorders>
              <w:top w:val="single" w:sz="4" w:space="0" w:color="auto"/>
            </w:tcBorders>
          </w:tcPr>
          <w:p w14:paraId="31F3A56E" w14:textId="77777777" w:rsidR="00D95E73" w:rsidRPr="00297E92" w:rsidRDefault="00D95E73" w:rsidP="00D95E73">
            <w:pPr>
              <w:rPr>
                <w:b/>
                <w:i/>
                <w:sz w:val="15"/>
              </w:rPr>
            </w:pPr>
            <w:r w:rsidRPr="00297E92">
              <w:rPr>
                <w:b/>
                <w:i/>
                <w:sz w:val="15"/>
              </w:rPr>
              <w:t>Dlhodobé pohľadávky</w:t>
            </w:r>
          </w:p>
        </w:tc>
        <w:tc>
          <w:tcPr>
            <w:tcW w:w="2064" w:type="dxa"/>
            <w:tcBorders>
              <w:top w:val="single" w:sz="4" w:space="0" w:color="auto"/>
            </w:tcBorders>
          </w:tcPr>
          <w:p w14:paraId="6B1E3F28" w14:textId="77777777" w:rsidR="00D95E73" w:rsidRPr="00297E92" w:rsidRDefault="00D95E73" w:rsidP="00D95E73">
            <w:pPr>
              <w:rPr>
                <w:b/>
                <w:i/>
                <w:sz w:val="15"/>
              </w:rPr>
            </w:pPr>
          </w:p>
        </w:tc>
        <w:tc>
          <w:tcPr>
            <w:tcW w:w="1485" w:type="dxa"/>
            <w:tcBorders>
              <w:top w:val="single" w:sz="4" w:space="0" w:color="auto"/>
            </w:tcBorders>
          </w:tcPr>
          <w:p w14:paraId="0269C557" w14:textId="77777777" w:rsidR="00D95E73" w:rsidRPr="00297E92" w:rsidRDefault="00D95E73" w:rsidP="00D95E73">
            <w:pPr>
              <w:jc w:val="right"/>
              <w:rPr>
                <w:b/>
                <w:i/>
                <w:sz w:val="15"/>
              </w:rPr>
            </w:pPr>
          </w:p>
        </w:tc>
      </w:tr>
      <w:tr w:rsidR="00D95E73" w:rsidRPr="00297E92" w14:paraId="13FBEEF2" w14:textId="77777777" w:rsidTr="00CB7BA1">
        <w:tc>
          <w:tcPr>
            <w:tcW w:w="5524" w:type="dxa"/>
          </w:tcPr>
          <w:p w14:paraId="3BA3D0ED" w14:textId="77777777" w:rsidR="00D95E73" w:rsidRPr="00297E92" w:rsidRDefault="00D95E73" w:rsidP="00BF6FD9">
            <w:pPr>
              <w:rPr>
                <w:snapToGrid w:val="0"/>
                <w:sz w:val="15"/>
                <w:lang w:eastAsia="sk-SK"/>
              </w:rPr>
            </w:pPr>
            <w:r w:rsidRPr="00297E92">
              <w:rPr>
                <w:snapToGrid w:val="0"/>
                <w:sz w:val="15"/>
                <w:lang w:eastAsia="sk-SK"/>
              </w:rPr>
              <w:t xml:space="preserve">Pohľadávky z obchodného styku </w:t>
            </w:r>
          </w:p>
        </w:tc>
        <w:tc>
          <w:tcPr>
            <w:tcW w:w="2064" w:type="dxa"/>
            <w:vAlign w:val="bottom"/>
          </w:tcPr>
          <w:p w14:paraId="1692DE6E" w14:textId="77777777" w:rsidR="00D95E73" w:rsidRPr="00297E92" w:rsidRDefault="00D95E73" w:rsidP="00D95E73">
            <w:pPr>
              <w:rPr>
                <w:snapToGrid w:val="0"/>
                <w:sz w:val="15"/>
                <w:lang w:eastAsia="sk-SK"/>
              </w:rPr>
            </w:pPr>
          </w:p>
        </w:tc>
        <w:tc>
          <w:tcPr>
            <w:tcW w:w="1485" w:type="dxa"/>
            <w:vAlign w:val="bottom"/>
          </w:tcPr>
          <w:p w14:paraId="1B6BDCA2" w14:textId="1E700B01" w:rsidR="00D95E73" w:rsidRPr="00297E92" w:rsidRDefault="00D95E73" w:rsidP="00CB7BA1">
            <w:pPr>
              <w:jc w:val="right"/>
              <w:rPr>
                <w:snapToGrid w:val="0"/>
                <w:sz w:val="15"/>
                <w:lang w:eastAsia="sk-SK"/>
              </w:rPr>
            </w:pPr>
          </w:p>
        </w:tc>
      </w:tr>
      <w:tr w:rsidR="00D95E73" w:rsidRPr="00297E92" w14:paraId="1967E4B7" w14:textId="77777777" w:rsidTr="00CB7BA1">
        <w:tc>
          <w:tcPr>
            <w:tcW w:w="5524" w:type="dxa"/>
          </w:tcPr>
          <w:p w14:paraId="430A8751" w14:textId="77777777" w:rsidR="00D95E73" w:rsidRPr="00297E92" w:rsidRDefault="00A66A60" w:rsidP="00916357">
            <w:pPr>
              <w:ind w:left="142" w:hanging="142"/>
              <w:jc w:val="left"/>
              <w:rPr>
                <w:snapToGrid w:val="0"/>
                <w:sz w:val="15"/>
                <w:lang w:eastAsia="sk-SK"/>
              </w:rPr>
            </w:pPr>
            <w:r w:rsidRPr="00297E92">
              <w:rPr>
                <w:snapToGrid w:val="0"/>
                <w:sz w:val="15"/>
                <w:lang w:eastAsia="sk-SK"/>
              </w:rPr>
              <w:t xml:space="preserve">Ost. </w:t>
            </w:r>
            <w:r w:rsidR="00916357" w:rsidRPr="00297E92">
              <w:rPr>
                <w:snapToGrid w:val="0"/>
                <w:sz w:val="15"/>
                <w:lang w:eastAsia="sk-SK"/>
              </w:rPr>
              <w:t>p</w:t>
            </w:r>
            <w:r w:rsidRPr="00297E92">
              <w:rPr>
                <w:snapToGrid w:val="0"/>
                <w:sz w:val="15"/>
                <w:lang w:eastAsia="sk-SK"/>
              </w:rPr>
              <w:t>ohľadávky voči prepojeným účt. jednotkám</w:t>
            </w:r>
          </w:p>
        </w:tc>
        <w:tc>
          <w:tcPr>
            <w:tcW w:w="2064" w:type="dxa"/>
            <w:vAlign w:val="bottom"/>
          </w:tcPr>
          <w:p w14:paraId="05F5FA42" w14:textId="2FAC502D" w:rsidR="00D95E73" w:rsidRPr="00297E92" w:rsidRDefault="007E7F54" w:rsidP="00D95E73">
            <w:pPr>
              <w:rPr>
                <w:snapToGrid w:val="0"/>
                <w:sz w:val="15"/>
                <w:lang w:eastAsia="sk-SK"/>
              </w:rPr>
            </w:pPr>
            <w:r>
              <w:rPr>
                <w:snapToGrid w:val="0"/>
                <w:sz w:val="15"/>
                <w:lang w:eastAsia="sk-SK"/>
              </w:rPr>
              <w:t>dcérska spoločnosť</w:t>
            </w:r>
          </w:p>
        </w:tc>
        <w:tc>
          <w:tcPr>
            <w:tcW w:w="1485" w:type="dxa"/>
            <w:vAlign w:val="bottom"/>
          </w:tcPr>
          <w:p w14:paraId="488E628F" w14:textId="4B62FA08" w:rsidR="00D95E73" w:rsidRPr="00297E92" w:rsidRDefault="007E7F54" w:rsidP="00CB7BA1">
            <w:pPr>
              <w:jc w:val="right"/>
              <w:rPr>
                <w:snapToGrid w:val="0"/>
                <w:sz w:val="15"/>
                <w:lang w:eastAsia="sk-SK"/>
              </w:rPr>
            </w:pPr>
            <w:r>
              <w:rPr>
                <w:snapToGrid w:val="0"/>
                <w:sz w:val="15"/>
                <w:lang w:eastAsia="sk-SK"/>
              </w:rPr>
              <w:t>2 515 000</w:t>
            </w:r>
          </w:p>
        </w:tc>
      </w:tr>
      <w:tr w:rsidR="00D95E73" w:rsidRPr="00297E92" w14:paraId="3ABCBA01" w14:textId="77777777" w:rsidTr="00CB7BA1">
        <w:tc>
          <w:tcPr>
            <w:tcW w:w="5524" w:type="dxa"/>
          </w:tcPr>
          <w:p w14:paraId="41BDEF03" w14:textId="77777777" w:rsidR="00D95E73" w:rsidRPr="00297E92" w:rsidRDefault="00D95E73" w:rsidP="00BF6FD9">
            <w:pPr>
              <w:rPr>
                <w:snapToGrid w:val="0"/>
                <w:sz w:val="15"/>
                <w:lang w:eastAsia="sk-SK"/>
              </w:rPr>
            </w:pPr>
            <w:r w:rsidRPr="00297E92">
              <w:rPr>
                <w:snapToGrid w:val="0"/>
                <w:sz w:val="15"/>
                <w:lang w:eastAsia="sk-SK"/>
              </w:rPr>
              <w:t xml:space="preserve">Ostatné pohľadávky v rámci konsolidovaného celku </w:t>
            </w:r>
          </w:p>
        </w:tc>
        <w:tc>
          <w:tcPr>
            <w:tcW w:w="2064" w:type="dxa"/>
            <w:vAlign w:val="bottom"/>
          </w:tcPr>
          <w:p w14:paraId="2E871836" w14:textId="77777777" w:rsidR="00D95E73" w:rsidRPr="00297E92" w:rsidRDefault="00D95E73" w:rsidP="00D95E73">
            <w:pPr>
              <w:rPr>
                <w:snapToGrid w:val="0"/>
                <w:sz w:val="15"/>
                <w:lang w:eastAsia="sk-SK"/>
              </w:rPr>
            </w:pPr>
          </w:p>
        </w:tc>
        <w:tc>
          <w:tcPr>
            <w:tcW w:w="1485" w:type="dxa"/>
            <w:vAlign w:val="bottom"/>
          </w:tcPr>
          <w:p w14:paraId="0FB8AC75" w14:textId="2F1EE87D" w:rsidR="00D95E73" w:rsidRPr="00297E92" w:rsidRDefault="00D95E73" w:rsidP="00CB7BA1">
            <w:pPr>
              <w:jc w:val="right"/>
              <w:rPr>
                <w:snapToGrid w:val="0"/>
                <w:sz w:val="15"/>
                <w:lang w:eastAsia="sk-SK"/>
              </w:rPr>
            </w:pPr>
          </w:p>
        </w:tc>
      </w:tr>
      <w:tr w:rsidR="00D95E73" w:rsidRPr="00297E92" w14:paraId="3A433694" w14:textId="77777777" w:rsidTr="00CB7BA1">
        <w:tc>
          <w:tcPr>
            <w:tcW w:w="5524" w:type="dxa"/>
          </w:tcPr>
          <w:p w14:paraId="7538865C" w14:textId="77777777" w:rsidR="00D95E73" w:rsidRPr="00297E92" w:rsidRDefault="00D95E73" w:rsidP="00BF6FD9">
            <w:pPr>
              <w:rPr>
                <w:snapToGrid w:val="0"/>
                <w:sz w:val="15"/>
                <w:lang w:eastAsia="sk-SK"/>
              </w:rPr>
            </w:pPr>
            <w:r w:rsidRPr="00297E92">
              <w:rPr>
                <w:snapToGrid w:val="0"/>
                <w:sz w:val="15"/>
                <w:lang w:eastAsia="sk-SK"/>
              </w:rPr>
              <w:t xml:space="preserve">Pohľadávky voči spoločníkom, členom a združeniu </w:t>
            </w:r>
          </w:p>
        </w:tc>
        <w:tc>
          <w:tcPr>
            <w:tcW w:w="2064" w:type="dxa"/>
            <w:vAlign w:val="bottom"/>
          </w:tcPr>
          <w:p w14:paraId="14877B00" w14:textId="77777777" w:rsidR="00D95E73" w:rsidRPr="00297E92" w:rsidRDefault="00D95E73" w:rsidP="00D95E73">
            <w:pPr>
              <w:rPr>
                <w:snapToGrid w:val="0"/>
                <w:sz w:val="15"/>
                <w:lang w:eastAsia="sk-SK"/>
              </w:rPr>
            </w:pPr>
          </w:p>
        </w:tc>
        <w:tc>
          <w:tcPr>
            <w:tcW w:w="1485" w:type="dxa"/>
            <w:vAlign w:val="bottom"/>
          </w:tcPr>
          <w:p w14:paraId="2C8660FB" w14:textId="4FC9C63F" w:rsidR="00D95E73" w:rsidRPr="00297E92" w:rsidRDefault="00D95E73" w:rsidP="00CB7BA1">
            <w:pPr>
              <w:jc w:val="right"/>
              <w:rPr>
                <w:snapToGrid w:val="0"/>
                <w:sz w:val="15"/>
                <w:lang w:eastAsia="sk-SK"/>
              </w:rPr>
            </w:pPr>
          </w:p>
        </w:tc>
      </w:tr>
      <w:tr w:rsidR="00D95E73" w:rsidRPr="00297E92" w14:paraId="07057DD3" w14:textId="77777777" w:rsidTr="00CB7BA1">
        <w:tc>
          <w:tcPr>
            <w:tcW w:w="5524" w:type="dxa"/>
          </w:tcPr>
          <w:p w14:paraId="3F91AADA" w14:textId="77777777" w:rsidR="00D95E73" w:rsidRPr="00297E92" w:rsidRDefault="00D95E73" w:rsidP="00BF6FD9">
            <w:pPr>
              <w:rPr>
                <w:snapToGrid w:val="0"/>
                <w:sz w:val="15"/>
                <w:lang w:eastAsia="sk-SK"/>
              </w:rPr>
            </w:pPr>
            <w:r w:rsidRPr="00297E92">
              <w:rPr>
                <w:snapToGrid w:val="0"/>
                <w:sz w:val="15"/>
                <w:lang w:eastAsia="sk-SK"/>
              </w:rPr>
              <w:t xml:space="preserve">Iné pohľadávky </w:t>
            </w:r>
          </w:p>
        </w:tc>
        <w:tc>
          <w:tcPr>
            <w:tcW w:w="2064" w:type="dxa"/>
            <w:vAlign w:val="bottom"/>
          </w:tcPr>
          <w:p w14:paraId="525433ED" w14:textId="77777777" w:rsidR="00D95E73" w:rsidRPr="00297E92" w:rsidRDefault="00D95E73" w:rsidP="00D95E73">
            <w:pPr>
              <w:rPr>
                <w:snapToGrid w:val="0"/>
                <w:sz w:val="15"/>
                <w:lang w:eastAsia="sk-SK"/>
              </w:rPr>
            </w:pPr>
          </w:p>
        </w:tc>
        <w:tc>
          <w:tcPr>
            <w:tcW w:w="1485" w:type="dxa"/>
            <w:vAlign w:val="bottom"/>
          </w:tcPr>
          <w:p w14:paraId="0358F6EC" w14:textId="0AC739A1" w:rsidR="00D95E73" w:rsidRPr="00297E92" w:rsidRDefault="00D95E73" w:rsidP="00CB7BA1">
            <w:pPr>
              <w:jc w:val="right"/>
              <w:rPr>
                <w:snapToGrid w:val="0"/>
                <w:sz w:val="15"/>
                <w:lang w:eastAsia="sk-SK"/>
              </w:rPr>
            </w:pPr>
          </w:p>
        </w:tc>
      </w:tr>
      <w:tr w:rsidR="00D95E73" w:rsidRPr="00297E92" w14:paraId="29C6E0BD" w14:textId="77777777" w:rsidTr="00CB7BA1">
        <w:tc>
          <w:tcPr>
            <w:tcW w:w="5524" w:type="dxa"/>
          </w:tcPr>
          <w:p w14:paraId="78B8C311" w14:textId="77777777" w:rsidR="00D95E73" w:rsidRPr="00297E92" w:rsidRDefault="00D95E73" w:rsidP="00D95E73">
            <w:pPr>
              <w:rPr>
                <w:snapToGrid w:val="0"/>
                <w:sz w:val="15"/>
                <w:lang w:eastAsia="sk-SK"/>
              </w:rPr>
            </w:pPr>
          </w:p>
        </w:tc>
        <w:tc>
          <w:tcPr>
            <w:tcW w:w="2064" w:type="dxa"/>
            <w:vAlign w:val="bottom"/>
          </w:tcPr>
          <w:p w14:paraId="632064F3" w14:textId="77777777" w:rsidR="00D95E73" w:rsidRPr="00297E92" w:rsidRDefault="00D95E73" w:rsidP="00D95E73">
            <w:pPr>
              <w:rPr>
                <w:snapToGrid w:val="0"/>
                <w:sz w:val="15"/>
                <w:lang w:eastAsia="sk-SK"/>
              </w:rPr>
            </w:pPr>
          </w:p>
        </w:tc>
        <w:tc>
          <w:tcPr>
            <w:tcW w:w="1485" w:type="dxa"/>
            <w:vAlign w:val="bottom"/>
          </w:tcPr>
          <w:p w14:paraId="6CCDAF31" w14:textId="77777777" w:rsidR="00D95E73" w:rsidRPr="00297E92" w:rsidRDefault="00D95E73" w:rsidP="00CB7BA1">
            <w:pPr>
              <w:jc w:val="right"/>
              <w:rPr>
                <w:snapToGrid w:val="0"/>
                <w:sz w:val="15"/>
                <w:lang w:eastAsia="sk-SK"/>
              </w:rPr>
            </w:pPr>
          </w:p>
        </w:tc>
      </w:tr>
      <w:tr w:rsidR="00D95E73" w:rsidRPr="00297E92" w14:paraId="376CF05E" w14:textId="77777777" w:rsidTr="00CB7BA1">
        <w:tc>
          <w:tcPr>
            <w:tcW w:w="5524" w:type="dxa"/>
          </w:tcPr>
          <w:p w14:paraId="4DA888E7" w14:textId="77777777" w:rsidR="00D95E73" w:rsidRPr="00297E92" w:rsidRDefault="00D95E73" w:rsidP="00D95E73">
            <w:pPr>
              <w:rPr>
                <w:b/>
                <w:i/>
                <w:sz w:val="15"/>
              </w:rPr>
            </w:pPr>
            <w:r w:rsidRPr="00297E92">
              <w:rPr>
                <w:b/>
                <w:i/>
                <w:sz w:val="15"/>
              </w:rPr>
              <w:t>Krátkodobé pohľadávky</w:t>
            </w:r>
          </w:p>
        </w:tc>
        <w:tc>
          <w:tcPr>
            <w:tcW w:w="2064" w:type="dxa"/>
            <w:vAlign w:val="bottom"/>
          </w:tcPr>
          <w:p w14:paraId="5598E261" w14:textId="77777777" w:rsidR="00D95E73" w:rsidRPr="00297E92" w:rsidRDefault="00D95E73" w:rsidP="00D95E73">
            <w:pPr>
              <w:rPr>
                <w:b/>
                <w:i/>
                <w:sz w:val="15"/>
              </w:rPr>
            </w:pPr>
          </w:p>
        </w:tc>
        <w:tc>
          <w:tcPr>
            <w:tcW w:w="1485" w:type="dxa"/>
            <w:vAlign w:val="bottom"/>
          </w:tcPr>
          <w:p w14:paraId="6531829F" w14:textId="77777777" w:rsidR="00D95E73" w:rsidRPr="00297E92" w:rsidRDefault="00D95E73" w:rsidP="00CB7BA1">
            <w:pPr>
              <w:jc w:val="right"/>
              <w:rPr>
                <w:b/>
                <w:i/>
                <w:sz w:val="15"/>
              </w:rPr>
            </w:pPr>
          </w:p>
        </w:tc>
      </w:tr>
      <w:tr w:rsidR="00D95E73" w:rsidRPr="00297E92" w14:paraId="692EC7AB" w14:textId="77777777" w:rsidTr="00CB7BA1">
        <w:tc>
          <w:tcPr>
            <w:tcW w:w="5524" w:type="dxa"/>
          </w:tcPr>
          <w:p w14:paraId="694E217C" w14:textId="77777777" w:rsidR="00D95E73" w:rsidRPr="00297E92" w:rsidRDefault="00D95E73" w:rsidP="00BF6FD9">
            <w:pPr>
              <w:rPr>
                <w:snapToGrid w:val="0"/>
                <w:sz w:val="15"/>
                <w:lang w:eastAsia="sk-SK"/>
              </w:rPr>
            </w:pPr>
            <w:r w:rsidRPr="00297E92">
              <w:rPr>
                <w:snapToGrid w:val="0"/>
                <w:sz w:val="15"/>
                <w:lang w:eastAsia="sk-SK"/>
              </w:rPr>
              <w:t xml:space="preserve">Pohľadávky z obchodného styku </w:t>
            </w:r>
            <w:r w:rsidR="00A66A60" w:rsidRPr="00297E92">
              <w:rPr>
                <w:snapToGrid w:val="0"/>
                <w:sz w:val="15"/>
                <w:lang w:eastAsia="sk-SK"/>
              </w:rPr>
              <w:t>voči prepojeným účt. jednotkám</w:t>
            </w:r>
          </w:p>
        </w:tc>
        <w:tc>
          <w:tcPr>
            <w:tcW w:w="2064" w:type="dxa"/>
            <w:vAlign w:val="bottom"/>
          </w:tcPr>
          <w:p w14:paraId="75677BFE" w14:textId="77777777" w:rsidR="00D95E73" w:rsidRPr="00297E92" w:rsidRDefault="00D95E73" w:rsidP="00D95E73">
            <w:pPr>
              <w:rPr>
                <w:snapToGrid w:val="0"/>
                <w:sz w:val="15"/>
                <w:lang w:eastAsia="sk-SK"/>
              </w:rPr>
            </w:pPr>
            <w:r w:rsidRPr="00297E92">
              <w:rPr>
                <w:snapToGrid w:val="0"/>
                <w:sz w:val="15"/>
                <w:lang w:eastAsia="sk-SK"/>
              </w:rPr>
              <w:t>dcérska spoločnosť</w:t>
            </w:r>
          </w:p>
        </w:tc>
        <w:tc>
          <w:tcPr>
            <w:tcW w:w="1485" w:type="dxa"/>
            <w:vAlign w:val="bottom"/>
          </w:tcPr>
          <w:p w14:paraId="1E0CB956" w14:textId="355A79DC" w:rsidR="00D95E73" w:rsidRPr="00297E92" w:rsidRDefault="002B4F93">
            <w:pPr>
              <w:jc w:val="right"/>
              <w:rPr>
                <w:snapToGrid w:val="0"/>
                <w:sz w:val="15"/>
                <w:lang w:eastAsia="sk-SK"/>
              </w:rPr>
            </w:pPr>
            <w:r>
              <w:rPr>
                <w:snapToGrid w:val="0"/>
                <w:sz w:val="15"/>
                <w:lang w:eastAsia="sk-SK"/>
              </w:rPr>
              <w:t>5 636 716</w:t>
            </w:r>
          </w:p>
        </w:tc>
      </w:tr>
      <w:tr w:rsidR="00D95E73" w:rsidRPr="00297E92" w14:paraId="009239FF" w14:textId="77777777" w:rsidTr="00CB7BA1">
        <w:tc>
          <w:tcPr>
            <w:tcW w:w="5524" w:type="dxa"/>
          </w:tcPr>
          <w:p w14:paraId="42AEEA80" w14:textId="77777777" w:rsidR="00D95E73" w:rsidRPr="00297E92" w:rsidRDefault="00D95E73" w:rsidP="00BF6FD9">
            <w:pPr>
              <w:ind w:left="142" w:hanging="142"/>
              <w:jc w:val="left"/>
              <w:rPr>
                <w:snapToGrid w:val="0"/>
                <w:sz w:val="15"/>
                <w:lang w:eastAsia="sk-SK"/>
              </w:rPr>
            </w:pPr>
            <w:r w:rsidRPr="00297E92">
              <w:rPr>
                <w:snapToGrid w:val="0"/>
                <w:sz w:val="15"/>
                <w:lang w:eastAsia="sk-SK"/>
              </w:rPr>
              <w:t>Pohľadávky voči dcérskej účtovnej jednotke a materskej účtovnej jednotke</w:t>
            </w:r>
          </w:p>
        </w:tc>
        <w:tc>
          <w:tcPr>
            <w:tcW w:w="2064" w:type="dxa"/>
            <w:vAlign w:val="bottom"/>
          </w:tcPr>
          <w:p w14:paraId="4B67023F" w14:textId="77777777" w:rsidR="00D95E73" w:rsidRPr="00297E92" w:rsidRDefault="00D95E73" w:rsidP="00D95E73">
            <w:pPr>
              <w:rPr>
                <w:snapToGrid w:val="0"/>
                <w:sz w:val="15"/>
                <w:lang w:eastAsia="sk-SK"/>
              </w:rPr>
            </w:pPr>
          </w:p>
        </w:tc>
        <w:tc>
          <w:tcPr>
            <w:tcW w:w="1485" w:type="dxa"/>
            <w:vAlign w:val="bottom"/>
          </w:tcPr>
          <w:p w14:paraId="49CE0B3F" w14:textId="01345F9B" w:rsidR="00D95E73" w:rsidRPr="00297E92" w:rsidRDefault="00D95E73" w:rsidP="00CB7BA1">
            <w:pPr>
              <w:jc w:val="right"/>
              <w:rPr>
                <w:snapToGrid w:val="0"/>
                <w:sz w:val="15"/>
                <w:lang w:eastAsia="sk-SK"/>
              </w:rPr>
            </w:pPr>
          </w:p>
        </w:tc>
      </w:tr>
      <w:tr w:rsidR="00D95E73" w:rsidRPr="00297E92" w14:paraId="0974B83E" w14:textId="77777777" w:rsidTr="00CB7BA1">
        <w:tc>
          <w:tcPr>
            <w:tcW w:w="5524" w:type="dxa"/>
          </w:tcPr>
          <w:p w14:paraId="04C79168" w14:textId="77777777" w:rsidR="00D95E73" w:rsidRPr="00297E92" w:rsidRDefault="00D95E73" w:rsidP="00BF6FD9">
            <w:pPr>
              <w:rPr>
                <w:snapToGrid w:val="0"/>
                <w:sz w:val="15"/>
                <w:lang w:eastAsia="sk-SK"/>
              </w:rPr>
            </w:pPr>
            <w:r w:rsidRPr="00297E92">
              <w:rPr>
                <w:snapToGrid w:val="0"/>
                <w:sz w:val="15"/>
                <w:lang w:eastAsia="sk-SK"/>
              </w:rPr>
              <w:t xml:space="preserve">Ostatné pohľadávky v rámci konsolidovaného celku </w:t>
            </w:r>
          </w:p>
        </w:tc>
        <w:tc>
          <w:tcPr>
            <w:tcW w:w="2064" w:type="dxa"/>
            <w:vAlign w:val="bottom"/>
          </w:tcPr>
          <w:p w14:paraId="7721E4DF" w14:textId="77777777" w:rsidR="00D95E73" w:rsidRPr="00297E92" w:rsidRDefault="00290F3D" w:rsidP="00D95E73">
            <w:pPr>
              <w:rPr>
                <w:snapToGrid w:val="0"/>
                <w:sz w:val="15"/>
                <w:lang w:eastAsia="sk-SK"/>
              </w:rPr>
            </w:pPr>
            <w:r w:rsidRPr="00297E92">
              <w:rPr>
                <w:snapToGrid w:val="0"/>
                <w:sz w:val="15"/>
                <w:lang w:eastAsia="sk-SK"/>
              </w:rPr>
              <w:t>dcérska spoločnosť</w:t>
            </w:r>
          </w:p>
        </w:tc>
        <w:tc>
          <w:tcPr>
            <w:tcW w:w="1485" w:type="dxa"/>
            <w:vAlign w:val="bottom"/>
          </w:tcPr>
          <w:p w14:paraId="6A563D26" w14:textId="514469AA" w:rsidR="00D95E73" w:rsidRPr="00297E92" w:rsidRDefault="007E7F54">
            <w:pPr>
              <w:jc w:val="right"/>
              <w:rPr>
                <w:snapToGrid w:val="0"/>
                <w:sz w:val="15"/>
                <w:lang w:eastAsia="sk-SK"/>
              </w:rPr>
            </w:pPr>
            <w:r>
              <w:rPr>
                <w:snapToGrid w:val="0"/>
                <w:sz w:val="15"/>
                <w:lang w:eastAsia="sk-SK"/>
              </w:rPr>
              <w:t>23 55</w:t>
            </w:r>
            <w:r w:rsidR="00D12B97">
              <w:rPr>
                <w:snapToGrid w:val="0"/>
                <w:sz w:val="15"/>
                <w:lang w:eastAsia="sk-SK"/>
              </w:rPr>
              <w:t>7</w:t>
            </w:r>
          </w:p>
        </w:tc>
      </w:tr>
      <w:tr w:rsidR="00D95E73" w:rsidRPr="00297E92" w14:paraId="6A928E1D" w14:textId="77777777" w:rsidTr="00CB7BA1">
        <w:tc>
          <w:tcPr>
            <w:tcW w:w="5524" w:type="dxa"/>
          </w:tcPr>
          <w:p w14:paraId="5DCCE967" w14:textId="77777777" w:rsidR="00D95E73" w:rsidRPr="00297E92" w:rsidRDefault="00D95E73" w:rsidP="00BF6FD9">
            <w:pPr>
              <w:rPr>
                <w:snapToGrid w:val="0"/>
                <w:sz w:val="15"/>
                <w:lang w:eastAsia="sk-SK"/>
              </w:rPr>
            </w:pPr>
            <w:r w:rsidRPr="00297E92">
              <w:rPr>
                <w:snapToGrid w:val="0"/>
                <w:sz w:val="15"/>
                <w:lang w:eastAsia="sk-SK"/>
              </w:rPr>
              <w:t xml:space="preserve">Pohľadávky voči spoločníkom, členom a združeniu </w:t>
            </w:r>
          </w:p>
        </w:tc>
        <w:tc>
          <w:tcPr>
            <w:tcW w:w="2064" w:type="dxa"/>
            <w:vAlign w:val="bottom"/>
          </w:tcPr>
          <w:p w14:paraId="19230E2E" w14:textId="77777777" w:rsidR="00D95E73" w:rsidRPr="00297E92" w:rsidRDefault="00D95E73" w:rsidP="00D95E73">
            <w:pPr>
              <w:rPr>
                <w:snapToGrid w:val="0"/>
                <w:sz w:val="15"/>
                <w:lang w:eastAsia="sk-SK"/>
              </w:rPr>
            </w:pPr>
          </w:p>
        </w:tc>
        <w:tc>
          <w:tcPr>
            <w:tcW w:w="1485" w:type="dxa"/>
            <w:vAlign w:val="bottom"/>
          </w:tcPr>
          <w:p w14:paraId="70E3B48E" w14:textId="52AB3F8A" w:rsidR="00D95E73" w:rsidRPr="00297E92" w:rsidRDefault="00D95E73" w:rsidP="00CB7BA1">
            <w:pPr>
              <w:jc w:val="right"/>
              <w:rPr>
                <w:snapToGrid w:val="0"/>
                <w:sz w:val="15"/>
                <w:lang w:eastAsia="sk-SK"/>
              </w:rPr>
            </w:pPr>
          </w:p>
        </w:tc>
      </w:tr>
      <w:tr w:rsidR="00D95E73" w:rsidRPr="00297E92" w14:paraId="35EFFEB1" w14:textId="77777777" w:rsidTr="00CB7BA1">
        <w:tc>
          <w:tcPr>
            <w:tcW w:w="5524" w:type="dxa"/>
          </w:tcPr>
          <w:p w14:paraId="1362E958" w14:textId="77777777" w:rsidR="00D95E73" w:rsidRPr="00297E92" w:rsidRDefault="00D95E73" w:rsidP="00BF6FD9">
            <w:pPr>
              <w:rPr>
                <w:snapToGrid w:val="0"/>
                <w:sz w:val="15"/>
                <w:lang w:eastAsia="sk-SK"/>
              </w:rPr>
            </w:pPr>
            <w:r w:rsidRPr="00297E92">
              <w:rPr>
                <w:snapToGrid w:val="0"/>
                <w:sz w:val="15"/>
                <w:lang w:eastAsia="sk-SK"/>
              </w:rPr>
              <w:t xml:space="preserve">Iné pohľadávky </w:t>
            </w:r>
          </w:p>
        </w:tc>
        <w:tc>
          <w:tcPr>
            <w:tcW w:w="2064" w:type="dxa"/>
            <w:vAlign w:val="bottom"/>
          </w:tcPr>
          <w:p w14:paraId="549EA3A4" w14:textId="77777777" w:rsidR="00D95E73" w:rsidRPr="00297E92" w:rsidRDefault="00D95E73" w:rsidP="00D95E73">
            <w:pPr>
              <w:rPr>
                <w:snapToGrid w:val="0"/>
                <w:sz w:val="15"/>
                <w:lang w:eastAsia="sk-SK"/>
              </w:rPr>
            </w:pPr>
          </w:p>
        </w:tc>
        <w:tc>
          <w:tcPr>
            <w:tcW w:w="1485" w:type="dxa"/>
            <w:tcBorders>
              <w:bottom w:val="single" w:sz="4" w:space="0" w:color="auto"/>
            </w:tcBorders>
            <w:vAlign w:val="bottom"/>
          </w:tcPr>
          <w:p w14:paraId="64F8C024" w14:textId="0EB1807B" w:rsidR="00D95E73" w:rsidRPr="00297E92" w:rsidRDefault="00D95E73" w:rsidP="00CB7BA1">
            <w:pPr>
              <w:jc w:val="right"/>
              <w:rPr>
                <w:snapToGrid w:val="0"/>
                <w:sz w:val="15"/>
                <w:lang w:eastAsia="sk-SK"/>
              </w:rPr>
            </w:pPr>
          </w:p>
        </w:tc>
      </w:tr>
      <w:tr w:rsidR="00D95E73" w:rsidRPr="00297E92" w14:paraId="7FD17371" w14:textId="77777777" w:rsidTr="00CB7BA1">
        <w:tc>
          <w:tcPr>
            <w:tcW w:w="5524" w:type="dxa"/>
            <w:tcBorders>
              <w:bottom w:val="single" w:sz="8" w:space="0" w:color="auto"/>
            </w:tcBorders>
          </w:tcPr>
          <w:p w14:paraId="530AAF6E" w14:textId="77777777" w:rsidR="00D95E73" w:rsidRPr="00297E92" w:rsidRDefault="00D95E73" w:rsidP="00D95E73">
            <w:pPr>
              <w:rPr>
                <w:b/>
                <w:bCs/>
                <w:snapToGrid w:val="0"/>
                <w:sz w:val="15"/>
                <w:lang w:eastAsia="sk-SK"/>
              </w:rPr>
            </w:pPr>
            <w:r w:rsidRPr="00297E92">
              <w:rPr>
                <w:b/>
                <w:bCs/>
                <w:snapToGrid w:val="0"/>
                <w:sz w:val="15"/>
                <w:lang w:eastAsia="sk-SK"/>
              </w:rPr>
              <w:t>Celkom</w:t>
            </w:r>
          </w:p>
        </w:tc>
        <w:tc>
          <w:tcPr>
            <w:tcW w:w="2064" w:type="dxa"/>
            <w:tcBorders>
              <w:bottom w:val="single" w:sz="8" w:space="0" w:color="auto"/>
            </w:tcBorders>
            <w:vAlign w:val="bottom"/>
          </w:tcPr>
          <w:p w14:paraId="5BF8F4B6" w14:textId="77777777" w:rsidR="00D95E73" w:rsidRPr="00297E92" w:rsidRDefault="00D95E73" w:rsidP="00D95E73">
            <w:pPr>
              <w:rPr>
                <w:b/>
                <w:bCs/>
                <w:snapToGrid w:val="0"/>
                <w:sz w:val="15"/>
                <w:lang w:eastAsia="sk-SK"/>
              </w:rPr>
            </w:pPr>
          </w:p>
        </w:tc>
        <w:tc>
          <w:tcPr>
            <w:tcW w:w="1485" w:type="dxa"/>
            <w:tcBorders>
              <w:top w:val="single" w:sz="4" w:space="0" w:color="auto"/>
              <w:bottom w:val="single" w:sz="8" w:space="0" w:color="auto"/>
            </w:tcBorders>
            <w:vAlign w:val="bottom"/>
          </w:tcPr>
          <w:p w14:paraId="78D0DD94" w14:textId="28D31600" w:rsidR="00D95E73" w:rsidRPr="00297E92" w:rsidRDefault="007E7F54" w:rsidP="00CB7BA1">
            <w:pPr>
              <w:jc w:val="right"/>
              <w:rPr>
                <w:b/>
                <w:bCs/>
                <w:snapToGrid w:val="0"/>
                <w:sz w:val="15"/>
                <w:lang w:eastAsia="sk-SK"/>
              </w:rPr>
            </w:pPr>
            <w:r>
              <w:rPr>
                <w:b/>
                <w:bCs/>
                <w:snapToGrid w:val="0"/>
                <w:sz w:val="15"/>
                <w:lang w:eastAsia="sk-SK"/>
              </w:rPr>
              <w:t>13 175 273</w:t>
            </w:r>
          </w:p>
        </w:tc>
      </w:tr>
    </w:tbl>
    <w:p w14:paraId="2146BFD9" w14:textId="77777777" w:rsidR="00D95E73" w:rsidRPr="00297E92" w:rsidRDefault="00D95E73" w:rsidP="001F4A06"/>
    <w:p w14:paraId="5751CBF2" w14:textId="77777777" w:rsidR="00E45044" w:rsidRPr="00297E92" w:rsidRDefault="00E45044" w:rsidP="00E45044"/>
    <w:tbl>
      <w:tblPr>
        <w:tblW w:w="9073" w:type="dxa"/>
        <w:tblInd w:w="108" w:type="dxa"/>
        <w:tblLook w:val="0000" w:firstRow="0" w:lastRow="0" w:firstColumn="0" w:lastColumn="0" w:noHBand="0" w:noVBand="0"/>
      </w:tblPr>
      <w:tblGrid>
        <w:gridCol w:w="5524"/>
        <w:gridCol w:w="2064"/>
        <w:gridCol w:w="1485"/>
      </w:tblGrid>
      <w:tr w:rsidR="00E45044" w:rsidRPr="00297E92" w14:paraId="3C0CDFDE" w14:textId="77777777" w:rsidTr="00E45044">
        <w:tc>
          <w:tcPr>
            <w:tcW w:w="5524" w:type="dxa"/>
            <w:tcBorders>
              <w:top w:val="single" w:sz="8" w:space="0" w:color="auto"/>
              <w:bottom w:val="single" w:sz="4" w:space="0" w:color="auto"/>
            </w:tcBorders>
            <w:vAlign w:val="center"/>
          </w:tcPr>
          <w:p w14:paraId="7809F327" w14:textId="77777777" w:rsidR="00E45044" w:rsidRPr="00297E92" w:rsidRDefault="00E45044" w:rsidP="00E45044">
            <w:pPr>
              <w:rPr>
                <w:b/>
                <w:i/>
                <w:sz w:val="15"/>
                <w:szCs w:val="15"/>
              </w:rPr>
            </w:pPr>
            <w:r w:rsidRPr="00297E92">
              <w:rPr>
                <w:b/>
                <w:i/>
                <w:sz w:val="15"/>
                <w:szCs w:val="15"/>
              </w:rPr>
              <w:t>Položka</w:t>
            </w:r>
          </w:p>
        </w:tc>
        <w:tc>
          <w:tcPr>
            <w:tcW w:w="2064" w:type="dxa"/>
            <w:tcBorders>
              <w:top w:val="single" w:sz="8" w:space="0" w:color="auto"/>
              <w:bottom w:val="single" w:sz="4" w:space="0" w:color="auto"/>
            </w:tcBorders>
            <w:vAlign w:val="center"/>
          </w:tcPr>
          <w:p w14:paraId="30C2231E" w14:textId="77777777" w:rsidR="00E45044" w:rsidRPr="00297E92" w:rsidRDefault="00E45044" w:rsidP="00E45044">
            <w:pPr>
              <w:rPr>
                <w:b/>
                <w:i/>
                <w:sz w:val="15"/>
                <w:szCs w:val="15"/>
              </w:rPr>
            </w:pPr>
            <w:r w:rsidRPr="00297E92">
              <w:rPr>
                <w:b/>
                <w:i/>
                <w:sz w:val="15"/>
                <w:szCs w:val="15"/>
              </w:rPr>
              <w:t>Spriaznené osoby</w:t>
            </w:r>
          </w:p>
        </w:tc>
        <w:tc>
          <w:tcPr>
            <w:tcW w:w="1485" w:type="dxa"/>
            <w:tcBorders>
              <w:top w:val="single" w:sz="8" w:space="0" w:color="auto"/>
              <w:bottom w:val="single" w:sz="4" w:space="0" w:color="auto"/>
            </w:tcBorders>
            <w:vAlign w:val="center"/>
          </w:tcPr>
          <w:p w14:paraId="22CA0ACB" w14:textId="43AD3108" w:rsidR="00E45044" w:rsidRPr="00297E92" w:rsidRDefault="00E45044" w:rsidP="00E45044">
            <w:pPr>
              <w:ind w:left="-57" w:right="-57"/>
              <w:jc w:val="center"/>
              <w:rPr>
                <w:b/>
                <w:i/>
                <w:sz w:val="15"/>
                <w:szCs w:val="15"/>
              </w:rPr>
            </w:pPr>
            <w:r w:rsidRPr="00297E92">
              <w:rPr>
                <w:b/>
                <w:i/>
                <w:sz w:val="15"/>
                <w:szCs w:val="15"/>
              </w:rPr>
              <w:t>Suma k 31. 12. 2015</w:t>
            </w:r>
          </w:p>
        </w:tc>
      </w:tr>
      <w:tr w:rsidR="00E45044" w:rsidRPr="00297E92" w14:paraId="7B141326" w14:textId="77777777" w:rsidTr="00E45044">
        <w:trPr>
          <w:trHeight w:val="70"/>
        </w:trPr>
        <w:tc>
          <w:tcPr>
            <w:tcW w:w="5524" w:type="dxa"/>
            <w:tcBorders>
              <w:top w:val="single" w:sz="4" w:space="0" w:color="auto"/>
            </w:tcBorders>
          </w:tcPr>
          <w:p w14:paraId="54F5247C" w14:textId="77777777" w:rsidR="00E45044" w:rsidRPr="00297E92" w:rsidRDefault="00E45044" w:rsidP="00E45044">
            <w:pPr>
              <w:rPr>
                <w:b/>
                <w:i/>
                <w:sz w:val="15"/>
              </w:rPr>
            </w:pPr>
            <w:r w:rsidRPr="00297E92">
              <w:rPr>
                <w:b/>
                <w:i/>
                <w:sz w:val="15"/>
              </w:rPr>
              <w:t>Dlhodobé pohľadávky</w:t>
            </w:r>
          </w:p>
        </w:tc>
        <w:tc>
          <w:tcPr>
            <w:tcW w:w="2064" w:type="dxa"/>
            <w:tcBorders>
              <w:top w:val="single" w:sz="4" w:space="0" w:color="auto"/>
            </w:tcBorders>
          </w:tcPr>
          <w:p w14:paraId="5B8584E8" w14:textId="77777777" w:rsidR="00E45044" w:rsidRPr="00297E92" w:rsidRDefault="00E45044" w:rsidP="00E45044">
            <w:pPr>
              <w:rPr>
                <w:b/>
                <w:i/>
                <w:sz w:val="15"/>
              </w:rPr>
            </w:pPr>
          </w:p>
        </w:tc>
        <w:tc>
          <w:tcPr>
            <w:tcW w:w="1485" w:type="dxa"/>
            <w:tcBorders>
              <w:top w:val="single" w:sz="4" w:space="0" w:color="auto"/>
            </w:tcBorders>
          </w:tcPr>
          <w:p w14:paraId="2C48ACA5" w14:textId="77777777" w:rsidR="00E45044" w:rsidRPr="00297E92" w:rsidRDefault="00E45044" w:rsidP="00E45044">
            <w:pPr>
              <w:jc w:val="right"/>
              <w:rPr>
                <w:b/>
                <w:i/>
                <w:sz w:val="15"/>
              </w:rPr>
            </w:pPr>
          </w:p>
        </w:tc>
      </w:tr>
      <w:tr w:rsidR="00E45044" w:rsidRPr="00297E92" w14:paraId="639AEE79" w14:textId="77777777" w:rsidTr="00E45044">
        <w:tc>
          <w:tcPr>
            <w:tcW w:w="5524" w:type="dxa"/>
          </w:tcPr>
          <w:p w14:paraId="4C2F9782" w14:textId="77777777" w:rsidR="00E45044" w:rsidRPr="00297E92" w:rsidRDefault="00E45044" w:rsidP="00E45044">
            <w:pPr>
              <w:rPr>
                <w:snapToGrid w:val="0"/>
                <w:sz w:val="15"/>
                <w:lang w:eastAsia="sk-SK"/>
              </w:rPr>
            </w:pPr>
            <w:r w:rsidRPr="00297E92">
              <w:rPr>
                <w:snapToGrid w:val="0"/>
                <w:sz w:val="15"/>
                <w:lang w:eastAsia="sk-SK"/>
              </w:rPr>
              <w:t xml:space="preserve">Pohľadávky z obchodného styku </w:t>
            </w:r>
          </w:p>
        </w:tc>
        <w:tc>
          <w:tcPr>
            <w:tcW w:w="2064" w:type="dxa"/>
            <w:vAlign w:val="bottom"/>
          </w:tcPr>
          <w:p w14:paraId="58D4360F" w14:textId="77777777" w:rsidR="00E45044" w:rsidRPr="00297E92" w:rsidRDefault="00E45044" w:rsidP="00E45044">
            <w:pPr>
              <w:rPr>
                <w:snapToGrid w:val="0"/>
                <w:sz w:val="15"/>
                <w:lang w:eastAsia="sk-SK"/>
              </w:rPr>
            </w:pPr>
          </w:p>
        </w:tc>
        <w:tc>
          <w:tcPr>
            <w:tcW w:w="1485" w:type="dxa"/>
            <w:vAlign w:val="bottom"/>
          </w:tcPr>
          <w:p w14:paraId="602AC380" w14:textId="77777777" w:rsidR="00E45044" w:rsidRPr="00297E92" w:rsidRDefault="00E45044" w:rsidP="00E45044">
            <w:pPr>
              <w:jc w:val="right"/>
              <w:rPr>
                <w:snapToGrid w:val="0"/>
                <w:sz w:val="15"/>
                <w:lang w:eastAsia="sk-SK"/>
              </w:rPr>
            </w:pPr>
            <w:r w:rsidRPr="00297E92">
              <w:rPr>
                <w:snapToGrid w:val="0"/>
                <w:sz w:val="15"/>
                <w:lang w:eastAsia="sk-SK"/>
              </w:rPr>
              <w:t>-</w:t>
            </w:r>
          </w:p>
        </w:tc>
      </w:tr>
      <w:tr w:rsidR="00E45044" w:rsidRPr="00297E92" w14:paraId="3AEA9643" w14:textId="77777777" w:rsidTr="00E45044">
        <w:tc>
          <w:tcPr>
            <w:tcW w:w="5524" w:type="dxa"/>
          </w:tcPr>
          <w:p w14:paraId="49BB8427" w14:textId="77777777" w:rsidR="00E45044" w:rsidRPr="00297E92" w:rsidRDefault="00E45044" w:rsidP="00E45044">
            <w:pPr>
              <w:ind w:left="142" w:hanging="142"/>
              <w:jc w:val="left"/>
              <w:rPr>
                <w:snapToGrid w:val="0"/>
                <w:sz w:val="15"/>
                <w:lang w:eastAsia="sk-SK"/>
              </w:rPr>
            </w:pPr>
            <w:r w:rsidRPr="00297E92">
              <w:rPr>
                <w:snapToGrid w:val="0"/>
                <w:sz w:val="15"/>
                <w:lang w:eastAsia="sk-SK"/>
              </w:rPr>
              <w:t>Ost. pohľadávky voči prepojeným účt. jednotkám</w:t>
            </w:r>
          </w:p>
        </w:tc>
        <w:tc>
          <w:tcPr>
            <w:tcW w:w="2064" w:type="dxa"/>
            <w:vAlign w:val="bottom"/>
          </w:tcPr>
          <w:p w14:paraId="39C9B119" w14:textId="77777777" w:rsidR="00E45044" w:rsidRPr="00297E92" w:rsidRDefault="00E45044" w:rsidP="00E45044">
            <w:pPr>
              <w:rPr>
                <w:snapToGrid w:val="0"/>
                <w:sz w:val="15"/>
                <w:lang w:eastAsia="sk-SK"/>
              </w:rPr>
            </w:pPr>
          </w:p>
        </w:tc>
        <w:tc>
          <w:tcPr>
            <w:tcW w:w="1485" w:type="dxa"/>
            <w:vAlign w:val="bottom"/>
          </w:tcPr>
          <w:p w14:paraId="099BD943" w14:textId="77777777" w:rsidR="00E45044" w:rsidRPr="00297E92" w:rsidRDefault="00E45044" w:rsidP="00E45044">
            <w:pPr>
              <w:jc w:val="right"/>
              <w:rPr>
                <w:snapToGrid w:val="0"/>
                <w:sz w:val="15"/>
                <w:lang w:eastAsia="sk-SK"/>
              </w:rPr>
            </w:pPr>
            <w:r w:rsidRPr="00297E92">
              <w:rPr>
                <w:snapToGrid w:val="0"/>
                <w:sz w:val="15"/>
                <w:lang w:eastAsia="sk-SK"/>
              </w:rPr>
              <w:t>-</w:t>
            </w:r>
          </w:p>
        </w:tc>
      </w:tr>
      <w:tr w:rsidR="00E45044" w:rsidRPr="00297E92" w14:paraId="266EF54D" w14:textId="77777777" w:rsidTr="00E45044">
        <w:tc>
          <w:tcPr>
            <w:tcW w:w="5524" w:type="dxa"/>
          </w:tcPr>
          <w:p w14:paraId="549367A6" w14:textId="77777777" w:rsidR="00E45044" w:rsidRPr="00297E92" w:rsidRDefault="00E45044" w:rsidP="00E45044">
            <w:pPr>
              <w:rPr>
                <w:snapToGrid w:val="0"/>
                <w:sz w:val="15"/>
                <w:lang w:eastAsia="sk-SK"/>
              </w:rPr>
            </w:pPr>
            <w:r w:rsidRPr="00297E92">
              <w:rPr>
                <w:snapToGrid w:val="0"/>
                <w:sz w:val="15"/>
                <w:lang w:eastAsia="sk-SK"/>
              </w:rPr>
              <w:t xml:space="preserve">Ostatné pohľadávky v rámci konsolidovaného celku </w:t>
            </w:r>
          </w:p>
        </w:tc>
        <w:tc>
          <w:tcPr>
            <w:tcW w:w="2064" w:type="dxa"/>
            <w:vAlign w:val="bottom"/>
          </w:tcPr>
          <w:p w14:paraId="35FC26F1" w14:textId="77777777" w:rsidR="00E45044" w:rsidRPr="00297E92" w:rsidRDefault="00E45044" w:rsidP="00E45044">
            <w:pPr>
              <w:rPr>
                <w:snapToGrid w:val="0"/>
                <w:sz w:val="15"/>
                <w:lang w:eastAsia="sk-SK"/>
              </w:rPr>
            </w:pPr>
          </w:p>
        </w:tc>
        <w:tc>
          <w:tcPr>
            <w:tcW w:w="1485" w:type="dxa"/>
            <w:vAlign w:val="bottom"/>
          </w:tcPr>
          <w:p w14:paraId="256ECB03" w14:textId="77777777" w:rsidR="00E45044" w:rsidRPr="00297E92" w:rsidRDefault="00E45044" w:rsidP="00E45044">
            <w:pPr>
              <w:jc w:val="right"/>
              <w:rPr>
                <w:snapToGrid w:val="0"/>
                <w:sz w:val="15"/>
                <w:lang w:eastAsia="sk-SK"/>
              </w:rPr>
            </w:pPr>
            <w:r w:rsidRPr="00297E92">
              <w:rPr>
                <w:snapToGrid w:val="0"/>
                <w:sz w:val="15"/>
                <w:lang w:eastAsia="sk-SK"/>
              </w:rPr>
              <w:t>-</w:t>
            </w:r>
          </w:p>
        </w:tc>
      </w:tr>
      <w:tr w:rsidR="00E45044" w:rsidRPr="00297E92" w14:paraId="21CBBCB8" w14:textId="77777777" w:rsidTr="00E45044">
        <w:tc>
          <w:tcPr>
            <w:tcW w:w="5524" w:type="dxa"/>
          </w:tcPr>
          <w:p w14:paraId="09C56231" w14:textId="77777777" w:rsidR="00E45044" w:rsidRPr="00297E92" w:rsidRDefault="00E45044" w:rsidP="00E45044">
            <w:pPr>
              <w:rPr>
                <w:snapToGrid w:val="0"/>
                <w:sz w:val="15"/>
                <w:lang w:eastAsia="sk-SK"/>
              </w:rPr>
            </w:pPr>
            <w:r w:rsidRPr="00297E92">
              <w:rPr>
                <w:snapToGrid w:val="0"/>
                <w:sz w:val="15"/>
                <w:lang w:eastAsia="sk-SK"/>
              </w:rPr>
              <w:t xml:space="preserve">Pohľadávky voči spoločníkom, členom a združeniu </w:t>
            </w:r>
          </w:p>
        </w:tc>
        <w:tc>
          <w:tcPr>
            <w:tcW w:w="2064" w:type="dxa"/>
            <w:vAlign w:val="bottom"/>
          </w:tcPr>
          <w:p w14:paraId="7454B5C2" w14:textId="77777777" w:rsidR="00E45044" w:rsidRPr="00297E92" w:rsidRDefault="00E45044" w:rsidP="00E45044">
            <w:pPr>
              <w:rPr>
                <w:snapToGrid w:val="0"/>
                <w:sz w:val="15"/>
                <w:lang w:eastAsia="sk-SK"/>
              </w:rPr>
            </w:pPr>
          </w:p>
        </w:tc>
        <w:tc>
          <w:tcPr>
            <w:tcW w:w="1485" w:type="dxa"/>
            <w:vAlign w:val="bottom"/>
          </w:tcPr>
          <w:p w14:paraId="70CDCA03" w14:textId="77777777" w:rsidR="00E45044" w:rsidRPr="00297E92" w:rsidRDefault="00E45044" w:rsidP="00E45044">
            <w:pPr>
              <w:jc w:val="right"/>
              <w:rPr>
                <w:snapToGrid w:val="0"/>
                <w:sz w:val="15"/>
                <w:lang w:eastAsia="sk-SK"/>
              </w:rPr>
            </w:pPr>
            <w:r w:rsidRPr="00297E92">
              <w:rPr>
                <w:snapToGrid w:val="0"/>
                <w:sz w:val="15"/>
                <w:lang w:eastAsia="sk-SK"/>
              </w:rPr>
              <w:t>-</w:t>
            </w:r>
          </w:p>
        </w:tc>
      </w:tr>
      <w:tr w:rsidR="00E45044" w:rsidRPr="00297E92" w14:paraId="16A6FD1A" w14:textId="77777777" w:rsidTr="00E45044">
        <w:tc>
          <w:tcPr>
            <w:tcW w:w="5524" w:type="dxa"/>
          </w:tcPr>
          <w:p w14:paraId="20139A6A" w14:textId="77777777" w:rsidR="00E45044" w:rsidRPr="00297E92" w:rsidRDefault="00E45044" w:rsidP="00E45044">
            <w:pPr>
              <w:rPr>
                <w:snapToGrid w:val="0"/>
                <w:sz w:val="15"/>
                <w:lang w:eastAsia="sk-SK"/>
              </w:rPr>
            </w:pPr>
            <w:r w:rsidRPr="00297E92">
              <w:rPr>
                <w:snapToGrid w:val="0"/>
                <w:sz w:val="15"/>
                <w:lang w:eastAsia="sk-SK"/>
              </w:rPr>
              <w:t xml:space="preserve">Iné pohľadávky </w:t>
            </w:r>
          </w:p>
        </w:tc>
        <w:tc>
          <w:tcPr>
            <w:tcW w:w="2064" w:type="dxa"/>
            <w:vAlign w:val="bottom"/>
          </w:tcPr>
          <w:p w14:paraId="2B17977F" w14:textId="77777777" w:rsidR="00E45044" w:rsidRPr="00297E92" w:rsidRDefault="00E45044" w:rsidP="00E45044">
            <w:pPr>
              <w:rPr>
                <w:snapToGrid w:val="0"/>
                <w:sz w:val="15"/>
                <w:lang w:eastAsia="sk-SK"/>
              </w:rPr>
            </w:pPr>
          </w:p>
        </w:tc>
        <w:tc>
          <w:tcPr>
            <w:tcW w:w="1485" w:type="dxa"/>
            <w:vAlign w:val="bottom"/>
          </w:tcPr>
          <w:p w14:paraId="431BA573" w14:textId="77777777" w:rsidR="00E45044" w:rsidRPr="00297E92" w:rsidRDefault="00E45044" w:rsidP="00E45044">
            <w:pPr>
              <w:jc w:val="right"/>
              <w:rPr>
                <w:snapToGrid w:val="0"/>
                <w:sz w:val="15"/>
                <w:lang w:eastAsia="sk-SK"/>
              </w:rPr>
            </w:pPr>
            <w:r w:rsidRPr="00297E92">
              <w:rPr>
                <w:snapToGrid w:val="0"/>
                <w:sz w:val="15"/>
                <w:lang w:eastAsia="sk-SK"/>
              </w:rPr>
              <w:t>-</w:t>
            </w:r>
          </w:p>
        </w:tc>
      </w:tr>
      <w:tr w:rsidR="00E45044" w:rsidRPr="00297E92" w14:paraId="7B4F6FD3" w14:textId="77777777" w:rsidTr="00E45044">
        <w:tc>
          <w:tcPr>
            <w:tcW w:w="5524" w:type="dxa"/>
          </w:tcPr>
          <w:p w14:paraId="1F489D7F" w14:textId="77777777" w:rsidR="00E45044" w:rsidRPr="00297E92" w:rsidRDefault="00E45044" w:rsidP="00E45044">
            <w:pPr>
              <w:rPr>
                <w:snapToGrid w:val="0"/>
                <w:sz w:val="15"/>
                <w:lang w:eastAsia="sk-SK"/>
              </w:rPr>
            </w:pPr>
          </w:p>
        </w:tc>
        <w:tc>
          <w:tcPr>
            <w:tcW w:w="2064" w:type="dxa"/>
            <w:vAlign w:val="bottom"/>
          </w:tcPr>
          <w:p w14:paraId="3FCEDCD1" w14:textId="77777777" w:rsidR="00E45044" w:rsidRPr="00297E92" w:rsidRDefault="00E45044" w:rsidP="00E45044">
            <w:pPr>
              <w:rPr>
                <w:snapToGrid w:val="0"/>
                <w:sz w:val="15"/>
                <w:lang w:eastAsia="sk-SK"/>
              </w:rPr>
            </w:pPr>
          </w:p>
        </w:tc>
        <w:tc>
          <w:tcPr>
            <w:tcW w:w="1485" w:type="dxa"/>
            <w:vAlign w:val="bottom"/>
          </w:tcPr>
          <w:p w14:paraId="7DFA02EE" w14:textId="77777777" w:rsidR="00E45044" w:rsidRPr="00297E92" w:rsidRDefault="00E45044" w:rsidP="00E45044">
            <w:pPr>
              <w:jc w:val="right"/>
              <w:rPr>
                <w:snapToGrid w:val="0"/>
                <w:sz w:val="15"/>
                <w:lang w:eastAsia="sk-SK"/>
              </w:rPr>
            </w:pPr>
          </w:p>
        </w:tc>
      </w:tr>
      <w:tr w:rsidR="00E45044" w:rsidRPr="00297E92" w14:paraId="61C9A75B" w14:textId="77777777" w:rsidTr="00E45044">
        <w:tc>
          <w:tcPr>
            <w:tcW w:w="5524" w:type="dxa"/>
          </w:tcPr>
          <w:p w14:paraId="3181EC29" w14:textId="77777777" w:rsidR="00E45044" w:rsidRPr="00297E92" w:rsidRDefault="00E45044" w:rsidP="00E45044">
            <w:pPr>
              <w:rPr>
                <w:b/>
                <w:i/>
                <w:sz w:val="15"/>
              </w:rPr>
            </w:pPr>
            <w:r w:rsidRPr="00297E92">
              <w:rPr>
                <w:b/>
                <w:i/>
                <w:sz w:val="15"/>
              </w:rPr>
              <w:t>Krátkodobé pohľadávky</w:t>
            </w:r>
          </w:p>
        </w:tc>
        <w:tc>
          <w:tcPr>
            <w:tcW w:w="2064" w:type="dxa"/>
            <w:vAlign w:val="bottom"/>
          </w:tcPr>
          <w:p w14:paraId="604DBA22" w14:textId="77777777" w:rsidR="00E45044" w:rsidRPr="00297E92" w:rsidRDefault="00E45044" w:rsidP="00E45044">
            <w:pPr>
              <w:rPr>
                <w:b/>
                <w:i/>
                <w:sz w:val="15"/>
              </w:rPr>
            </w:pPr>
          </w:p>
        </w:tc>
        <w:tc>
          <w:tcPr>
            <w:tcW w:w="1485" w:type="dxa"/>
            <w:vAlign w:val="bottom"/>
          </w:tcPr>
          <w:p w14:paraId="20EA9101" w14:textId="77777777" w:rsidR="00E45044" w:rsidRPr="00297E92" w:rsidRDefault="00E45044" w:rsidP="00E45044">
            <w:pPr>
              <w:jc w:val="right"/>
              <w:rPr>
                <w:b/>
                <w:i/>
                <w:sz w:val="15"/>
              </w:rPr>
            </w:pPr>
          </w:p>
        </w:tc>
      </w:tr>
      <w:tr w:rsidR="00E45044" w:rsidRPr="00297E92" w14:paraId="3629035F" w14:textId="77777777" w:rsidTr="00E45044">
        <w:tc>
          <w:tcPr>
            <w:tcW w:w="5524" w:type="dxa"/>
          </w:tcPr>
          <w:p w14:paraId="10263FA7" w14:textId="77777777" w:rsidR="00E45044" w:rsidRPr="00297E92" w:rsidRDefault="00E45044" w:rsidP="00E45044">
            <w:pPr>
              <w:rPr>
                <w:snapToGrid w:val="0"/>
                <w:sz w:val="15"/>
                <w:lang w:eastAsia="sk-SK"/>
              </w:rPr>
            </w:pPr>
            <w:r w:rsidRPr="00297E92">
              <w:rPr>
                <w:snapToGrid w:val="0"/>
                <w:sz w:val="15"/>
                <w:lang w:eastAsia="sk-SK"/>
              </w:rPr>
              <w:t>Pohľadávky z obchodného styku voči prepojeným účt. jednotkám</w:t>
            </w:r>
          </w:p>
        </w:tc>
        <w:tc>
          <w:tcPr>
            <w:tcW w:w="2064" w:type="dxa"/>
            <w:vAlign w:val="bottom"/>
          </w:tcPr>
          <w:p w14:paraId="2664AB3B" w14:textId="77777777" w:rsidR="00E45044" w:rsidRPr="00297E92" w:rsidRDefault="00E45044" w:rsidP="00E45044">
            <w:pPr>
              <w:rPr>
                <w:snapToGrid w:val="0"/>
                <w:sz w:val="15"/>
                <w:lang w:eastAsia="sk-SK"/>
              </w:rPr>
            </w:pPr>
            <w:r w:rsidRPr="00297E92">
              <w:rPr>
                <w:snapToGrid w:val="0"/>
                <w:sz w:val="15"/>
                <w:lang w:eastAsia="sk-SK"/>
              </w:rPr>
              <w:t>dcérska spoločnosť</w:t>
            </w:r>
          </w:p>
        </w:tc>
        <w:tc>
          <w:tcPr>
            <w:tcW w:w="1485" w:type="dxa"/>
            <w:vAlign w:val="bottom"/>
          </w:tcPr>
          <w:p w14:paraId="7F09CDCC" w14:textId="77777777" w:rsidR="00E45044" w:rsidRPr="00297E92" w:rsidRDefault="00E45044" w:rsidP="00E45044">
            <w:pPr>
              <w:jc w:val="right"/>
              <w:rPr>
                <w:snapToGrid w:val="0"/>
                <w:sz w:val="15"/>
                <w:lang w:eastAsia="sk-SK"/>
              </w:rPr>
            </w:pPr>
            <w:r w:rsidRPr="00297E92">
              <w:rPr>
                <w:snapToGrid w:val="0"/>
                <w:sz w:val="15"/>
                <w:lang w:eastAsia="sk-SK"/>
              </w:rPr>
              <w:t>4 767 408</w:t>
            </w:r>
          </w:p>
        </w:tc>
      </w:tr>
      <w:tr w:rsidR="00E45044" w:rsidRPr="00297E92" w14:paraId="3216DE1A" w14:textId="77777777" w:rsidTr="00E45044">
        <w:tc>
          <w:tcPr>
            <w:tcW w:w="5524" w:type="dxa"/>
          </w:tcPr>
          <w:p w14:paraId="5E731B84" w14:textId="77777777" w:rsidR="00E45044" w:rsidRPr="00297E92" w:rsidRDefault="00E45044" w:rsidP="00E45044">
            <w:pPr>
              <w:ind w:left="142" w:hanging="142"/>
              <w:jc w:val="left"/>
              <w:rPr>
                <w:snapToGrid w:val="0"/>
                <w:sz w:val="15"/>
                <w:lang w:eastAsia="sk-SK"/>
              </w:rPr>
            </w:pPr>
            <w:r w:rsidRPr="00297E92">
              <w:rPr>
                <w:snapToGrid w:val="0"/>
                <w:sz w:val="15"/>
                <w:lang w:eastAsia="sk-SK"/>
              </w:rPr>
              <w:t>Pohľadávky voči dcérskej účtovnej jednotke a materskej účtovnej jednotke</w:t>
            </w:r>
          </w:p>
        </w:tc>
        <w:tc>
          <w:tcPr>
            <w:tcW w:w="2064" w:type="dxa"/>
            <w:vAlign w:val="bottom"/>
          </w:tcPr>
          <w:p w14:paraId="00F38627" w14:textId="77777777" w:rsidR="00E45044" w:rsidRPr="00297E92" w:rsidRDefault="00E45044" w:rsidP="00E45044">
            <w:pPr>
              <w:rPr>
                <w:snapToGrid w:val="0"/>
                <w:sz w:val="15"/>
                <w:lang w:eastAsia="sk-SK"/>
              </w:rPr>
            </w:pPr>
          </w:p>
        </w:tc>
        <w:tc>
          <w:tcPr>
            <w:tcW w:w="1485" w:type="dxa"/>
            <w:vAlign w:val="bottom"/>
          </w:tcPr>
          <w:p w14:paraId="196E2890" w14:textId="77777777" w:rsidR="00E45044" w:rsidRPr="00297E92" w:rsidRDefault="00E45044" w:rsidP="00E45044">
            <w:pPr>
              <w:jc w:val="right"/>
              <w:rPr>
                <w:snapToGrid w:val="0"/>
                <w:sz w:val="15"/>
                <w:lang w:eastAsia="sk-SK"/>
              </w:rPr>
            </w:pPr>
            <w:r w:rsidRPr="00297E92">
              <w:rPr>
                <w:snapToGrid w:val="0"/>
                <w:sz w:val="15"/>
                <w:lang w:eastAsia="sk-SK"/>
              </w:rPr>
              <w:t>-</w:t>
            </w:r>
          </w:p>
        </w:tc>
      </w:tr>
      <w:tr w:rsidR="00E45044" w:rsidRPr="00297E92" w14:paraId="2D10FF41" w14:textId="77777777" w:rsidTr="00E45044">
        <w:tc>
          <w:tcPr>
            <w:tcW w:w="5524" w:type="dxa"/>
          </w:tcPr>
          <w:p w14:paraId="32535CDB" w14:textId="77777777" w:rsidR="00E45044" w:rsidRPr="00297E92" w:rsidRDefault="00E45044" w:rsidP="00E45044">
            <w:pPr>
              <w:rPr>
                <w:snapToGrid w:val="0"/>
                <w:sz w:val="15"/>
                <w:lang w:eastAsia="sk-SK"/>
              </w:rPr>
            </w:pPr>
            <w:r w:rsidRPr="00297E92">
              <w:rPr>
                <w:snapToGrid w:val="0"/>
                <w:sz w:val="15"/>
                <w:lang w:eastAsia="sk-SK"/>
              </w:rPr>
              <w:t xml:space="preserve">Ostatné pohľadávky v rámci konsolidovaného celku </w:t>
            </w:r>
          </w:p>
        </w:tc>
        <w:tc>
          <w:tcPr>
            <w:tcW w:w="2064" w:type="dxa"/>
            <w:vAlign w:val="bottom"/>
          </w:tcPr>
          <w:p w14:paraId="431E11BE" w14:textId="77777777" w:rsidR="00E45044" w:rsidRPr="00297E92" w:rsidRDefault="00E45044" w:rsidP="00E45044">
            <w:pPr>
              <w:rPr>
                <w:snapToGrid w:val="0"/>
                <w:sz w:val="15"/>
                <w:lang w:eastAsia="sk-SK"/>
              </w:rPr>
            </w:pPr>
            <w:r w:rsidRPr="00297E92">
              <w:rPr>
                <w:snapToGrid w:val="0"/>
                <w:sz w:val="15"/>
                <w:lang w:eastAsia="sk-SK"/>
              </w:rPr>
              <w:t>dcérska spoločnosť</w:t>
            </w:r>
          </w:p>
        </w:tc>
        <w:tc>
          <w:tcPr>
            <w:tcW w:w="1485" w:type="dxa"/>
            <w:vAlign w:val="bottom"/>
          </w:tcPr>
          <w:p w14:paraId="739B6F7D" w14:textId="77777777" w:rsidR="00E45044" w:rsidRPr="00297E92" w:rsidRDefault="00E45044" w:rsidP="00E45044">
            <w:pPr>
              <w:jc w:val="right"/>
              <w:rPr>
                <w:snapToGrid w:val="0"/>
                <w:sz w:val="15"/>
                <w:lang w:eastAsia="sk-SK"/>
              </w:rPr>
            </w:pPr>
            <w:r w:rsidRPr="00297E92">
              <w:rPr>
                <w:snapToGrid w:val="0"/>
                <w:sz w:val="15"/>
                <w:lang w:eastAsia="sk-SK"/>
              </w:rPr>
              <w:t>98 125</w:t>
            </w:r>
          </w:p>
        </w:tc>
      </w:tr>
      <w:tr w:rsidR="00E45044" w:rsidRPr="00297E92" w14:paraId="5A0EA018" w14:textId="77777777" w:rsidTr="00E45044">
        <w:tc>
          <w:tcPr>
            <w:tcW w:w="5524" w:type="dxa"/>
          </w:tcPr>
          <w:p w14:paraId="001D295F" w14:textId="77777777" w:rsidR="00E45044" w:rsidRPr="00297E92" w:rsidRDefault="00E45044" w:rsidP="00E45044">
            <w:pPr>
              <w:rPr>
                <w:snapToGrid w:val="0"/>
                <w:sz w:val="15"/>
                <w:lang w:eastAsia="sk-SK"/>
              </w:rPr>
            </w:pPr>
            <w:r w:rsidRPr="00297E92">
              <w:rPr>
                <w:snapToGrid w:val="0"/>
                <w:sz w:val="15"/>
                <w:lang w:eastAsia="sk-SK"/>
              </w:rPr>
              <w:t xml:space="preserve">Pohľadávky voči spoločníkom, členom a združeniu </w:t>
            </w:r>
          </w:p>
        </w:tc>
        <w:tc>
          <w:tcPr>
            <w:tcW w:w="2064" w:type="dxa"/>
            <w:vAlign w:val="bottom"/>
          </w:tcPr>
          <w:p w14:paraId="79C8E34C" w14:textId="77777777" w:rsidR="00E45044" w:rsidRPr="00297E92" w:rsidRDefault="00E45044" w:rsidP="00E45044">
            <w:pPr>
              <w:rPr>
                <w:snapToGrid w:val="0"/>
                <w:sz w:val="15"/>
                <w:lang w:eastAsia="sk-SK"/>
              </w:rPr>
            </w:pPr>
          </w:p>
        </w:tc>
        <w:tc>
          <w:tcPr>
            <w:tcW w:w="1485" w:type="dxa"/>
            <w:vAlign w:val="bottom"/>
          </w:tcPr>
          <w:p w14:paraId="2AC4C6E2" w14:textId="77777777" w:rsidR="00E45044" w:rsidRPr="00297E92" w:rsidRDefault="00E45044" w:rsidP="00E45044">
            <w:pPr>
              <w:jc w:val="right"/>
              <w:rPr>
                <w:snapToGrid w:val="0"/>
                <w:sz w:val="15"/>
                <w:lang w:eastAsia="sk-SK"/>
              </w:rPr>
            </w:pPr>
            <w:r w:rsidRPr="00297E92">
              <w:rPr>
                <w:snapToGrid w:val="0"/>
                <w:sz w:val="15"/>
                <w:lang w:eastAsia="sk-SK"/>
              </w:rPr>
              <w:t>82 985</w:t>
            </w:r>
          </w:p>
        </w:tc>
      </w:tr>
      <w:tr w:rsidR="00E45044" w:rsidRPr="00297E92" w14:paraId="54AF008A" w14:textId="77777777" w:rsidTr="00E45044">
        <w:tc>
          <w:tcPr>
            <w:tcW w:w="5524" w:type="dxa"/>
          </w:tcPr>
          <w:p w14:paraId="7E20AA4E" w14:textId="77777777" w:rsidR="00E45044" w:rsidRPr="00297E92" w:rsidRDefault="00E45044" w:rsidP="00E45044">
            <w:pPr>
              <w:rPr>
                <w:snapToGrid w:val="0"/>
                <w:sz w:val="15"/>
                <w:lang w:eastAsia="sk-SK"/>
              </w:rPr>
            </w:pPr>
            <w:r w:rsidRPr="00297E92">
              <w:rPr>
                <w:snapToGrid w:val="0"/>
                <w:sz w:val="15"/>
                <w:lang w:eastAsia="sk-SK"/>
              </w:rPr>
              <w:t xml:space="preserve">Iné pohľadávky </w:t>
            </w:r>
          </w:p>
        </w:tc>
        <w:tc>
          <w:tcPr>
            <w:tcW w:w="2064" w:type="dxa"/>
            <w:vAlign w:val="bottom"/>
          </w:tcPr>
          <w:p w14:paraId="463280A0" w14:textId="77777777" w:rsidR="00E45044" w:rsidRPr="00297E92" w:rsidRDefault="00E45044" w:rsidP="00E45044">
            <w:pPr>
              <w:rPr>
                <w:snapToGrid w:val="0"/>
                <w:sz w:val="15"/>
                <w:lang w:eastAsia="sk-SK"/>
              </w:rPr>
            </w:pPr>
          </w:p>
        </w:tc>
        <w:tc>
          <w:tcPr>
            <w:tcW w:w="1485" w:type="dxa"/>
            <w:tcBorders>
              <w:bottom w:val="single" w:sz="4" w:space="0" w:color="auto"/>
            </w:tcBorders>
            <w:vAlign w:val="bottom"/>
          </w:tcPr>
          <w:p w14:paraId="1A7D5192" w14:textId="77777777" w:rsidR="00E45044" w:rsidRPr="00297E92" w:rsidRDefault="00E45044" w:rsidP="00E45044">
            <w:pPr>
              <w:jc w:val="right"/>
              <w:rPr>
                <w:snapToGrid w:val="0"/>
                <w:sz w:val="15"/>
                <w:lang w:eastAsia="sk-SK"/>
              </w:rPr>
            </w:pPr>
            <w:r w:rsidRPr="00297E92">
              <w:rPr>
                <w:snapToGrid w:val="0"/>
                <w:sz w:val="15"/>
                <w:lang w:eastAsia="sk-SK"/>
              </w:rPr>
              <w:t>-</w:t>
            </w:r>
          </w:p>
        </w:tc>
      </w:tr>
      <w:tr w:rsidR="00E45044" w:rsidRPr="00297E92" w14:paraId="2925B7AB" w14:textId="77777777" w:rsidTr="00E45044">
        <w:tc>
          <w:tcPr>
            <w:tcW w:w="5524" w:type="dxa"/>
            <w:tcBorders>
              <w:bottom w:val="single" w:sz="8" w:space="0" w:color="auto"/>
            </w:tcBorders>
          </w:tcPr>
          <w:p w14:paraId="58B4984E" w14:textId="77777777" w:rsidR="00E45044" w:rsidRPr="00297E92" w:rsidRDefault="00E45044" w:rsidP="00E45044">
            <w:pPr>
              <w:rPr>
                <w:b/>
                <w:bCs/>
                <w:snapToGrid w:val="0"/>
                <w:sz w:val="15"/>
                <w:lang w:eastAsia="sk-SK"/>
              </w:rPr>
            </w:pPr>
            <w:r w:rsidRPr="00297E92">
              <w:rPr>
                <w:b/>
                <w:bCs/>
                <w:snapToGrid w:val="0"/>
                <w:sz w:val="15"/>
                <w:lang w:eastAsia="sk-SK"/>
              </w:rPr>
              <w:t>Celkom</w:t>
            </w:r>
          </w:p>
        </w:tc>
        <w:tc>
          <w:tcPr>
            <w:tcW w:w="2064" w:type="dxa"/>
            <w:tcBorders>
              <w:bottom w:val="single" w:sz="8" w:space="0" w:color="auto"/>
            </w:tcBorders>
            <w:vAlign w:val="bottom"/>
          </w:tcPr>
          <w:p w14:paraId="2343D0F0" w14:textId="77777777" w:rsidR="00E45044" w:rsidRPr="00297E92" w:rsidRDefault="00E45044" w:rsidP="00E45044">
            <w:pPr>
              <w:rPr>
                <w:b/>
                <w:bCs/>
                <w:snapToGrid w:val="0"/>
                <w:sz w:val="15"/>
                <w:lang w:eastAsia="sk-SK"/>
              </w:rPr>
            </w:pPr>
          </w:p>
        </w:tc>
        <w:tc>
          <w:tcPr>
            <w:tcW w:w="1485" w:type="dxa"/>
            <w:tcBorders>
              <w:top w:val="single" w:sz="4" w:space="0" w:color="auto"/>
              <w:bottom w:val="single" w:sz="8" w:space="0" w:color="auto"/>
            </w:tcBorders>
            <w:vAlign w:val="bottom"/>
          </w:tcPr>
          <w:p w14:paraId="7BB3508A" w14:textId="77777777" w:rsidR="00E45044" w:rsidRPr="00297E92" w:rsidRDefault="00E45044" w:rsidP="00E45044">
            <w:pPr>
              <w:jc w:val="right"/>
              <w:rPr>
                <w:b/>
                <w:bCs/>
                <w:snapToGrid w:val="0"/>
                <w:sz w:val="15"/>
                <w:lang w:eastAsia="sk-SK"/>
              </w:rPr>
            </w:pPr>
            <w:r w:rsidRPr="00297E92">
              <w:rPr>
                <w:b/>
                <w:bCs/>
                <w:snapToGrid w:val="0"/>
                <w:sz w:val="15"/>
                <w:lang w:eastAsia="sk-SK"/>
              </w:rPr>
              <w:t>4 948 518</w:t>
            </w:r>
          </w:p>
        </w:tc>
      </w:tr>
    </w:tbl>
    <w:p w14:paraId="2703E693" w14:textId="77777777" w:rsidR="00E45044" w:rsidRPr="00297E92" w:rsidRDefault="00E45044" w:rsidP="00E45044"/>
    <w:p w14:paraId="691FC21A" w14:textId="11DF78EE" w:rsidR="002861F3" w:rsidRPr="00297E92" w:rsidRDefault="00CB7BA1" w:rsidP="00E91C0F">
      <w:pPr>
        <w:pStyle w:val="Nadpis3"/>
      </w:pPr>
      <w:r w:rsidRPr="00297E92">
        <w:br w:type="page"/>
      </w:r>
      <w:r w:rsidR="002861F3" w:rsidRPr="00297E92">
        <w:lastRenderedPageBreak/>
        <w:t>Záložné právo a obmedzené disponovanie s pohľadávkami</w:t>
      </w:r>
    </w:p>
    <w:p w14:paraId="02665922" w14:textId="77777777" w:rsidR="002861F3" w:rsidRPr="00297E92" w:rsidRDefault="002861F3" w:rsidP="002861F3"/>
    <w:tbl>
      <w:tblPr>
        <w:tblW w:w="5000" w:type="pct"/>
        <w:tblCellMar>
          <w:left w:w="70" w:type="dxa"/>
          <w:right w:w="70" w:type="dxa"/>
        </w:tblCellMar>
        <w:tblLook w:val="04A0" w:firstRow="1" w:lastRow="0" w:firstColumn="1" w:lastColumn="0" w:noHBand="0" w:noVBand="1"/>
      </w:tblPr>
      <w:tblGrid>
        <w:gridCol w:w="6387"/>
        <w:gridCol w:w="1343"/>
        <w:gridCol w:w="1341"/>
      </w:tblGrid>
      <w:tr w:rsidR="00E723D4" w:rsidRPr="00297E92" w14:paraId="5BC99F34" w14:textId="77777777" w:rsidTr="00216811">
        <w:trPr>
          <w:trHeight w:val="195"/>
        </w:trPr>
        <w:tc>
          <w:tcPr>
            <w:tcW w:w="3521" w:type="pct"/>
            <w:vMerge w:val="restart"/>
            <w:tcBorders>
              <w:top w:val="single" w:sz="8" w:space="0" w:color="auto"/>
              <w:left w:val="nil"/>
              <w:bottom w:val="nil"/>
              <w:right w:val="nil"/>
            </w:tcBorders>
            <w:shd w:val="clear" w:color="auto" w:fill="auto"/>
            <w:vAlign w:val="center"/>
            <w:hideMark/>
          </w:tcPr>
          <w:p w14:paraId="2B76203B" w14:textId="77777777" w:rsidR="00E723D4" w:rsidRPr="00297E92" w:rsidRDefault="00E723D4" w:rsidP="00216811">
            <w:pPr>
              <w:jc w:val="left"/>
              <w:rPr>
                <w:rFonts w:cs="Arial"/>
                <w:b/>
                <w:bCs/>
                <w:i/>
                <w:iCs/>
                <w:sz w:val="15"/>
                <w:szCs w:val="15"/>
                <w:lang w:eastAsia="sk-SK"/>
              </w:rPr>
            </w:pPr>
            <w:bookmarkStart w:id="7" w:name="RANGE!B7:D11"/>
            <w:r w:rsidRPr="00297E92">
              <w:rPr>
                <w:rFonts w:cs="Arial"/>
                <w:b/>
                <w:bCs/>
                <w:i/>
                <w:iCs/>
                <w:sz w:val="15"/>
                <w:szCs w:val="15"/>
                <w:lang w:eastAsia="sk-SK"/>
              </w:rPr>
              <w:t>Opis predmetu záložného práva</w:t>
            </w:r>
            <w:bookmarkEnd w:id="7"/>
          </w:p>
        </w:tc>
        <w:tc>
          <w:tcPr>
            <w:tcW w:w="1479" w:type="pct"/>
            <w:gridSpan w:val="2"/>
            <w:tcBorders>
              <w:top w:val="single" w:sz="8" w:space="0" w:color="auto"/>
              <w:left w:val="nil"/>
              <w:bottom w:val="nil"/>
              <w:right w:val="nil"/>
            </w:tcBorders>
            <w:shd w:val="clear" w:color="auto" w:fill="auto"/>
            <w:vAlign w:val="center"/>
            <w:hideMark/>
          </w:tcPr>
          <w:p w14:paraId="6DBF37B9" w14:textId="44FFC4A8" w:rsidR="00E723D4" w:rsidRPr="00297E92" w:rsidRDefault="00E723D4" w:rsidP="00216811">
            <w:pPr>
              <w:jc w:val="center"/>
              <w:rPr>
                <w:rFonts w:cs="Arial"/>
                <w:b/>
                <w:bCs/>
                <w:i/>
                <w:iCs/>
                <w:sz w:val="15"/>
                <w:szCs w:val="15"/>
                <w:lang w:eastAsia="sk-SK"/>
              </w:rPr>
            </w:pPr>
            <w:r w:rsidRPr="00297E92">
              <w:rPr>
                <w:rFonts w:cs="Arial"/>
                <w:b/>
                <w:bCs/>
                <w:i/>
                <w:iCs/>
                <w:sz w:val="15"/>
                <w:szCs w:val="15"/>
                <w:lang w:eastAsia="sk-SK"/>
              </w:rPr>
              <w:t>201</w:t>
            </w:r>
            <w:r w:rsidR="00E45044">
              <w:rPr>
                <w:rFonts w:cs="Arial"/>
                <w:b/>
                <w:bCs/>
                <w:i/>
                <w:iCs/>
                <w:sz w:val="15"/>
                <w:szCs w:val="15"/>
                <w:lang w:eastAsia="sk-SK"/>
              </w:rPr>
              <w:t>6</w:t>
            </w:r>
          </w:p>
        </w:tc>
      </w:tr>
      <w:tr w:rsidR="00E723D4" w:rsidRPr="00297E92" w14:paraId="7D68C1FE" w14:textId="77777777" w:rsidTr="00216811">
        <w:trPr>
          <w:trHeight w:val="390"/>
        </w:trPr>
        <w:tc>
          <w:tcPr>
            <w:tcW w:w="3521" w:type="pct"/>
            <w:vMerge/>
            <w:tcBorders>
              <w:top w:val="single" w:sz="8" w:space="0" w:color="auto"/>
              <w:left w:val="nil"/>
              <w:bottom w:val="nil"/>
              <w:right w:val="nil"/>
            </w:tcBorders>
            <w:vAlign w:val="center"/>
            <w:hideMark/>
          </w:tcPr>
          <w:p w14:paraId="60ED766A" w14:textId="77777777" w:rsidR="00E723D4" w:rsidRPr="00297E92" w:rsidRDefault="00E723D4" w:rsidP="00216811">
            <w:pPr>
              <w:jc w:val="left"/>
              <w:rPr>
                <w:rFonts w:cs="Arial"/>
                <w:b/>
                <w:bCs/>
                <w:i/>
                <w:iCs/>
                <w:sz w:val="15"/>
                <w:szCs w:val="15"/>
                <w:lang w:eastAsia="sk-SK"/>
              </w:rPr>
            </w:pPr>
          </w:p>
        </w:tc>
        <w:tc>
          <w:tcPr>
            <w:tcW w:w="740" w:type="pct"/>
            <w:tcBorders>
              <w:top w:val="single" w:sz="4" w:space="0" w:color="auto"/>
              <w:left w:val="nil"/>
              <w:bottom w:val="single" w:sz="4" w:space="0" w:color="auto"/>
              <w:right w:val="nil"/>
            </w:tcBorders>
            <w:shd w:val="clear" w:color="auto" w:fill="auto"/>
            <w:vAlign w:val="center"/>
            <w:hideMark/>
          </w:tcPr>
          <w:p w14:paraId="10E4A943" w14:textId="77777777" w:rsidR="00E723D4" w:rsidRPr="00297E92" w:rsidRDefault="00E723D4" w:rsidP="00216811">
            <w:pPr>
              <w:jc w:val="center"/>
              <w:rPr>
                <w:rFonts w:cs="Arial"/>
                <w:b/>
                <w:bCs/>
                <w:i/>
                <w:iCs/>
                <w:sz w:val="15"/>
                <w:szCs w:val="15"/>
                <w:lang w:eastAsia="sk-SK"/>
              </w:rPr>
            </w:pPr>
            <w:r w:rsidRPr="00297E92">
              <w:rPr>
                <w:rFonts w:cs="Arial"/>
                <w:b/>
                <w:bCs/>
                <w:i/>
                <w:iCs/>
                <w:sz w:val="15"/>
                <w:szCs w:val="15"/>
                <w:lang w:eastAsia="sk-SK"/>
              </w:rPr>
              <w:t>Hodnota predmetu</w:t>
            </w:r>
          </w:p>
        </w:tc>
        <w:tc>
          <w:tcPr>
            <w:tcW w:w="740" w:type="pct"/>
            <w:tcBorders>
              <w:top w:val="single" w:sz="4" w:space="0" w:color="auto"/>
              <w:left w:val="nil"/>
              <w:bottom w:val="single" w:sz="4" w:space="0" w:color="auto"/>
              <w:right w:val="nil"/>
            </w:tcBorders>
            <w:shd w:val="clear" w:color="auto" w:fill="auto"/>
            <w:vAlign w:val="center"/>
            <w:hideMark/>
          </w:tcPr>
          <w:p w14:paraId="2F3E2045" w14:textId="77777777" w:rsidR="00E723D4" w:rsidRPr="00297E92" w:rsidRDefault="00E723D4" w:rsidP="00216811">
            <w:pPr>
              <w:jc w:val="center"/>
              <w:rPr>
                <w:rFonts w:cs="Arial"/>
                <w:b/>
                <w:bCs/>
                <w:i/>
                <w:iCs/>
                <w:sz w:val="15"/>
                <w:szCs w:val="15"/>
                <w:lang w:eastAsia="sk-SK"/>
              </w:rPr>
            </w:pPr>
            <w:r w:rsidRPr="00297E92">
              <w:rPr>
                <w:rFonts w:cs="Arial"/>
                <w:b/>
                <w:bCs/>
                <w:i/>
                <w:iCs/>
                <w:sz w:val="15"/>
                <w:szCs w:val="15"/>
                <w:lang w:eastAsia="sk-SK"/>
              </w:rPr>
              <w:t>Hodnota pohľadávky</w:t>
            </w:r>
          </w:p>
        </w:tc>
      </w:tr>
      <w:tr w:rsidR="00E723D4" w:rsidRPr="00297E92" w14:paraId="47333391" w14:textId="77777777" w:rsidTr="008A2897">
        <w:trPr>
          <w:trHeight w:val="195"/>
        </w:trPr>
        <w:tc>
          <w:tcPr>
            <w:tcW w:w="3521" w:type="pct"/>
            <w:tcBorders>
              <w:top w:val="single" w:sz="4" w:space="0" w:color="auto"/>
              <w:left w:val="nil"/>
              <w:bottom w:val="nil"/>
              <w:right w:val="nil"/>
            </w:tcBorders>
            <w:shd w:val="clear" w:color="auto" w:fill="auto"/>
            <w:vAlign w:val="center"/>
            <w:hideMark/>
          </w:tcPr>
          <w:p w14:paraId="36E71FB1" w14:textId="77777777" w:rsidR="00E723D4" w:rsidRPr="00297E92" w:rsidRDefault="00E723D4" w:rsidP="00216811">
            <w:pPr>
              <w:rPr>
                <w:rFonts w:cs="Arial"/>
                <w:sz w:val="15"/>
                <w:szCs w:val="15"/>
                <w:lang w:eastAsia="sk-SK"/>
              </w:rPr>
            </w:pPr>
            <w:r w:rsidRPr="00297E92">
              <w:rPr>
                <w:rFonts w:cs="Arial"/>
                <w:sz w:val="15"/>
                <w:szCs w:val="15"/>
                <w:lang w:eastAsia="sk-SK"/>
              </w:rPr>
              <w:t>Pohľadávky kryté záložným právom alebo inou formou zabezpečenia</w:t>
            </w:r>
          </w:p>
        </w:tc>
        <w:tc>
          <w:tcPr>
            <w:tcW w:w="740" w:type="pct"/>
            <w:tcBorders>
              <w:top w:val="nil"/>
              <w:left w:val="nil"/>
              <w:bottom w:val="nil"/>
              <w:right w:val="nil"/>
            </w:tcBorders>
            <w:shd w:val="clear" w:color="auto" w:fill="auto"/>
            <w:vAlign w:val="bottom"/>
          </w:tcPr>
          <w:p w14:paraId="5BB78ADD" w14:textId="232845E3" w:rsidR="00E723D4" w:rsidRPr="00297E92" w:rsidRDefault="00E723D4" w:rsidP="00216811">
            <w:pPr>
              <w:jc w:val="right"/>
              <w:rPr>
                <w:rFonts w:cs="Arial"/>
                <w:sz w:val="15"/>
                <w:szCs w:val="15"/>
                <w:lang w:eastAsia="sk-SK"/>
              </w:rPr>
            </w:pPr>
          </w:p>
        </w:tc>
        <w:tc>
          <w:tcPr>
            <w:tcW w:w="740" w:type="pct"/>
            <w:tcBorders>
              <w:top w:val="nil"/>
              <w:left w:val="nil"/>
              <w:bottom w:val="nil"/>
              <w:right w:val="nil"/>
            </w:tcBorders>
            <w:shd w:val="clear" w:color="auto" w:fill="auto"/>
            <w:vAlign w:val="bottom"/>
          </w:tcPr>
          <w:p w14:paraId="2B5717A7" w14:textId="5B0DDBAC" w:rsidR="00E723D4" w:rsidRPr="00297E92" w:rsidRDefault="00E723D4" w:rsidP="00216811">
            <w:pPr>
              <w:jc w:val="right"/>
              <w:rPr>
                <w:rFonts w:cs="Arial"/>
                <w:sz w:val="15"/>
                <w:szCs w:val="15"/>
                <w:lang w:eastAsia="sk-SK"/>
              </w:rPr>
            </w:pPr>
          </w:p>
        </w:tc>
      </w:tr>
      <w:tr w:rsidR="00E723D4" w:rsidRPr="00297E92" w14:paraId="00C004B9" w14:textId="77777777" w:rsidTr="008A2897">
        <w:trPr>
          <w:trHeight w:val="195"/>
        </w:trPr>
        <w:tc>
          <w:tcPr>
            <w:tcW w:w="3521" w:type="pct"/>
            <w:tcBorders>
              <w:top w:val="nil"/>
              <w:left w:val="nil"/>
              <w:bottom w:val="nil"/>
              <w:right w:val="nil"/>
            </w:tcBorders>
            <w:shd w:val="clear" w:color="auto" w:fill="auto"/>
            <w:vAlign w:val="center"/>
            <w:hideMark/>
          </w:tcPr>
          <w:p w14:paraId="124E099C" w14:textId="77777777" w:rsidR="00E723D4" w:rsidRPr="00297E92" w:rsidRDefault="00E723D4" w:rsidP="00216811">
            <w:pPr>
              <w:rPr>
                <w:rFonts w:cs="Arial"/>
                <w:sz w:val="15"/>
                <w:szCs w:val="15"/>
                <w:lang w:eastAsia="sk-SK"/>
              </w:rPr>
            </w:pPr>
            <w:r w:rsidRPr="00297E92">
              <w:rPr>
                <w:rFonts w:cs="Arial"/>
                <w:sz w:val="15"/>
                <w:szCs w:val="15"/>
                <w:lang w:eastAsia="sk-SK"/>
              </w:rPr>
              <w:t>Hodnota pohľadávok, na ktoré sa zriadilo záložné právo</w:t>
            </w:r>
          </w:p>
        </w:tc>
        <w:tc>
          <w:tcPr>
            <w:tcW w:w="740" w:type="pct"/>
            <w:tcBorders>
              <w:top w:val="nil"/>
              <w:left w:val="nil"/>
              <w:bottom w:val="nil"/>
              <w:right w:val="nil"/>
            </w:tcBorders>
            <w:shd w:val="clear" w:color="auto" w:fill="auto"/>
            <w:vAlign w:val="bottom"/>
          </w:tcPr>
          <w:p w14:paraId="56D36788" w14:textId="6B01B1EE" w:rsidR="00E723D4" w:rsidRPr="00297E92" w:rsidRDefault="00935C58" w:rsidP="00216811">
            <w:pPr>
              <w:jc w:val="right"/>
              <w:rPr>
                <w:rFonts w:cs="Arial"/>
                <w:sz w:val="15"/>
                <w:szCs w:val="15"/>
                <w:lang w:eastAsia="sk-SK"/>
              </w:rPr>
            </w:pPr>
            <w:r>
              <w:rPr>
                <w:rFonts w:cs="Arial"/>
                <w:sz w:val="15"/>
                <w:szCs w:val="15"/>
                <w:lang w:eastAsia="sk-SK"/>
              </w:rPr>
              <w:t>9 </w:t>
            </w:r>
            <w:r w:rsidR="007E7F54">
              <w:rPr>
                <w:rFonts w:cs="Arial"/>
                <w:sz w:val="15"/>
                <w:szCs w:val="15"/>
                <w:lang w:eastAsia="sk-SK"/>
              </w:rPr>
              <w:t>000 000</w:t>
            </w:r>
          </w:p>
        </w:tc>
        <w:tc>
          <w:tcPr>
            <w:tcW w:w="740" w:type="pct"/>
            <w:tcBorders>
              <w:top w:val="nil"/>
              <w:left w:val="nil"/>
              <w:bottom w:val="nil"/>
              <w:right w:val="nil"/>
            </w:tcBorders>
            <w:shd w:val="clear" w:color="auto" w:fill="auto"/>
            <w:vAlign w:val="bottom"/>
          </w:tcPr>
          <w:p w14:paraId="0737BFA6" w14:textId="5293A7C3" w:rsidR="00E723D4" w:rsidRPr="00297E92" w:rsidRDefault="007E7F54" w:rsidP="00216811">
            <w:pPr>
              <w:jc w:val="right"/>
              <w:rPr>
                <w:rFonts w:cs="Arial"/>
                <w:sz w:val="15"/>
                <w:szCs w:val="15"/>
                <w:lang w:eastAsia="sk-SK"/>
              </w:rPr>
            </w:pPr>
            <w:r>
              <w:rPr>
                <w:rFonts w:cs="Arial"/>
                <w:sz w:val="15"/>
                <w:szCs w:val="15"/>
                <w:lang w:eastAsia="sk-SK"/>
              </w:rPr>
              <w:t>14 131 935</w:t>
            </w:r>
          </w:p>
        </w:tc>
      </w:tr>
      <w:tr w:rsidR="00E723D4" w:rsidRPr="00297E92" w14:paraId="48EB86D3" w14:textId="77777777" w:rsidTr="008A2897">
        <w:trPr>
          <w:trHeight w:val="210"/>
        </w:trPr>
        <w:tc>
          <w:tcPr>
            <w:tcW w:w="3521" w:type="pct"/>
            <w:tcBorders>
              <w:top w:val="nil"/>
              <w:left w:val="nil"/>
              <w:bottom w:val="single" w:sz="8" w:space="0" w:color="auto"/>
              <w:right w:val="nil"/>
            </w:tcBorders>
            <w:shd w:val="clear" w:color="auto" w:fill="auto"/>
            <w:vAlign w:val="center"/>
            <w:hideMark/>
          </w:tcPr>
          <w:p w14:paraId="6181D046" w14:textId="77777777" w:rsidR="00E723D4" w:rsidRPr="00297E92" w:rsidRDefault="00E723D4" w:rsidP="00216811">
            <w:pPr>
              <w:rPr>
                <w:rFonts w:cs="Arial"/>
                <w:sz w:val="15"/>
                <w:szCs w:val="15"/>
                <w:lang w:eastAsia="sk-SK"/>
              </w:rPr>
            </w:pPr>
            <w:r w:rsidRPr="00297E92">
              <w:rPr>
                <w:rFonts w:cs="Arial"/>
                <w:sz w:val="15"/>
                <w:szCs w:val="15"/>
                <w:lang w:eastAsia="sk-SK"/>
              </w:rPr>
              <w:t>Hodnota pohľadávok, pri ktorých je obmedzené právo s nimi nakladať</w:t>
            </w:r>
          </w:p>
        </w:tc>
        <w:tc>
          <w:tcPr>
            <w:tcW w:w="740" w:type="pct"/>
            <w:tcBorders>
              <w:top w:val="nil"/>
              <w:left w:val="nil"/>
              <w:bottom w:val="single" w:sz="8" w:space="0" w:color="auto"/>
              <w:right w:val="nil"/>
            </w:tcBorders>
            <w:shd w:val="clear" w:color="auto" w:fill="auto"/>
            <w:vAlign w:val="bottom"/>
          </w:tcPr>
          <w:p w14:paraId="4C1FE792" w14:textId="0597C301" w:rsidR="00E723D4" w:rsidRPr="00297E92" w:rsidRDefault="00E723D4" w:rsidP="00216811">
            <w:pPr>
              <w:jc w:val="right"/>
              <w:rPr>
                <w:rFonts w:cs="Arial"/>
                <w:sz w:val="15"/>
                <w:szCs w:val="15"/>
                <w:lang w:eastAsia="sk-SK"/>
              </w:rPr>
            </w:pPr>
          </w:p>
        </w:tc>
        <w:tc>
          <w:tcPr>
            <w:tcW w:w="740" w:type="pct"/>
            <w:tcBorders>
              <w:top w:val="nil"/>
              <w:left w:val="nil"/>
              <w:bottom w:val="single" w:sz="8" w:space="0" w:color="auto"/>
              <w:right w:val="nil"/>
            </w:tcBorders>
            <w:shd w:val="clear" w:color="auto" w:fill="auto"/>
            <w:vAlign w:val="bottom"/>
          </w:tcPr>
          <w:p w14:paraId="7F039EAE" w14:textId="2A20A4B4" w:rsidR="00E723D4" w:rsidRPr="00297E92" w:rsidRDefault="00E723D4" w:rsidP="002A7CFB">
            <w:pPr>
              <w:jc w:val="right"/>
              <w:rPr>
                <w:rFonts w:cs="Arial"/>
                <w:sz w:val="15"/>
                <w:szCs w:val="15"/>
                <w:lang w:eastAsia="sk-SK"/>
              </w:rPr>
            </w:pPr>
          </w:p>
        </w:tc>
      </w:tr>
    </w:tbl>
    <w:p w14:paraId="0EA0322F" w14:textId="77777777" w:rsidR="00916357" w:rsidRPr="00297E92" w:rsidRDefault="00916357" w:rsidP="002861F3"/>
    <w:p w14:paraId="32B1ED46" w14:textId="77777777" w:rsidR="002B7C0E" w:rsidRPr="00297E92" w:rsidRDefault="00491081" w:rsidP="002861F3">
      <w:pPr>
        <w:rPr>
          <w:i/>
          <w:sz w:val="16"/>
        </w:rPr>
      </w:pPr>
      <w:r w:rsidRPr="00297E92">
        <w:rPr>
          <w:i/>
          <w:sz w:val="16"/>
        </w:rPr>
        <w:t>* Záložné právo k pohľadávkam vo výške úverového rámca kontokorentného úveru v UniCredit Bank Czech Republic and Slovakia, a.s., pobočka zahraničnej banky.</w:t>
      </w:r>
    </w:p>
    <w:p w14:paraId="6EE852BF" w14:textId="77777777" w:rsidR="00491081" w:rsidRPr="00297E92" w:rsidRDefault="00491081" w:rsidP="002861F3"/>
    <w:p w14:paraId="61BB4BB1" w14:textId="77777777" w:rsidR="00916357" w:rsidRPr="00297E92" w:rsidRDefault="00916357" w:rsidP="00F92BD2">
      <w:pPr>
        <w:rPr>
          <w:snapToGrid w:val="0"/>
          <w:highlight w:val="yellow"/>
          <w:lang w:eastAsia="sk-SK"/>
        </w:rPr>
      </w:pPr>
    </w:p>
    <w:p w14:paraId="6953AB20" w14:textId="77777777" w:rsidR="00E92AA7" w:rsidRPr="00297E92" w:rsidRDefault="00BF6FD9" w:rsidP="00E91C0F">
      <w:pPr>
        <w:pStyle w:val="Nadpis2"/>
      </w:pPr>
      <w:r w:rsidRPr="00297E92">
        <w:t>Finančné účty</w:t>
      </w:r>
      <w:r w:rsidR="00E92AA7" w:rsidRPr="00297E92">
        <w:t xml:space="preserve"> </w:t>
      </w:r>
    </w:p>
    <w:p w14:paraId="49D8E50F" w14:textId="77777777" w:rsidR="00E92AA7" w:rsidRPr="00297E92" w:rsidRDefault="00E92AA7" w:rsidP="00E92AA7"/>
    <w:p w14:paraId="20D842A6" w14:textId="77777777" w:rsidR="00E92AA7" w:rsidRPr="00297E92" w:rsidRDefault="00E92AA7" w:rsidP="00E91C0F">
      <w:pPr>
        <w:pStyle w:val="Nadpis3"/>
      </w:pPr>
      <w:r w:rsidRPr="00297E92">
        <w:t>Spoločnosť má finančný majetok v štruktúre</w:t>
      </w:r>
    </w:p>
    <w:p w14:paraId="238197BF" w14:textId="77777777" w:rsidR="00E92AA7" w:rsidRPr="00297E92" w:rsidRDefault="00E92AA7" w:rsidP="00E92AA7"/>
    <w:tbl>
      <w:tblPr>
        <w:tblW w:w="9073" w:type="dxa"/>
        <w:tblInd w:w="70" w:type="dxa"/>
        <w:tblLayout w:type="fixed"/>
        <w:tblCellMar>
          <w:left w:w="107" w:type="dxa"/>
          <w:right w:w="107" w:type="dxa"/>
        </w:tblCellMar>
        <w:tblLook w:val="0000" w:firstRow="0" w:lastRow="0" w:firstColumn="0" w:lastColumn="0" w:noHBand="0" w:noVBand="0"/>
      </w:tblPr>
      <w:tblGrid>
        <w:gridCol w:w="6521"/>
        <w:gridCol w:w="1276"/>
        <w:gridCol w:w="1276"/>
      </w:tblGrid>
      <w:tr w:rsidR="00161FA5" w:rsidRPr="00297E92" w14:paraId="0BB46B0F" w14:textId="77777777" w:rsidTr="008A2897">
        <w:trPr>
          <w:cantSplit/>
        </w:trPr>
        <w:tc>
          <w:tcPr>
            <w:tcW w:w="6521" w:type="dxa"/>
            <w:tcBorders>
              <w:top w:val="single" w:sz="8" w:space="0" w:color="000000"/>
              <w:bottom w:val="single" w:sz="4" w:space="0" w:color="000000"/>
            </w:tcBorders>
          </w:tcPr>
          <w:p w14:paraId="3DA75221" w14:textId="77777777" w:rsidR="00161FA5" w:rsidRPr="00297E92" w:rsidRDefault="00161FA5" w:rsidP="00357EA3">
            <w:pPr>
              <w:snapToGrid w:val="0"/>
              <w:rPr>
                <w:b/>
                <w:i/>
                <w:sz w:val="15"/>
                <w:szCs w:val="15"/>
              </w:rPr>
            </w:pPr>
            <w:r w:rsidRPr="00297E92">
              <w:rPr>
                <w:b/>
                <w:i/>
                <w:sz w:val="15"/>
                <w:szCs w:val="15"/>
              </w:rPr>
              <w:t xml:space="preserve">Položka </w:t>
            </w:r>
          </w:p>
        </w:tc>
        <w:tc>
          <w:tcPr>
            <w:tcW w:w="1276" w:type="dxa"/>
            <w:tcBorders>
              <w:top w:val="single" w:sz="8" w:space="0" w:color="000000"/>
              <w:bottom w:val="single" w:sz="4" w:space="0" w:color="000000"/>
            </w:tcBorders>
          </w:tcPr>
          <w:p w14:paraId="57068A5D" w14:textId="415B4EBA" w:rsidR="00161FA5" w:rsidRPr="00297E92" w:rsidRDefault="00161FA5" w:rsidP="008A2897">
            <w:pPr>
              <w:snapToGrid w:val="0"/>
              <w:jc w:val="center"/>
              <w:rPr>
                <w:b/>
                <w:i/>
                <w:sz w:val="15"/>
                <w:szCs w:val="15"/>
              </w:rPr>
            </w:pPr>
            <w:r w:rsidRPr="00297E92">
              <w:rPr>
                <w:b/>
                <w:i/>
                <w:sz w:val="15"/>
                <w:szCs w:val="15"/>
              </w:rPr>
              <w:t>201</w:t>
            </w:r>
            <w:r w:rsidR="00E45044">
              <w:rPr>
                <w:b/>
                <w:i/>
                <w:sz w:val="15"/>
                <w:szCs w:val="15"/>
              </w:rPr>
              <w:t>6</w:t>
            </w:r>
          </w:p>
        </w:tc>
        <w:tc>
          <w:tcPr>
            <w:tcW w:w="1276" w:type="dxa"/>
            <w:tcBorders>
              <w:top w:val="single" w:sz="8" w:space="0" w:color="000000"/>
              <w:bottom w:val="single" w:sz="4" w:space="0" w:color="000000"/>
            </w:tcBorders>
          </w:tcPr>
          <w:p w14:paraId="30F6EB7A" w14:textId="66E81E65" w:rsidR="00161FA5" w:rsidRPr="00297E92" w:rsidRDefault="00161FA5" w:rsidP="00F874D7">
            <w:pPr>
              <w:snapToGrid w:val="0"/>
              <w:jc w:val="center"/>
              <w:rPr>
                <w:b/>
                <w:i/>
                <w:sz w:val="15"/>
                <w:szCs w:val="15"/>
              </w:rPr>
            </w:pPr>
            <w:r w:rsidRPr="00297E92">
              <w:rPr>
                <w:b/>
                <w:i/>
                <w:sz w:val="15"/>
                <w:szCs w:val="15"/>
              </w:rPr>
              <w:t>201</w:t>
            </w:r>
            <w:r w:rsidR="00E45044">
              <w:rPr>
                <w:b/>
                <w:i/>
                <w:sz w:val="15"/>
                <w:szCs w:val="15"/>
              </w:rPr>
              <w:t>5</w:t>
            </w:r>
          </w:p>
        </w:tc>
      </w:tr>
      <w:tr w:rsidR="00E45044" w:rsidRPr="00297E92" w14:paraId="3CF11251" w14:textId="77777777" w:rsidTr="008A2897">
        <w:trPr>
          <w:cantSplit/>
          <w:trHeight w:val="60"/>
        </w:trPr>
        <w:tc>
          <w:tcPr>
            <w:tcW w:w="6521" w:type="dxa"/>
            <w:tcBorders>
              <w:top w:val="single" w:sz="4" w:space="0" w:color="000000"/>
            </w:tcBorders>
          </w:tcPr>
          <w:p w14:paraId="237BD9B8" w14:textId="77777777" w:rsidR="00E45044" w:rsidRPr="00297E92" w:rsidRDefault="00E45044" w:rsidP="00E45044">
            <w:pPr>
              <w:snapToGrid w:val="0"/>
              <w:rPr>
                <w:b/>
                <w:bCs/>
                <w:sz w:val="15"/>
              </w:rPr>
            </w:pPr>
            <w:r w:rsidRPr="00297E92">
              <w:rPr>
                <w:b/>
                <w:bCs/>
                <w:sz w:val="15"/>
              </w:rPr>
              <w:t>Peňažné prostriedky</w:t>
            </w:r>
          </w:p>
        </w:tc>
        <w:tc>
          <w:tcPr>
            <w:tcW w:w="1276" w:type="dxa"/>
            <w:tcBorders>
              <w:top w:val="single" w:sz="4" w:space="0" w:color="000000"/>
            </w:tcBorders>
          </w:tcPr>
          <w:p w14:paraId="615C3551" w14:textId="77777777" w:rsidR="00E45044" w:rsidRPr="00297E92" w:rsidRDefault="00E45044" w:rsidP="00E45044">
            <w:pPr>
              <w:snapToGrid w:val="0"/>
              <w:jc w:val="right"/>
              <w:rPr>
                <w:b/>
                <w:bCs/>
                <w:sz w:val="15"/>
              </w:rPr>
            </w:pPr>
          </w:p>
        </w:tc>
        <w:tc>
          <w:tcPr>
            <w:tcW w:w="1276" w:type="dxa"/>
            <w:tcBorders>
              <w:top w:val="single" w:sz="4" w:space="0" w:color="000000"/>
            </w:tcBorders>
          </w:tcPr>
          <w:p w14:paraId="29765D96" w14:textId="77777777" w:rsidR="00E45044" w:rsidRPr="00297E92" w:rsidRDefault="00E45044" w:rsidP="00E45044">
            <w:pPr>
              <w:snapToGrid w:val="0"/>
              <w:jc w:val="right"/>
              <w:rPr>
                <w:b/>
                <w:bCs/>
                <w:sz w:val="15"/>
              </w:rPr>
            </w:pPr>
          </w:p>
        </w:tc>
      </w:tr>
      <w:tr w:rsidR="00E45044" w:rsidRPr="00297E92" w14:paraId="62BEC8EC" w14:textId="77777777" w:rsidTr="008A2897">
        <w:trPr>
          <w:cantSplit/>
        </w:trPr>
        <w:tc>
          <w:tcPr>
            <w:tcW w:w="6521" w:type="dxa"/>
          </w:tcPr>
          <w:p w14:paraId="07588A91" w14:textId="77777777" w:rsidR="00E45044" w:rsidRPr="00297E92" w:rsidRDefault="00E45044" w:rsidP="00E45044">
            <w:pPr>
              <w:snapToGrid w:val="0"/>
              <w:rPr>
                <w:sz w:val="15"/>
              </w:rPr>
            </w:pPr>
            <w:r w:rsidRPr="00297E92">
              <w:rPr>
                <w:sz w:val="15"/>
              </w:rPr>
              <w:t>Pokladnica, ceniny</w:t>
            </w:r>
          </w:p>
        </w:tc>
        <w:tc>
          <w:tcPr>
            <w:tcW w:w="1276" w:type="dxa"/>
          </w:tcPr>
          <w:p w14:paraId="6AC887AF" w14:textId="71E2E6F3" w:rsidR="00E45044" w:rsidRPr="00297E92" w:rsidRDefault="00A70E53" w:rsidP="00E45044">
            <w:pPr>
              <w:snapToGrid w:val="0"/>
              <w:jc w:val="right"/>
              <w:rPr>
                <w:sz w:val="15"/>
              </w:rPr>
            </w:pPr>
            <w:r>
              <w:rPr>
                <w:sz w:val="15"/>
              </w:rPr>
              <w:t>20 138</w:t>
            </w:r>
          </w:p>
        </w:tc>
        <w:tc>
          <w:tcPr>
            <w:tcW w:w="1276" w:type="dxa"/>
          </w:tcPr>
          <w:p w14:paraId="2A0A2875" w14:textId="28C2E573" w:rsidR="00E45044" w:rsidRPr="00297E92" w:rsidRDefault="00E45044" w:rsidP="00E45044">
            <w:pPr>
              <w:snapToGrid w:val="0"/>
              <w:jc w:val="right"/>
              <w:rPr>
                <w:sz w:val="15"/>
              </w:rPr>
            </w:pPr>
            <w:r w:rsidRPr="00297E92">
              <w:rPr>
                <w:sz w:val="15"/>
              </w:rPr>
              <w:t>15 632</w:t>
            </w:r>
          </w:p>
        </w:tc>
      </w:tr>
      <w:tr w:rsidR="00E45044" w:rsidRPr="00297E92" w14:paraId="3943D1F8" w14:textId="77777777" w:rsidTr="00FF6FEF">
        <w:trPr>
          <w:cantSplit/>
        </w:trPr>
        <w:tc>
          <w:tcPr>
            <w:tcW w:w="6521" w:type="dxa"/>
            <w:vAlign w:val="center"/>
          </w:tcPr>
          <w:p w14:paraId="4C2EFD52" w14:textId="77777777" w:rsidR="00E45044" w:rsidRPr="00297E92" w:rsidRDefault="00E45044" w:rsidP="00E45044">
            <w:pPr>
              <w:snapToGrid w:val="0"/>
              <w:rPr>
                <w:sz w:val="15"/>
              </w:rPr>
            </w:pPr>
            <w:r w:rsidRPr="00297E92">
              <w:rPr>
                <w:rFonts w:cs="Arial"/>
                <w:sz w:val="15"/>
                <w:szCs w:val="15"/>
              </w:rPr>
              <w:t>Bežné účty v banke alebo v pobočke zahraničnej banky</w:t>
            </w:r>
          </w:p>
        </w:tc>
        <w:tc>
          <w:tcPr>
            <w:tcW w:w="1276" w:type="dxa"/>
          </w:tcPr>
          <w:p w14:paraId="41B908BB" w14:textId="57E93947" w:rsidR="00E45044" w:rsidRPr="00297E92" w:rsidRDefault="00A70E53" w:rsidP="00E45044">
            <w:pPr>
              <w:snapToGrid w:val="0"/>
              <w:jc w:val="right"/>
              <w:rPr>
                <w:sz w:val="15"/>
              </w:rPr>
            </w:pPr>
            <w:r>
              <w:rPr>
                <w:sz w:val="15"/>
              </w:rPr>
              <w:t>397 558</w:t>
            </w:r>
          </w:p>
        </w:tc>
        <w:tc>
          <w:tcPr>
            <w:tcW w:w="1276" w:type="dxa"/>
          </w:tcPr>
          <w:p w14:paraId="7290D4E2" w14:textId="29474418" w:rsidR="00E45044" w:rsidRPr="00297E92" w:rsidRDefault="00E45044" w:rsidP="00E45044">
            <w:pPr>
              <w:snapToGrid w:val="0"/>
              <w:jc w:val="right"/>
              <w:rPr>
                <w:sz w:val="15"/>
              </w:rPr>
            </w:pPr>
            <w:r w:rsidRPr="00297E92">
              <w:rPr>
                <w:sz w:val="15"/>
              </w:rPr>
              <w:t>1 786 117</w:t>
            </w:r>
          </w:p>
        </w:tc>
      </w:tr>
      <w:tr w:rsidR="00E45044" w:rsidRPr="00297E92" w14:paraId="4FE25C23" w14:textId="77777777" w:rsidTr="008A2897">
        <w:trPr>
          <w:cantSplit/>
        </w:trPr>
        <w:tc>
          <w:tcPr>
            <w:tcW w:w="6521" w:type="dxa"/>
          </w:tcPr>
          <w:p w14:paraId="79DAF846" w14:textId="77777777" w:rsidR="00E45044" w:rsidRPr="00297E92" w:rsidRDefault="00E45044" w:rsidP="00E45044">
            <w:pPr>
              <w:snapToGrid w:val="0"/>
              <w:rPr>
                <w:sz w:val="15"/>
              </w:rPr>
            </w:pPr>
            <w:r w:rsidRPr="00297E92">
              <w:rPr>
                <w:sz w:val="15"/>
              </w:rPr>
              <w:t>Bankové účty – doba viazanosti dlhšia ako 1 rok</w:t>
            </w:r>
          </w:p>
        </w:tc>
        <w:tc>
          <w:tcPr>
            <w:tcW w:w="1276" w:type="dxa"/>
          </w:tcPr>
          <w:p w14:paraId="607385D2" w14:textId="2E0C0464" w:rsidR="00E45044" w:rsidRPr="00297E92" w:rsidRDefault="00A70E53" w:rsidP="00E45044">
            <w:pPr>
              <w:snapToGrid w:val="0"/>
              <w:jc w:val="right"/>
              <w:rPr>
                <w:sz w:val="15"/>
              </w:rPr>
            </w:pPr>
            <w:r>
              <w:rPr>
                <w:sz w:val="15"/>
              </w:rPr>
              <w:t>-</w:t>
            </w:r>
          </w:p>
        </w:tc>
        <w:tc>
          <w:tcPr>
            <w:tcW w:w="1276" w:type="dxa"/>
          </w:tcPr>
          <w:p w14:paraId="4AE1B4D0" w14:textId="1E114899" w:rsidR="00E45044" w:rsidRPr="00297E92" w:rsidRDefault="00E45044" w:rsidP="00E45044">
            <w:pPr>
              <w:snapToGrid w:val="0"/>
              <w:jc w:val="right"/>
              <w:rPr>
                <w:sz w:val="15"/>
              </w:rPr>
            </w:pPr>
            <w:r w:rsidRPr="00297E92">
              <w:rPr>
                <w:sz w:val="15"/>
              </w:rPr>
              <w:t>-</w:t>
            </w:r>
          </w:p>
        </w:tc>
      </w:tr>
      <w:tr w:rsidR="00E45044" w:rsidRPr="00297E92" w14:paraId="63BFE479" w14:textId="77777777" w:rsidTr="008A2897">
        <w:trPr>
          <w:cantSplit/>
        </w:trPr>
        <w:tc>
          <w:tcPr>
            <w:tcW w:w="6521" w:type="dxa"/>
          </w:tcPr>
          <w:p w14:paraId="39F59CFB" w14:textId="77777777" w:rsidR="00E45044" w:rsidRPr="00297E92" w:rsidRDefault="00E45044" w:rsidP="00E45044">
            <w:pPr>
              <w:snapToGrid w:val="0"/>
              <w:rPr>
                <w:sz w:val="15"/>
              </w:rPr>
            </w:pPr>
            <w:r w:rsidRPr="00297E92">
              <w:rPr>
                <w:sz w:val="15"/>
              </w:rPr>
              <w:t>Peniaze na ceste</w:t>
            </w:r>
          </w:p>
        </w:tc>
        <w:tc>
          <w:tcPr>
            <w:tcW w:w="1276" w:type="dxa"/>
          </w:tcPr>
          <w:p w14:paraId="1E94231A" w14:textId="181AC803" w:rsidR="00E45044" w:rsidRPr="00297E92" w:rsidRDefault="00A70E53" w:rsidP="00E45044">
            <w:pPr>
              <w:snapToGrid w:val="0"/>
              <w:jc w:val="right"/>
              <w:rPr>
                <w:sz w:val="15"/>
              </w:rPr>
            </w:pPr>
            <w:r>
              <w:rPr>
                <w:sz w:val="15"/>
              </w:rPr>
              <w:t>-</w:t>
            </w:r>
          </w:p>
        </w:tc>
        <w:tc>
          <w:tcPr>
            <w:tcW w:w="1276" w:type="dxa"/>
          </w:tcPr>
          <w:p w14:paraId="34134EB9" w14:textId="5677D7EE" w:rsidR="00E45044" w:rsidRPr="00297E92" w:rsidRDefault="00E45044" w:rsidP="00E45044">
            <w:pPr>
              <w:snapToGrid w:val="0"/>
              <w:jc w:val="right"/>
              <w:rPr>
                <w:sz w:val="15"/>
              </w:rPr>
            </w:pPr>
            <w:r w:rsidRPr="00297E92">
              <w:rPr>
                <w:sz w:val="15"/>
              </w:rPr>
              <w:t>-</w:t>
            </w:r>
          </w:p>
        </w:tc>
      </w:tr>
      <w:tr w:rsidR="00E45044" w:rsidRPr="00297E92" w14:paraId="79F213FC" w14:textId="77777777" w:rsidTr="008A2897">
        <w:trPr>
          <w:cantSplit/>
        </w:trPr>
        <w:tc>
          <w:tcPr>
            <w:tcW w:w="6521" w:type="dxa"/>
            <w:tcBorders>
              <w:bottom w:val="single" w:sz="8" w:space="0" w:color="000000"/>
            </w:tcBorders>
          </w:tcPr>
          <w:p w14:paraId="53ACEAEB" w14:textId="77777777" w:rsidR="00E45044" w:rsidRPr="00297E92" w:rsidRDefault="00E45044" w:rsidP="00E45044">
            <w:pPr>
              <w:snapToGrid w:val="0"/>
              <w:rPr>
                <w:b/>
                <w:bCs/>
                <w:sz w:val="15"/>
              </w:rPr>
            </w:pPr>
            <w:r w:rsidRPr="00297E92">
              <w:rPr>
                <w:b/>
                <w:bCs/>
                <w:sz w:val="15"/>
              </w:rPr>
              <w:t>Spolu</w:t>
            </w:r>
          </w:p>
        </w:tc>
        <w:tc>
          <w:tcPr>
            <w:tcW w:w="1276" w:type="dxa"/>
            <w:tcBorders>
              <w:top w:val="single" w:sz="4" w:space="0" w:color="000000"/>
              <w:bottom w:val="single" w:sz="8" w:space="0" w:color="000000"/>
            </w:tcBorders>
          </w:tcPr>
          <w:p w14:paraId="2BBD27F8" w14:textId="4EA3B22E" w:rsidR="00E45044" w:rsidRPr="00297E92" w:rsidRDefault="00A70E53" w:rsidP="00E45044">
            <w:pPr>
              <w:snapToGrid w:val="0"/>
              <w:jc w:val="right"/>
              <w:rPr>
                <w:b/>
                <w:bCs/>
                <w:sz w:val="15"/>
              </w:rPr>
            </w:pPr>
            <w:r>
              <w:rPr>
                <w:b/>
                <w:bCs/>
                <w:sz w:val="15"/>
              </w:rPr>
              <w:t>417 696</w:t>
            </w:r>
          </w:p>
        </w:tc>
        <w:tc>
          <w:tcPr>
            <w:tcW w:w="1276" w:type="dxa"/>
            <w:tcBorders>
              <w:top w:val="single" w:sz="4" w:space="0" w:color="000000"/>
              <w:bottom w:val="single" w:sz="8" w:space="0" w:color="000000"/>
            </w:tcBorders>
          </w:tcPr>
          <w:p w14:paraId="12B30C78" w14:textId="78F77E0D" w:rsidR="00E45044" w:rsidRPr="00297E92" w:rsidRDefault="00E45044" w:rsidP="00E45044">
            <w:pPr>
              <w:snapToGrid w:val="0"/>
              <w:jc w:val="right"/>
              <w:rPr>
                <w:b/>
                <w:bCs/>
                <w:sz w:val="15"/>
              </w:rPr>
            </w:pPr>
            <w:r w:rsidRPr="00297E92">
              <w:rPr>
                <w:b/>
                <w:bCs/>
                <w:sz w:val="15"/>
              </w:rPr>
              <w:t>1 801 749</w:t>
            </w:r>
          </w:p>
        </w:tc>
      </w:tr>
    </w:tbl>
    <w:p w14:paraId="56F593D2" w14:textId="77777777" w:rsidR="00075B11" w:rsidRPr="00297E92" w:rsidRDefault="00075B11" w:rsidP="00E92AA7"/>
    <w:p w14:paraId="2634C113" w14:textId="77777777" w:rsidR="00E92AA7" w:rsidRPr="00297E92" w:rsidRDefault="00E92AA7" w:rsidP="00E92AA7">
      <w:r w:rsidRPr="00297E92">
        <w:t>Ako finančné účty sú vykázané peniaze v pokladnici, účty v</w:t>
      </w:r>
      <w:r w:rsidR="003835DC" w:rsidRPr="00297E92">
        <w:t> </w:t>
      </w:r>
      <w:r w:rsidRPr="00297E92">
        <w:t>bankách</w:t>
      </w:r>
      <w:r w:rsidR="003835DC" w:rsidRPr="00297E92">
        <w:t xml:space="preserve"> a</w:t>
      </w:r>
      <w:r w:rsidR="00662299" w:rsidRPr="00297E92">
        <w:t xml:space="preserve"> ceniny</w:t>
      </w:r>
      <w:r w:rsidRPr="00297E92">
        <w:t>. Účtami v bankách môže spoločnosť voľne disponovať.</w:t>
      </w:r>
    </w:p>
    <w:p w14:paraId="50DFAAF3" w14:textId="77777777" w:rsidR="00933767" w:rsidRPr="00297E92" w:rsidRDefault="00933767" w:rsidP="00E92AA7">
      <w:pPr>
        <w:rPr>
          <w:highlight w:val="yellow"/>
        </w:rPr>
      </w:pPr>
    </w:p>
    <w:p w14:paraId="2FAE1D32" w14:textId="77777777" w:rsidR="00E72907" w:rsidRPr="00297E92" w:rsidRDefault="00E72907" w:rsidP="00E92AA7">
      <w:pPr>
        <w:rPr>
          <w:highlight w:val="yellow"/>
        </w:rPr>
      </w:pPr>
    </w:p>
    <w:p w14:paraId="45A2D6BD" w14:textId="452F072C" w:rsidR="00E92AA7" w:rsidRPr="00297E92" w:rsidRDefault="00E92AA7" w:rsidP="008B1D2E">
      <w:pPr>
        <w:pStyle w:val="Nadpis2"/>
      </w:pPr>
      <w:r w:rsidRPr="00297E92">
        <w:t xml:space="preserve">Časové rozlíšenie </w:t>
      </w:r>
    </w:p>
    <w:p w14:paraId="1314E6C1" w14:textId="77777777" w:rsidR="00E92AA7" w:rsidRPr="00297E92" w:rsidRDefault="00E92AA7" w:rsidP="00E92AA7">
      <w:pPr>
        <w:rPr>
          <w:sz w:val="18"/>
        </w:rPr>
      </w:pPr>
    </w:p>
    <w:tbl>
      <w:tblPr>
        <w:tblW w:w="5000" w:type="pct"/>
        <w:tblLook w:val="0000" w:firstRow="0" w:lastRow="0" w:firstColumn="0" w:lastColumn="0" w:noHBand="0" w:noVBand="0"/>
      </w:tblPr>
      <w:tblGrid>
        <w:gridCol w:w="4400"/>
        <w:gridCol w:w="2360"/>
        <w:gridCol w:w="2311"/>
      </w:tblGrid>
      <w:tr w:rsidR="00BF6FD9" w:rsidRPr="00297E92" w14:paraId="635730BF" w14:textId="77777777" w:rsidTr="00BF6FD9">
        <w:tc>
          <w:tcPr>
            <w:tcW w:w="2425" w:type="pct"/>
            <w:tcBorders>
              <w:top w:val="single" w:sz="8" w:space="0" w:color="auto"/>
              <w:bottom w:val="single" w:sz="4" w:space="0" w:color="auto"/>
            </w:tcBorders>
            <w:vAlign w:val="center"/>
          </w:tcPr>
          <w:p w14:paraId="23E548A4" w14:textId="77777777" w:rsidR="00BF6FD9" w:rsidRPr="00297E92" w:rsidRDefault="00BF6FD9" w:rsidP="007E689C">
            <w:pPr>
              <w:rPr>
                <w:b/>
                <w:i/>
                <w:sz w:val="15"/>
                <w:szCs w:val="15"/>
              </w:rPr>
            </w:pPr>
            <w:r w:rsidRPr="00297E92">
              <w:rPr>
                <w:b/>
                <w:i/>
                <w:sz w:val="15"/>
                <w:szCs w:val="15"/>
              </w:rPr>
              <w:t>Položka</w:t>
            </w:r>
          </w:p>
        </w:tc>
        <w:tc>
          <w:tcPr>
            <w:tcW w:w="1301" w:type="pct"/>
            <w:tcBorders>
              <w:top w:val="single" w:sz="8" w:space="0" w:color="auto"/>
              <w:bottom w:val="single" w:sz="4" w:space="0" w:color="auto"/>
            </w:tcBorders>
            <w:vAlign w:val="center"/>
          </w:tcPr>
          <w:p w14:paraId="2E207CD8" w14:textId="49ABB5C7" w:rsidR="00BF6FD9" w:rsidRPr="00297E92" w:rsidRDefault="00BF6FD9" w:rsidP="007E689C">
            <w:pPr>
              <w:ind w:left="-57" w:right="-57"/>
              <w:jc w:val="center"/>
              <w:rPr>
                <w:b/>
                <w:i/>
                <w:sz w:val="15"/>
                <w:szCs w:val="15"/>
              </w:rPr>
            </w:pPr>
            <w:r w:rsidRPr="00297E92">
              <w:rPr>
                <w:b/>
                <w:i/>
                <w:sz w:val="15"/>
                <w:szCs w:val="15"/>
              </w:rPr>
              <w:t xml:space="preserve">31. december </w:t>
            </w:r>
            <w:r w:rsidRPr="00297E92">
              <w:rPr>
                <w:b/>
                <w:i/>
                <w:sz w:val="15"/>
                <w:szCs w:val="15"/>
              </w:rPr>
              <w:br/>
              <w:t>201</w:t>
            </w:r>
            <w:r w:rsidR="00E45044">
              <w:rPr>
                <w:b/>
                <w:i/>
                <w:sz w:val="15"/>
                <w:szCs w:val="15"/>
              </w:rPr>
              <w:t>6</w:t>
            </w:r>
          </w:p>
        </w:tc>
        <w:tc>
          <w:tcPr>
            <w:tcW w:w="1274" w:type="pct"/>
            <w:tcBorders>
              <w:top w:val="single" w:sz="8" w:space="0" w:color="auto"/>
              <w:bottom w:val="single" w:sz="4" w:space="0" w:color="auto"/>
            </w:tcBorders>
            <w:vAlign w:val="center"/>
          </w:tcPr>
          <w:p w14:paraId="2F6225F7" w14:textId="5B697346" w:rsidR="00BF6FD9" w:rsidRPr="00297E92" w:rsidRDefault="00BF6FD9" w:rsidP="007E689C">
            <w:pPr>
              <w:ind w:left="57" w:right="57"/>
              <w:jc w:val="center"/>
              <w:rPr>
                <w:b/>
                <w:i/>
                <w:sz w:val="15"/>
                <w:szCs w:val="15"/>
              </w:rPr>
            </w:pPr>
            <w:r w:rsidRPr="00297E92">
              <w:rPr>
                <w:b/>
                <w:i/>
                <w:sz w:val="15"/>
                <w:szCs w:val="15"/>
              </w:rPr>
              <w:t xml:space="preserve">31. december </w:t>
            </w:r>
            <w:r w:rsidRPr="00297E92">
              <w:rPr>
                <w:b/>
                <w:i/>
                <w:sz w:val="15"/>
                <w:szCs w:val="15"/>
              </w:rPr>
              <w:br/>
              <w:t>201</w:t>
            </w:r>
            <w:r w:rsidR="00E45044">
              <w:rPr>
                <w:b/>
                <w:i/>
                <w:sz w:val="15"/>
                <w:szCs w:val="15"/>
              </w:rPr>
              <w:t>5</w:t>
            </w:r>
          </w:p>
        </w:tc>
      </w:tr>
      <w:tr w:rsidR="00E45044" w:rsidRPr="00297E92" w14:paraId="44942995" w14:textId="77777777" w:rsidTr="00BF6FD9">
        <w:tc>
          <w:tcPr>
            <w:tcW w:w="2425" w:type="pct"/>
          </w:tcPr>
          <w:p w14:paraId="51E7DB17" w14:textId="77777777" w:rsidR="00E45044" w:rsidRPr="00297E92" w:rsidRDefault="00E45044" w:rsidP="00E45044">
            <w:pPr>
              <w:rPr>
                <w:snapToGrid w:val="0"/>
                <w:sz w:val="15"/>
                <w:szCs w:val="15"/>
                <w:lang w:eastAsia="sk-SK"/>
              </w:rPr>
            </w:pPr>
            <w:r w:rsidRPr="00297E92">
              <w:rPr>
                <w:snapToGrid w:val="0"/>
                <w:sz w:val="15"/>
                <w:szCs w:val="15"/>
                <w:lang w:eastAsia="sk-SK"/>
              </w:rPr>
              <w:t xml:space="preserve">Náklady budúcich období krátkodobé </w:t>
            </w:r>
          </w:p>
        </w:tc>
        <w:tc>
          <w:tcPr>
            <w:tcW w:w="1301" w:type="pct"/>
          </w:tcPr>
          <w:p w14:paraId="46CCD6C6" w14:textId="7778386A" w:rsidR="00E45044" w:rsidRPr="00297E92" w:rsidRDefault="00252A7F">
            <w:pPr>
              <w:jc w:val="right"/>
              <w:rPr>
                <w:snapToGrid w:val="0"/>
                <w:sz w:val="15"/>
                <w:szCs w:val="15"/>
                <w:lang w:eastAsia="sk-SK"/>
              </w:rPr>
            </w:pPr>
            <w:r>
              <w:rPr>
                <w:snapToGrid w:val="0"/>
                <w:sz w:val="15"/>
                <w:szCs w:val="15"/>
                <w:lang w:eastAsia="sk-SK"/>
              </w:rPr>
              <w:t>70 375</w:t>
            </w:r>
          </w:p>
        </w:tc>
        <w:tc>
          <w:tcPr>
            <w:tcW w:w="1274" w:type="pct"/>
          </w:tcPr>
          <w:p w14:paraId="3B584677" w14:textId="5A19419A" w:rsidR="00E45044" w:rsidRPr="00297E92" w:rsidRDefault="00E45044" w:rsidP="00E45044">
            <w:pPr>
              <w:jc w:val="right"/>
              <w:rPr>
                <w:snapToGrid w:val="0"/>
                <w:sz w:val="15"/>
                <w:szCs w:val="15"/>
                <w:lang w:eastAsia="sk-SK"/>
              </w:rPr>
            </w:pPr>
            <w:r w:rsidRPr="00297E92">
              <w:rPr>
                <w:snapToGrid w:val="0"/>
                <w:sz w:val="15"/>
                <w:szCs w:val="15"/>
                <w:lang w:eastAsia="sk-SK"/>
              </w:rPr>
              <w:t>16 052</w:t>
            </w:r>
          </w:p>
        </w:tc>
      </w:tr>
      <w:tr w:rsidR="00E45044" w:rsidRPr="00297E92" w14:paraId="631EDE03" w14:textId="77777777" w:rsidTr="00BF6FD9">
        <w:tc>
          <w:tcPr>
            <w:tcW w:w="2425" w:type="pct"/>
          </w:tcPr>
          <w:p w14:paraId="030C179E" w14:textId="77777777" w:rsidR="00E45044" w:rsidRPr="00297E92" w:rsidRDefault="00E45044" w:rsidP="00E45044">
            <w:pPr>
              <w:ind w:firstLine="142"/>
              <w:rPr>
                <w:i/>
                <w:snapToGrid w:val="0"/>
                <w:sz w:val="15"/>
                <w:szCs w:val="15"/>
                <w:lang w:eastAsia="sk-SK"/>
              </w:rPr>
            </w:pPr>
            <w:r w:rsidRPr="00297E92">
              <w:rPr>
                <w:i/>
                <w:snapToGrid w:val="0"/>
                <w:sz w:val="15"/>
                <w:szCs w:val="15"/>
                <w:lang w:eastAsia="sk-SK"/>
              </w:rPr>
              <w:t>z toho:</w:t>
            </w:r>
          </w:p>
        </w:tc>
        <w:tc>
          <w:tcPr>
            <w:tcW w:w="1301" w:type="pct"/>
          </w:tcPr>
          <w:p w14:paraId="01F2BDC0" w14:textId="77777777" w:rsidR="00E45044" w:rsidRPr="00297E92" w:rsidRDefault="00E45044" w:rsidP="00E45044">
            <w:pPr>
              <w:jc w:val="right"/>
              <w:rPr>
                <w:i/>
                <w:snapToGrid w:val="0"/>
                <w:sz w:val="15"/>
                <w:szCs w:val="15"/>
                <w:lang w:eastAsia="sk-SK"/>
              </w:rPr>
            </w:pPr>
          </w:p>
        </w:tc>
        <w:tc>
          <w:tcPr>
            <w:tcW w:w="1274" w:type="pct"/>
          </w:tcPr>
          <w:p w14:paraId="58662ED1" w14:textId="77777777" w:rsidR="00E45044" w:rsidRPr="00297E92" w:rsidRDefault="00E45044" w:rsidP="00E45044">
            <w:pPr>
              <w:jc w:val="right"/>
              <w:rPr>
                <w:i/>
                <w:snapToGrid w:val="0"/>
                <w:sz w:val="15"/>
                <w:szCs w:val="15"/>
                <w:lang w:eastAsia="sk-SK"/>
              </w:rPr>
            </w:pPr>
          </w:p>
        </w:tc>
      </w:tr>
      <w:tr w:rsidR="00E45044" w:rsidRPr="00297E92" w14:paraId="3F6E0EC4" w14:textId="77777777" w:rsidTr="00BF6FD9">
        <w:tc>
          <w:tcPr>
            <w:tcW w:w="2425" w:type="pct"/>
          </w:tcPr>
          <w:p w14:paraId="32380656" w14:textId="77777777" w:rsidR="00E45044" w:rsidRPr="00297E92" w:rsidRDefault="00E45044" w:rsidP="00E45044">
            <w:pPr>
              <w:ind w:firstLine="284"/>
              <w:rPr>
                <w:i/>
                <w:snapToGrid w:val="0"/>
                <w:sz w:val="15"/>
                <w:szCs w:val="15"/>
                <w:lang w:eastAsia="sk-SK"/>
              </w:rPr>
            </w:pPr>
            <w:r w:rsidRPr="00297E92">
              <w:rPr>
                <w:i/>
                <w:snapToGrid w:val="0"/>
                <w:sz w:val="15"/>
                <w:szCs w:val="15"/>
                <w:lang w:eastAsia="sk-SK"/>
              </w:rPr>
              <w:t>predplatné služby</w:t>
            </w:r>
          </w:p>
        </w:tc>
        <w:tc>
          <w:tcPr>
            <w:tcW w:w="1301" w:type="pct"/>
          </w:tcPr>
          <w:p w14:paraId="2A57E4A4" w14:textId="15F69DF8" w:rsidR="00E45044" w:rsidRPr="00297E92" w:rsidRDefault="00252A7F" w:rsidP="00E45044">
            <w:pPr>
              <w:jc w:val="right"/>
              <w:rPr>
                <w:i/>
                <w:snapToGrid w:val="0"/>
                <w:sz w:val="15"/>
                <w:szCs w:val="15"/>
                <w:lang w:eastAsia="sk-SK"/>
              </w:rPr>
            </w:pPr>
            <w:r>
              <w:rPr>
                <w:i/>
                <w:snapToGrid w:val="0"/>
                <w:sz w:val="15"/>
                <w:szCs w:val="15"/>
                <w:lang w:eastAsia="sk-SK"/>
              </w:rPr>
              <w:t>11 718</w:t>
            </w:r>
          </w:p>
        </w:tc>
        <w:tc>
          <w:tcPr>
            <w:tcW w:w="1274" w:type="pct"/>
          </w:tcPr>
          <w:p w14:paraId="08EB216D" w14:textId="3116F196" w:rsidR="00E45044" w:rsidRPr="00297E92" w:rsidRDefault="00E45044" w:rsidP="00E45044">
            <w:pPr>
              <w:jc w:val="right"/>
              <w:rPr>
                <w:i/>
                <w:snapToGrid w:val="0"/>
                <w:sz w:val="15"/>
                <w:szCs w:val="15"/>
                <w:lang w:eastAsia="sk-SK"/>
              </w:rPr>
            </w:pPr>
            <w:r w:rsidRPr="00297E92">
              <w:rPr>
                <w:i/>
                <w:snapToGrid w:val="0"/>
                <w:sz w:val="15"/>
                <w:szCs w:val="15"/>
                <w:lang w:eastAsia="sk-SK"/>
              </w:rPr>
              <w:t>4 818</w:t>
            </w:r>
          </w:p>
        </w:tc>
      </w:tr>
      <w:tr w:rsidR="00E45044" w:rsidRPr="00297E92" w14:paraId="425D5FE2" w14:textId="77777777" w:rsidTr="00BF6FD9">
        <w:tc>
          <w:tcPr>
            <w:tcW w:w="2425" w:type="pct"/>
          </w:tcPr>
          <w:p w14:paraId="7C394992" w14:textId="77777777" w:rsidR="00E45044" w:rsidRPr="00297E92" w:rsidRDefault="00E45044" w:rsidP="00E45044">
            <w:pPr>
              <w:ind w:firstLine="284"/>
              <w:rPr>
                <w:i/>
                <w:snapToGrid w:val="0"/>
                <w:sz w:val="15"/>
                <w:szCs w:val="15"/>
                <w:lang w:eastAsia="sk-SK"/>
              </w:rPr>
            </w:pPr>
            <w:r w:rsidRPr="00297E92">
              <w:rPr>
                <w:i/>
                <w:sz w:val="15"/>
                <w:szCs w:val="15"/>
              </w:rPr>
              <w:t>predplatené časopisy</w:t>
            </w:r>
          </w:p>
        </w:tc>
        <w:tc>
          <w:tcPr>
            <w:tcW w:w="1301" w:type="pct"/>
          </w:tcPr>
          <w:p w14:paraId="3CC8541C" w14:textId="583ECDB3" w:rsidR="00E45044" w:rsidRPr="00297E92" w:rsidRDefault="00252A7F" w:rsidP="00E45044">
            <w:pPr>
              <w:jc w:val="right"/>
              <w:rPr>
                <w:i/>
                <w:snapToGrid w:val="0"/>
                <w:sz w:val="15"/>
                <w:szCs w:val="15"/>
                <w:lang w:eastAsia="sk-SK"/>
              </w:rPr>
            </w:pPr>
            <w:r>
              <w:rPr>
                <w:i/>
                <w:snapToGrid w:val="0"/>
                <w:sz w:val="15"/>
                <w:szCs w:val="15"/>
                <w:lang w:eastAsia="sk-SK"/>
              </w:rPr>
              <w:t>1 426</w:t>
            </w:r>
          </w:p>
        </w:tc>
        <w:tc>
          <w:tcPr>
            <w:tcW w:w="1274" w:type="pct"/>
          </w:tcPr>
          <w:p w14:paraId="6C4F8991" w14:textId="7C662D6E" w:rsidR="00E45044" w:rsidRPr="00297E92" w:rsidRDefault="00E45044" w:rsidP="00E45044">
            <w:pPr>
              <w:jc w:val="right"/>
              <w:rPr>
                <w:i/>
                <w:snapToGrid w:val="0"/>
                <w:sz w:val="15"/>
                <w:szCs w:val="15"/>
                <w:lang w:eastAsia="sk-SK"/>
              </w:rPr>
            </w:pPr>
            <w:r w:rsidRPr="00297E92">
              <w:rPr>
                <w:i/>
                <w:snapToGrid w:val="0"/>
                <w:sz w:val="15"/>
                <w:szCs w:val="15"/>
                <w:lang w:eastAsia="sk-SK"/>
              </w:rPr>
              <w:t>360</w:t>
            </w:r>
          </w:p>
        </w:tc>
      </w:tr>
      <w:tr w:rsidR="00E45044" w:rsidRPr="00297E92" w14:paraId="2003BD42" w14:textId="77777777" w:rsidTr="00BF6FD9">
        <w:tc>
          <w:tcPr>
            <w:tcW w:w="2425" w:type="pct"/>
          </w:tcPr>
          <w:p w14:paraId="4130FB41" w14:textId="77777777" w:rsidR="00E45044" w:rsidRPr="00297E92" w:rsidRDefault="00E45044" w:rsidP="00E45044">
            <w:pPr>
              <w:ind w:firstLine="284"/>
              <w:rPr>
                <w:i/>
                <w:snapToGrid w:val="0"/>
                <w:sz w:val="15"/>
                <w:szCs w:val="15"/>
                <w:lang w:eastAsia="sk-SK"/>
              </w:rPr>
            </w:pPr>
            <w:r w:rsidRPr="00297E92">
              <w:rPr>
                <w:i/>
                <w:sz w:val="15"/>
                <w:szCs w:val="15"/>
              </w:rPr>
              <w:t>predplatné poistné</w:t>
            </w:r>
          </w:p>
        </w:tc>
        <w:tc>
          <w:tcPr>
            <w:tcW w:w="1301" w:type="pct"/>
          </w:tcPr>
          <w:p w14:paraId="0F23D345" w14:textId="76E9DA41" w:rsidR="00E45044" w:rsidRPr="00297E92" w:rsidRDefault="00252A7F" w:rsidP="00E45044">
            <w:pPr>
              <w:jc w:val="right"/>
              <w:rPr>
                <w:i/>
                <w:snapToGrid w:val="0"/>
                <w:sz w:val="15"/>
                <w:szCs w:val="15"/>
                <w:lang w:eastAsia="sk-SK"/>
              </w:rPr>
            </w:pPr>
            <w:r>
              <w:rPr>
                <w:i/>
                <w:snapToGrid w:val="0"/>
                <w:sz w:val="15"/>
                <w:szCs w:val="15"/>
                <w:lang w:eastAsia="sk-SK"/>
              </w:rPr>
              <w:t>40 403</w:t>
            </w:r>
          </w:p>
        </w:tc>
        <w:tc>
          <w:tcPr>
            <w:tcW w:w="1274" w:type="pct"/>
          </w:tcPr>
          <w:p w14:paraId="6C6CABB2" w14:textId="0466F537" w:rsidR="00E45044" w:rsidRPr="00297E92" w:rsidRDefault="00E45044" w:rsidP="00E45044">
            <w:pPr>
              <w:jc w:val="right"/>
              <w:rPr>
                <w:i/>
                <w:snapToGrid w:val="0"/>
                <w:sz w:val="15"/>
                <w:szCs w:val="15"/>
                <w:lang w:eastAsia="sk-SK"/>
              </w:rPr>
            </w:pPr>
            <w:r w:rsidRPr="00297E92">
              <w:rPr>
                <w:i/>
                <w:snapToGrid w:val="0"/>
                <w:sz w:val="15"/>
                <w:szCs w:val="15"/>
                <w:lang w:eastAsia="sk-SK"/>
              </w:rPr>
              <w:t>216</w:t>
            </w:r>
          </w:p>
        </w:tc>
      </w:tr>
      <w:tr w:rsidR="00E45044" w:rsidRPr="00297E92" w14:paraId="78B003FC" w14:textId="77777777" w:rsidTr="00BF6FD9">
        <w:tc>
          <w:tcPr>
            <w:tcW w:w="2425" w:type="pct"/>
          </w:tcPr>
          <w:p w14:paraId="4A804E8A" w14:textId="77777777" w:rsidR="00E45044" w:rsidRPr="00297E92" w:rsidRDefault="00E45044" w:rsidP="00E45044">
            <w:pPr>
              <w:ind w:firstLine="284"/>
              <w:rPr>
                <w:i/>
                <w:snapToGrid w:val="0"/>
                <w:sz w:val="15"/>
                <w:szCs w:val="15"/>
                <w:lang w:eastAsia="sk-SK"/>
              </w:rPr>
            </w:pPr>
            <w:r w:rsidRPr="00297E92">
              <w:rPr>
                <w:i/>
                <w:sz w:val="15"/>
                <w:szCs w:val="15"/>
              </w:rPr>
              <w:t>predplatné mýto</w:t>
            </w:r>
          </w:p>
        </w:tc>
        <w:tc>
          <w:tcPr>
            <w:tcW w:w="1301" w:type="pct"/>
          </w:tcPr>
          <w:p w14:paraId="3751DB80" w14:textId="7CD9ED5C" w:rsidR="00E45044" w:rsidRPr="00297E92" w:rsidRDefault="00252A7F" w:rsidP="00E45044">
            <w:pPr>
              <w:jc w:val="right"/>
              <w:rPr>
                <w:i/>
                <w:snapToGrid w:val="0"/>
                <w:sz w:val="15"/>
                <w:szCs w:val="15"/>
                <w:lang w:eastAsia="sk-SK"/>
              </w:rPr>
            </w:pPr>
            <w:r>
              <w:rPr>
                <w:i/>
                <w:snapToGrid w:val="0"/>
                <w:sz w:val="15"/>
                <w:szCs w:val="15"/>
                <w:lang w:eastAsia="sk-SK"/>
              </w:rPr>
              <w:t>13 268</w:t>
            </w:r>
          </w:p>
        </w:tc>
        <w:tc>
          <w:tcPr>
            <w:tcW w:w="1274" w:type="pct"/>
          </w:tcPr>
          <w:p w14:paraId="5A5E8F65" w14:textId="4F73CCF8" w:rsidR="00E45044" w:rsidRPr="00297E92" w:rsidRDefault="00E45044" w:rsidP="00E45044">
            <w:pPr>
              <w:jc w:val="right"/>
              <w:rPr>
                <w:i/>
                <w:snapToGrid w:val="0"/>
                <w:sz w:val="15"/>
                <w:szCs w:val="15"/>
                <w:lang w:eastAsia="sk-SK"/>
              </w:rPr>
            </w:pPr>
            <w:r w:rsidRPr="00297E92">
              <w:rPr>
                <w:i/>
                <w:snapToGrid w:val="0"/>
                <w:sz w:val="15"/>
                <w:szCs w:val="15"/>
                <w:lang w:eastAsia="sk-SK"/>
              </w:rPr>
              <w:t>10 658</w:t>
            </w:r>
          </w:p>
        </w:tc>
      </w:tr>
      <w:tr w:rsidR="00E45044" w:rsidRPr="00297E92" w14:paraId="4A1968AD" w14:textId="77777777" w:rsidTr="00BF6FD9">
        <w:tc>
          <w:tcPr>
            <w:tcW w:w="2425" w:type="pct"/>
          </w:tcPr>
          <w:p w14:paraId="72D0A9BA" w14:textId="77777777" w:rsidR="00E45044" w:rsidRPr="00297E92" w:rsidRDefault="00E45044" w:rsidP="00E45044">
            <w:pPr>
              <w:ind w:firstLine="284"/>
              <w:rPr>
                <w:i/>
                <w:snapToGrid w:val="0"/>
                <w:sz w:val="15"/>
                <w:szCs w:val="15"/>
                <w:lang w:eastAsia="sk-SK"/>
              </w:rPr>
            </w:pPr>
            <w:r w:rsidRPr="00297E92">
              <w:rPr>
                <w:i/>
                <w:sz w:val="15"/>
                <w:szCs w:val="15"/>
              </w:rPr>
              <w:t>ostatné</w:t>
            </w:r>
          </w:p>
        </w:tc>
        <w:tc>
          <w:tcPr>
            <w:tcW w:w="1301" w:type="pct"/>
          </w:tcPr>
          <w:p w14:paraId="4A0C33EA" w14:textId="288B2B53" w:rsidR="00E45044" w:rsidRPr="00297E92" w:rsidRDefault="00252A7F" w:rsidP="00E45044">
            <w:pPr>
              <w:jc w:val="right"/>
              <w:rPr>
                <w:i/>
                <w:snapToGrid w:val="0"/>
                <w:sz w:val="15"/>
                <w:szCs w:val="15"/>
                <w:lang w:eastAsia="sk-SK"/>
              </w:rPr>
            </w:pPr>
            <w:r>
              <w:rPr>
                <w:i/>
                <w:snapToGrid w:val="0"/>
                <w:sz w:val="15"/>
                <w:szCs w:val="15"/>
                <w:lang w:eastAsia="sk-SK"/>
              </w:rPr>
              <w:t>3 560</w:t>
            </w:r>
          </w:p>
        </w:tc>
        <w:tc>
          <w:tcPr>
            <w:tcW w:w="1274" w:type="pct"/>
          </w:tcPr>
          <w:p w14:paraId="51306ED9" w14:textId="7E09D1D6" w:rsidR="00E45044" w:rsidRPr="00297E92" w:rsidRDefault="00E45044" w:rsidP="00E45044">
            <w:pPr>
              <w:jc w:val="right"/>
              <w:rPr>
                <w:i/>
                <w:snapToGrid w:val="0"/>
                <w:sz w:val="15"/>
                <w:szCs w:val="15"/>
                <w:lang w:eastAsia="sk-SK"/>
              </w:rPr>
            </w:pPr>
            <w:r w:rsidRPr="00297E92">
              <w:rPr>
                <w:i/>
                <w:snapToGrid w:val="0"/>
                <w:sz w:val="15"/>
                <w:szCs w:val="15"/>
                <w:lang w:eastAsia="sk-SK"/>
              </w:rPr>
              <w:t>-</w:t>
            </w:r>
          </w:p>
        </w:tc>
      </w:tr>
      <w:tr w:rsidR="00E45044" w:rsidRPr="00297E92" w14:paraId="362D631C" w14:textId="77777777" w:rsidTr="00BF6FD9">
        <w:trPr>
          <w:cantSplit/>
        </w:trPr>
        <w:tc>
          <w:tcPr>
            <w:tcW w:w="2425" w:type="pct"/>
            <w:tcBorders>
              <w:bottom w:val="single" w:sz="8" w:space="0" w:color="auto"/>
            </w:tcBorders>
          </w:tcPr>
          <w:p w14:paraId="3D650F98" w14:textId="77777777" w:rsidR="00E45044" w:rsidRPr="00297E92" w:rsidRDefault="00E45044" w:rsidP="00E45044">
            <w:pPr>
              <w:rPr>
                <w:b/>
                <w:snapToGrid w:val="0"/>
                <w:sz w:val="15"/>
                <w:szCs w:val="15"/>
                <w:lang w:eastAsia="sk-SK"/>
              </w:rPr>
            </w:pPr>
            <w:r w:rsidRPr="00297E92">
              <w:rPr>
                <w:b/>
                <w:snapToGrid w:val="0"/>
                <w:sz w:val="15"/>
                <w:szCs w:val="15"/>
                <w:lang w:eastAsia="sk-SK"/>
              </w:rPr>
              <w:t>Spolu</w:t>
            </w:r>
          </w:p>
        </w:tc>
        <w:tc>
          <w:tcPr>
            <w:tcW w:w="1301" w:type="pct"/>
            <w:tcBorders>
              <w:top w:val="single" w:sz="4" w:space="0" w:color="auto"/>
              <w:bottom w:val="single" w:sz="8" w:space="0" w:color="auto"/>
            </w:tcBorders>
          </w:tcPr>
          <w:p w14:paraId="69141E05" w14:textId="59C3F1E8" w:rsidR="00E45044" w:rsidRPr="00297E92" w:rsidRDefault="00252A7F" w:rsidP="00E45044">
            <w:pPr>
              <w:jc w:val="right"/>
              <w:rPr>
                <w:b/>
                <w:snapToGrid w:val="0"/>
                <w:sz w:val="15"/>
                <w:szCs w:val="15"/>
                <w:lang w:eastAsia="sk-SK"/>
              </w:rPr>
            </w:pPr>
            <w:r>
              <w:rPr>
                <w:b/>
                <w:snapToGrid w:val="0"/>
                <w:sz w:val="15"/>
                <w:szCs w:val="15"/>
                <w:lang w:eastAsia="sk-SK"/>
              </w:rPr>
              <w:t>70 375</w:t>
            </w:r>
          </w:p>
        </w:tc>
        <w:tc>
          <w:tcPr>
            <w:tcW w:w="1274" w:type="pct"/>
            <w:tcBorders>
              <w:top w:val="single" w:sz="4" w:space="0" w:color="auto"/>
              <w:bottom w:val="single" w:sz="8" w:space="0" w:color="auto"/>
            </w:tcBorders>
          </w:tcPr>
          <w:p w14:paraId="43D0A3EC" w14:textId="4D24322A" w:rsidR="00E45044" w:rsidRPr="00297E92" w:rsidRDefault="00E45044" w:rsidP="00E45044">
            <w:pPr>
              <w:jc w:val="right"/>
              <w:rPr>
                <w:b/>
                <w:snapToGrid w:val="0"/>
                <w:sz w:val="15"/>
                <w:szCs w:val="15"/>
                <w:lang w:eastAsia="sk-SK"/>
              </w:rPr>
            </w:pPr>
            <w:r w:rsidRPr="00297E92">
              <w:rPr>
                <w:b/>
                <w:snapToGrid w:val="0"/>
                <w:sz w:val="15"/>
                <w:szCs w:val="15"/>
                <w:lang w:eastAsia="sk-SK"/>
              </w:rPr>
              <w:t>16 052</w:t>
            </w:r>
          </w:p>
        </w:tc>
      </w:tr>
    </w:tbl>
    <w:p w14:paraId="064002DD" w14:textId="77777777" w:rsidR="007E689C" w:rsidRPr="00297E92" w:rsidRDefault="007E689C" w:rsidP="00E92AA7">
      <w:pPr>
        <w:rPr>
          <w:sz w:val="12"/>
          <w:szCs w:val="12"/>
          <w:highlight w:val="yellow"/>
        </w:rPr>
      </w:pPr>
    </w:p>
    <w:p w14:paraId="60BA9C05" w14:textId="77777777" w:rsidR="001D70E7" w:rsidRPr="00297E92" w:rsidRDefault="001D70E7" w:rsidP="00E34969">
      <w:pPr>
        <w:rPr>
          <w:sz w:val="12"/>
          <w:szCs w:val="12"/>
          <w:highlight w:val="yellow"/>
        </w:rPr>
      </w:pPr>
    </w:p>
    <w:p w14:paraId="72004D72" w14:textId="77777777" w:rsidR="00172B11" w:rsidRPr="00297E92" w:rsidRDefault="00172B11" w:rsidP="00D23482">
      <w:pPr>
        <w:pStyle w:val="Nadpis1"/>
      </w:pPr>
      <w:r w:rsidRPr="00297E92">
        <w:t>ÚDAJE VYKÁZANÉ NA STRANE PASÍV SÚVAHY</w:t>
      </w:r>
    </w:p>
    <w:p w14:paraId="10A80242" w14:textId="77777777" w:rsidR="00172B11" w:rsidRPr="00297E92" w:rsidRDefault="00172B11" w:rsidP="00172B11">
      <w:pPr>
        <w:rPr>
          <w:b/>
          <w:snapToGrid w:val="0"/>
          <w:lang w:eastAsia="sk-SK"/>
        </w:rPr>
      </w:pPr>
    </w:p>
    <w:p w14:paraId="186B4A90" w14:textId="77777777" w:rsidR="00172B11" w:rsidRPr="00297E92" w:rsidRDefault="008B11AF" w:rsidP="00D23482">
      <w:pPr>
        <w:pStyle w:val="Nadpis2"/>
      </w:pPr>
      <w:r w:rsidRPr="00297E92">
        <w:t xml:space="preserve">Vlastné imanie </w:t>
      </w:r>
    </w:p>
    <w:p w14:paraId="67182CB5" w14:textId="77777777" w:rsidR="00172B11" w:rsidRPr="00297E92" w:rsidRDefault="00172B11" w:rsidP="00172B11">
      <w:pPr>
        <w:rPr>
          <w:snapToGrid w:val="0"/>
          <w:lang w:eastAsia="sk-SK"/>
        </w:rPr>
      </w:pPr>
    </w:p>
    <w:p w14:paraId="25781703" w14:textId="77777777" w:rsidR="00172B11" w:rsidRPr="00297E92" w:rsidRDefault="00172B11" w:rsidP="00D23482">
      <w:pPr>
        <w:pStyle w:val="Nadpis3"/>
      </w:pPr>
      <w:r w:rsidRPr="00297E92">
        <w:t>Informácie o vlastnom imaní</w:t>
      </w:r>
    </w:p>
    <w:p w14:paraId="0B17A037" w14:textId="77777777" w:rsidR="00172B11" w:rsidRPr="00297E92" w:rsidRDefault="00172B11" w:rsidP="00172B11"/>
    <w:p w14:paraId="246A1475" w14:textId="77777777" w:rsidR="009373D4" w:rsidRPr="00297E92" w:rsidRDefault="009373D4" w:rsidP="009373D4">
      <w:r w:rsidRPr="00297E92">
        <w:t xml:space="preserve">Základné imanie vo výške </w:t>
      </w:r>
      <w:r w:rsidR="00535862" w:rsidRPr="00297E92">
        <w:rPr>
          <w:rStyle w:val="ra"/>
        </w:rPr>
        <w:t>106 366 422</w:t>
      </w:r>
      <w:r w:rsidR="00CA3B41" w:rsidRPr="00297E92">
        <w:rPr>
          <w:rStyle w:val="ra"/>
        </w:rPr>
        <w:t> </w:t>
      </w:r>
      <w:r w:rsidR="00284319" w:rsidRPr="00297E92">
        <w:t>EUR</w:t>
      </w:r>
      <w:r w:rsidRPr="00297E92">
        <w:t xml:space="preserve"> predstavuje 100-</w:t>
      </w:r>
      <w:r w:rsidR="008B11AF" w:rsidRPr="00297E92">
        <w:t>percent</w:t>
      </w:r>
      <w:r w:rsidRPr="00297E92">
        <w:t xml:space="preserve">ný podiel spoločnosti </w:t>
      </w:r>
      <w:r w:rsidR="00B479E8" w:rsidRPr="00297E92">
        <w:rPr>
          <w:rStyle w:val="ra"/>
        </w:rPr>
        <w:t>CARNIBONA HOLDINGS LIMITED</w:t>
      </w:r>
      <w:r w:rsidRPr="00297E92">
        <w:t>,</w:t>
      </w:r>
      <w:r w:rsidR="00CA3B41" w:rsidRPr="00297E92">
        <w:t xml:space="preserve"> </w:t>
      </w:r>
      <w:r w:rsidRPr="00297E92">
        <w:t>a je splatené v celom rozsahu. Základné imanie je v</w:t>
      </w:r>
      <w:r w:rsidR="00535862" w:rsidRPr="00297E92">
        <w:t xml:space="preserve">o výške </w:t>
      </w:r>
      <w:r w:rsidR="00C450B1" w:rsidRPr="00297E92">
        <w:t>10</w:t>
      </w:r>
      <w:r w:rsidR="00535862" w:rsidRPr="00297E92">
        <w:t>6 </w:t>
      </w:r>
      <w:r w:rsidR="00C450B1" w:rsidRPr="00297E92">
        <w:t>3</w:t>
      </w:r>
      <w:r w:rsidR="00535862" w:rsidRPr="00297E92">
        <w:t>66 422</w:t>
      </w:r>
      <w:r w:rsidRPr="00297E92">
        <w:t xml:space="preserve"> </w:t>
      </w:r>
      <w:r w:rsidR="00BF6FD9" w:rsidRPr="00297E92">
        <w:t xml:space="preserve">EUR </w:t>
      </w:r>
      <w:r w:rsidRPr="00297E92">
        <w:t xml:space="preserve">zapísané v obchodnom registri. </w:t>
      </w:r>
    </w:p>
    <w:p w14:paraId="149F8201" w14:textId="77777777" w:rsidR="00A3012F" w:rsidRPr="00297E92" w:rsidRDefault="00A3012F" w:rsidP="009373D4"/>
    <w:p w14:paraId="464B2E5D" w14:textId="3B13DC77" w:rsidR="00172B11" w:rsidRPr="00297E92" w:rsidRDefault="00172B11" w:rsidP="00172B11">
      <w:r w:rsidRPr="00297E92">
        <w:t xml:space="preserve">Zákonný rezervný fond </w:t>
      </w:r>
      <w:r w:rsidR="004D680F" w:rsidRPr="00297E92">
        <w:t xml:space="preserve">spoločnosť </w:t>
      </w:r>
      <w:r w:rsidR="00252A7F">
        <w:t>tvorila vo výške 3 </w:t>
      </w:r>
      <w:r w:rsidR="00823E88">
        <w:t xml:space="preserve">870 </w:t>
      </w:r>
      <w:r w:rsidR="00252A7F">
        <w:t>EUR a celková tvorba je 5 967 688 EUR.</w:t>
      </w:r>
    </w:p>
    <w:p w14:paraId="4D3E82FF" w14:textId="77777777" w:rsidR="00985C97" w:rsidRPr="00297E92" w:rsidRDefault="00985C97" w:rsidP="002F1332"/>
    <w:p w14:paraId="723448F9" w14:textId="6616959D" w:rsidR="00C42C81" w:rsidRPr="00297E92" w:rsidRDefault="00CB7BA1" w:rsidP="00D23482">
      <w:pPr>
        <w:pStyle w:val="Nadpis3"/>
      </w:pPr>
      <w:r w:rsidRPr="00297E92">
        <w:br w:type="page"/>
      </w:r>
      <w:r w:rsidR="00E4573C" w:rsidRPr="00297E92">
        <w:lastRenderedPageBreak/>
        <w:t>V</w:t>
      </w:r>
      <w:r w:rsidR="00CA35A9" w:rsidRPr="00297E92">
        <w:t xml:space="preserve">yrovnanie </w:t>
      </w:r>
      <w:r w:rsidR="00252A7F">
        <w:t>zisku</w:t>
      </w:r>
      <w:r w:rsidR="00CA35A9" w:rsidRPr="00297E92">
        <w:t xml:space="preserve"> za rok 201</w:t>
      </w:r>
      <w:r w:rsidR="00226748">
        <w:t>5</w:t>
      </w:r>
    </w:p>
    <w:p w14:paraId="5AE07E94" w14:textId="77777777" w:rsidR="00C42C81" w:rsidRPr="00297E92" w:rsidRDefault="00C42C81" w:rsidP="00C42C81">
      <w:pPr>
        <w:rPr>
          <w:snapToGrid w:val="0"/>
          <w:lang w:eastAsia="sk-SK"/>
        </w:rPr>
      </w:pPr>
    </w:p>
    <w:tbl>
      <w:tblPr>
        <w:tblW w:w="9072" w:type="dxa"/>
        <w:tblInd w:w="108" w:type="dxa"/>
        <w:tblBorders>
          <w:top w:val="single" w:sz="8" w:space="0" w:color="auto"/>
          <w:bottom w:val="single" w:sz="8" w:space="0" w:color="auto"/>
        </w:tblBorders>
        <w:tblLayout w:type="fixed"/>
        <w:tblLook w:val="0000" w:firstRow="0" w:lastRow="0" w:firstColumn="0" w:lastColumn="0" w:noHBand="0" w:noVBand="0"/>
      </w:tblPr>
      <w:tblGrid>
        <w:gridCol w:w="7088"/>
        <w:gridCol w:w="1984"/>
      </w:tblGrid>
      <w:tr w:rsidR="00E56958" w:rsidRPr="00297E92" w14:paraId="3B3832DA" w14:textId="77777777" w:rsidTr="00E56958">
        <w:tc>
          <w:tcPr>
            <w:tcW w:w="7088" w:type="dxa"/>
            <w:tcBorders>
              <w:top w:val="single" w:sz="8" w:space="0" w:color="auto"/>
              <w:bottom w:val="single" w:sz="4" w:space="0" w:color="auto"/>
            </w:tcBorders>
            <w:vAlign w:val="center"/>
          </w:tcPr>
          <w:p w14:paraId="7164D2FF" w14:textId="77777777" w:rsidR="00E56958" w:rsidRPr="00297E92" w:rsidRDefault="00E56958" w:rsidP="00E56958">
            <w:pPr>
              <w:jc w:val="left"/>
              <w:rPr>
                <w:b/>
                <w:i/>
                <w:sz w:val="15"/>
                <w:szCs w:val="15"/>
              </w:rPr>
            </w:pPr>
            <w:r w:rsidRPr="00297E92">
              <w:rPr>
                <w:b/>
                <w:i/>
                <w:sz w:val="15"/>
                <w:szCs w:val="15"/>
              </w:rPr>
              <w:t>Položka</w:t>
            </w:r>
          </w:p>
        </w:tc>
        <w:tc>
          <w:tcPr>
            <w:tcW w:w="1984" w:type="dxa"/>
            <w:tcBorders>
              <w:top w:val="single" w:sz="8" w:space="0" w:color="auto"/>
              <w:bottom w:val="single" w:sz="4" w:space="0" w:color="auto"/>
            </w:tcBorders>
            <w:vAlign w:val="center"/>
          </w:tcPr>
          <w:p w14:paraId="43FF7BAB" w14:textId="0B768D44" w:rsidR="00E56958" w:rsidRPr="00297E92" w:rsidRDefault="00CA35A9" w:rsidP="008A2897">
            <w:pPr>
              <w:jc w:val="center"/>
              <w:rPr>
                <w:b/>
                <w:i/>
                <w:sz w:val="15"/>
                <w:szCs w:val="15"/>
              </w:rPr>
            </w:pPr>
            <w:r w:rsidRPr="00297E92">
              <w:rPr>
                <w:b/>
                <w:i/>
                <w:sz w:val="15"/>
                <w:szCs w:val="15"/>
              </w:rPr>
              <w:t>201</w:t>
            </w:r>
            <w:r w:rsidR="00226748">
              <w:rPr>
                <w:b/>
                <w:i/>
                <w:sz w:val="15"/>
                <w:szCs w:val="15"/>
              </w:rPr>
              <w:t>5</w:t>
            </w:r>
          </w:p>
        </w:tc>
      </w:tr>
      <w:tr w:rsidR="00E56958" w:rsidRPr="00297E92" w14:paraId="5C61933E" w14:textId="77777777" w:rsidTr="00E56958">
        <w:tc>
          <w:tcPr>
            <w:tcW w:w="7088" w:type="dxa"/>
            <w:tcBorders>
              <w:top w:val="single" w:sz="4" w:space="0" w:color="auto"/>
              <w:bottom w:val="single" w:sz="8" w:space="0" w:color="auto"/>
            </w:tcBorders>
          </w:tcPr>
          <w:p w14:paraId="7603A5F7" w14:textId="5E162C63" w:rsidR="00E56958" w:rsidRPr="00297E92" w:rsidRDefault="00E56958" w:rsidP="00E56958">
            <w:pPr>
              <w:rPr>
                <w:snapToGrid w:val="0"/>
                <w:sz w:val="15"/>
                <w:lang w:eastAsia="sk-SK"/>
              </w:rPr>
            </w:pPr>
            <w:r w:rsidRPr="00297E92">
              <w:rPr>
                <w:snapToGrid w:val="0"/>
                <w:sz w:val="15"/>
                <w:lang w:eastAsia="sk-SK"/>
              </w:rPr>
              <w:t>Účtovn</w:t>
            </w:r>
            <w:r w:rsidR="00252A7F">
              <w:rPr>
                <w:snapToGrid w:val="0"/>
                <w:sz w:val="15"/>
                <w:lang w:eastAsia="sk-SK"/>
              </w:rPr>
              <w:t>ý zisk</w:t>
            </w:r>
          </w:p>
        </w:tc>
        <w:tc>
          <w:tcPr>
            <w:tcW w:w="1984" w:type="dxa"/>
            <w:tcBorders>
              <w:top w:val="single" w:sz="4" w:space="0" w:color="auto"/>
              <w:bottom w:val="single" w:sz="8" w:space="0" w:color="auto"/>
            </w:tcBorders>
          </w:tcPr>
          <w:p w14:paraId="0502ED98" w14:textId="03FD9561" w:rsidR="00E56958" w:rsidRPr="00297E92" w:rsidRDefault="00252A7F">
            <w:pPr>
              <w:ind w:left="539"/>
              <w:jc w:val="right"/>
              <w:rPr>
                <w:snapToGrid w:val="0"/>
                <w:sz w:val="15"/>
                <w:lang w:eastAsia="sk-SK"/>
              </w:rPr>
            </w:pPr>
            <w:r>
              <w:rPr>
                <w:snapToGrid w:val="0"/>
                <w:sz w:val="15"/>
                <w:lang w:eastAsia="sk-SK"/>
              </w:rPr>
              <w:t xml:space="preserve">77 </w:t>
            </w:r>
            <w:r w:rsidR="00810755">
              <w:rPr>
                <w:snapToGrid w:val="0"/>
                <w:sz w:val="15"/>
                <w:lang w:eastAsia="sk-SK"/>
              </w:rPr>
              <w:t>383</w:t>
            </w:r>
          </w:p>
        </w:tc>
      </w:tr>
      <w:tr w:rsidR="00E56958" w:rsidRPr="00297E92" w14:paraId="5F644CDC" w14:textId="77777777" w:rsidTr="00E56958">
        <w:tc>
          <w:tcPr>
            <w:tcW w:w="7088" w:type="dxa"/>
            <w:tcBorders>
              <w:top w:val="single" w:sz="8" w:space="0" w:color="auto"/>
              <w:bottom w:val="single" w:sz="8" w:space="0" w:color="auto"/>
            </w:tcBorders>
          </w:tcPr>
          <w:p w14:paraId="265AA61D" w14:textId="77777777" w:rsidR="00E56958" w:rsidRPr="00297E92" w:rsidRDefault="00E56958" w:rsidP="00E56958">
            <w:pPr>
              <w:rPr>
                <w:snapToGrid w:val="0"/>
                <w:sz w:val="15"/>
                <w:lang w:eastAsia="sk-SK"/>
              </w:rPr>
            </w:pPr>
          </w:p>
        </w:tc>
        <w:tc>
          <w:tcPr>
            <w:tcW w:w="1984" w:type="dxa"/>
            <w:tcBorders>
              <w:top w:val="single" w:sz="8" w:space="0" w:color="auto"/>
              <w:bottom w:val="single" w:sz="8" w:space="0" w:color="auto"/>
            </w:tcBorders>
            <w:vAlign w:val="center"/>
          </w:tcPr>
          <w:p w14:paraId="7EA37249" w14:textId="77777777" w:rsidR="00E56958" w:rsidRPr="00297E92" w:rsidRDefault="00E56958" w:rsidP="00E56958">
            <w:pPr>
              <w:jc w:val="center"/>
              <w:rPr>
                <w:snapToGrid w:val="0"/>
                <w:sz w:val="15"/>
                <w:lang w:eastAsia="sk-SK"/>
              </w:rPr>
            </w:pPr>
          </w:p>
        </w:tc>
      </w:tr>
      <w:tr w:rsidR="00E56958" w:rsidRPr="00297E92" w14:paraId="06E5677D" w14:textId="77777777" w:rsidTr="00E56958">
        <w:tc>
          <w:tcPr>
            <w:tcW w:w="7088" w:type="dxa"/>
            <w:tcBorders>
              <w:top w:val="single" w:sz="8" w:space="0" w:color="auto"/>
              <w:bottom w:val="single" w:sz="4" w:space="0" w:color="auto"/>
            </w:tcBorders>
          </w:tcPr>
          <w:p w14:paraId="25E574F5" w14:textId="3E0BA118" w:rsidR="00E56958" w:rsidRPr="00297E92" w:rsidRDefault="00E56958" w:rsidP="00E56958">
            <w:pPr>
              <w:rPr>
                <w:b/>
                <w:i/>
                <w:snapToGrid w:val="0"/>
                <w:sz w:val="15"/>
                <w:lang w:eastAsia="sk-SK"/>
              </w:rPr>
            </w:pPr>
            <w:r w:rsidRPr="00297E92">
              <w:rPr>
                <w:b/>
                <w:i/>
                <w:snapToGrid w:val="0"/>
                <w:sz w:val="15"/>
                <w:lang w:eastAsia="sk-SK"/>
              </w:rPr>
              <w:t>Vysporiadanie účtovn</w:t>
            </w:r>
            <w:r w:rsidR="00252A7F">
              <w:rPr>
                <w:b/>
                <w:i/>
                <w:snapToGrid w:val="0"/>
                <w:sz w:val="15"/>
                <w:lang w:eastAsia="sk-SK"/>
              </w:rPr>
              <w:t>ého zisku</w:t>
            </w:r>
          </w:p>
        </w:tc>
        <w:tc>
          <w:tcPr>
            <w:tcW w:w="1984" w:type="dxa"/>
            <w:tcBorders>
              <w:top w:val="single" w:sz="8" w:space="0" w:color="auto"/>
              <w:bottom w:val="single" w:sz="4" w:space="0" w:color="auto"/>
            </w:tcBorders>
            <w:vAlign w:val="center"/>
          </w:tcPr>
          <w:p w14:paraId="6EC49718" w14:textId="5F2FE391" w:rsidR="00E56958" w:rsidRPr="00297E92" w:rsidRDefault="00E56958" w:rsidP="00D23482">
            <w:pPr>
              <w:jc w:val="center"/>
              <w:rPr>
                <w:snapToGrid w:val="0"/>
                <w:sz w:val="15"/>
                <w:lang w:eastAsia="sk-SK"/>
              </w:rPr>
            </w:pPr>
            <w:r w:rsidRPr="00297E92">
              <w:rPr>
                <w:b/>
                <w:i/>
                <w:sz w:val="15"/>
                <w:szCs w:val="15"/>
              </w:rPr>
              <w:t>201</w:t>
            </w:r>
            <w:r w:rsidR="00226748">
              <w:rPr>
                <w:b/>
                <w:i/>
                <w:sz w:val="15"/>
                <w:szCs w:val="15"/>
              </w:rPr>
              <w:t>6</w:t>
            </w:r>
          </w:p>
        </w:tc>
      </w:tr>
      <w:tr w:rsidR="00E56958" w:rsidRPr="00297E92" w14:paraId="21874771" w14:textId="77777777" w:rsidTr="00E56958">
        <w:tc>
          <w:tcPr>
            <w:tcW w:w="7088" w:type="dxa"/>
            <w:tcBorders>
              <w:top w:val="single" w:sz="4" w:space="0" w:color="auto"/>
            </w:tcBorders>
          </w:tcPr>
          <w:p w14:paraId="29BFCBF3" w14:textId="4B3A2750" w:rsidR="00E56958" w:rsidRPr="00297E92" w:rsidRDefault="00252A7F" w:rsidP="00E56958">
            <w:pPr>
              <w:rPr>
                <w:snapToGrid w:val="0"/>
                <w:sz w:val="15"/>
                <w:lang w:eastAsia="sk-SK"/>
              </w:rPr>
            </w:pPr>
            <w:r>
              <w:rPr>
                <w:snapToGrid w:val="0"/>
                <w:sz w:val="15"/>
                <w:lang w:eastAsia="sk-SK"/>
              </w:rPr>
              <w:t>D</w:t>
            </w:r>
            <w:r w:rsidR="00E56958" w:rsidRPr="00297E92">
              <w:rPr>
                <w:snapToGrid w:val="0"/>
                <w:sz w:val="15"/>
                <w:lang w:eastAsia="sk-SK"/>
              </w:rPr>
              <w:t>o zákonného rezervného fondu</w:t>
            </w:r>
          </w:p>
        </w:tc>
        <w:tc>
          <w:tcPr>
            <w:tcW w:w="1984" w:type="dxa"/>
            <w:tcBorders>
              <w:top w:val="single" w:sz="4" w:space="0" w:color="auto"/>
            </w:tcBorders>
          </w:tcPr>
          <w:p w14:paraId="3E000331" w14:textId="32585D0A" w:rsidR="00E56958" w:rsidRPr="00297E92" w:rsidRDefault="00252A7F">
            <w:pPr>
              <w:jc w:val="right"/>
              <w:rPr>
                <w:snapToGrid w:val="0"/>
                <w:sz w:val="15"/>
                <w:lang w:eastAsia="sk-SK"/>
              </w:rPr>
            </w:pPr>
            <w:r>
              <w:rPr>
                <w:snapToGrid w:val="0"/>
                <w:sz w:val="15"/>
                <w:lang w:eastAsia="sk-SK"/>
              </w:rPr>
              <w:t xml:space="preserve">3 </w:t>
            </w:r>
            <w:r w:rsidR="00823E88">
              <w:rPr>
                <w:snapToGrid w:val="0"/>
                <w:sz w:val="15"/>
                <w:lang w:eastAsia="sk-SK"/>
              </w:rPr>
              <w:t>870</w:t>
            </w:r>
          </w:p>
        </w:tc>
      </w:tr>
      <w:tr w:rsidR="00E56958" w:rsidRPr="00297E92" w14:paraId="08F8C390" w14:textId="77777777" w:rsidTr="00E56958">
        <w:tc>
          <w:tcPr>
            <w:tcW w:w="7088" w:type="dxa"/>
          </w:tcPr>
          <w:p w14:paraId="5DCC8F51" w14:textId="77777777" w:rsidR="00E56958" w:rsidRPr="00297E92" w:rsidRDefault="00E56958" w:rsidP="00E56958">
            <w:pPr>
              <w:rPr>
                <w:snapToGrid w:val="0"/>
                <w:sz w:val="15"/>
                <w:lang w:eastAsia="sk-SK"/>
              </w:rPr>
            </w:pPr>
            <w:r w:rsidRPr="00297E92">
              <w:rPr>
                <w:snapToGrid w:val="0"/>
                <w:sz w:val="15"/>
                <w:lang w:eastAsia="sk-SK"/>
              </w:rPr>
              <w:t>Zo štatutárnych a ostatných fondov</w:t>
            </w:r>
          </w:p>
        </w:tc>
        <w:tc>
          <w:tcPr>
            <w:tcW w:w="1984" w:type="dxa"/>
          </w:tcPr>
          <w:p w14:paraId="0BA30B64" w14:textId="3C6F80F3" w:rsidR="00E56958" w:rsidRPr="00297E92" w:rsidRDefault="00E56958" w:rsidP="00E56958">
            <w:pPr>
              <w:jc w:val="right"/>
              <w:rPr>
                <w:snapToGrid w:val="0"/>
                <w:sz w:val="15"/>
                <w:lang w:eastAsia="sk-SK"/>
              </w:rPr>
            </w:pPr>
          </w:p>
        </w:tc>
      </w:tr>
      <w:tr w:rsidR="00E56958" w:rsidRPr="00297E92" w14:paraId="18F65DCB" w14:textId="77777777" w:rsidTr="00E56958">
        <w:tc>
          <w:tcPr>
            <w:tcW w:w="7088" w:type="dxa"/>
          </w:tcPr>
          <w:p w14:paraId="4A7322AF" w14:textId="77777777" w:rsidR="00E56958" w:rsidRPr="00297E92" w:rsidRDefault="00E56958" w:rsidP="00E56958">
            <w:pPr>
              <w:rPr>
                <w:snapToGrid w:val="0"/>
                <w:sz w:val="15"/>
                <w:lang w:eastAsia="sk-SK"/>
              </w:rPr>
            </w:pPr>
            <w:r w:rsidRPr="00297E92">
              <w:rPr>
                <w:snapToGrid w:val="0"/>
                <w:sz w:val="15"/>
                <w:lang w:eastAsia="sk-SK"/>
              </w:rPr>
              <w:t>Z nerozdeleného zisku minulých rokov</w:t>
            </w:r>
          </w:p>
        </w:tc>
        <w:tc>
          <w:tcPr>
            <w:tcW w:w="1984" w:type="dxa"/>
          </w:tcPr>
          <w:p w14:paraId="3E067655" w14:textId="1CB2D068" w:rsidR="00E56958" w:rsidRPr="00297E92" w:rsidRDefault="00E56958" w:rsidP="00E56958">
            <w:pPr>
              <w:jc w:val="right"/>
              <w:rPr>
                <w:snapToGrid w:val="0"/>
                <w:sz w:val="15"/>
                <w:lang w:eastAsia="sk-SK"/>
              </w:rPr>
            </w:pPr>
          </w:p>
        </w:tc>
      </w:tr>
      <w:tr w:rsidR="00E56958" w:rsidRPr="00297E92" w14:paraId="409D6526" w14:textId="77777777" w:rsidTr="00E56958">
        <w:tc>
          <w:tcPr>
            <w:tcW w:w="7088" w:type="dxa"/>
          </w:tcPr>
          <w:p w14:paraId="3E78F017" w14:textId="77777777" w:rsidR="00E56958" w:rsidRPr="00297E92" w:rsidRDefault="00E56958" w:rsidP="00E56958">
            <w:pPr>
              <w:rPr>
                <w:snapToGrid w:val="0"/>
                <w:sz w:val="15"/>
                <w:lang w:eastAsia="sk-SK"/>
              </w:rPr>
            </w:pPr>
            <w:r w:rsidRPr="00297E92">
              <w:rPr>
                <w:snapToGrid w:val="0"/>
                <w:sz w:val="15"/>
                <w:lang w:eastAsia="sk-SK"/>
              </w:rPr>
              <w:t>Úhrada straty spoločníkmi</w:t>
            </w:r>
          </w:p>
        </w:tc>
        <w:tc>
          <w:tcPr>
            <w:tcW w:w="1984" w:type="dxa"/>
          </w:tcPr>
          <w:p w14:paraId="409F76CD" w14:textId="12F1EF5D" w:rsidR="00E56958" w:rsidRPr="00297E92" w:rsidRDefault="00E56958" w:rsidP="00E56958">
            <w:pPr>
              <w:jc w:val="right"/>
              <w:rPr>
                <w:snapToGrid w:val="0"/>
                <w:sz w:val="15"/>
                <w:lang w:eastAsia="sk-SK"/>
              </w:rPr>
            </w:pPr>
          </w:p>
        </w:tc>
      </w:tr>
      <w:tr w:rsidR="00E56958" w:rsidRPr="00297E92" w14:paraId="7F843EF2" w14:textId="77777777" w:rsidTr="00E56958">
        <w:tc>
          <w:tcPr>
            <w:tcW w:w="7088" w:type="dxa"/>
          </w:tcPr>
          <w:p w14:paraId="713E3200" w14:textId="6678847F" w:rsidR="00E56958" w:rsidRPr="00297E92" w:rsidRDefault="00E56958" w:rsidP="00E56958">
            <w:pPr>
              <w:rPr>
                <w:snapToGrid w:val="0"/>
                <w:sz w:val="15"/>
                <w:lang w:eastAsia="sk-SK"/>
              </w:rPr>
            </w:pPr>
            <w:r w:rsidRPr="00297E92">
              <w:rPr>
                <w:snapToGrid w:val="0"/>
                <w:sz w:val="15"/>
                <w:lang w:eastAsia="sk-SK"/>
              </w:rPr>
              <w:t>Prevod do neuhrad</w:t>
            </w:r>
            <w:r w:rsidR="00252A7F">
              <w:rPr>
                <w:snapToGrid w:val="0"/>
                <w:sz w:val="15"/>
                <w:lang w:eastAsia="sk-SK"/>
              </w:rPr>
              <w:t>eného zisku minulých rokov</w:t>
            </w:r>
          </w:p>
        </w:tc>
        <w:tc>
          <w:tcPr>
            <w:tcW w:w="1984" w:type="dxa"/>
          </w:tcPr>
          <w:p w14:paraId="7A1129F9" w14:textId="02F62852" w:rsidR="00E56958" w:rsidRPr="00297E92" w:rsidRDefault="00252A7F">
            <w:pPr>
              <w:ind w:left="539"/>
              <w:jc w:val="right"/>
              <w:rPr>
                <w:snapToGrid w:val="0"/>
                <w:sz w:val="15"/>
                <w:lang w:eastAsia="sk-SK"/>
              </w:rPr>
            </w:pPr>
            <w:r>
              <w:rPr>
                <w:snapToGrid w:val="0"/>
                <w:sz w:val="15"/>
                <w:lang w:eastAsia="sk-SK"/>
              </w:rPr>
              <w:t xml:space="preserve">73 </w:t>
            </w:r>
            <w:r w:rsidR="00810755">
              <w:rPr>
                <w:snapToGrid w:val="0"/>
                <w:sz w:val="15"/>
                <w:lang w:eastAsia="sk-SK"/>
              </w:rPr>
              <w:t>51</w:t>
            </w:r>
            <w:r w:rsidR="00823E88">
              <w:rPr>
                <w:snapToGrid w:val="0"/>
                <w:sz w:val="15"/>
                <w:lang w:eastAsia="sk-SK"/>
              </w:rPr>
              <w:t>3</w:t>
            </w:r>
          </w:p>
        </w:tc>
      </w:tr>
      <w:tr w:rsidR="00E56958" w:rsidRPr="00297E92" w14:paraId="4B3972CE" w14:textId="77777777" w:rsidTr="002F1C98">
        <w:tc>
          <w:tcPr>
            <w:tcW w:w="7088" w:type="dxa"/>
          </w:tcPr>
          <w:p w14:paraId="0F6FD61C" w14:textId="77777777" w:rsidR="00E56958" w:rsidRPr="00297E92" w:rsidRDefault="00E56958" w:rsidP="00E56958">
            <w:pPr>
              <w:rPr>
                <w:snapToGrid w:val="0"/>
                <w:sz w:val="15"/>
                <w:lang w:eastAsia="sk-SK"/>
              </w:rPr>
            </w:pPr>
            <w:r w:rsidRPr="00297E92">
              <w:rPr>
                <w:snapToGrid w:val="0"/>
                <w:sz w:val="15"/>
                <w:lang w:eastAsia="sk-SK"/>
              </w:rPr>
              <w:t>Iné</w:t>
            </w:r>
          </w:p>
        </w:tc>
        <w:tc>
          <w:tcPr>
            <w:tcW w:w="1984" w:type="dxa"/>
            <w:tcBorders>
              <w:bottom w:val="single" w:sz="4" w:space="0" w:color="auto"/>
            </w:tcBorders>
          </w:tcPr>
          <w:p w14:paraId="50759DF4" w14:textId="3BE2B924" w:rsidR="00E56958" w:rsidRPr="00297E92" w:rsidRDefault="00E56958" w:rsidP="00E56958">
            <w:pPr>
              <w:jc w:val="right"/>
              <w:rPr>
                <w:snapToGrid w:val="0"/>
                <w:sz w:val="15"/>
                <w:lang w:eastAsia="sk-SK"/>
              </w:rPr>
            </w:pPr>
          </w:p>
        </w:tc>
      </w:tr>
      <w:tr w:rsidR="00E56958" w:rsidRPr="00297E92" w14:paraId="0536C32E" w14:textId="77777777" w:rsidTr="002F1C98">
        <w:tc>
          <w:tcPr>
            <w:tcW w:w="7088" w:type="dxa"/>
            <w:tcBorders>
              <w:bottom w:val="single" w:sz="8" w:space="0" w:color="auto"/>
            </w:tcBorders>
          </w:tcPr>
          <w:p w14:paraId="75F62884" w14:textId="77777777" w:rsidR="00E56958" w:rsidRPr="00297E92" w:rsidRDefault="00E56958" w:rsidP="00E56958">
            <w:pPr>
              <w:rPr>
                <w:b/>
                <w:bCs/>
                <w:snapToGrid w:val="0"/>
                <w:sz w:val="15"/>
                <w:lang w:eastAsia="sk-SK"/>
              </w:rPr>
            </w:pPr>
            <w:r w:rsidRPr="00297E92">
              <w:rPr>
                <w:b/>
                <w:bCs/>
                <w:snapToGrid w:val="0"/>
                <w:sz w:val="15"/>
                <w:lang w:eastAsia="sk-SK"/>
              </w:rPr>
              <w:t>Spolu</w:t>
            </w:r>
          </w:p>
        </w:tc>
        <w:tc>
          <w:tcPr>
            <w:tcW w:w="1984" w:type="dxa"/>
            <w:tcBorders>
              <w:top w:val="single" w:sz="4" w:space="0" w:color="auto"/>
              <w:bottom w:val="single" w:sz="8" w:space="0" w:color="auto"/>
            </w:tcBorders>
          </w:tcPr>
          <w:p w14:paraId="7F7D4E6E" w14:textId="3875838B" w:rsidR="00E56958" w:rsidRPr="00297E92" w:rsidRDefault="00252A7F">
            <w:pPr>
              <w:jc w:val="right"/>
              <w:rPr>
                <w:b/>
                <w:bCs/>
                <w:snapToGrid w:val="0"/>
                <w:sz w:val="15"/>
                <w:lang w:eastAsia="sk-SK"/>
              </w:rPr>
            </w:pPr>
            <w:r>
              <w:rPr>
                <w:b/>
                <w:bCs/>
                <w:snapToGrid w:val="0"/>
                <w:sz w:val="15"/>
                <w:lang w:eastAsia="sk-SK"/>
              </w:rPr>
              <w:t xml:space="preserve">77 </w:t>
            </w:r>
            <w:r w:rsidR="00810755">
              <w:rPr>
                <w:b/>
                <w:bCs/>
                <w:snapToGrid w:val="0"/>
                <w:sz w:val="15"/>
                <w:lang w:eastAsia="sk-SK"/>
              </w:rPr>
              <w:t>383</w:t>
            </w:r>
          </w:p>
        </w:tc>
      </w:tr>
    </w:tbl>
    <w:p w14:paraId="20EA80DF" w14:textId="77777777" w:rsidR="00916357" w:rsidRPr="00297E92" w:rsidRDefault="00916357" w:rsidP="00916357">
      <w:pPr>
        <w:rPr>
          <w:lang w:eastAsia="x-none"/>
        </w:rPr>
      </w:pPr>
    </w:p>
    <w:p w14:paraId="5F5EB796" w14:textId="279902E9" w:rsidR="002F6F9D" w:rsidRPr="00297E92" w:rsidRDefault="002F6F9D" w:rsidP="002F6F9D">
      <w:pPr>
        <w:pStyle w:val="Nadpis3"/>
        <w:numPr>
          <w:ilvl w:val="2"/>
          <w:numId w:val="1"/>
        </w:numPr>
      </w:pPr>
      <w:r w:rsidRPr="00297E92">
        <w:t>Návrh na rozdelenie účtovného zisku alebo vyrovnanie straty za rok 201</w:t>
      </w:r>
      <w:r w:rsidR="00226748">
        <w:t>6</w:t>
      </w:r>
    </w:p>
    <w:p w14:paraId="4FB5E7C2" w14:textId="77777777" w:rsidR="002F6F9D" w:rsidRPr="00297E92" w:rsidRDefault="002F6F9D" w:rsidP="002F6F9D">
      <w:pPr>
        <w:jc w:val="left"/>
        <w:rPr>
          <w:color w:val="000000"/>
        </w:rPr>
      </w:pPr>
    </w:p>
    <w:p w14:paraId="1088D765" w14:textId="34116861" w:rsidR="002F6F9D" w:rsidRPr="00297E92" w:rsidRDefault="002F6F9D" w:rsidP="002F6F9D">
      <w:r w:rsidRPr="00297E92">
        <w:t>O vysporiadaní zisku za rok 201</w:t>
      </w:r>
      <w:r w:rsidR="00226748">
        <w:t>6</w:t>
      </w:r>
      <w:r w:rsidRPr="00297E92">
        <w:t xml:space="preserve"> rozhodne valné zhromaždenie. Manažment spoločnosti navrhne spoločníko</w:t>
      </w:r>
      <w:r w:rsidR="007179AD" w:rsidRPr="00297E92">
        <w:t>vi</w:t>
      </w:r>
      <w:r w:rsidRPr="00297E92">
        <w:t xml:space="preserve"> </w:t>
      </w:r>
      <w:r w:rsidR="007179AD" w:rsidRPr="00297E92">
        <w:t>zaúčtovanie na nerozdelený zisk minulých rokov</w:t>
      </w:r>
      <w:r w:rsidRPr="00297E92">
        <w:t>.</w:t>
      </w:r>
    </w:p>
    <w:p w14:paraId="6CBBEFF7" w14:textId="77777777" w:rsidR="002F6F9D" w:rsidRPr="00297E92" w:rsidRDefault="002F6F9D" w:rsidP="00916357">
      <w:pPr>
        <w:rPr>
          <w:lang w:eastAsia="x-none"/>
        </w:rPr>
      </w:pPr>
    </w:p>
    <w:p w14:paraId="00F1D25E" w14:textId="77777777" w:rsidR="00916357" w:rsidRPr="00297E92" w:rsidRDefault="00916357" w:rsidP="00916357">
      <w:pPr>
        <w:rPr>
          <w:lang w:eastAsia="x-none"/>
        </w:rPr>
      </w:pPr>
    </w:p>
    <w:p w14:paraId="58200889" w14:textId="5CC4C668" w:rsidR="0074448F" w:rsidRPr="00297E92" w:rsidRDefault="001900F1" w:rsidP="00D23482">
      <w:pPr>
        <w:pStyle w:val="Nadpis2"/>
      </w:pPr>
      <w:r w:rsidRPr="00297E92">
        <w:t xml:space="preserve">Rezervy </w:t>
      </w:r>
    </w:p>
    <w:p w14:paraId="5FF445F0" w14:textId="77777777" w:rsidR="0074448F" w:rsidRPr="00297E92" w:rsidRDefault="0074448F" w:rsidP="0074448F">
      <w:pPr>
        <w:rPr>
          <w:snapToGrid w:val="0"/>
          <w:sz w:val="14"/>
          <w:szCs w:val="14"/>
          <w:lang w:eastAsia="sk-SK"/>
        </w:rPr>
      </w:pPr>
    </w:p>
    <w:p w14:paraId="392BE925" w14:textId="77777777" w:rsidR="00C42C81" w:rsidRPr="00297E92" w:rsidRDefault="00C42C81" w:rsidP="00D23482">
      <w:pPr>
        <w:pStyle w:val="Nadpis3"/>
      </w:pPr>
      <w:r w:rsidRPr="00297E92">
        <w:t xml:space="preserve">Zákonné a ostatné rezervy </w:t>
      </w:r>
    </w:p>
    <w:p w14:paraId="649C0BED" w14:textId="6F00541F" w:rsidR="00C42C81" w:rsidRPr="00297E92" w:rsidRDefault="00C42C81" w:rsidP="00C42C81">
      <w:pPr>
        <w:rPr>
          <w:snapToGrid w:val="0"/>
          <w:lang w:eastAsia="sk-SK"/>
        </w:rPr>
      </w:pPr>
    </w:p>
    <w:p w14:paraId="51827AFB" w14:textId="1ADE32DF" w:rsidR="00C42C81" w:rsidRPr="00297E92" w:rsidRDefault="00CA35A9" w:rsidP="00C42C81">
      <w:pPr>
        <w:rPr>
          <w:snapToGrid w:val="0"/>
          <w:u w:val="single"/>
          <w:lang w:eastAsia="sk-SK"/>
        </w:rPr>
      </w:pPr>
      <w:r w:rsidRPr="00297E92">
        <w:rPr>
          <w:snapToGrid w:val="0"/>
          <w:u w:val="single"/>
          <w:lang w:eastAsia="sk-SK"/>
        </w:rPr>
        <w:t>31. december 201</w:t>
      </w:r>
      <w:r w:rsidR="00226748">
        <w:rPr>
          <w:snapToGrid w:val="0"/>
          <w:u w:val="single"/>
          <w:lang w:eastAsia="sk-SK"/>
        </w:rPr>
        <w:t>6</w:t>
      </w:r>
    </w:p>
    <w:p w14:paraId="15B4E101" w14:textId="77777777" w:rsidR="00C42C81" w:rsidRPr="00297E92" w:rsidRDefault="00C42C81" w:rsidP="00C42C81">
      <w:pPr>
        <w:rPr>
          <w:snapToGrid w:val="0"/>
          <w:lang w:eastAsia="sk-SK"/>
        </w:rPr>
      </w:pPr>
    </w:p>
    <w:tbl>
      <w:tblPr>
        <w:tblW w:w="9072" w:type="dxa"/>
        <w:tblInd w:w="108" w:type="dxa"/>
        <w:tblBorders>
          <w:top w:val="single" w:sz="8" w:space="0" w:color="auto"/>
          <w:bottom w:val="single" w:sz="8" w:space="0" w:color="auto"/>
        </w:tblBorders>
        <w:tblLayout w:type="fixed"/>
        <w:tblLook w:val="0000" w:firstRow="0" w:lastRow="0" w:firstColumn="0" w:lastColumn="0" w:noHBand="0" w:noVBand="0"/>
      </w:tblPr>
      <w:tblGrid>
        <w:gridCol w:w="3544"/>
        <w:gridCol w:w="1134"/>
        <w:gridCol w:w="992"/>
        <w:gridCol w:w="1021"/>
        <w:gridCol w:w="1049"/>
        <w:gridCol w:w="1332"/>
      </w:tblGrid>
      <w:tr w:rsidR="00C42C81" w:rsidRPr="00297E92" w14:paraId="3865AC4B" w14:textId="77777777" w:rsidTr="00FF6FEF">
        <w:trPr>
          <w:cantSplit/>
        </w:trPr>
        <w:tc>
          <w:tcPr>
            <w:tcW w:w="3544" w:type="dxa"/>
            <w:tcBorders>
              <w:top w:val="single" w:sz="8" w:space="0" w:color="auto"/>
              <w:bottom w:val="single" w:sz="4" w:space="0" w:color="auto"/>
            </w:tcBorders>
            <w:vAlign w:val="center"/>
          </w:tcPr>
          <w:p w14:paraId="57289377" w14:textId="77777777" w:rsidR="00C42C81" w:rsidRPr="00297E92" w:rsidRDefault="00C42C81" w:rsidP="00C42C81">
            <w:pPr>
              <w:jc w:val="left"/>
              <w:rPr>
                <w:b/>
                <w:i/>
                <w:sz w:val="15"/>
                <w:szCs w:val="15"/>
              </w:rPr>
            </w:pPr>
            <w:r w:rsidRPr="00297E92">
              <w:rPr>
                <w:b/>
                <w:i/>
                <w:sz w:val="15"/>
                <w:szCs w:val="15"/>
              </w:rPr>
              <w:t>Položka</w:t>
            </w:r>
          </w:p>
        </w:tc>
        <w:tc>
          <w:tcPr>
            <w:tcW w:w="1134" w:type="dxa"/>
            <w:tcBorders>
              <w:top w:val="single" w:sz="8" w:space="0" w:color="auto"/>
              <w:bottom w:val="single" w:sz="4" w:space="0" w:color="auto"/>
            </w:tcBorders>
            <w:vAlign w:val="center"/>
          </w:tcPr>
          <w:p w14:paraId="4AAE2D99" w14:textId="5952627D" w:rsidR="00C42C81" w:rsidRPr="00297E92" w:rsidRDefault="00C42C81">
            <w:pPr>
              <w:ind w:left="-57" w:right="-57"/>
              <w:jc w:val="center"/>
              <w:rPr>
                <w:b/>
                <w:i/>
                <w:sz w:val="15"/>
                <w:szCs w:val="15"/>
              </w:rPr>
            </w:pPr>
            <w:r w:rsidRPr="00297E92">
              <w:rPr>
                <w:b/>
                <w:i/>
                <w:sz w:val="15"/>
                <w:szCs w:val="15"/>
              </w:rPr>
              <w:t xml:space="preserve">Stav </w:t>
            </w:r>
            <w:r w:rsidRPr="00297E92">
              <w:rPr>
                <w:b/>
                <w:i/>
                <w:sz w:val="15"/>
                <w:szCs w:val="15"/>
              </w:rPr>
              <w:br/>
              <w:t>k 1. 1. 201</w:t>
            </w:r>
            <w:r w:rsidR="00226748">
              <w:rPr>
                <w:b/>
                <w:i/>
                <w:sz w:val="15"/>
                <w:szCs w:val="15"/>
              </w:rPr>
              <w:t>6</w:t>
            </w:r>
          </w:p>
        </w:tc>
        <w:tc>
          <w:tcPr>
            <w:tcW w:w="992" w:type="dxa"/>
            <w:tcBorders>
              <w:top w:val="single" w:sz="8" w:space="0" w:color="auto"/>
              <w:bottom w:val="single" w:sz="4" w:space="0" w:color="auto"/>
            </w:tcBorders>
            <w:vAlign w:val="center"/>
          </w:tcPr>
          <w:p w14:paraId="1718199B" w14:textId="77777777" w:rsidR="00C42C81" w:rsidRPr="00297E92" w:rsidRDefault="00C42C81" w:rsidP="00C42C81">
            <w:pPr>
              <w:ind w:left="-57" w:right="-57"/>
              <w:jc w:val="center"/>
              <w:rPr>
                <w:b/>
                <w:i/>
                <w:sz w:val="15"/>
                <w:szCs w:val="15"/>
              </w:rPr>
            </w:pPr>
            <w:r w:rsidRPr="00297E92">
              <w:rPr>
                <w:b/>
                <w:i/>
                <w:sz w:val="15"/>
                <w:szCs w:val="15"/>
              </w:rPr>
              <w:t>Tvorba</w:t>
            </w:r>
          </w:p>
        </w:tc>
        <w:tc>
          <w:tcPr>
            <w:tcW w:w="1021" w:type="dxa"/>
            <w:tcBorders>
              <w:top w:val="single" w:sz="8" w:space="0" w:color="auto"/>
              <w:bottom w:val="single" w:sz="4" w:space="0" w:color="auto"/>
            </w:tcBorders>
            <w:vAlign w:val="center"/>
          </w:tcPr>
          <w:p w14:paraId="129B0CAE" w14:textId="77777777" w:rsidR="00C42C81" w:rsidRPr="00297E92" w:rsidRDefault="00C42C81" w:rsidP="00C42C81">
            <w:pPr>
              <w:ind w:left="-57" w:right="-57"/>
              <w:jc w:val="center"/>
              <w:rPr>
                <w:b/>
                <w:i/>
                <w:sz w:val="15"/>
                <w:szCs w:val="15"/>
              </w:rPr>
            </w:pPr>
            <w:r w:rsidRPr="00297E92">
              <w:rPr>
                <w:b/>
                <w:i/>
                <w:sz w:val="15"/>
                <w:szCs w:val="15"/>
              </w:rPr>
              <w:t>Použitie</w:t>
            </w:r>
          </w:p>
        </w:tc>
        <w:tc>
          <w:tcPr>
            <w:tcW w:w="1049" w:type="dxa"/>
            <w:tcBorders>
              <w:top w:val="single" w:sz="8" w:space="0" w:color="auto"/>
              <w:bottom w:val="single" w:sz="4" w:space="0" w:color="auto"/>
            </w:tcBorders>
            <w:vAlign w:val="center"/>
          </w:tcPr>
          <w:p w14:paraId="6142199E" w14:textId="77777777" w:rsidR="00C42C81" w:rsidRPr="00297E92" w:rsidRDefault="00C42C81" w:rsidP="00C42C81">
            <w:pPr>
              <w:ind w:left="-57" w:right="-57"/>
              <w:jc w:val="center"/>
              <w:rPr>
                <w:b/>
                <w:i/>
                <w:sz w:val="15"/>
                <w:szCs w:val="15"/>
              </w:rPr>
            </w:pPr>
            <w:r w:rsidRPr="00297E92">
              <w:rPr>
                <w:b/>
                <w:i/>
                <w:sz w:val="15"/>
                <w:szCs w:val="15"/>
              </w:rPr>
              <w:t>Zrušenie</w:t>
            </w:r>
          </w:p>
        </w:tc>
        <w:tc>
          <w:tcPr>
            <w:tcW w:w="1332" w:type="dxa"/>
            <w:tcBorders>
              <w:top w:val="single" w:sz="8" w:space="0" w:color="auto"/>
              <w:bottom w:val="single" w:sz="4" w:space="0" w:color="auto"/>
            </w:tcBorders>
            <w:vAlign w:val="center"/>
          </w:tcPr>
          <w:p w14:paraId="3FDDBB42" w14:textId="48992835" w:rsidR="00C42C81" w:rsidRPr="00297E92" w:rsidRDefault="00C42C81">
            <w:pPr>
              <w:ind w:left="-57" w:right="-57"/>
              <w:jc w:val="center"/>
              <w:rPr>
                <w:b/>
                <w:i/>
                <w:sz w:val="15"/>
                <w:szCs w:val="15"/>
              </w:rPr>
            </w:pPr>
            <w:r w:rsidRPr="00297E92">
              <w:rPr>
                <w:b/>
                <w:i/>
                <w:sz w:val="15"/>
                <w:szCs w:val="15"/>
              </w:rPr>
              <w:t>Stav</w:t>
            </w:r>
            <w:r w:rsidRPr="00297E92">
              <w:rPr>
                <w:b/>
                <w:i/>
                <w:sz w:val="15"/>
                <w:szCs w:val="15"/>
              </w:rPr>
              <w:br/>
              <w:t>k 31. 12. 201</w:t>
            </w:r>
            <w:r w:rsidR="00226748">
              <w:rPr>
                <w:b/>
                <w:i/>
                <w:sz w:val="15"/>
                <w:szCs w:val="15"/>
              </w:rPr>
              <w:t>6</w:t>
            </w:r>
          </w:p>
        </w:tc>
      </w:tr>
      <w:tr w:rsidR="00226748" w:rsidRPr="00297E92" w14:paraId="2EAE2CBA" w14:textId="77777777" w:rsidTr="00FF6FEF">
        <w:trPr>
          <w:cantSplit/>
        </w:trPr>
        <w:tc>
          <w:tcPr>
            <w:tcW w:w="3544" w:type="dxa"/>
          </w:tcPr>
          <w:p w14:paraId="2F8F8081" w14:textId="77777777" w:rsidR="00226748" w:rsidRPr="00297E92" w:rsidRDefault="00226748" w:rsidP="00226748">
            <w:pPr>
              <w:jc w:val="left"/>
              <w:rPr>
                <w:b/>
                <w:i/>
                <w:snapToGrid w:val="0"/>
                <w:sz w:val="15"/>
                <w:szCs w:val="15"/>
                <w:lang w:eastAsia="sk-SK"/>
              </w:rPr>
            </w:pPr>
            <w:r w:rsidRPr="00297E92">
              <w:rPr>
                <w:b/>
                <w:i/>
                <w:snapToGrid w:val="0"/>
                <w:sz w:val="15"/>
                <w:szCs w:val="15"/>
                <w:lang w:eastAsia="sk-SK"/>
              </w:rPr>
              <w:t>Dlhodobé rezervy</w:t>
            </w:r>
          </w:p>
        </w:tc>
        <w:tc>
          <w:tcPr>
            <w:tcW w:w="1134" w:type="dxa"/>
            <w:tcBorders>
              <w:top w:val="nil"/>
              <w:bottom w:val="nil"/>
            </w:tcBorders>
          </w:tcPr>
          <w:p w14:paraId="2F41A4BD" w14:textId="77777777" w:rsidR="00226748" w:rsidRPr="00297E92" w:rsidRDefault="00226748" w:rsidP="00226748">
            <w:pPr>
              <w:jc w:val="right"/>
              <w:rPr>
                <w:i/>
                <w:snapToGrid w:val="0"/>
                <w:sz w:val="15"/>
                <w:szCs w:val="15"/>
                <w:lang w:eastAsia="sk-SK"/>
              </w:rPr>
            </w:pPr>
          </w:p>
        </w:tc>
        <w:tc>
          <w:tcPr>
            <w:tcW w:w="992" w:type="dxa"/>
            <w:tcBorders>
              <w:top w:val="nil"/>
              <w:bottom w:val="nil"/>
            </w:tcBorders>
          </w:tcPr>
          <w:p w14:paraId="0459B244" w14:textId="77777777" w:rsidR="00226748" w:rsidRPr="00297E92" w:rsidRDefault="00226748">
            <w:pPr>
              <w:jc w:val="right"/>
              <w:rPr>
                <w:i/>
                <w:snapToGrid w:val="0"/>
                <w:sz w:val="15"/>
                <w:szCs w:val="15"/>
                <w:lang w:eastAsia="sk-SK"/>
              </w:rPr>
            </w:pPr>
          </w:p>
        </w:tc>
        <w:tc>
          <w:tcPr>
            <w:tcW w:w="1021" w:type="dxa"/>
            <w:tcBorders>
              <w:top w:val="nil"/>
              <w:bottom w:val="nil"/>
            </w:tcBorders>
          </w:tcPr>
          <w:p w14:paraId="001898BF" w14:textId="77777777" w:rsidR="00226748" w:rsidRPr="00297E92" w:rsidRDefault="00226748">
            <w:pPr>
              <w:jc w:val="right"/>
              <w:rPr>
                <w:i/>
                <w:snapToGrid w:val="0"/>
                <w:sz w:val="15"/>
                <w:szCs w:val="15"/>
                <w:lang w:eastAsia="sk-SK"/>
              </w:rPr>
            </w:pPr>
          </w:p>
        </w:tc>
        <w:tc>
          <w:tcPr>
            <w:tcW w:w="1049" w:type="dxa"/>
            <w:tcBorders>
              <w:top w:val="nil"/>
              <w:bottom w:val="nil"/>
            </w:tcBorders>
          </w:tcPr>
          <w:p w14:paraId="4AA89A26" w14:textId="77777777" w:rsidR="00226748" w:rsidRPr="00297E92" w:rsidRDefault="00226748">
            <w:pPr>
              <w:jc w:val="right"/>
              <w:rPr>
                <w:i/>
                <w:snapToGrid w:val="0"/>
                <w:sz w:val="15"/>
                <w:szCs w:val="15"/>
                <w:lang w:eastAsia="sk-SK"/>
              </w:rPr>
            </w:pPr>
          </w:p>
        </w:tc>
        <w:tc>
          <w:tcPr>
            <w:tcW w:w="1332" w:type="dxa"/>
            <w:tcBorders>
              <w:top w:val="nil"/>
              <w:bottom w:val="nil"/>
            </w:tcBorders>
          </w:tcPr>
          <w:p w14:paraId="412E7793" w14:textId="77777777" w:rsidR="00226748" w:rsidRPr="00297E92" w:rsidRDefault="00226748">
            <w:pPr>
              <w:jc w:val="right"/>
              <w:rPr>
                <w:i/>
                <w:snapToGrid w:val="0"/>
                <w:sz w:val="15"/>
                <w:szCs w:val="15"/>
                <w:lang w:eastAsia="sk-SK"/>
              </w:rPr>
            </w:pPr>
          </w:p>
        </w:tc>
      </w:tr>
      <w:tr w:rsidR="00226748" w:rsidRPr="00297E92" w14:paraId="7E0BF2D0" w14:textId="77777777" w:rsidTr="00FF6FEF">
        <w:trPr>
          <w:cantSplit/>
        </w:trPr>
        <w:tc>
          <w:tcPr>
            <w:tcW w:w="3544" w:type="dxa"/>
          </w:tcPr>
          <w:p w14:paraId="6AF6ABBE" w14:textId="77777777" w:rsidR="00226748" w:rsidRPr="00297E92" w:rsidRDefault="00226748" w:rsidP="00226748">
            <w:pPr>
              <w:jc w:val="left"/>
              <w:rPr>
                <w:snapToGrid w:val="0"/>
                <w:sz w:val="15"/>
                <w:szCs w:val="15"/>
                <w:lang w:eastAsia="sk-SK"/>
              </w:rPr>
            </w:pPr>
            <w:r w:rsidRPr="00297E92">
              <w:rPr>
                <w:snapToGrid w:val="0"/>
                <w:sz w:val="15"/>
                <w:szCs w:val="15"/>
                <w:lang w:eastAsia="sk-SK"/>
              </w:rPr>
              <w:t xml:space="preserve">Dlhodobé zákonné rezervy </w:t>
            </w:r>
          </w:p>
        </w:tc>
        <w:tc>
          <w:tcPr>
            <w:tcW w:w="1134" w:type="dxa"/>
            <w:tcBorders>
              <w:top w:val="nil"/>
              <w:bottom w:val="nil"/>
            </w:tcBorders>
          </w:tcPr>
          <w:p w14:paraId="14277F81" w14:textId="36A84814" w:rsidR="00226748" w:rsidRPr="00297E92" w:rsidRDefault="00226748" w:rsidP="00226748">
            <w:pPr>
              <w:jc w:val="right"/>
              <w:rPr>
                <w:snapToGrid w:val="0"/>
                <w:sz w:val="15"/>
                <w:szCs w:val="15"/>
                <w:lang w:eastAsia="sk-SK"/>
              </w:rPr>
            </w:pPr>
            <w:r w:rsidRPr="00297E92">
              <w:rPr>
                <w:snapToGrid w:val="0"/>
                <w:sz w:val="15"/>
                <w:szCs w:val="15"/>
                <w:lang w:eastAsia="sk-SK"/>
              </w:rPr>
              <w:t>-</w:t>
            </w:r>
          </w:p>
        </w:tc>
        <w:tc>
          <w:tcPr>
            <w:tcW w:w="992" w:type="dxa"/>
            <w:tcBorders>
              <w:top w:val="nil"/>
              <w:bottom w:val="nil"/>
            </w:tcBorders>
          </w:tcPr>
          <w:p w14:paraId="4A53257F" w14:textId="70E20466" w:rsidR="00226748" w:rsidRPr="00297E92" w:rsidRDefault="00E91150">
            <w:pPr>
              <w:jc w:val="right"/>
              <w:rPr>
                <w:snapToGrid w:val="0"/>
                <w:sz w:val="15"/>
                <w:szCs w:val="15"/>
                <w:lang w:eastAsia="sk-SK"/>
              </w:rPr>
            </w:pPr>
            <w:r>
              <w:rPr>
                <w:snapToGrid w:val="0"/>
                <w:sz w:val="15"/>
                <w:szCs w:val="15"/>
                <w:lang w:eastAsia="sk-SK"/>
              </w:rPr>
              <w:t>-</w:t>
            </w:r>
          </w:p>
        </w:tc>
        <w:tc>
          <w:tcPr>
            <w:tcW w:w="1021" w:type="dxa"/>
            <w:tcBorders>
              <w:top w:val="nil"/>
              <w:bottom w:val="nil"/>
            </w:tcBorders>
          </w:tcPr>
          <w:p w14:paraId="72D2445D" w14:textId="29CFB4CB" w:rsidR="00226748" w:rsidRPr="00297E92" w:rsidRDefault="00E91150">
            <w:pPr>
              <w:jc w:val="right"/>
              <w:rPr>
                <w:snapToGrid w:val="0"/>
                <w:sz w:val="15"/>
                <w:szCs w:val="15"/>
                <w:lang w:eastAsia="sk-SK"/>
              </w:rPr>
            </w:pPr>
            <w:r>
              <w:rPr>
                <w:snapToGrid w:val="0"/>
                <w:sz w:val="15"/>
                <w:szCs w:val="15"/>
                <w:lang w:eastAsia="sk-SK"/>
              </w:rPr>
              <w:t>-</w:t>
            </w:r>
          </w:p>
        </w:tc>
        <w:tc>
          <w:tcPr>
            <w:tcW w:w="1049" w:type="dxa"/>
            <w:tcBorders>
              <w:top w:val="nil"/>
              <w:bottom w:val="nil"/>
            </w:tcBorders>
          </w:tcPr>
          <w:p w14:paraId="07958BB7" w14:textId="20578D6A" w:rsidR="00226748" w:rsidRPr="00297E92" w:rsidRDefault="00E91150">
            <w:pPr>
              <w:jc w:val="right"/>
              <w:rPr>
                <w:snapToGrid w:val="0"/>
                <w:sz w:val="15"/>
                <w:szCs w:val="15"/>
                <w:lang w:eastAsia="sk-SK"/>
              </w:rPr>
            </w:pPr>
            <w:r>
              <w:rPr>
                <w:snapToGrid w:val="0"/>
                <w:sz w:val="15"/>
                <w:szCs w:val="15"/>
                <w:lang w:eastAsia="sk-SK"/>
              </w:rPr>
              <w:t>-</w:t>
            </w:r>
          </w:p>
        </w:tc>
        <w:tc>
          <w:tcPr>
            <w:tcW w:w="1332" w:type="dxa"/>
            <w:tcBorders>
              <w:top w:val="nil"/>
              <w:bottom w:val="nil"/>
            </w:tcBorders>
          </w:tcPr>
          <w:p w14:paraId="0F1D9C90" w14:textId="59D8E1CA" w:rsidR="00226748" w:rsidRPr="00297E92" w:rsidRDefault="00E91150">
            <w:pPr>
              <w:jc w:val="right"/>
              <w:rPr>
                <w:snapToGrid w:val="0"/>
                <w:sz w:val="15"/>
                <w:szCs w:val="15"/>
                <w:lang w:eastAsia="sk-SK"/>
              </w:rPr>
            </w:pPr>
            <w:r>
              <w:rPr>
                <w:snapToGrid w:val="0"/>
                <w:sz w:val="15"/>
                <w:szCs w:val="15"/>
                <w:lang w:eastAsia="sk-SK"/>
              </w:rPr>
              <w:t>-</w:t>
            </w:r>
          </w:p>
        </w:tc>
      </w:tr>
      <w:tr w:rsidR="00226748" w:rsidRPr="00297E92" w14:paraId="18C0FDE3" w14:textId="77777777" w:rsidTr="00FF6FEF">
        <w:trPr>
          <w:cantSplit/>
        </w:trPr>
        <w:tc>
          <w:tcPr>
            <w:tcW w:w="3544" w:type="dxa"/>
          </w:tcPr>
          <w:p w14:paraId="2B6EFFBD" w14:textId="77777777" w:rsidR="00226748" w:rsidRPr="00297E92" w:rsidRDefault="00226748" w:rsidP="00226748">
            <w:pPr>
              <w:jc w:val="left"/>
              <w:rPr>
                <w:snapToGrid w:val="0"/>
                <w:sz w:val="15"/>
                <w:szCs w:val="15"/>
                <w:lang w:eastAsia="sk-SK"/>
              </w:rPr>
            </w:pPr>
            <w:r w:rsidRPr="00297E92">
              <w:rPr>
                <w:snapToGrid w:val="0"/>
                <w:sz w:val="15"/>
                <w:szCs w:val="15"/>
                <w:lang w:eastAsia="sk-SK"/>
              </w:rPr>
              <w:t xml:space="preserve">Ostatné dlhodobé rezervy </w:t>
            </w:r>
          </w:p>
        </w:tc>
        <w:tc>
          <w:tcPr>
            <w:tcW w:w="1134" w:type="dxa"/>
            <w:tcBorders>
              <w:top w:val="nil"/>
              <w:bottom w:val="nil"/>
            </w:tcBorders>
          </w:tcPr>
          <w:p w14:paraId="5C55B7F8" w14:textId="705AEAC1" w:rsidR="00226748" w:rsidRPr="00297E92" w:rsidRDefault="00226748" w:rsidP="00226748">
            <w:pPr>
              <w:jc w:val="right"/>
              <w:rPr>
                <w:snapToGrid w:val="0"/>
                <w:sz w:val="15"/>
                <w:szCs w:val="15"/>
                <w:lang w:eastAsia="sk-SK"/>
              </w:rPr>
            </w:pPr>
            <w:r w:rsidRPr="00297E92">
              <w:rPr>
                <w:snapToGrid w:val="0"/>
                <w:sz w:val="15"/>
                <w:szCs w:val="15"/>
                <w:lang w:eastAsia="sk-SK"/>
              </w:rPr>
              <w:t>-</w:t>
            </w:r>
          </w:p>
        </w:tc>
        <w:tc>
          <w:tcPr>
            <w:tcW w:w="992" w:type="dxa"/>
            <w:tcBorders>
              <w:top w:val="nil"/>
              <w:bottom w:val="nil"/>
            </w:tcBorders>
          </w:tcPr>
          <w:p w14:paraId="5F7F9BC7" w14:textId="6AECEF4A" w:rsidR="00226748" w:rsidRPr="00297E92" w:rsidRDefault="00E91150">
            <w:pPr>
              <w:jc w:val="right"/>
              <w:rPr>
                <w:snapToGrid w:val="0"/>
                <w:sz w:val="15"/>
                <w:szCs w:val="15"/>
                <w:lang w:eastAsia="sk-SK"/>
              </w:rPr>
            </w:pPr>
            <w:r>
              <w:rPr>
                <w:snapToGrid w:val="0"/>
                <w:sz w:val="15"/>
                <w:szCs w:val="15"/>
                <w:lang w:eastAsia="sk-SK"/>
              </w:rPr>
              <w:t>-</w:t>
            </w:r>
          </w:p>
        </w:tc>
        <w:tc>
          <w:tcPr>
            <w:tcW w:w="1021" w:type="dxa"/>
            <w:tcBorders>
              <w:top w:val="nil"/>
              <w:bottom w:val="nil"/>
            </w:tcBorders>
          </w:tcPr>
          <w:p w14:paraId="3D8816B5" w14:textId="1EA4C96B" w:rsidR="00226748" w:rsidRPr="00297E92" w:rsidRDefault="00E91150">
            <w:pPr>
              <w:jc w:val="right"/>
              <w:rPr>
                <w:snapToGrid w:val="0"/>
                <w:sz w:val="15"/>
                <w:szCs w:val="15"/>
                <w:lang w:eastAsia="sk-SK"/>
              </w:rPr>
            </w:pPr>
            <w:r>
              <w:rPr>
                <w:snapToGrid w:val="0"/>
                <w:sz w:val="15"/>
                <w:szCs w:val="15"/>
                <w:lang w:eastAsia="sk-SK"/>
              </w:rPr>
              <w:t>-</w:t>
            </w:r>
          </w:p>
        </w:tc>
        <w:tc>
          <w:tcPr>
            <w:tcW w:w="1049" w:type="dxa"/>
            <w:tcBorders>
              <w:top w:val="nil"/>
              <w:bottom w:val="nil"/>
            </w:tcBorders>
          </w:tcPr>
          <w:p w14:paraId="28DBE96F" w14:textId="32CFD820" w:rsidR="00226748" w:rsidRPr="00297E92" w:rsidRDefault="00E91150">
            <w:pPr>
              <w:jc w:val="right"/>
              <w:rPr>
                <w:snapToGrid w:val="0"/>
                <w:sz w:val="15"/>
                <w:szCs w:val="15"/>
                <w:lang w:eastAsia="sk-SK"/>
              </w:rPr>
            </w:pPr>
            <w:r>
              <w:rPr>
                <w:snapToGrid w:val="0"/>
                <w:sz w:val="15"/>
                <w:szCs w:val="15"/>
                <w:lang w:eastAsia="sk-SK"/>
              </w:rPr>
              <w:t>-</w:t>
            </w:r>
          </w:p>
        </w:tc>
        <w:tc>
          <w:tcPr>
            <w:tcW w:w="1332" w:type="dxa"/>
            <w:tcBorders>
              <w:top w:val="nil"/>
              <w:bottom w:val="nil"/>
            </w:tcBorders>
          </w:tcPr>
          <w:p w14:paraId="17970C56" w14:textId="6AA31DB0" w:rsidR="00226748" w:rsidRPr="00297E92" w:rsidRDefault="00E91150">
            <w:pPr>
              <w:jc w:val="right"/>
              <w:rPr>
                <w:snapToGrid w:val="0"/>
                <w:sz w:val="15"/>
                <w:szCs w:val="15"/>
                <w:lang w:eastAsia="sk-SK"/>
              </w:rPr>
            </w:pPr>
            <w:r>
              <w:rPr>
                <w:snapToGrid w:val="0"/>
                <w:sz w:val="15"/>
                <w:szCs w:val="15"/>
                <w:lang w:eastAsia="sk-SK"/>
              </w:rPr>
              <w:t>-</w:t>
            </w:r>
          </w:p>
        </w:tc>
      </w:tr>
      <w:tr w:rsidR="00226748" w:rsidRPr="00297E92" w14:paraId="70CA840A" w14:textId="77777777" w:rsidTr="00FF6FEF">
        <w:trPr>
          <w:cantSplit/>
        </w:trPr>
        <w:tc>
          <w:tcPr>
            <w:tcW w:w="3544" w:type="dxa"/>
          </w:tcPr>
          <w:p w14:paraId="3ED89B3F" w14:textId="77777777" w:rsidR="00226748" w:rsidRPr="00297E92" w:rsidRDefault="00226748" w:rsidP="00226748">
            <w:pPr>
              <w:ind w:left="318"/>
              <w:jc w:val="left"/>
              <w:rPr>
                <w:i/>
                <w:snapToGrid w:val="0"/>
                <w:sz w:val="15"/>
                <w:szCs w:val="15"/>
                <w:lang w:eastAsia="sk-SK"/>
              </w:rPr>
            </w:pPr>
          </w:p>
        </w:tc>
        <w:tc>
          <w:tcPr>
            <w:tcW w:w="1134" w:type="dxa"/>
            <w:tcBorders>
              <w:top w:val="nil"/>
              <w:bottom w:val="nil"/>
            </w:tcBorders>
          </w:tcPr>
          <w:p w14:paraId="16C8990E" w14:textId="77777777" w:rsidR="00226748" w:rsidRPr="00297E92" w:rsidRDefault="00226748" w:rsidP="00226748">
            <w:pPr>
              <w:jc w:val="right"/>
              <w:rPr>
                <w:i/>
                <w:snapToGrid w:val="0"/>
                <w:sz w:val="15"/>
                <w:szCs w:val="15"/>
                <w:lang w:eastAsia="sk-SK"/>
              </w:rPr>
            </w:pPr>
          </w:p>
        </w:tc>
        <w:tc>
          <w:tcPr>
            <w:tcW w:w="992" w:type="dxa"/>
            <w:tcBorders>
              <w:top w:val="nil"/>
              <w:bottom w:val="nil"/>
            </w:tcBorders>
          </w:tcPr>
          <w:p w14:paraId="28A46768" w14:textId="77777777" w:rsidR="00226748" w:rsidRPr="00297E92" w:rsidRDefault="00226748">
            <w:pPr>
              <w:jc w:val="right"/>
              <w:rPr>
                <w:i/>
                <w:snapToGrid w:val="0"/>
                <w:sz w:val="15"/>
                <w:szCs w:val="15"/>
                <w:lang w:eastAsia="sk-SK"/>
              </w:rPr>
            </w:pPr>
          </w:p>
        </w:tc>
        <w:tc>
          <w:tcPr>
            <w:tcW w:w="1021" w:type="dxa"/>
            <w:tcBorders>
              <w:top w:val="nil"/>
              <w:bottom w:val="nil"/>
            </w:tcBorders>
          </w:tcPr>
          <w:p w14:paraId="461FD8E6" w14:textId="77777777" w:rsidR="00226748" w:rsidRPr="00297E92" w:rsidRDefault="00226748">
            <w:pPr>
              <w:jc w:val="right"/>
              <w:rPr>
                <w:i/>
                <w:snapToGrid w:val="0"/>
                <w:sz w:val="15"/>
                <w:szCs w:val="15"/>
                <w:lang w:eastAsia="sk-SK"/>
              </w:rPr>
            </w:pPr>
          </w:p>
        </w:tc>
        <w:tc>
          <w:tcPr>
            <w:tcW w:w="1049" w:type="dxa"/>
            <w:tcBorders>
              <w:top w:val="nil"/>
              <w:bottom w:val="nil"/>
            </w:tcBorders>
          </w:tcPr>
          <w:p w14:paraId="4ED0BA68" w14:textId="77777777" w:rsidR="00226748" w:rsidRPr="00297E92" w:rsidRDefault="00226748">
            <w:pPr>
              <w:jc w:val="right"/>
              <w:rPr>
                <w:i/>
                <w:snapToGrid w:val="0"/>
                <w:sz w:val="15"/>
                <w:szCs w:val="15"/>
                <w:lang w:eastAsia="sk-SK"/>
              </w:rPr>
            </w:pPr>
          </w:p>
        </w:tc>
        <w:tc>
          <w:tcPr>
            <w:tcW w:w="1332" w:type="dxa"/>
            <w:tcBorders>
              <w:top w:val="nil"/>
              <w:bottom w:val="nil"/>
            </w:tcBorders>
          </w:tcPr>
          <w:p w14:paraId="388C133B" w14:textId="77777777" w:rsidR="00226748" w:rsidRPr="00297E92" w:rsidRDefault="00226748">
            <w:pPr>
              <w:jc w:val="right"/>
              <w:rPr>
                <w:i/>
                <w:snapToGrid w:val="0"/>
                <w:sz w:val="15"/>
                <w:szCs w:val="15"/>
                <w:lang w:eastAsia="sk-SK"/>
              </w:rPr>
            </w:pPr>
          </w:p>
        </w:tc>
      </w:tr>
      <w:tr w:rsidR="00226748" w:rsidRPr="00297E92" w14:paraId="4E03E3FC" w14:textId="77777777" w:rsidTr="00FF6FEF">
        <w:trPr>
          <w:cantSplit/>
        </w:trPr>
        <w:tc>
          <w:tcPr>
            <w:tcW w:w="3544" w:type="dxa"/>
          </w:tcPr>
          <w:p w14:paraId="24386A06" w14:textId="77777777" w:rsidR="00226748" w:rsidRPr="00297E92" w:rsidRDefault="00226748" w:rsidP="00226748">
            <w:pPr>
              <w:jc w:val="left"/>
              <w:rPr>
                <w:b/>
                <w:i/>
                <w:snapToGrid w:val="0"/>
                <w:sz w:val="15"/>
                <w:szCs w:val="15"/>
                <w:lang w:eastAsia="sk-SK"/>
              </w:rPr>
            </w:pPr>
            <w:r w:rsidRPr="00297E92">
              <w:rPr>
                <w:b/>
                <w:i/>
                <w:snapToGrid w:val="0"/>
                <w:sz w:val="15"/>
                <w:szCs w:val="15"/>
                <w:lang w:eastAsia="sk-SK"/>
              </w:rPr>
              <w:t>Krátkodobé rezervy</w:t>
            </w:r>
          </w:p>
        </w:tc>
        <w:tc>
          <w:tcPr>
            <w:tcW w:w="1134" w:type="dxa"/>
            <w:tcBorders>
              <w:top w:val="nil"/>
              <w:bottom w:val="nil"/>
            </w:tcBorders>
          </w:tcPr>
          <w:p w14:paraId="23481B5C" w14:textId="77777777" w:rsidR="00226748" w:rsidRPr="00297E92" w:rsidRDefault="00226748" w:rsidP="00226748">
            <w:pPr>
              <w:jc w:val="right"/>
              <w:rPr>
                <w:i/>
                <w:snapToGrid w:val="0"/>
                <w:sz w:val="15"/>
                <w:szCs w:val="15"/>
                <w:lang w:eastAsia="sk-SK"/>
              </w:rPr>
            </w:pPr>
          </w:p>
        </w:tc>
        <w:tc>
          <w:tcPr>
            <w:tcW w:w="992" w:type="dxa"/>
            <w:tcBorders>
              <w:top w:val="nil"/>
              <w:bottom w:val="nil"/>
            </w:tcBorders>
          </w:tcPr>
          <w:p w14:paraId="204E4E39" w14:textId="77777777" w:rsidR="00226748" w:rsidRPr="00297E92" w:rsidRDefault="00226748">
            <w:pPr>
              <w:jc w:val="right"/>
              <w:rPr>
                <w:i/>
                <w:snapToGrid w:val="0"/>
                <w:sz w:val="15"/>
                <w:szCs w:val="15"/>
                <w:lang w:eastAsia="sk-SK"/>
              </w:rPr>
            </w:pPr>
          </w:p>
        </w:tc>
        <w:tc>
          <w:tcPr>
            <w:tcW w:w="1021" w:type="dxa"/>
            <w:tcBorders>
              <w:top w:val="nil"/>
              <w:bottom w:val="nil"/>
            </w:tcBorders>
          </w:tcPr>
          <w:p w14:paraId="771BA437" w14:textId="77777777" w:rsidR="00226748" w:rsidRPr="00297E92" w:rsidRDefault="00226748">
            <w:pPr>
              <w:jc w:val="right"/>
              <w:rPr>
                <w:i/>
                <w:snapToGrid w:val="0"/>
                <w:sz w:val="15"/>
                <w:szCs w:val="15"/>
                <w:lang w:eastAsia="sk-SK"/>
              </w:rPr>
            </w:pPr>
          </w:p>
        </w:tc>
        <w:tc>
          <w:tcPr>
            <w:tcW w:w="1049" w:type="dxa"/>
            <w:tcBorders>
              <w:top w:val="nil"/>
              <w:bottom w:val="nil"/>
            </w:tcBorders>
          </w:tcPr>
          <w:p w14:paraId="7A77C511" w14:textId="77777777" w:rsidR="00226748" w:rsidRPr="00297E92" w:rsidRDefault="00226748">
            <w:pPr>
              <w:jc w:val="right"/>
              <w:rPr>
                <w:i/>
                <w:snapToGrid w:val="0"/>
                <w:sz w:val="15"/>
                <w:szCs w:val="15"/>
                <w:lang w:eastAsia="sk-SK"/>
              </w:rPr>
            </w:pPr>
          </w:p>
        </w:tc>
        <w:tc>
          <w:tcPr>
            <w:tcW w:w="1332" w:type="dxa"/>
            <w:tcBorders>
              <w:top w:val="nil"/>
              <w:bottom w:val="nil"/>
            </w:tcBorders>
          </w:tcPr>
          <w:p w14:paraId="5FD01D60" w14:textId="77777777" w:rsidR="00226748" w:rsidRPr="00297E92" w:rsidRDefault="00226748">
            <w:pPr>
              <w:jc w:val="right"/>
              <w:rPr>
                <w:i/>
                <w:snapToGrid w:val="0"/>
                <w:sz w:val="15"/>
                <w:szCs w:val="15"/>
                <w:lang w:eastAsia="sk-SK"/>
              </w:rPr>
            </w:pPr>
          </w:p>
        </w:tc>
      </w:tr>
      <w:tr w:rsidR="00226748" w:rsidRPr="00297E92" w14:paraId="3E06105C" w14:textId="77777777" w:rsidTr="00FF6FEF">
        <w:trPr>
          <w:cantSplit/>
        </w:trPr>
        <w:tc>
          <w:tcPr>
            <w:tcW w:w="3544" w:type="dxa"/>
          </w:tcPr>
          <w:p w14:paraId="064E1AE9" w14:textId="77777777" w:rsidR="00226748" w:rsidRPr="00297E92" w:rsidRDefault="00226748" w:rsidP="00226748">
            <w:pPr>
              <w:jc w:val="left"/>
              <w:rPr>
                <w:snapToGrid w:val="0"/>
                <w:sz w:val="15"/>
                <w:szCs w:val="15"/>
                <w:lang w:eastAsia="sk-SK"/>
              </w:rPr>
            </w:pPr>
            <w:r w:rsidRPr="00297E92">
              <w:rPr>
                <w:snapToGrid w:val="0"/>
                <w:sz w:val="15"/>
                <w:szCs w:val="15"/>
                <w:lang w:eastAsia="sk-SK"/>
              </w:rPr>
              <w:t>Krátkodobé zákonné rezervy, z toho:</w:t>
            </w:r>
          </w:p>
          <w:p w14:paraId="7D6B0062" w14:textId="77777777" w:rsidR="00226748" w:rsidRPr="00297E92" w:rsidRDefault="00226748" w:rsidP="00226748">
            <w:pPr>
              <w:ind w:left="176"/>
              <w:jc w:val="left"/>
              <w:rPr>
                <w:i/>
                <w:snapToGrid w:val="0"/>
                <w:sz w:val="15"/>
                <w:szCs w:val="15"/>
                <w:lang w:eastAsia="sk-SK"/>
              </w:rPr>
            </w:pPr>
            <w:r w:rsidRPr="00297E92">
              <w:rPr>
                <w:i/>
                <w:snapToGrid w:val="0"/>
                <w:sz w:val="15"/>
                <w:szCs w:val="15"/>
                <w:lang w:eastAsia="sk-SK"/>
              </w:rPr>
              <w:t>rezerva na mzdy za dovolenku a poistné</w:t>
            </w:r>
          </w:p>
        </w:tc>
        <w:tc>
          <w:tcPr>
            <w:tcW w:w="1134" w:type="dxa"/>
            <w:tcBorders>
              <w:top w:val="nil"/>
              <w:bottom w:val="nil"/>
            </w:tcBorders>
          </w:tcPr>
          <w:p w14:paraId="51C6BD39" w14:textId="77777777" w:rsidR="00226748" w:rsidRPr="00297E92" w:rsidRDefault="00226748" w:rsidP="00226748">
            <w:pPr>
              <w:jc w:val="right"/>
              <w:rPr>
                <w:snapToGrid w:val="0"/>
                <w:sz w:val="15"/>
                <w:szCs w:val="15"/>
                <w:lang w:eastAsia="sk-SK"/>
              </w:rPr>
            </w:pPr>
            <w:r w:rsidRPr="00297E92">
              <w:rPr>
                <w:snapToGrid w:val="0"/>
                <w:sz w:val="15"/>
                <w:szCs w:val="15"/>
                <w:lang w:eastAsia="sk-SK"/>
              </w:rPr>
              <w:t>476 623</w:t>
            </w:r>
          </w:p>
          <w:p w14:paraId="06293B2E" w14:textId="415BB788" w:rsidR="00226748" w:rsidRPr="00297E92" w:rsidRDefault="00226748" w:rsidP="00226748">
            <w:pPr>
              <w:jc w:val="right"/>
              <w:rPr>
                <w:i/>
                <w:snapToGrid w:val="0"/>
                <w:sz w:val="15"/>
                <w:szCs w:val="15"/>
                <w:lang w:eastAsia="sk-SK"/>
              </w:rPr>
            </w:pPr>
            <w:r w:rsidRPr="00AF2E43">
              <w:rPr>
                <w:i/>
                <w:snapToGrid w:val="0"/>
                <w:sz w:val="15"/>
                <w:szCs w:val="15"/>
                <w:lang w:eastAsia="sk-SK"/>
              </w:rPr>
              <w:t>476 623</w:t>
            </w:r>
          </w:p>
        </w:tc>
        <w:tc>
          <w:tcPr>
            <w:tcW w:w="992" w:type="dxa"/>
            <w:tcBorders>
              <w:top w:val="nil"/>
              <w:bottom w:val="nil"/>
            </w:tcBorders>
          </w:tcPr>
          <w:p w14:paraId="53561574" w14:textId="50D18A2A" w:rsidR="00252A7F" w:rsidRDefault="003D019F">
            <w:pPr>
              <w:jc w:val="right"/>
              <w:rPr>
                <w:snapToGrid w:val="0"/>
                <w:sz w:val="15"/>
                <w:szCs w:val="15"/>
                <w:lang w:eastAsia="sk-SK"/>
              </w:rPr>
            </w:pPr>
            <w:r>
              <w:rPr>
                <w:snapToGrid w:val="0"/>
                <w:sz w:val="15"/>
                <w:szCs w:val="15"/>
                <w:lang w:eastAsia="sk-SK"/>
              </w:rPr>
              <w:t>1 235 985</w:t>
            </w:r>
          </w:p>
          <w:p w14:paraId="23A84585" w14:textId="31C2D968" w:rsidR="00226748" w:rsidRPr="00AF2E43" w:rsidRDefault="00252A7F">
            <w:pPr>
              <w:jc w:val="right"/>
              <w:rPr>
                <w:i/>
                <w:snapToGrid w:val="0"/>
                <w:sz w:val="15"/>
                <w:szCs w:val="15"/>
                <w:lang w:eastAsia="sk-SK"/>
              </w:rPr>
            </w:pPr>
            <w:r>
              <w:rPr>
                <w:snapToGrid w:val="0"/>
                <w:sz w:val="15"/>
                <w:szCs w:val="15"/>
                <w:lang w:eastAsia="sk-SK"/>
              </w:rPr>
              <w:t>1 235 985</w:t>
            </w:r>
          </w:p>
        </w:tc>
        <w:tc>
          <w:tcPr>
            <w:tcW w:w="1021" w:type="dxa"/>
            <w:tcBorders>
              <w:top w:val="nil"/>
              <w:bottom w:val="nil"/>
            </w:tcBorders>
          </w:tcPr>
          <w:p w14:paraId="086871B2" w14:textId="53CC1BDB" w:rsidR="00252A7F" w:rsidRDefault="003D019F">
            <w:pPr>
              <w:jc w:val="right"/>
              <w:rPr>
                <w:snapToGrid w:val="0"/>
                <w:sz w:val="15"/>
                <w:szCs w:val="15"/>
                <w:lang w:eastAsia="sk-SK"/>
              </w:rPr>
            </w:pPr>
            <w:r>
              <w:rPr>
                <w:snapToGrid w:val="0"/>
                <w:sz w:val="15"/>
                <w:szCs w:val="15"/>
                <w:lang w:eastAsia="sk-SK"/>
              </w:rPr>
              <w:t>1 095 293</w:t>
            </w:r>
          </w:p>
          <w:p w14:paraId="05790AB6" w14:textId="52C57F4D" w:rsidR="00226748" w:rsidRPr="00AF2E43" w:rsidRDefault="00252A7F">
            <w:pPr>
              <w:jc w:val="right"/>
              <w:rPr>
                <w:i/>
                <w:snapToGrid w:val="0"/>
                <w:sz w:val="15"/>
                <w:szCs w:val="15"/>
                <w:lang w:eastAsia="sk-SK"/>
              </w:rPr>
            </w:pPr>
            <w:r>
              <w:rPr>
                <w:snapToGrid w:val="0"/>
                <w:sz w:val="15"/>
                <w:szCs w:val="15"/>
                <w:lang w:eastAsia="sk-SK"/>
              </w:rPr>
              <w:t>1 095 293</w:t>
            </w:r>
          </w:p>
        </w:tc>
        <w:tc>
          <w:tcPr>
            <w:tcW w:w="1049" w:type="dxa"/>
            <w:tcBorders>
              <w:top w:val="nil"/>
              <w:bottom w:val="nil"/>
            </w:tcBorders>
          </w:tcPr>
          <w:p w14:paraId="7865D861" w14:textId="58557873" w:rsidR="00252A7F" w:rsidRDefault="003D019F">
            <w:pPr>
              <w:jc w:val="right"/>
              <w:rPr>
                <w:snapToGrid w:val="0"/>
                <w:sz w:val="15"/>
                <w:szCs w:val="15"/>
                <w:lang w:eastAsia="sk-SK"/>
              </w:rPr>
            </w:pPr>
            <w:r>
              <w:rPr>
                <w:snapToGrid w:val="0"/>
                <w:sz w:val="15"/>
                <w:szCs w:val="15"/>
                <w:lang w:eastAsia="sk-SK"/>
              </w:rPr>
              <w:t>20 387</w:t>
            </w:r>
          </w:p>
          <w:p w14:paraId="06D8DE95" w14:textId="596F3C26" w:rsidR="00226748" w:rsidRPr="00AF2E43" w:rsidRDefault="00252A7F">
            <w:pPr>
              <w:jc w:val="right"/>
              <w:rPr>
                <w:i/>
                <w:snapToGrid w:val="0"/>
                <w:sz w:val="15"/>
                <w:szCs w:val="15"/>
                <w:lang w:eastAsia="sk-SK"/>
              </w:rPr>
            </w:pPr>
            <w:r>
              <w:rPr>
                <w:snapToGrid w:val="0"/>
                <w:sz w:val="15"/>
                <w:szCs w:val="15"/>
                <w:lang w:eastAsia="sk-SK"/>
              </w:rPr>
              <w:t>20 387</w:t>
            </w:r>
          </w:p>
        </w:tc>
        <w:tc>
          <w:tcPr>
            <w:tcW w:w="1332" w:type="dxa"/>
            <w:tcBorders>
              <w:top w:val="nil"/>
              <w:bottom w:val="nil"/>
            </w:tcBorders>
          </w:tcPr>
          <w:p w14:paraId="6839DC85" w14:textId="61FAB016" w:rsidR="00252A7F" w:rsidRDefault="003D019F">
            <w:pPr>
              <w:jc w:val="right"/>
              <w:rPr>
                <w:snapToGrid w:val="0"/>
                <w:sz w:val="15"/>
                <w:szCs w:val="15"/>
                <w:lang w:eastAsia="sk-SK"/>
              </w:rPr>
            </w:pPr>
            <w:r>
              <w:rPr>
                <w:snapToGrid w:val="0"/>
                <w:sz w:val="15"/>
                <w:szCs w:val="15"/>
                <w:lang w:eastAsia="sk-SK"/>
              </w:rPr>
              <w:t>596 928</w:t>
            </w:r>
          </w:p>
          <w:p w14:paraId="4989942B" w14:textId="39AC5E1A" w:rsidR="00226748" w:rsidRPr="00AF2E43" w:rsidRDefault="00252A7F">
            <w:pPr>
              <w:jc w:val="right"/>
              <w:rPr>
                <w:i/>
                <w:snapToGrid w:val="0"/>
                <w:sz w:val="15"/>
                <w:szCs w:val="15"/>
                <w:lang w:eastAsia="sk-SK"/>
              </w:rPr>
            </w:pPr>
            <w:r>
              <w:rPr>
                <w:snapToGrid w:val="0"/>
                <w:sz w:val="15"/>
                <w:szCs w:val="15"/>
                <w:lang w:eastAsia="sk-SK"/>
              </w:rPr>
              <w:t>596 928</w:t>
            </w:r>
          </w:p>
        </w:tc>
      </w:tr>
      <w:tr w:rsidR="00226748" w:rsidRPr="00297E92" w14:paraId="098BCCEC" w14:textId="77777777" w:rsidTr="00FF6FEF">
        <w:trPr>
          <w:cantSplit/>
        </w:trPr>
        <w:tc>
          <w:tcPr>
            <w:tcW w:w="3544" w:type="dxa"/>
          </w:tcPr>
          <w:p w14:paraId="5B46D335" w14:textId="77777777" w:rsidR="00226748" w:rsidRPr="00297E92" w:rsidRDefault="00226748" w:rsidP="00226748">
            <w:pPr>
              <w:jc w:val="left"/>
              <w:rPr>
                <w:snapToGrid w:val="0"/>
                <w:sz w:val="15"/>
                <w:szCs w:val="15"/>
                <w:lang w:eastAsia="sk-SK"/>
              </w:rPr>
            </w:pPr>
            <w:r w:rsidRPr="00297E92">
              <w:rPr>
                <w:snapToGrid w:val="0"/>
                <w:sz w:val="15"/>
                <w:szCs w:val="15"/>
                <w:lang w:eastAsia="sk-SK"/>
              </w:rPr>
              <w:t xml:space="preserve">Ostatné krátkodobé rezervy </w:t>
            </w:r>
          </w:p>
        </w:tc>
        <w:tc>
          <w:tcPr>
            <w:tcW w:w="1134" w:type="dxa"/>
            <w:tcBorders>
              <w:top w:val="nil"/>
              <w:bottom w:val="nil"/>
            </w:tcBorders>
            <w:vAlign w:val="bottom"/>
          </w:tcPr>
          <w:p w14:paraId="47218713" w14:textId="7F0A5492" w:rsidR="00226748" w:rsidRPr="00297E92" w:rsidRDefault="00226748" w:rsidP="00226748">
            <w:pPr>
              <w:jc w:val="right"/>
              <w:rPr>
                <w:snapToGrid w:val="0"/>
                <w:sz w:val="15"/>
                <w:szCs w:val="15"/>
                <w:lang w:eastAsia="sk-SK"/>
              </w:rPr>
            </w:pPr>
            <w:r w:rsidRPr="00297E92">
              <w:rPr>
                <w:snapToGrid w:val="0"/>
                <w:sz w:val="15"/>
                <w:szCs w:val="15"/>
                <w:lang w:eastAsia="sk-SK"/>
              </w:rPr>
              <w:t>1 472 330</w:t>
            </w:r>
          </w:p>
        </w:tc>
        <w:tc>
          <w:tcPr>
            <w:tcW w:w="992" w:type="dxa"/>
            <w:tcBorders>
              <w:top w:val="nil"/>
              <w:bottom w:val="nil"/>
            </w:tcBorders>
            <w:vAlign w:val="bottom"/>
          </w:tcPr>
          <w:p w14:paraId="6C47B02D" w14:textId="4A5B6BFC" w:rsidR="00226748" w:rsidRPr="00297E92" w:rsidRDefault="003D019F">
            <w:pPr>
              <w:jc w:val="right"/>
              <w:rPr>
                <w:snapToGrid w:val="0"/>
                <w:sz w:val="15"/>
                <w:szCs w:val="15"/>
                <w:lang w:eastAsia="sk-SK"/>
              </w:rPr>
            </w:pPr>
            <w:r>
              <w:rPr>
                <w:snapToGrid w:val="0"/>
                <w:sz w:val="15"/>
                <w:szCs w:val="15"/>
                <w:lang w:eastAsia="sk-SK"/>
              </w:rPr>
              <w:t>941 442</w:t>
            </w:r>
          </w:p>
        </w:tc>
        <w:tc>
          <w:tcPr>
            <w:tcW w:w="1021" w:type="dxa"/>
            <w:tcBorders>
              <w:top w:val="nil"/>
              <w:bottom w:val="nil"/>
            </w:tcBorders>
            <w:vAlign w:val="bottom"/>
          </w:tcPr>
          <w:p w14:paraId="153EAB1B" w14:textId="304A81A2" w:rsidR="00226748" w:rsidRPr="00297E92" w:rsidRDefault="003D019F" w:rsidP="0072512B">
            <w:pPr>
              <w:jc w:val="right"/>
              <w:rPr>
                <w:snapToGrid w:val="0"/>
                <w:sz w:val="15"/>
                <w:szCs w:val="15"/>
                <w:lang w:eastAsia="sk-SK"/>
              </w:rPr>
            </w:pPr>
            <w:r>
              <w:rPr>
                <w:snapToGrid w:val="0"/>
                <w:sz w:val="15"/>
                <w:szCs w:val="15"/>
                <w:lang w:eastAsia="sk-SK"/>
              </w:rPr>
              <w:t>457 064</w:t>
            </w:r>
          </w:p>
        </w:tc>
        <w:tc>
          <w:tcPr>
            <w:tcW w:w="1049" w:type="dxa"/>
            <w:tcBorders>
              <w:top w:val="nil"/>
              <w:bottom w:val="nil"/>
            </w:tcBorders>
            <w:vAlign w:val="bottom"/>
          </w:tcPr>
          <w:p w14:paraId="2036EEEC" w14:textId="355BEA96" w:rsidR="00226748" w:rsidRPr="00297E92" w:rsidRDefault="003D019F">
            <w:pPr>
              <w:jc w:val="right"/>
              <w:rPr>
                <w:snapToGrid w:val="0"/>
                <w:sz w:val="15"/>
                <w:szCs w:val="15"/>
                <w:lang w:eastAsia="sk-SK"/>
              </w:rPr>
            </w:pPr>
            <w:r>
              <w:rPr>
                <w:snapToGrid w:val="0"/>
                <w:sz w:val="15"/>
                <w:szCs w:val="15"/>
                <w:lang w:eastAsia="sk-SK"/>
              </w:rPr>
              <w:t>633 142</w:t>
            </w:r>
          </w:p>
        </w:tc>
        <w:tc>
          <w:tcPr>
            <w:tcW w:w="1332" w:type="dxa"/>
            <w:tcBorders>
              <w:top w:val="nil"/>
              <w:bottom w:val="nil"/>
            </w:tcBorders>
            <w:vAlign w:val="bottom"/>
          </w:tcPr>
          <w:p w14:paraId="76788B7A" w14:textId="224341F4" w:rsidR="00226748" w:rsidRPr="00297E92" w:rsidRDefault="003D019F">
            <w:pPr>
              <w:jc w:val="right"/>
              <w:rPr>
                <w:snapToGrid w:val="0"/>
                <w:sz w:val="15"/>
                <w:szCs w:val="15"/>
                <w:lang w:eastAsia="sk-SK"/>
              </w:rPr>
            </w:pPr>
            <w:r>
              <w:rPr>
                <w:snapToGrid w:val="0"/>
                <w:sz w:val="15"/>
                <w:szCs w:val="15"/>
                <w:lang w:eastAsia="sk-SK"/>
              </w:rPr>
              <w:t>1 323 566</w:t>
            </w:r>
          </w:p>
        </w:tc>
      </w:tr>
      <w:tr w:rsidR="00226748" w:rsidRPr="00297E92" w14:paraId="15774805" w14:textId="77777777" w:rsidTr="00FF6FEF">
        <w:trPr>
          <w:cantSplit/>
        </w:trPr>
        <w:tc>
          <w:tcPr>
            <w:tcW w:w="3544" w:type="dxa"/>
            <w:tcBorders>
              <w:bottom w:val="nil"/>
            </w:tcBorders>
          </w:tcPr>
          <w:p w14:paraId="5341281D" w14:textId="77777777" w:rsidR="00226748" w:rsidRPr="00297E92" w:rsidRDefault="00226748" w:rsidP="00226748">
            <w:pPr>
              <w:ind w:firstLine="176"/>
              <w:jc w:val="left"/>
              <w:rPr>
                <w:i/>
                <w:snapToGrid w:val="0"/>
                <w:sz w:val="15"/>
                <w:szCs w:val="15"/>
                <w:lang w:eastAsia="sk-SK"/>
              </w:rPr>
            </w:pPr>
            <w:r w:rsidRPr="00297E92">
              <w:rPr>
                <w:i/>
                <w:snapToGrid w:val="0"/>
                <w:sz w:val="15"/>
                <w:szCs w:val="15"/>
                <w:lang w:eastAsia="sk-SK"/>
              </w:rPr>
              <w:t>z toho:</w:t>
            </w:r>
          </w:p>
        </w:tc>
        <w:tc>
          <w:tcPr>
            <w:tcW w:w="1134" w:type="dxa"/>
            <w:tcBorders>
              <w:top w:val="nil"/>
              <w:bottom w:val="nil"/>
            </w:tcBorders>
            <w:vAlign w:val="bottom"/>
          </w:tcPr>
          <w:p w14:paraId="05ACCB16" w14:textId="77777777" w:rsidR="00226748" w:rsidRPr="00297E92" w:rsidRDefault="00226748" w:rsidP="00226748">
            <w:pPr>
              <w:jc w:val="right"/>
              <w:rPr>
                <w:i/>
                <w:snapToGrid w:val="0"/>
                <w:sz w:val="15"/>
                <w:szCs w:val="15"/>
                <w:lang w:eastAsia="sk-SK"/>
              </w:rPr>
            </w:pPr>
          </w:p>
        </w:tc>
        <w:tc>
          <w:tcPr>
            <w:tcW w:w="992" w:type="dxa"/>
            <w:tcBorders>
              <w:top w:val="nil"/>
              <w:bottom w:val="nil"/>
            </w:tcBorders>
            <w:vAlign w:val="bottom"/>
          </w:tcPr>
          <w:p w14:paraId="50F7C9B5" w14:textId="77777777" w:rsidR="00226748" w:rsidRPr="00297E92" w:rsidRDefault="00226748">
            <w:pPr>
              <w:jc w:val="right"/>
              <w:rPr>
                <w:i/>
                <w:snapToGrid w:val="0"/>
                <w:sz w:val="15"/>
                <w:szCs w:val="15"/>
                <w:lang w:eastAsia="sk-SK"/>
              </w:rPr>
            </w:pPr>
          </w:p>
        </w:tc>
        <w:tc>
          <w:tcPr>
            <w:tcW w:w="1021" w:type="dxa"/>
            <w:tcBorders>
              <w:top w:val="nil"/>
              <w:bottom w:val="nil"/>
            </w:tcBorders>
            <w:vAlign w:val="bottom"/>
          </w:tcPr>
          <w:p w14:paraId="4D01FFDE" w14:textId="77777777" w:rsidR="00226748" w:rsidRPr="00297E92" w:rsidRDefault="00226748">
            <w:pPr>
              <w:jc w:val="right"/>
              <w:rPr>
                <w:i/>
                <w:snapToGrid w:val="0"/>
                <w:sz w:val="15"/>
                <w:szCs w:val="15"/>
                <w:lang w:eastAsia="sk-SK"/>
              </w:rPr>
            </w:pPr>
          </w:p>
        </w:tc>
        <w:tc>
          <w:tcPr>
            <w:tcW w:w="1049" w:type="dxa"/>
            <w:tcBorders>
              <w:top w:val="nil"/>
              <w:bottom w:val="nil"/>
            </w:tcBorders>
            <w:vAlign w:val="bottom"/>
          </w:tcPr>
          <w:p w14:paraId="60C1BCB1" w14:textId="77777777" w:rsidR="00226748" w:rsidRPr="00297E92" w:rsidRDefault="00226748">
            <w:pPr>
              <w:jc w:val="right"/>
              <w:rPr>
                <w:i/>
                <w:snapToGrid w:val="0"/>
                <w:sz w:val="15"/>
                <w:szCs w:val="15"/>
                <w:lang w:eastAsia="sk-SK"/>
              </w:rPr>
            </w:pPr>
          </w:p>
        </w:tc>
        <w:tc>
          <w:tcPr>
            <w:tcW w:w="1332" w:type="dxa"/>
            <w:tcBorders>
              <w:top w:val="nil"/>
              <w:bottom w:val="nil"/>
            </w:tcBorders>
            <w:vAlign w:val="bottom"/>
          </w:tcPr>
          <w:p w14:paraId="0370B25D" w14:textId="77777777" w:rsidR="00226748" w:rsidRPr="00297E92" w:rsidRDefault="00226748">
            <w:pPr>
              <w:jc w:val="right"/>
              <w:rPr>
                <w:i/>
                <w:snapToGrid w:val="0"/>
                <w:sz w:val="15"/>
                <w:szCs w:val="15"/>
                <w:lang w:eastAsia="sk-SK"/>
              </w:rPr>
            </w:pPr>
          </w:p>
        </w:tc>
      </w:tr>
      <w:tr w:rsidR="00226748" w:rsidRPr="00297E92" w14:paraId="1EABE47A" w14:textId="77777777" w:rsidTr="00FF6FEF">
        <w:trPr>
          <w:cantSplit/>
        </w:trPr>
        <w:tc>
          <w:tcPr>
            <w:tcW w:w="3544" w:type="dxa"/>
            <w:tcBorders>
              <w:top w:val="nil"/>
              <w:bottom w:val="nil"/>
            </w:tcBorders>
          </w:tcPr>
          <w:p w14:paraId="219BD221" w14:textId="77777777" w:rsidR="00226748" w:rsidRPr="00297E92" w:rsidRDefault="00226748" w:rsidP="00226748">
            <w:pPr>
              <w:ind w:left="459" w:hanging="141"/>
              <w:jc w:val="left"/>
              <w:rPr>
                <w:i/>
                <w:sz w:val="15"/>
              </w:rPr>
            </w:pPr>
            <w:r w:rsidRPr="00297E92">
              <w:rPr>
                <w:i/>
                <w:snapToGrid w:val="0"/>
                <w:sz w:val="15"/>
                <w:szCs w:val="15"/>
                <w:lang w:eastAsia="sk-SK"/>
              </w:rPr>
              <w:t>rezerva na odmeny</w:t>
            </w:r>
          </w:p>
        </w:tc>
        <w:tc>
          <w:tcPr>
            <w:tcW w:w="1134" w:type="dxa"/>
            <w:tcBorders>
              <w:top w:val="nil"/>
              <w:bottom w:val="nil"/>
            </w:tcBorders>
            <w:vAlign w:val="bottom"/>
          </w:tcPr>
          <w:p w14:paraId="71D8F78E" w14:textId="0945EFBB" w:rsidR="00226748" w:rsidRPr="00297E92" w:rsidRDefault="00226748" w:rsidP="00226748">
            <w:pPr>
              <w:jc w:val="right"/>
              <w:rPr>
                <w:i/>
                <w:sz w:val="15"/>
              </w:rPr>
            </w:pPr>
            <w:r w:rsidRPr="00297E92">
              <w:rPr>
                <w:i/>
                <w:sz w:val="15"/>
              </w:rPr>
              <w:t>338 000</w:t>
            </w:r>
          </w:p>
        </w:tc>
        <w:tc>
          <w:tcPr>
            <w:tcW w:w="992" w:type="dxa"/>
            <w:tcBorders>
              <w:top w:val="nil"/>
              <w:bottom w:val="nil"/>
            </w:tcBorders>
            <w:vAlign w:val="bottom"/>
          </w:tcPr>
          <w:p w14:paraId="2B9DEBF0" w14:textId="5B0A945A" w:rsidR="00226748" w:rsidRPr="00297E92" w:rsidRDefault="00252A7F">
            <w:pPr>
              <w:jc w:val="right"/>
              <w:rPr>
                <w:i/>
                <w:sz w:val="15"/>
              </w:rPr>
            </w:pPr>
            <w:r>
              <w:rPr>
                <w:i/>
                <w:sz w:val="15"/>
              </w:rPr>
              <w:t>274 300</w:t>
            </w:r>
          </w:p>
        </w:tc>
        <w:tc>
          <w:tcPr>
            <w:tcW w:w="1021" w:type="dxa"/>
            <w:tcBorders>
              <w:top w:val="nil"/>
              <w:bottom w:val="nil"/>
            </w:tcBorders>
            <w:vAlign w:val="bottom"/>
          </w:tcPr>
          <w:p w14:paraId="647118A6" w14:textId="3FEA1C1C" w:rsidR="00226748" w:rsidRPr="00297E92" w:rsidRDefault="00252A7F" w:rsidP="0072512B">
            <w:pPr>
              <w:jc w:val="right"/>
              <w:rPr>
                <w:i/>
                <w:sz w:val="15"/>
              </w:rPr>
            </w:pPr>
            <w:r>
              <w:rPr>
                <w:i/>
                <w:sz w:val="15"/>
              </w:rPr>
              <w:t>219 685</w:t>
            </w:r>
          </w:p>
        </w:tc>
        <w:tc>
          <w:tcPr>
            <w:tcW w:w="1049" w:type="dxa"/>
            <w:tcBorders>
              <w:top w:val="nil"/>
              <w:bottom w:val="nil"/>
            </w:tcBorders>
            <w:vAlign w:val="bottom"/>
          </w:tcPr>
          <w:p w14:paraId="61CB7690" w14:textId="134528BB" w:rsidR="00226748" w:rsidRPr="00297E92" w:rsidRDefault="00252A7F">
            <w:pPr>
              <w:jc w:val="right"/>
              <w:rPr>
                <w:i/>
                <w:sz w:val="15"/>
              </w:rPr>
            </w:pPr>
            <w:r>
              <w:rPr>
                <w:i/>
                <w:sz w:val="15"/>
              </w:rPr>
              <w:t>118 315</w:t>
            </w:r>
          </w:p>
        </w:tc>
        <w:tc>
          <w:tcPr>
            <w:tcW w:w="1332" w:type="dxa"/>
            <w:tcBorders>
              <w:top w:val="nil"/>
              <w:bottom w:val="nil"/>
            </w:tcBorders>
            <w:vAlign w:val="bottom"/>
          </w:tcPr>
          <w:p w14:paraId="55905F7B" w14:textId="5F383725" w:rsidR="00226748" w:rsidRPr="00297E92" w:rsidRDefault="00252A7F">
            <w:pPr>
              <w:jc w:val="right"/>
              <w:rPr>
                <w:i/>
                <w:sz w:val="15"/>
              </w:rPr>
            </w:pPr>
            <w:r>
              <w:rPr>
                <w:i/>
                <w:sz w:val="15"/>
              </w:rPr>
              <w:t>274 300</w:t>
            </w:r>
          </w:p>
        </w:tc>
      </w:tr>
      <w:tr w:rsidR="00226748" w:rsidRPr="00297E92" w14:paraId="21FDF9E1" w14:textId="77777777" w:rsidTr="00FF6FEF">
        <w:trPr>
          <w:cantSplit/>
        </w:trPr>
        <w:tc>
          <w:tcPr>
            <w:tcW w:w="3544" w:type="dxa"/>
            <w:tcBorders>
              <w:top w:val="nil"/>
              <w:bottom w:val="nil"/>
            </w:tcBorders>
          </w:tcPr>
          <w:p w14:paraId="51068E76" w14:textId="5E483D7A" w:rsidR="00226748" w:rsidRPr="00297E92" w:rsidRDefault="00226748" w:rsidP="00226748">
            <w:pPr>
              <w:ind w:left="459" w:hanging="141"/>
              <w:jc w:val="left"/>
              <w:rPr>
                <w:i/>
                <w:snapToGrid w:val="0"/>
                <w:sz w:val="15"/>
                <w:szCs w:val="15"/>
                <w:lang w:eastAsia="sk-SK"/>
              </w:rPr>
            </w:pPr>
            <w:r w:rsidRPr="00297E92">
              <w:rPr>
                <w:i/>
                <w:snapToGrid w:val="0"/>
                <w:sz w:val="15"/>
                <w:szCs w:val="15"/>
                <w:lang w:eastAsia="sk-SK"/>
              </w:rPr>
              <w:t>rezerva na audit a overenie fúz</w:t>
            </w:r>
          </w:p>
        </w:tc>
        <w:tc>
          <w:tcPr>
            <w:tcW w:w="1134" w:type="dxa"/>
            <w:tcBorders>
              <w:top w:val="nil"/>
              <w:bottom w:val="nil"/>
            </w:tcBorders>
            <w:vAlign w:val="bottom"/>
          </w:tcPr>
          <w:p w14:paraId="03942814" w14:textId="0AA85C8A" w:rsidR="00226748" w:rsidRPr="00297E92" w:rsidRDefault="00226748" w:rsidP="00226748">
            <w:pPr>
              <w:jc w:val="right"/>
              <w:rPr>
                <w:i/>
                <w:sz w:val="15"/>
              </w:rPr>
            </w:pPr>
            <w:r w:rsidRPr="00297E92">
              <w:rPr>
                <w:i/>
                <w:snapToGrid w:val="0"/>
                <w:sz w:val="15"/>
                <w:szCs w:val="15"/>
                <w:lang w:eastAsia="sk-SK"/>
              </w:rPr>
              <w:t>80 282</w:t>
            </w:r>
          </w:p>
        </w:tc>
        <w:tc>
          <w:tcPr>
            <w:tcW w:w="992" w:type="dxa"/>
            <w:tcBorders>
              <w:top w:val="nil"/>
              <w:bottom w:val="nil"/>
            </w:tcBorders>
            <w:vAlign w:val="bottom"/>
          </w:tcPr>
          <w:p w14:paraId="65D22742" w14:textId="77F2C24B" w:rsidR="00226748" w:rsidRPr="00297E92" w:rsidRDefault="00252A7F">
            <w:pPr>
              <w:jc w:val="right"/>
              <w:rPr>
                <w:i/>
                <w:sz w:val="15"/>
              </w:rPr>
            </w:pPr>
            <w:r>
              <w:rPr>
                <w:i/>
                <w:sz w:val="15"/>
              </w:rPr>
              <w:t>90 000</w:t>
            </w:r>
          </w:p>
        </w:tc>
        <w:tc>
          <w:tcPr>
            <w:tcW w:w="1021" w:type="dxa"/>
            <w:tcBorders>
              <w:top w:val="nil"/>
              <w:bottom w:val="nil"/>
            </w:tcBorders>
            <w:vAlign w:val="bottom"/>
          </w:tcPr>
          <w:p w14:paraId="4A38FE52" w14:textId="37149EDF" w:rsidR="00226748" w:rsidRPr="00297E92" w:rsidRDefault="00252A7F" w:rsidP="0072512B">
            <w:pPr>
              <w:jc w:val="right"/>
              <w:rPr>
                <w:i/>
                <w:sz w:val="15"/>
              </w:rPr>
            </w:pPr>
            <w:r>
              <w:rPr>
                <w:i/>
                <w:sz w:val="15"/>
              </w:rPr>
              <w:t>93</w:t>
            </w:r>
            <w:r w:rsidR="003D019F">
              <w:rPr>
                <w:i/>
                <w:sz w:val="15"/>
              </w:rPr>
              <w:t xml:space="preserve"> </w:t>
            </w:r>
            <w:r>
              <w:rPr>
                <w:i/>
                <w:sz w:val="15"/>
              </w:rPr>
              <w:t>049</w:t>
            </w:r>
          </w:p>
        </w:tc>
        <w:tc>
          <w:tcPr>
            <w:tcW w:w="1049" w:type="dxa"/>
            <w:tcBorders>
              <w:top w:val="nil"/>
              <w:bottom w:val="nil"/>
            </w:tcBorders>
            <w:vAlign w:val="bottom"/>
          </w:tcPr>
          <w:p w14:paraId="0781667C" w14:textId="2D1FB2F2" w:rsidR="00226748" w:rsidRPr="00297E92" w:rsidRDefault="00252A7F">
            <w:pPr>
              <w:jc w:val="right"/>
              <w:rPr>
                <w:i/>
                <w:sz w:val="15"/>
              </w:rPr>
            </w:pPr>
            <w:r>
              <w:rPr>
                <w:i/>
                <w:snapToGrid w:val="0"/>
                <w:sz w:val="15"/>
                <w:szCs w:val="15"/>
                <w:lang w:eastAsia="sk-SK"/>
              </w:rPr>
              <w:t>7 292</w:t>
            </w:r>
          </w:p>
        </w:tc>
        <w:tc>
          <w:tcPr>
            <w:tcW w:w="1332" w:type="dxa"/>
            <w:tcBorders>
              <w:top w:val="nil"/>
              <w:bottom w:val="nil"/>
            </w:tcBorders>
            <w:vAlign w:val="bottom"/>
          </w:tcPr>
          <w:p w14:paraId="0A455C98" w14:textId="3420B0E7" w:rsidR="00226748" w:rsidRPr="00297E92" w:rsidRDefault="00252A7F">
            <w:pPr>
              <w:jc w:val="right"/>
              <w:rPr>
                <w:i/>
                <w:sz w:val="15"/>
              </w:rPr>
            </w:pPr>
            <w:r>
              <w:rPr>
                <w:i/>
                <w:snapToGrid w:val="0"/>
                <w:sz w:val="15"/>
                <w:szCs w:val="15"/>
                <w:lang w:eastAsia="sk-SK"/>
              </w:rPr>
              <w:t>69 941</w:t>
            </w:r>
          </w:p>
        </w:tc>
      </w:tr>
      <w:tr w:rsidR="00226748" w:rsidRPr="00297E92" w14:paraId="3E3A28F1" w14:textId="77777777" w:rsidTr="00FF6FEF">
        <w:trPr>
          <w:cantSplit/>
        </w:trPr>
        <w:tc>
          <w:tcPr>
            <w:tcW w:w="3544" w:type="dxa"/>
            <w:tcBorders>
              <w:top w:val="nil"/>
              <w:bottom w:val="nil"/>
            </w:tcBorders>
          </w:tcPr>
          <w:p w14:paraId="4368DA49" w14:textId="77777777" w:rsidR="00226748" w:rsidRPr="00297E92" w:rsidRDefault="00226748" w:rsidP="00226748">
            <w:pPr>
              <w:ind w:left="459" w:hanging="141"/>
              <w:jc w:val="left"/>
              <w:rPr>
                <w:i/>
                <w:sz w:val="15"/>
              </w:rPr>
            </w:pPr>
            <w:r w:rsidRPr="00297E92">
              <w:rPr>
                <w:i/>
                <w:snapToGrid w:val="0"/>
                <w:sz w:val="15"/>
                <w:szCs w:val="15"/>
                <w:lang w:eastAsia="sk-SK"/>
              </w:rPr>
              <w:t>rezerva na nevyfakturovaný bonus</w:t>
            </w:r>
          </w:p>
        </w:tc>
        <w:tc>
          <w:tcPr>
            <w:tcW w:w="1134" w:type="dxa"/>
            <w:tcBorders>
              <w:top w:val="nil"/>
              <w:bottom w:val="nil"/>
            </w:tcBorders>
            <w:vAlign w:val="bottom"/>
          </w:tcPr>
          <w:p w14:paraId="288B04AD" w14:textId="652F503A" w:rsidR="00226748" w:rsidRPr="00297E92" w:rsidRDefault="00226748" w:rsidP="00226748">
            <w:pPr>
              <w:jc w:val="right"/>
              <w:rPr>
                <w:i/>
                <w:sz w:val="15"/>
              </w:rPr>
            </w:pPr>
            <w:r w:rsidRPr="00297E92">
              <w:rPr>
                <w:i/>
                <w:sz w:val="15"/>
              </w:rPr>
              <w:t>481 391</w:t>
            </w:r>
          </w:p>
        </w:tc>
        <w:tc>
          <w:tcPr>
            <w:tcW w:w="992" w:type="dxa"/>
            <w:tcBorders>
              <w:top w:val="nil"/>
              <w:bottom w:val="nil"/>
            </w:tcBorders>
            <w:vAlign w:val="bottom"/>
          </w:tcPr>
          <w:p w14:paraId="783F38BC" w14:textId="6325B7C1" w:rsidR="00226748" w:rsidRPr="00297E92" w:rsidRDefault="00252A7F">
            <w:pPr>
              <w:jc w:val="right"/>
              <w:rPr>
                <w:i/>
                <w:sz w:val="15"/>
              </w:rPr>
            </w:pPr>
            <w:r>
              <w:rPr>
                <w:i/>
                <w:sz w:val="15"/>
              </w:rPr>
              <w:t>514 432</w:t>
            </w:r>
          </w:p>
        </w:tc>
        <w:tc>
          <w:tcPr>
            <w:tcW w:w="1021" w:type="dxa"/>
            <w:tcBorders>
              <w:top w:val="nil"/>
              <w:bottom w:val="nil"/>
            </w:tcBorders>
            <w:vAlign w:val="bottom"/>
          </w:tcPr>
          <w:p w14:paraId="2C7086F9" w14:textId="39075C87" w:rsidR="00226748" w:rsidRPr="00297E92" w:rsidRDefault="00252A7F">
            <w:pPr>
              <w:jc w:val="right"/>
              <w:rPr>
                <w:i/>
                <w:sz w:val="15"/>
              </w:rPr>
            </w:pPr>
            <w:r>
              <w:rPr>
                <w:i/>
                <w:sz w:val="15"/>
              </w:rPr>
              <w:t>165 074</w:t>
            </w:r>
          </w:p>
        </w:tc>
        <w:tc>
          <w:tcPr>
            <w:tcW w:w="1049" w:type="dxa"/>
            <w:tcBorders>
              <w:top w:val="nil"/>
              <w:bottom w:val="nil"/>
            </w:tcBorders>
            <w:vAlign w:val="bottom"/>
          </w:tcPr>
          <w:p w14:paraId="73F6CFE7" w14:textId="6A7572B8" w:rsidR="00226748" w:rsidRPr="00297E92" w:rsidRDefault="00252A7F">
            <w:pPr>
              <w:jc w:val="right"/>
              <w:rPr>
                <w:i/>
                <w:sz w:val="15"/>
              </w:rPr>
            </w:pPr>
            <w:r>
              <w:rPr>
                <w:i/>
                <w:sz w:val="15"/>
              </w:rPr>
              <w:t>316 317</w:t>
            </w:r>
          </w:p>
        </w:tc>
        <w:tc>
          <w:tcPr>
            <w:tcW w:w="1332" w:type="dxa"/>
            <w:tcBorders>
              <w:top w:val="nil"/>
              <w:bottom w:val="nil"/>
            </w:tcBorders>
            <w:vAlign w:val="bottom"/>
          </w:tcPr>
          <w:p w14:paraId="5E92BBC4" w14:textId="36BEE838" w:rsidR="00226748" w:rsidRPr="00297E92" w:rsidRDefault="00252A7F">
            <w:pPr>
              <w:jc w:val="right"/>
              <w:rPr>
                <w:i/>
                <w:sz w:val="15"/>
              </w:rPr>
            </w:pPr>
            <w:r>
              <w:rPr>
                <w:i/>
                <w:sz w:val="15"/>
              </w:rPr>
              <w:t>514 432</w:t>
            </w:r>
          </w:p>
        </w:tc>
      </w:tr>
      <w:tr w:rsidR="00226748" w:rsidRPr="00297E92" w14:paraId="344CF663" w14:textId="77777777" w:rsidTr="00CB7BA1">
        <w:trPr>
          <w:cantSplit/>
        </w:trPr>
        <w:tc>
          <w:tcPr>
            <w:tcW w:w="3544" w:type="dxa"/>
            <w:tcBorders>
              <w:top w:val="nil"/>
              <w:bottom w:val="nil"/>
            </w:tcBorders>
          </w:tcPr>
          <w:p w14:paraId="58417E1D" w14:textId="77777777" w:rsidR="00226748" w:rsidRPr="00297E92" w:rsidRDefault="00226748" w:rsidP="00226748">
            <w:pPr>
              <w:ind w:left="459" w:hanging="141"/>
              <w:jc w:val="left"/>
              <w:rPr>
                <w:i/>
                <w:sz w:val="15"/>
              </w:rPr>
            </w:pPr>
            <w:r w:rsidRPr="00297E92">
              <w:rPr>
                <w:i/>
                <w:snapToGrid w:val="0"/>
                <w:sz w:val="15"/>
                <w:szCs w:val="15"/>
                <w:lang w:eastAsia="sk-SK"/>
              </w:rPr>
              <w:t>rezerva na súdne spory</w:t>
            </w:r>
          </w:p>
        </w:tc>
        <w:tc>
          <w:tcPr>
            <w:tcW w:w="1134" w:type="dxa"/>
            <w:tcBorders>
              <w:top w:val="nil"/>
              <w:bottom w:val="nil"/>
            </w:tcBorders>
            <w:vAlign w:val="bottom"/>
          </w:tcPr>
          <w:p w14:paraId="63901332" w14:textId="54DF6AFC" w:rsidR="00226748" w:rsidRPr="00297E92" w:rsidRDefault="00226748" w:rsidP="00226748">
            <w:pPr>
              <w:jc w:val="right"/>
              <w:rPr>
                <w:i/>
                <w:sz w:val="15"/>
              </w:rPr>
            </w:pPr>
            <w:r w:rsidRPr="00297E92">
              <w:rPr>
                <w:i/>
                <w:sz w:val="15"/>
              </w:rPr>
              <w:t>402 183</w:t>
            </w:r>
          </w:p>
        </w:tc>
        <w:tc>
          <w:tcPr>
            <w:tcW w:w="992" w:type="dxa"/>
            <w:tcBorders>
              <w:top w:val="nil"/>
              <w:bottom w:val="nil"/>
            </w:tcBorders>
            <w:vAlign w:val="bottom"/>
          </w:tcPr>
          <w:p w14:paraId="293D5E40" w14:textId="1A1819B2" w:rsidR="00226748" w:rsidRPr="00297E92" w:rsidRDefault="00252A7F">
            <w:pPr>
              <w:jc w:val="right"/>
              <w:rPr>
                <w:i/>
                <w:sz w:val="15"/>
              </w:rPr>
            </w:pPr>
            <w:r>
              <w:rPr>
                <w:i/>
                <w:sz w:val="15"/>
              </w:rPr>
              <w:t>-</w:t>
            </w:r>
          </w:p>
        </w:tc>
        <w:tc>
          <w:tcPr>
            <w:tcW w:w="1021" w:type="dxa"/>
            <w:tcBorders>
              <w:top w:val="nil"/>
              <w:bottom w:val="nil"/>
            </w:tcBorders>
            <w:vAlign w:val="bottom"/>
          </w:tcPr>
          <w:p w14:paraId="3255851B" w14:textId="299E7478" w:rsidR="00226748" w:rsidRPr="00297E92" w:rsidRDefault="00252A7F">
            <w:pPr>
              <w:jc w:val="right"/>
              <w:rPr>
                <w:i/>
                <w:sz w:val="15"/>
              </w:rPr>
            </w:pPr>
            <w:r>
              <w:rPr>
                <w:i/>
                <w:sz w:val="15"/>
              </w:rPr>
              <w:t>-</w:t>
            </w:r>
          </w:p>
        </w:tc>
        <w:tc>
          <w:tcPr>
            <w:tcW w:w="1049" w:type="dxa"/>
            <w:tcBorders>
              <w:top w:val="nil"/>
              <w:bottom w:val="nil"/>
            </w:tcBorders>
            <w:vAlign w:val="bottom"/>
          </w:tcPr>
          <w:p w14:paraId="15E03E12" w14:textId="3EE6D8EA" w:rsidR="00226748" w:rsidRPr="00297E92" w:rsidRDefault="00252A7F">
            <w:pPr>
              <w:jc w:val="right"/>
              <w:rPr>
                <w:i/>
                <w:sz w:val="15"/>
              </w:rPr>
            </w:pPr>
            <w:r>
              <w:rPr>
                <w:i/>
                <w:sz w:val="15"/>
              </w:rPr>
              <w:t>-</w:t>
            </w:r>
          </w:p>
        </w:tc>
        <w:tc>
          <w:tcPr>
            <w:tcW w:w="1332" w:type="dxa"/>
            <w:tcBorders>
              <w:top w:val="nil"/>
              <w:bottom w:val="nil"/>
            </w:tcBorders>
            <w:vAlign w:val="bottom"/>
          </w:tcPr>
          <w:p w14:paraId="56B9E32C" w14:textId="391C6120" w:rsidR="00226748" w:rsidRPr="00297E92" w:rsidRDefault="00252A7F">
            <w:pPr>
              <w:jc w:val="right"/>
              <w:rPr>
                <w:i/>
                <w:sz w:val="15"/>
              </w:rPr>
            </w:pPr>
            <w:r>
              <w:rPr>
                <w:i/>
                <w:sz w:val="15"/>
              </w:rPr>
              <w:t>402 183</w:t>
            </w:r>
          </w:p>
        </w:tc>
      </w:tr>
      <w:tr w:rsidR="00226748" w:rsidRPr="00297E92" w14:paraId="29F9F700" w14:textId="77777777" w:rsidTr="00CB7BA1">
        <w:trPr>
          <w:cantSplit/>
        </w:trPr>
        <w:tc>
          <w:tcPr>
            <w:tcW w:w="3544" w:type="dxa"/>
            <w:tcBorders>
              <w:top w:val="nil"/>
              <w:bottom w:val="single" w:sz="8" w:space="0" w:color="auto"/>
            </w:tcBorders>
          </w:tcPr>
          <w:p w14:paraId="079500EC" w14:textId="77777777" w:rsidR="00226748" w:rsidRPr="00297E92" w:rsidRDefault="00226748" w:rsidP="00226748">
            <w:pPr>
              <w:ind w:left="459" w:hanging="141"/>
              <w:jc w:val="left"/>
              <w:rPr>
                <w:i/>
                <w:snapToGrid w:val="0"/>
                <w:sz w:val="15"/>
                <w:szCs w:val="15"/>
                <w:lang w:eastAsia="sk-SK"/>
              </w:rPr>
            </w:pPr>
            <w:r w:rsidRPr="00297E92">
              <w:rPr>
                <w:i/>
                <w:snapToGrid w:val="0"/>
                <w:sz w:val="15"/>
                <w:szCs w:val="15"/>
                <w:lang w:eastAsia="sk-SK"/>
              </w:rPr>
              <w:t>všeobecná rezerva</w:t>
            </w:r>
          </w:p>
        </w:tc>
        <w:tc>
          <w:tcPr>
            <w:tcW w:w="1134" w:type="dxa"/>
            <w:tcBorders>
              <w:top w:val="nil"/>
              <w:bottom w:val="single" w:sz="8" w:space="0" w:color="auto"/>
            </w:tcBorders>
            <w:vAlign w:val="bottom"/>
          </w:tcPr>
          <w:p w14:paraId="7A50FFC0" w14:textId="10C6D37B" w:rsidR="00226748" w:rsidRPr="00297E92" w:rsidRDefault="00226748" w:rsidP="00226748">
            <w:pPr>
              <w:jc w:val="right"/>
              <w:rPr>
                <w:i/>
                <w:sz w:val="15"/>
              </w:rPr>
            </w:pPr>
            <w:r w:rsidRPr="00297E92">
              <w:rPr>
                <w:i/>
                <w:sz w:val="15"/>
              </w:rPr>
              <w:t>170 474</w:t>
            </w:r>
          </w:p>
        </w:tc>
        <w:tc>
          <w:tcPr>
            <w:tcW w:w="992" w:type="dxa"/>
            <w:tcBorders>
              <w:top w:val="nil"/>
              <w:bottom w:val="single" w:sz="8" w:space="0" w:color="auto"/>
            </w:tcBorders>
            <w:vAlign w:val="bottom"/>
          </w:tcPr>
          <w:p w14:paraId="1070546D" w14:textId="36ABDAC5" w:rsidR="00226748" w:rsidRPr="00297E92" w:rsidRDefault="00252A7F">
            <w:pPr>
              <w:jc w:val="right"/>
              <w:rPr>
                <w:i/>
                <w:sz w:val="15"/>
              </w:rPr>
            </w:pPr>
            <w:r>
              <w:rPr>
                <w:i/>
                <w:sz w:val="15"/>
              </w:rPr>
              <w:t>62 710</w:t>
            </w:r>
          </w:p>
        </w:tc>
        <w:tc>
          <w:tcPr>
            <w:tcW w:w="1021" w:type="dxa"/>
            <w:tcBorders>
              <w:top w:val="nil"/>
              <w:bottom w:val="single" w:sz="8" w:space="0" w:color="auto"/>
            </w:tcBorders>
            <w:vAlign w:val="bottom"/>
          </w:tcPr>
          <w:p w14:paraId="40638DD3" w14:textId="79F47D2C" w:rsidR="00226748" w:rsidRPr="00297E92" w:rsidRDefault="00252A7F">
            <w:pPr>
              <w:jc w:val="right"/>
              <w:rPr>
                <w:i/>
                <w:sz w:val="15"/>
              </w:rPr>
            </w:pPr>
            <w:r>
              <w:rPr>
                <w:i/>
                <w:sz w:val="15"/>
              </w:rPr>
              <w:t>(20 744)</w:t>
            </w:r>
          </w:p>
        </w:tc>
        <w:tc>
          <w:tcPr>
            <w:tcW w:w="1049" w:type="dxa"/>
            <w:tcBorders>
              <w:top w:val="nil"/>
              <w:bottom w:val="single" w:sz="8" w:space="0" w:color="auto"/>
            </w:tcBorders>
            <w:vAlign w:val="bottom"/>
          </w:tcPr>
          <w:p w14:paraId="4644A248" w14:textId="3372F75F" w:rsidR="00226748" w:rsidRPr="00297E92" w:rsidRDefault="00252A7F">
            <w:pPr>
              <w:jc w:val="right"/>
              <w:rPr>
                <w:i/>
                <w:sz w:val="15"/>
              </w:rPr>
            </w:pPr>
            <w:r>
              <w:rPr>
                <w:i/>
                <w:sz w:val="15"/>
              </w:rPr>
              <w:t>191 218</w:t>
            </w:r>
          </w:p>
        </w:tc>
        <w:tc>
          <w:tcPr>
            <w:tcW w:w="1332" w:type="dxa"/>
            <w:tcBorders>
              <w:top w:val="nil"/>
              <w:bottom w:val="single" w:sz="8" w:space="0" w:color="auto"/>
            </w:tcBorders>
            <w:vAlign w:val="bottom"/>
          </w:tcPr>
          <w:p w14:paraId="52127AB3" w14:textId="5C88D10D" w:rsidR="00226748" w:rsidRPr="00297E92" w:rsidRDefault="00252A7F">
            <w:pPr>
              <w:jc w:val="right"/>
              <w:rPr>
                <w:i/>
                <w:sz w:val="15"/>
              </w:rPr>
            </w:pPr>
            <w:r>
              <w:rPr>
                <w:i/>
                <w:sz w:val="15"/>
              </w:rPr>
              <w:t>62 710</w:t>
            </w:r>
          </w:p>
        </w:tc>
      </w:tr>
    </w:tbl>
    <w:p w14:paraId="42631D45" w14:textId="77777777" w:rsidR="006E01FD" w:rsidRPr="00297E92" w:rsidRDefault="006E01FD" w:rsidP="002F1CA1">
      <w:pPr>
        <w:rPr>
          <w:snapToGrid w:val="0"/>
          <w:highlight w:val="yellow"/>
          <w:lang w:eastAsia="sk-SK"/>
        </w:rPr>
      </w:pPr>
    </w:p>
    <w:p w14:paraId="6F66B927" w14:textId="07C8BBE3" w:rsidR="002F1CA1" w:rsidRPr="00E91150" w:rsidRDefault="002F1CA1" w:rsidP="002F1CA1">
      <w:pPr>
        <w:rPr>
          <w:snapToGrid w:val="0"/>
          <w:lang w:eastAsia="sk-SK"/>
        </w:rPr>
      </w:pPr>
      <w:r w:rsidRPr="00E91150">
        <w:rPr>
          <w:snapToGrid w:val="0"/>
          <w:lang w:eastAsia="sk-SK"/>
        </w:rPr>
        <w:t>Spoločnosť vytvorila krátkodobú rezervu za nevyčerpané dovolenky vrátane sociálneho zabezpečenia, ktorá bola tvorená na základe priemerných zárobkov zamestnancov vo štvrtom štvrťroku 201</w:t>
      </w:r>
      <w:r w:rsidR="00226748" w:rsidRPr="00E91150">
        <w:rPr>
          <w:snapToGrid w:val="0"/>
          <w:lang w:eastAsia="sk-SK"/>
        </w:rPr>
        <w:t>6</w:t>
      </w:r>
      <w:r w:rsidRPr="00E91150">
        <w:rPr>
          <w:snapToGrid w:val="0"/>
          <w:lang w:eastAsia="sk-SK"/>
        </w:rPr>
        <w:t>.</w:t>
      </w:r>
    </w:p>
    <w:p w14:paraId="52DA0C3F" w14:textId="77777777" w:rsidR="002F1CA1" w:rsidRPr="00E91150" w:rsidRDefault="002F1CA1" w:rsidP="002F1CA1">
      <w:pPr>
        <w:rPr>
          <w:snapToGrid w:val="0"/>
          <w:lang w:eastAsia="sk-SK"/>
        </w:rPr>
      </w:pPr>
    </w:p>
    <w:p w14:paraId="1214A920" w14:textId="77777777" w:rsidR="002F1CA1" w:rsidRPr="00E91150" w:rsidRDefault="002F1CA1" w:rsidP="002F1CA1">
      <w:pPr>
        <w:rPr>
          <w:snapToGrid w:val="0"/>
          <w:lang w:eastAsia="sk-SK"/>
        </w:rPr>
      </w:pPr>
      <w:r w:rsidRPr="00E91150">
        <w:rPr>
          <w:snapToGrid w:val="0"/>
          <w:lang w:eastAsia="sk-SK"/>
        </w:rPr>
        <w:t>Rezerva na audit predstavuje zmluvne dohodnutú odmenu za overenie účtovnej závierky.</w:t>
      </w:r>
    </w:p>
    <w:p w14:paraId="3DA8FB1B" w14:textId="77777777" w:rsidR="002F1CA1" w:rsidRPr="00E91150" w:rsidRDefault="002F1CA1" w:rsidP="002F1CA1">
      <w:pPr>
        <w:rPr>
          <w:snapToGrid w:val="0"/>
          <w:lang w:eastAsia="sk-SK"/>
        </w:rPr>
      </w:pPr>
    </w:p>
    <w:p w14:paraId="16B6036B" w14:textId="3ADCB6FA" w:rsidR="002F1CA1" w:rsidRPr="00E91150" w:rsidRDefault="002F1CA1" w:rsidP="002F1CA1">
      <w:pPr>
        <w:rPr>
          <w:snapToGrid w:val="0"/>
          <w:lang w:eastAsia="sk-SK"/>
        </w:rPr>
      </w:pPr>
      <w:r w:rsidRPr="00E91150">
        <w:rPr>
          <w:snapToGrid w:val="0"/>
          <w:lang w:eastAsia="sk-SK"/>
        </w:rPr>
        <w:t>Rezerva na nevyfakturovaný bonus predstavuje odhad zmluvne dohodnutých obratových a marketingových bonusov za rok 201</w:t>
      </w:r>
      <w:r w:rsidR="00226748" w:rsidRPr="00E91150">
        <w:rPr>
          <w:snapToGrid w:val="0"/>
          <w:lang w:eastAsia="sk-SK"/>
        </w:rPr>
        <w:t>6</w:t>
      </w:r>
      <w:r w:rsidRPr="00E91150">
        <w:rPr>
          <w:snapToGrid w:val="0"/>
          <w:lang w:eastAsia="sk-SK"/>
        </w:rPr>
        <w:t>, poskytovaných obchodný</w:t>
      </w:r>
      <w:r w:rsidR="000454A1" w:rsidRPr="00E91150">
        <w:rPr>
          <w:snapToGrid w:val="0"/>
          <w:lang w:eastAsia="sk-SK"/>
        </w:rPr>
        <w:t>m</w:t>
      </w:r>
      <w:r w:rsidRPr="00E91150">
        <w:rPr>
          <w:snapToGrid w:val="0"/>
          <w:lang w:eastAsia="sk-SK"/>
        </w:rPr>
        <w:t xml:space="preserve"> reťazcom a iným odberateľom spoločnosti. </w:t>
      </w:r>
    </w:p>
    <w:p w14:paraId="5FADD3B8" w14:textId="77777777" w:rsidR="002F1CA1" w:rsidRPr="00E91150" w:rsidRDefault="002F1CA1" w:rsidP="002F1CA1">
      <w:pPr>
        <w:rPr>
          <w:snapToGrid w:val="0"/>
          <w:lang w:eastAsia="sk-SK"/>
        </w:rPr>
      </w:pPr>
    </w:p>
    <w:p w14:paraId="2AA02E5C" w14:textId="77777777" w:rsidR="002F1CA1" w:rsidRPr="00E91150" w:rsidRDefault="002F1CA1" w:rsidP="002F1CA1">
      <w:pPr>
        <w:rPr>
          <w:snapToGrid w:val="0"/>
          <w:lang w:eastAsia="sk-SK"/>
        </w:rPr>
      </w:pPr>
      <w:r w:rsidRPr="00E91150">
        <w:rPr>
          <w:snapToGrid w:val="0"/>
          <w:lang w:eastAsia="sk-SK"/>
        </w:rPr>
        <w:t xml:space="preserve">Rezerva na súdne spory sa týka najmä súdneho sporu so spoločnosťou ČEZ, od ktorej spoločnosť </w:t>
      </w:r>
      <w:r w:rsidR="007179AD" w:rsidRPr="00E91150">
        <w:rPr>
          <w:snapToGrid w:val="0"/>
          <w:lang w:eastAsia="sk-SK"/>
        </w:rPr>
        <w:t>obdŕžala</w:t>
      </w:r>
      <w:r w:rsidRPr="00E91150">
        <w:rPr>
          <w:snapToGrid w:val="0"/>
          <w:lang w:eastAsia="sk-SK"/>
        </w:rPr>
        <w:t xml:space="preserve"> návrh na mimosúdne vyrovnanie v hodnote </w:t>
      </w:r>
      <w:r w:rsidR="008E6271" w:rsidRPr="00E91150">
        <w:rPr>
          <w:snapToGrid w:val="0"/>
          <w:lang w:eastAsia="sk-SK"/>
        </w:rPr>
        <w:t>370 277</w:t>
      </w:r>
      <w:r w:rsidRPr="00E91150">
        <w:rPr>
          <w:snapToGrid w:val="0"/>
          <w:lang w:eastAsia="sk-SK"/>
        </w:rPr>
        <w:t xml:space="preserve"> EUR.</w:t>
      </w:r>
    </w:p>
    <w:p w14:paraId="5E1F4434" w14:textId="77777777" w:rsidR="002F1CA1" w:rsidRPr="00E91150" w:rsidRDefault="002F1CA1" w:rsidP="002F1CA1">
      <w:pPr>
        <w:rPr>
          <w:snapToGrid w:val="0"/>
          <w:lang w:eastAsia="sk-SK"/>
        </w:rPr>
      </w:pPr>
    </w:p>
    <w:p w14:paraId="7088755A" w14:textId="77777777" w:rsidR="002F1CA1" w:rsidRPr="00E91150" w:rsidRDefault="002F1CA1" w:rsidP="002F1CA1">
      <w:pPr>
        <w:rPr>
          <w:snapToGrid w:val="0"/>
          <w:lang w:eastAsia="sk-SK"/>
        </w:rPr>
      </w:pPr>
      <w:r w:rsidRPr="00E91150">
        <w:rPr>
          <w:snapToGrid w:val="0"/>
          <w:lang w:eastAsia="sk-SK"/>
        </w:rPr>
        <w:t>Použitie všetkých vytvorených rezerv sa predpokladá v nasledujúcom účtovnom období.</w:t>
      </w:r>
    </w:p>
    <w:p w14:paraId="3E0ADE34" w14:textId="77777777" w:rsidR="007179AD" w:rsidRPr="00E91150" w:rsidRDefault="007179AD" w:rsidP="002F1CA1">
      <w:pPr>
        <w:rPr>
          <w:snapToGrid w:val="0"/>
          <w:lang w:eastAsia="sk-SK"/>
        </w:rPr>
      </w:pPr>
    </w:p>
    <w:p w14:paraId="41FB48EE" w14:textId="65FF11B2" w:rsidR="007179AD" w:rsidRPr="00297E92" w:rsidRDefault="007179AD" w:rsidP="002F1CA1">
      <w:pPr>
        <w:rPr>
          <w:snapToGrid w:val="0"/>
          <w:lang w:eastAsia="sk-SK"/>
        </w:rPr>
      </w:pPr>
      <w:r w:rsidRPr="00E91150">
        <w:t>Z dôvodu zmeny daňovej legislatívy sa v účtovnej závierke pre rok končiaci sa 31.</w:t>
      </w:r>
      <w:r w:rsidR="00226748" w:rsidRPr="00E91150">
        <w:t xml:space="preserve"> decembra</w:t>
      </w:r>
      <w:r w:rsidR="00226748" w:rsidRPr="00E91150" w:rsidDel="00226748">
        <w:t xml:space="preserve"> </w:t>
      </w:r>
      <w:r w:rsidRPr="00E91150">
        <w:t>201</w:t>
      </w:r>
      <w:r w:rsidR="00226748" w:rsidRPr="00E91150">
        <w:t>6</w:t>
      </w:r>
      <w:r w:rsidRPr="00E91150">
        <w:t xml:space="preserve"> ako zákonné,  vykazujú len rezervy na nevyčerpané dovolenky.</w:t>
      </w:r>
    </w:p>
    <w:p w14:paraId="6029BCB5" w14:textId="77777777" w:rsidR="00985C97" w:rsidRPr="00297E92" w:rsidRDefault="00985C97" w:rsidP="002F6F9D">
      <w:pPr>
        <w:rPr>
          <w:snapToGrid w:val="0"/>
          <w:u w:val="single"/>
          <w:lang w:eastAsia="sk-SK"/>
        </w:rPr>
      </w:pPr>
    </w:p>
    <w:p w14:paraId="785F25F6" w14:textId="57C2F6C0" w:rsidR="00226748" w:rsidRPr="00297E92" w:rsidRDefault="00CB7BA1" w:rsidP="00226748">
      <w:pPr>
        <w:rPr>
          <w:snapToGrid w:val="0"/>
          <w:u w:val="single"/>
          <w:lang w:eastAsia="sk-SK"/>
        </w:rPr>
      </w:pPr>
      <w:r w:rsidRPr="00297E92">
        <w:rPr>
          <w:snapToGrid w:val="0"/>
          <w:u w:val="single"/>
          <w:lang w:eastAsia="sk-SK"/>
        </w:rPr>
        <w:br w:type="page"/>
      </w:r>
      <w:r w:rsidR="00226748" w:rsidRPr="00297E92">
        <w:rPr>
          <w:snapToGrid w:val="0"/>
          <w:u w:val="single"/>
          <w:lang w:eastAsia="sk-SK"/>
        </w:rPr>
        <w:lastRenderedPageBreak/>
        <w:t>31. december 2015</w:t>
      </w:r>
    </w:p>
    <w:p w14:paraId="75403B16" w14:textId="77777777" w:rsidR="00226748" w:rsidRPr="00297E92" w:rsidRDefault="00226748" w:rsidP="00226748">
      <w:pPr>
        <w:rPr>
          <w:snapToGrid w:val="0"/>
          <w:lang w:eastAsia="sk-SK"/>
        </w:rPr>
      </w:pPr>
    </w:p>
    <w:tbl>
      <w:tblPr>
        <w:tblW w:w="9072" w:type="dxa"/>
        <w:tblInd w:w="108" w:type="dxa"/>
        <w:tblBorders>
          <w:top w:val="single" w:sz="8" w:space="0" w:color="auto"/>
          <w:bottom w:val="single" w:sz="8" w:space="0" w:color="auto"/>
        </w:tblBorders>
        <w:tblLayout w:type="fixed"/>
        <w:tblLook w:val="0000" w:firstRow="0" w:lastRow="0" w:firstColumn="0" w:lastColumn="0" w:noHBand="0" w:noVBand="0"/>
      </w:tblPr>
      <w:tblGrid>
        <w:gridCol w:w="3544"/>
        <w:gridCol w:w="1134"/>
        <w:gridCol w:w="992"/>
        <w:gridCol w:w="1021"/>
        <w:gridCol w:w="1049"/>
        <w:gridCol w:w="1332"/>
      </w:tblGrid>
      <w:tr w:rsidR="00226748" w:rsidRPr="00297E92" w14:paraId="03051071" w14:textId="77777777" w:rsidTr="00436266">
        <w:trPr>
          <w:cantSplit/>
        </w:trPr>
        <w:tc>
          <w:tcPr>
            <w:tcW w:w="3544" w:type="dxa"/>
            <w:tcBorders>
              <w:top w:val="single" w:sz="8" w:space="0" w:color="auto"/>
              <w:bottom w:val="single" w:sz="4" w:space="0" w:color="auto"/>
            </w:tcBorders>
            <w:vAlign w:val="center"/>
          </w:tcPr>
          <w:p w14:paraId="3C27AA69" w14:textId="77777777" w:rsidR="00226748" w:rsidRPr="00297E92" w:rsidRDefault="00226748" w:rsidP="00436266">
            <w:pPr>
              <w:jc w:val="left"/>
              <w:rPr>
                <w:b/>
                <w:i/>
                <w:sz w:val="15"/>
                <w:szCs w:val="15"/>
              </w:rPr>
            </w:pPr>
            <w:r w:rsidRPr="00297E92">
              <w:rPr>
                <w:b/>
                <w:i/>
                <w:sz w:val="15"/>
                <w:szCs w:val="15"/>
              </w:rPr>
              <w:t>Položka</w:t>
            </w:r>
          </w:p>
        </w:tc>
        <w:tc>
          <w:tcPr>
            <w:tcW w:w="1134" w:type="dxa"/>
            <w:tcBorders>
              <w:top w:val="single" w:sz="8" w:space="0" w:color="auto"/>
              <w:bottom w:val="single" w:sz="4" w:space="0" w:color="auto"/>
            </w:tcBorders>
            <w:vAlign w:val="center"/>
          </w:tcPr>
          <w:p w14:paraId="58C15BE1" w14:textId="77777777" w:rsidR="00226748" w:rsidRPr="00297E92" w:rsidRDefault="00226748" w:rsidP="00436266">
            <w:pPr>
              <w:ind w:left="-57" w:right="-57"/>
              <w:jc w:val="center"/>
              <w:rPr>
                <w:b/>
                <w:i/>
                <w:sz w:val="15"/>
                <w:szCs w:val="15"/>
              </w:rPr>
            </w:pPr>
            <w:r w:rsidRPr="00297E92">
              <w:rPr>
                <w:b/>
                <w:i/>
                <w:sz w:val="15"/>
                <w:szCs w:val="15"/>
              </w:rPr>
              <w:t xml:space="preserve">Stav </w:t>
            </w:r>
            <w:r w:rsidRPr="00297E92">
              <w:rPr>
                <w:b/>
                <w:i/>
                <w:sz w:val="15"/>
                <w:szCs w:val="15"/>
              </w:rPr>
              <w:br/>
              <w:t>k 1. 1. 2015</w:t>
            </w:r>
          </w:p>
        </w:tc>
        <w:tc>
          <w:tcPr>
            <w:tcW w:w="992" w:type="dxa"/>
            <w:tcBorders>
              <w:top w:val="single" w:sz="8" w:space="0" w:color="auto"/>
              <w:bottom w:val="single" w:sz="4" w:space="0" w:color="auto"/>
            </w:tcBorders>
            <w:vAlign w:val="center"/>
          </w:tcPr>
          <w:p w14:paraId="0CEEA97F" w14:textId="77777777" w:rsidR="00226748" w:rsidRPr="00297E92" w:rsidRDefault="00226748" w:rsidP="00436266">
            <w:pPr>
              <w:ind w:left="-57" w:right="-57"/>
              <w:jc w:val="center"/>
              <w:rPr>
                <w:b/>
                <w:i/>
                <w:sz w:val="15"/>
                <w:szCs w:val="15"/>
              </w:rPr>
            </w:pPr>
            <w:r w:rsidRPr="00297E92">
              <w:rPr>
                <w:b/>
                <w:i/>
                <w:sz w:val="15"/>
                <w:szCs w:val="15"/>
              </w:rPr>
              <w:t>Tvorba</w:t>
            </w:r>
          </w:p>
        </w:tc>
        <w:tc>
          <w:tcPr>
            <w:tcW w:w="1021" w:type="dxa"/>
            <w:tcBorders>
              <w:top w:val="single" w:sz="8" w:space="0" w:color="auto"/>
              <w:bottom w:val="single" w:sz="4" w:space="0" w:color="auto"/>
            </w:tcBorders>
            <w:vAlign w:val="center"/>
          </w:tcPr>
          <w:p w14:paraId="3AE9300C" w14:textId="77777777" w:rsidR="00226748" w:rsidRPr="00297E92" w:rsidRDefault="00226748" w:rsidP="00436266">
            <w:pPr>
              <w:ind w:left="-57" w:right="-57"/>
              <w:jc w:val="center"/>
              <w:rPr>
                <w:b/>
                <w:i/>
                <w:sz w:val="15"/>
                <w:szCs w:val="15"/>
              </w:rPr>
            </w:pPr>
            <w:r w:rsidRPr="00297E92">
              <w:rPr>
                <w:b/>
                <w:i/>
                <w:sz w:val="15"/>
                <w:szCs w:val="15"/>
              </w:rPr>
              <w:t>Použitie</w:t>
            </w:r>
          </w:p>
        </w:tc>
        <w:tc>
          <w:tcPr>
            <w:tcW w:w="1049" w:type="dxa"/>
            <w:tcBorders>
              <w:top w:val="single" w:sz="8" w:space="0" w:color="auto"/>
              <w:bottom w:val="single" w:sz="4" w:space="0" w:color="auto"/>
            </w:tcBorders>
            <w:vAlign w:val="center"/>
          </w:tcPr>
          <w:p w14:paraId="1EE51E11" w14:textId="77777777" w:rsidR="00226748" w:rsidRPr="00297E92" w:rsidRDefault="00226748" w:rsidP="00436266">
            <w:pPr>
              <w:ind w:left="-57" w:right="-57"/>
              <w:jc w:val="center"/>
              <w:rPr>
                <w:b/>
                <w:i/>
                <w:sz w:val="15"/>
                <w:szCs w:val="15"/>
              </w:rPr>
            </w:pPr>
            <w:r w:rsidRPr="00297E92">
              <w:rPr>
                <w:b/>
                <w:i/>
                <w:sz w:val="15"/>
                <w:szCs w:val="15"/>
              </w:rPr>
              <w:t>Zrušenie</w:t>
            </w:r>
          </w:p>
        </w:tc>
        <w:tc>
          <w:tcPr>
            <w:tcW w:w="1332" w:type="dxa"/>
            <w:tcBorders>
              <w:top w:val="single" w:sz="8" w:space="0" w:color="auto"/>
              <w:bottom w:val="single" w:sz="4" w:space="0" w:color="auto"/>
            </w:tcBorders>
            <w:vAlign w:val="center"/>
          </w:tcPr>
          <w:p w14:paraId="56BF469E" w14:textId="77777777" w:rsidR="00226748" w:rsidRPr="00297E92" w:rsidRDefault="00226748" w:rsidP="00436266">
            <w:pPr>
              <w:ind w:left="-57" w:right="-57"/>
              <w:jc w:val="center"/>
              <w:rPr>
                <w:b/>
                <w:i/>
                <w:sz w:val="15"/>
                <w:szCs w:val="15"/>
              </w:rPr>
            </w:pPr>
            <w:r w:rsidRPr="00297E92">
              <w:rPr>
                <w:b/>
                <w:i/>
                <w:sz w:val="15"/>
                <w:szCs w:val="15"/>
              </w:rPr>
              <w:t>Stav</w:t>
            </w:r>
            <w:r w:rsidRPr="00297E92">
              <w:rPr>
                <w:b/>
                <w:i/>
                <w:sz w:val="15"/>
                <w:szCs w:val="15"/>
              </w:rPr>
              <w:br/>
              <w:t>k 31. 12. 2015</w:t>
            </w:r>
          </w:p>
        </w:tc>
      </w:tr>
      <w:tr w:rsidR="00226748" w:rsidRPr="00297E92" w14:paraId="49D322CC" w14:textId="77777777" w:rsidTr="00436266">
        <w:trPr>
          <w:cantSplit/>
        </w:trPr>
        <w:tc>
          <w:tcPr>
            <w:tcW w:w="3544" w:type="dxa"/>
          </w:tcPr>
          <w:p w14:paraId="745467E2" w14:textId="77777777" w:rsidR="00226748" w:rsidRPr="00297E92" w:rsidRDefault="00226748" w:rsidP="00436266">
            <w:pPr>
              <w:jc w:val="left"/>
              <w:rPr>
                <w:b/>
                <w:i/>
                <w:snapToGrid w:val="0"/>
                <w:sz w:val="15"/>
                <w:szCs w:val="15"/>
                <w:lang w:eastAsia="sk-SK"/>
              </w:rPr>
            </w:pPr>
            <w:r w:rsidRPr="00297E92">
              <w:rPr>
                <w:b/>
                <w:i/>
                <w:snapToGrid w:val="0"/>
                <w:sz w:val="15"/>
                <w:szCs w:val="15"/>
                <w:lang w:eastAsia="sk-SK"/>
              </w:rPr>
              <w:t>Dlhodobé rezervy</w:t>
            </w:r>
          </w:p>
        </w:tc>
        <w:tc>
          <w:tcPr>
            <w:tcW w:w="1134" w:type="dxa"/>
            <w:tcBorders>
              <w:top w:val="nil"/>
              <w:bottom w:val="nil"/>
            </w:tcBorders>
          </w:tcPr>
          <w:p w14:paraId="65224914" w14:textId="77777777" w:rsidR="00226748" w:rsidRPr="00297E92" w:rsidRDefault="00226748" w:rsidP="00436266">
            <w:pPr>
              <w:jc w:val="right"/>
              <w:rPr>
                <w:i/>
                <w:snapToGrid w:val="0"/>
                <w:sz w:val="15"/>
                <w:szCs w:val="15"/>
                <w:lang w:eastAsia="sk-SK"/>
              </w:rPr>
            </w:pPr>
          </w:p>
        </w:tc>
        <w:tc>
          <w:tcPr>
            <w:tcW w:w="992" w:type="dxa"/>
            <w:tcBorders>
              <w:top w:val="nil"/>
              <w:bottom w:val="nil"/>
            </w:tcBorders>
          </w:tcPr>
          <w:p w14:paraId="6F5A7E79" w14:textId="77777777" w:rsidR="00226748" w:rsidRPr="00297E92" w:rsidRDefault="00226748">
            <w:pPr>
              <w:jc w:val="right"/>
              <w:rPr>
                <w:i/>
                <w:snapToGrid w:val="0"/>
                <w:sz w:val="15"/>
                <w:szCs w:val="15"/>
                <w:lang w:eastAsia="sk-SK"/>
              </w:rPr>
            </w:pPr>
          </w:p>
        </w:tc>
        <w:tc>
          <w:tcPr>
            <w:tcW w:w="1021" w:type="dxa"/>
            <w:tcBorders>
              <w:top w:val="nil"/>
              <w:bottom w:val="nil"/>
            </w:tcBorders>
          </w:tcPr>
          <w:p w14:paraId="7DB2CB9C" w14:textId="77777777" w:rsidR="00226748" w:rsidRPr="00297E92" w:rsidRDefault="00226748">
            <w:pPr>
              <w:jc w:val="right"/>
              <w:rPr>
                <w:i/>
                <w:snapToGrid w:val="0"/>
                <w:sz w:val="15"/>
                <w:szCs w:val="15"/>
                <w:lang w:eastAsia="sk-SK"/>
              </w:rPr>
            </w:pPr>
          </w:p>
        </w:tc>
        <w:tc>
          <w:tcPr>
            <w:tcW w:w="1049" w:type="dxa"/>
            <w:tcBorders>
              <w:top w:val="nil"/>
              <w:bottom w:val="nil"/>
            </w:tcBorders>
          </w:tcPr>
          <w:p w14:paraId="4F3A0FFD" w14:textId="77777777" w:rsidR="00226748" w:rsidRPr="00297E92" w:rsidRDefault="00226748">
            <w:pPr>
              <w:jc w:val="right"/>
              <w:rPr>
                <w:i/>
                <w:snapToGrid w:val="0"/>
                <w:sz w:val="15"/>
                <w:szCs w:val="15"/>
                <w:lang w:eastAsia="sk-SK"/>
              </w:rPr>
            </w:pPr>
          </w:p>
        </w:tc>
        <w:tc>
          <w:tcPr>
            <w:tcW w:w="1332" w:type="dxa"/>
            <w:tcBorders>
              <w:top w:val="nil"/>
              <w:bottom w:val="nil"/>
            </w:tcBorders>
          </w:tcPr>
          <w:p w14:paraId="0184418B" w14:textId="77777777" w:rsidR="00226748" w:rsidRPr="00297E92" w:rsidRDefault="00226748">
            <w:pPr>
              <w:jc w:val="right"/>
              <w:rPr>
                <w:i/>
                <w:snapToGrid w:val="0"/>
                <w:sz w:val="15"/>
                <w:szCs w:val="15"/>
                <w:lang w:eastAsia="sk-SK"/>
              </w:rPr>
            </w:pPr>
          </w:p>
        </w:tc>
      </w:tr>
      <w:tr w:rsidR="00226748" w:rsidRPr="00297E92" w14:paraId="3288327D" w14:textId="77777777" w:rsidTr="00436266">
        <w:trPr>
          <w:cantSplit/>
        </w:trPr>
        <w:tc>
          <w:tcPr>
            <w:tcW w:w="3544" w:type="dxa"/>
          </w:tcPr>
          <w:p w14:paraId="43EAD9E1" w14:textId="77777777" w:rsidR="00226748" w:rsidRPr="00297E92" w:rsidRDefault="00226748" w:rsidP="00436266">
            <w:pPr>
              <w:jc w:val="left"/>
              <w:rPr>
                <w:snapToGrid w:val="0"/>
                <w:sz w:val="15"/>
                <w:szCs w:val="15"/>
                <w:lang w:eastAsia="sk-SK"/>
              </w:rPr>
            </w:pPr>
            <w:r w:rsidRPr="00297E92">
              <w:rPr>
                <w:snapToGrid w:val="0"/>
                <w:sz w:val="15"/>
                <w:szCs w:val="15"/>
                <w:lang w:eastAsia="sk-SK"/>
              </w:rPr>
              <w:t xml:space="preserve">Dlhodobé zákonné rezervy </w:t>
            </w:r>
          </w:p>
        </w:tc>
        <w:tc>
          <w:tcPr>
            <w:tcW w:w="1134" w:type="dxa"/>
            <w:tcBorders>
              <w:top w:val="nil"/>
              <w:bottom w:val="nil"/>
            </w:tcBorders>
          </w:tcPr>
          <w:p w14:paraId="23B57604" w14:textId="77777777" w:rsidR="00226748" w:rsidRPr="00297E92" w:rsidRDefault="00226748" w:rsidP="00436266">
            <w:pPr>
              <w:jc w:val="right"/>
              <w:rPr>
                <w:snapToGrid w:val="0"/>
                <w:sz w:val="15"/>
                <w:szCs w:val="15"/>
                <w:lang w:eastAsia="sk-SK"/>
              </w:rPr>
            </w:pPr>
            <w:r w:rsidRPr="00297E92">
              <w:rPr>
                <w:snapToGrid w:val="0"/>
                <w:sz w:val="15"/>
                <w:szCs w:val="15"/>
                <w:lang w:eastAsia="sk-SK"/>
              </w:rPr>
              <w:t>-</w:t>
            </w:r>
          </w:p>
        </w:tc>
        <w:tc>
          <w:tcPr>
            <w:tcW w:w="992" w:type="dxa"/>
            <w:tcBorders>
              <w:top w:val="nil"/>
              <w:bottom w:val="nil"/>
            </w:tcBorders>
          </w:tcPr>
          <w:p w14:paraId="037D32CD" w14:textId="77777777" w:rsidR="00226748" w:rsidRPr="00297E92" w:rsidRDefault="00226748">
            <w:pPr>
              <w:jc w:val="right"/>
              <w:rPr>
                <w:snapToGrid w:val="0"/>
                <w:sz w:val="15"/>
                <w:szCs w:val="15"/>
                <w:lang w:eastAsia="sk-SK"/>
              </w:rPr>
            </w:pPr>
            <w:r w:rsidRPr="00297E92">
              <w:rPr>
                <w:snapToGrid w:val="0"/>
                <w:sz w:val="15"/>
                <w:szCs w:val="15"/>
                <w:lang w:eastAsia="sk-SK"/>
              </w:rPr>
              <w:t>-</w:t>
            </w:r>
          </w:p>
        </w:tc>
        <w:tc>
          <w:tcPr>
            <w:tcW w:w="1021" w:type="dxa"/>
            <w:tcBorders>
              <w:top w:val="nil"/>
              <w:bottom w:val="nil"/>
            </w:tcBorders>
          </w:tcPr>
          <w:p w14:paraId="7512908D" w14:textId="77777777" w:rsidR="00226748" w:rsidRPr="00297E92" w:rsidRDefault="00226748">
            <w:pPr>
              <w:jc w:val="right"/>
              <w:rPr>
                <w:snapToGrid w:val="0"/>
                <w:sz w:val="15"/>
                <w:szCs w:val="15"/>
                <w:lang w:eastAsia="sk-SK"/>
              </w:rPr>
            </w:pPr>
            <w:r w:rsidRPr="00297E92">
              <w:rPr>
                <w:snapToGrid w:val="0"/>
                <w:sz w:val="15"/>
                <w:szCs w:val="15"/>
                <w:lang w:eastAsia="sk-SK"/>
              </w:rPr>
              <w:t>-</w:t>
            </w:r>
          </w:p>
        </w:tc>
        <w:tc>
          <w:tcPr>
            <w:tcW w:w="1049" w:type="dxa"/>
            <w:tcBorders>
              <w:top w:val="nil"/>
              <w:bottom w:val="nil"/>
            </w:tcBorders>
          </w:tcPr>
          <w:p w14:paraId="64406642" w14:textId="77777777" w:rsidR="00226748" w:rsidRPr="00297E92" w:rsidRDefault="00226748">
            <w:pPr>
              <w:jc w:val="right"/>
              <w:rPr>
                <w:snapToGrid w:val="0"/>
                <w:sz w:val="15"/>
                <w:szCs w:val="15"/>
                <w:lang w:eastAsia="sk-SK"/>
              </w:rPr>
            </w:pPr>
            <w:r w:rsidRPr="00297E92">
              <w:rPr>
                <w:snapToGrid w:val="0"/>
                <w:sz w:val="15"/>
                <w:szCs w:val="15"/>
                <w:lang w:eastAsia="sk-SK"/>
              </w:rPr>
              <w:t>-</w:t>
            </w:r>
          </w:p>
        </w:tc>
        <w:tc>
          <w:tcPr>
            <w:tcW w:w="1332" w:type="dxa"/>
            <w:tcBorders>
              <w:top w:val="nil"/>
              <w:bottom w:val="nil"/>
            </w:tcBorders>
          </w:tcPr>
          <w:p w14:paraId="159FE7B1" w14:textId="77777777" w:rsidR="00226748" w:rsidRPr="00297E92" w:rsidRDefault="00226748">
            <w:pPr>
              <w:jc w:val="right"/>
              <w:rPr>
                <w:snapToGrid w:val="0"/>
                <w:sz w:val="15"/>
                <w:szCs w:val="15"/>
                <w:lang w:eastAsia="sk-SK"/>
              </w:rPr>
            </w:pPr>
            <w:r w:rsidRPr="00297E92">
              <w:rPr>
                <w:snapToGrid w:val="0"/>
                <w:sz w:val="15"/>
                <w:szCs w:val="15"/>
                <w:lang w:eastAsia="sk-SK"/>
              </w:rPr>
              <w:t>-</w:t>
            </w:r>
          </w:p>
        </w:tc>
      </w:tr>
      <w:tr w:rsidR="00226748" w:rsidRPr="00297E92" w14:paraId="6D2937A8" w14:textId="77777777" w:rsidTr="00436266">
        <w:trPr>
          <w:cantSplit/>
        </w:trPr>
        <w:tc>
          <w:tcPr>
            <w:tcW w:w="3544" w:type="dxa"/>
          </w:tcPr>
          <w:p w14:paraId="2E05C04D" w14:textId="77777777" w:rsidR="00226748" w:rsidRPr="00297E92" w:rsidRDefault="00226748" w:rsidP="00436266">
            <w:pPr>
              <w:jc w:val="left"/>
              <w:rPr>
                <w:snapToGrid w:val="0"/>
                <w:sz w:val="15"/>
                <w:szCs w:val="15"/>
                <w:lang w:eastAsia="sk-SK"/>
              </w:rPr>
            </w:pPr>
            <w:r w:rsidRPr="00297E92">
              <w:rPr>
                <w:snapToGrid w:val="0"/>
                <w:sz w:val="15"/>
                <w:szCs w:val="15"/>
                <w:lang w:eastAsia="sk-SK"/>
              </w:rPr>
              <w:t xml:space="preserve">Ostatné dlhodobé rezervy </w:t>
            </w:r>
          </w:p>
        </w:tc>
        <w:tc>
          <w:tcPr>
            <w:tcW w:w="1134" w:type="dxa"/>
            <w:tcBorders>
              <w:top w:val="nil"/>
              <w:bottom w:val="nil"/>
            </w:tcBorders>
          </w:tcPr>
          <w:p w14:paraId="2DAF0A1D" w14:textId="77777777" w:rsidR="00226748" w:rsidRPr="00297E92" w:rsidRDefault="00226748" w:rsidP="00436266">
            <w:pPr>
              <w:jc w:val="right"/>
              <w:rPr>
                <w:snapToGrid w:val="0"/>
                <w:sz w:val="15"/>
                <w:szCs w:val="15"/>
                <w:lang w:eastAsia="sk-SK"/>
              </w:rPr>
            </w:pPr>
            <w:r w:rsidRPr="00297E92">
              <w:rPr>
                <w:snapToGrid w:val="0"/>
                <w:sz w:val="15"/>
                <w:szCs w:val="15"/>
                <w:lang w:eastAsia="sk-SK"/>
              </w:rPr>
              <w:t>-</w:t>
            </w:r>
          </w:p>
        </w:tc>
        <w:tc>
          <w:tcPr>
            <w:tcW w:w="992" w:type="dxa"/>
            <w:tcBorders>
              <w:top w:val="nil"/>
              <w:bottom w:val="nil"/>
            </w:tcBorders>
          </w:tcPr>
          <w:p w14:paraId="2F23C098" w14:textId="77777777" w:rsidR="00226748" w:rsidRPr="00297E92" w:rsidRDefault="00226748">
            <w:pPr>
              <w:jc w:val="right"/>
              <w:rPr>
                <w:snapToGrid w:val="0"/>
                <w:sz w:val="15"/>
                <w:szCs w:val="15"/>
                <w:lang w:eastAsia="sk-SK"/>
              </w:rPr>
            </w:pPr>
            <w:r w:rsidRPr="00297E92">
              <w:rPr>
                <w:snapToGrid w:val="0"/>
                <w:sz w:val="15"/>
                <w:szCs w:val="15"/>
                <w:lang w:eastAsia="sk-SK"/>
              </w:rPr>
              <w:t>-</w:t>
            </w:r>
          </w:p>
        </w:tc>
        <w:tc>
          <w:tcPr>
            <w:tcW w:w="1021" w:type="dxa"/>
            <w:tcBorders>
              <w:top w:val="nil"/>
              <w:bottom w:val="nil"/>
            </w:tcBorders>
          </w:tcPr>
          <w:p w14:paraId="09A05AB1" w14:textId="77777777" w:rsidR="00226748" w:rsidRPr="00297E92" w:rsidRDefault="00226748">
            <w:pPr>
              <w:jc w:val="right"/>
              <w:rPr>
                <w:snapToGrid w:val="0"/>
                <w:sz w:val="15"/>
                <w:szCs w:val="15"/>
                <w:lang w:eastAsia="sk-SK"/>
              </w:rPr>
            </w:pPr>
            <w:r w:rsidRPr="00297E92">
              <w:rPr>
                <w:snapToGrid w:val="0"/>
                <w:sz w:val="15"/>
                <w:szCs w:val="15"/>
                <w:lang w:eastAsia="sk-SK"/>
              </w:rPr>
              <w:t>-</w:t>
            </w:r>
          </w:p>
        </w:tc>
        <w:tc>
          <w:tcPr>
            <w:tcW w:w="1049" w:type="dxa"/>
            <w:tcBorders>
              <w:top w:val="nil"/>
              <w:bottom w:val="nil"/>
            </w:tcBorders>
          </w:tcPr>
          <w:p w14:paraId="67C3F91D" w14:textId="77777777" w:rsidR="00226748" w:rsidRPr="00297E92" w:rsidRDefault="00226748">
            <w:pPr>
              <w:jc w:val="right"/>
              <w:rPr>
                <w:snapToGrid w:val="0"/>
                <w:sz w:val="15"/>
                <w:szCs w:val="15"/>
                <w:lang w:eastAsia="sk-SK"/>
              </w:rPr>
            </w:pPr>
            <w:r w:rsidRPr="00297E92">
              <w:rPr>
                <w:snapToGrid w:val="0"/>
                <w:sz w:val="15"/>
                <w:szCs w:val="15"/>
                <w:lang w:eastAsia="sk-SK"/>
              </w:rPr>
              <w:t>-</w:t>
            </w:r>
          </w:p>
        </w:tc>
        <w:tc>
          <w:tcPr>
            <w:tcW w:w="1332" w:type="dxa"/>
            <w:tcBorders>
              <w:top w:val="nil"/>
              <w:bottom w:val="nil"/>
            </w:tcBorders>
          </w:tcPr>
          <w:p w14:paraId="6438ABF1" w14:textId="77777777" w:rsidR="00226748" w:rsidRPr="00297E92" w:rsidRDefault="00226748">
            <w:pPr>
              <w:jc w:val="right"/>
              <w:rPr>
                <w:snapToGrid w:val="0"/>
                <w:sz w:val="15"/>
                <w:szCs w:val="15"/>
                <w:lang w:eastAsia="sk-SK"/>
              </w:rPr>
            </w:pPr>
            <w:r w:rsidRPr="00297E92">
              <w:rPr>
                <w:snapToGrid w:val="0"/>
                <w:sz w:val="15"/>
                <w:szCs w:val="15"/>
                <w:lang w:eastAsia="sk-SK"/>
              </w:rPr>
              <w:t>-</w:t>
            </w:r>
          </w:p>
        </w:tc>
      </w:tr>
      <w:tr w:rsidR="00226748" w:rsidRPr="00297E92" w14:paraId="607AC4A2" w14:textId="77777777" w:rsidTr="00436266">
        <w:trPr>
          <w:cantSplit/>
        </w:trPr>
        <w:tc>
          <w:tcPr>
            <w:tcW w:w="3544" w:type="dxa"/>
          </w:tcPr>
          <w:p w14:paraId="61491294" w14:textId="77777777" w:rsidR="00226748" w:rsidRPr="00297E92" w:rsidRDefault="00226748" w:rsidP="00436266">
            <w:pPr>
              <w:ind w:left="318"/>
              <w:jc w:val="left"/>
              <w:rPr>
                <w:i/>
                <w:snapToGrid w:val="0"/>
                <w:sz w:val="15"/>
                <w:szCs w:val="15"/>
                <w:lang w:eastAsia="sk-SK"/>
              </w:rPr>
            </w:pPr>
          </w:p>
        </w:tc>
        <w:tc>
          <w:tcPr>
            <w:tcW w:w="1134" w:type="dxa"/>
            <w:tcBorders>
              <w:top w:val="nil"/>
              <w:bottom w:val="nil"/>
            </w:tcBorders>
          </w:tcPr>
          <w:p w14:paraId="4B5A9CFE" w14:textId="77777777" w:rsidR="00226748" w:rsidRPr="00297E92" w:rsidRDefault="00226748" w:rsidP="00436266">
            <w:pPr>
              <w:jc w:val="right"/>
              <w:rPr>
                <w:i/>
                <w:snapToGrid w:val="0"/>
                <w:sz w:val="15"/>
                <w:szCs w:val="15"/>
                <w:lang w:eastAsia="sk-SK"/>
              </w:rPr>
            </w:pPr>
          </w:p>
        </w:tc>
        <w:tc>
          <w:tcPr>
            <w:tcW w:w="992" w:type="dxa"/>
            <w:tcBorders>
              <w:top w:val="nil"/>
              <w:bottom w:val="nil"/>
            </w:tcBorders>
          </w:tcPr>
          <w:p w14:paraId="6E45A552" w14:textId="77777777" w:rsidR="00226748" w:rsidRPr="00297E92" w:rsidRDefault="00226748">
            <w:pPr>
              <w:jc w:val="right"/>
              <w:rPr>
                <w:i/>
                <w:snapToGrid w:val="0"/>
                <w:sz w:val="15"/>
                <w:szCs w:val="15"/>
                <w:lang w:eastAsia="sk-SK"/>
              </w:rPr>
            </w:pPr>
          </w:p>
        </w:tc>
        <w:tc>
          <w:tcPr>
            <w:tcW w:w="1021" w:type="dxa"/>
            <w:tcBorders>
              <w:top w:val="nil"/>
              <w:bottom w:val="nil"/>
            </w:tcBorders>
          </w:tcPr>
          <w:p w14:paraId="00E42DF5" w14:textId="77777777" w:rsidR="00226748" w:rsidRPr="00297E92" w:rsidRDefault="00226748">
            <w:pPr>
              <w:jc w:val="right"/>
              <w:rPr>
                <w:i/>
                <w:snapToGrid w:val="0"/>
                <w:sz w:val="15"/>
                <w:szCs w:val="15"/>
                <w:lang w:eastAsia="sk-SK"/>
              </w:rPr>
            </w:pPr>
          </w:p>
        </w:tc>
        <w:tc>
          <w:tcPr>
            <w:tcW w:w="1049" w:type="dxa"/>
            <w:tcBorders>
              <w:top w:val="nil"/>
              <w:bottom w:val="nil"/>
            </w:tcBorders>
          </w:tcPr>
          <w:p w14:paraId="4CC3CA86" w14:textId="77777777" w:rsidR="00226748" w:rsidRPr="00297E92" w:rsidRDefault="00226748">
            <w:pPr>
              <w:jc w:val="right"/>
              <w:rPr>
                <w:i/>
                <w:snapToGrid w:val="0"/>
                <w:sz w:val="15"/>
                <w:szCs w:val="15"/>
                <w:lang w:eastAsia="sk-SK"/>
              </w:rPr>
            </w:pPr>
          </w:p>
        </w:tc>
        <w:tc>
          <w:tcPr>
            <w:tcW w:w="1332" w:type="dxa"/>
            <w:tcBorders>
              <w:top w:val="nil"/>
              <w:bottom w:val="nil"/>
            </w:tcBorders>
          </w:tcPr>
          <w:p w14:paraId="0E3D4B34" w14:textId="77777777" w:rsidR="00226748" w:rsidRPr="00297E92" w:rsidRDefault="00226748">
            <w:pPr>
              <w:jc w:val="right"/>
              <w:rPr>
                <w:i/>
                <w:snapToGrid w:val="0"/>
                <w:sz w:val="15"/>
                <w:szCs w:val="15"/>
                <w:lang w:eastAsia="sk-SK"/>
              </w:rPr>
            </w:pPr>
          </w:p>
        </w:tc>
      </w:tr>
      <w:tr w:rsidR="00226748" w:rsidRPr="00297E92" w14:paraId="52651D87" w14:textId="77777777" w:rsidTr="00436266">
        <w:trPr>
          <w:cantSplit/>
        </w:trPr>
        <w:tc>
          <w:tcPr>
            <w:tcW w:w="3544" w:type="dxa"/>
          </w:tcPr>
          <w:p w14:paraId="60D66446" w14:textId="77777777" w:rsidR="00226748" w:rsidRPr="00297E92" w:rsidRDefault="00226748" w:rsidP="00436266">
            <w:pPr>
              <w:jc w:val="left"/>
              <w:rPr>
                <w:b/>
                <w:i/>
                <w:snapToGrid w:val="0"/>
                <w:sz w:val="15"/>
                <w:szCs w:val="15"/>
                <w:lang w:eastAsia="sk-SK"/>
              </w:rPr>
            </w:pPr>
            <w:r w:rsidRPr="00297E92">
              <w:rPr>
                <w:b/>
                <w:i/>
                <w:snapToGrid w:val="0"/>
                <w:sz w:val="15"/>
                <w:szCs w:val="15"/>
                <w:lang w:eastAsia="sk-SK"/>
              </w:rPr>
              <w:t>Krátkodobé rezervy</w:t>
            </w:r>
          </w:p>
        </w:tc>
        <w:tc>
          <w:tcPr>
            <w:tcW w:w="1134" w:type="dxa"/>
            <w:tcBorders>
              <w:top w:val="nil"/>
              <w:bottom w:val="nil"/>
            </w:tcBorders>
          </w:tcPr>
          <w:p w14:paraId="1BD1C113" w14:textId="77777777" w:rsidR="00226748" w:rsidRPr="00297E92" w:rsidRDefault="00226748" w:rsidP="00436266">
            <w:pPr>
              <w:jc w:val="right"/>
              <w:rPr>
                <w:i/>
                <w:snapToGrid w:val="0"/>
                <w:sz w:val="15"/>
                <w:szCs w:val="15"/>
                <w:lang w:eastAsia="sk-SK"/>
              </w:rPr>
            </w:pPr>
          </w:p>
        </w:tc>
        <w:tc>
          <w:tcPr>
            <w:tcW w:w="992" w:type="dxa"/>
            <w:tcBorders>
              <w:top w:val="nil"/>
              <w:bottom w:val="nil"/>
            </w:tcBorders>
          </w:tcPr>
          <w:p w14:paraId="58E8C21A" w14:textId="77777777" w:rsidR="00226748" w:rsidRPr="00297E92" w:rsidRDefault="00226748">
            <w:pPr>
              <w:jc w:val="right"/>
              <w:rPr>
                <w:i/>
                <w:snapToGrid w:val="0"/>
                <w:sz w:val="15"/>
                <w:szCs w:val="15"/>
                <w:lang w:eastAsia="sk-SK"/>
              </w:rPr>
            </w:pPr>
          </w:p>
        </w:tc>
        <w:tc>
          <w:tcPr>
            <w:tcW w:w="1021" w:type="dxa"/>
            <w:tcBorders>
              <w:top w:val="nil"/>
              <w:bottom w:val="nil"/>
            </w:tcBorders>
          </w:tcPr>
          <w:p w14:paraId="746B553B" w14:textId="77777777" w:rsidR="00226748" w:rsidRPr="00297E92" w:rsidRDefault="00226748">
            <w:pPr>
              <w:jc w:val="right"/>
              <w:rPr>
                <w:i/>
                <w:snapToGrid w:val="0"/>
                <w:sz w:val="15"/>
                <w:szCs w:val="15"/>
                <w:lang w:eastAsia="sk-SK"/>
              </w:rPr>
            </w:pPr>
          </w:p>
        </w:tc>
        <w:tc>
          <w:tcPr>
            <w:tcW w:w="1049" w:type="dxa"/>
            <w:tcBorders>
              <w:top w:val="nil"/>
              <w:bottom w:val="nil"/>
            </w:tcBorders>
          </w:tcPr>
          <w:p w14:paraId="54B1A6F4" w14:textId="77777777" w:rsidR="00226748" w:rsidRPr="00297E92" w:rsidRDefault="00226748">
            <w:pPr>
              <w:jc w:val="right"/>
              <w:rPr>
                <w:i/>
                <w:snapToGrid w:val="0"/>
                <w:sz w:val="15"/>
                <w:szCs w:val="15"/>
                <w:lang w:eastAsia="sk-SK"/>
              </w:rPr>
            </w:pPr>
          </w:p>
        </w:tc>
        <w:tc>
          <w:tcPr>
            <w:tcW w:w="1332" w:type="dxa"/>
            <w:tcBorders>
              <w:top w:val="nil"/>
              <w:bottom w:val="nil"/>
            </w:tcBorders>
          </w:tcPr>
          <w:p w14:paraId="3E5EB57C" w14:textId="77777777" w:rsidR="00226748" w:rsidRPr="00297E92" w:rsidRDefault="00226748">
            <w:pPr>
              <w:jc w:val="right"/>
              <w:rPr>
                <w:i/>
                <w:snapToGrid w:val="0"/>
                <w:sz w:val="15"/>
                <w:szCs w:val="15"/>
                <w:lang w:eastAsia="sk-SK"/>
              </w:rPr>
            </w:pPr>
          </w:p>
        </w:tc>
      </w:tr>
      <w:tr w:rsidR="00226748" w:rsidRPr="00297E92" w14:paraId="4FA09431" w14:textId="77777777" w:rsidTr="00436266">
        <w:trPr>
          <w:cantSplit/>
        </w:trPr>
        <w:tc>
          <w:tcPr>
            <w:tcW w:w="3544" w:type="dxa"/>
          </w:tcPr>
          <w:p w14:paraId="0C2AA8D3" w14:textId="77777777" w:rsidR="00226748" w:rsidRPr="00297E92" w:rsidRDefault="00226748" w:rsidP="00436266">
            <w:pPr>
              <w:jc w:val="left"/>
              <w:rPr>
                <w:snapToGrid w:val="0"/>
                <w:sz w:val="15"/>
                <w:szCs w:val="15"/>
                <w:lang w:eastAsia="sk-SK"/>
              </w:rPr>
            </w:pPr>
            <w:r w:rsidRPr="00297E92">
              <w:rPr>
                <w:snapToGrid w:val="0"/>
                <w:sz w:val="15"/>
                <w:szCs w:val="15"/>
                <w:lang w:eastAsia="sk-SK"/>
              </w:rPr>
              <w:t>Krátkodobé zákonné rezervy, z toho:</w:t>
            </w:r>
          </w:p>
          <w:p w14:paraId="5B9B65E4" w14:textId="77777777" w:rsidR="00226748" w:rsidRPr="00297E92" w:rsidRDefault="00226748" w:rsidP="00436266">
            <w:pPr>
              <w:ind w:left="176"/>
              <w:jc w:val="left"/>
              <w:rPr>
                <w:i/>
                <w:snapToGrid w:val="0"/>
                <w:sz w:val="15"/>
                <w:szCs w:val="15"/>
                <w:lang w:eastAsia="sk-SK"/>
              </w:rPr>
            </w:pPr>
            <w:r w:rsidRPr="00297E92">
              <w:rPr>
                <w:i/>
                <w:snapToGrid w:val="0"/>
                <w:sz w:val="15"/>
                <w:szCs w:val="15"/>
                <w:lang w:eastAsia="sk-SK"/>
              </w:rPr>
              <w:t>rezerva na mzdy za dovolenku a poistné</w:t>
            </w:r>
          </w:p>
        </w:tc>
        <w:tc>
          <w:tcPr>
            <w:tcW w:w="1134" w:type="dxa"/>
            <w:tcBorders>
              <w:top w:val="nil"/>
              <w:bottom w:val="nil"/>
            </w:tcBorders>
          </w:tcPr>
          <w:p w14:paraId="73A0C15A" w14:textId="77777777" w:rsidR="00226748" w:rsidRPr="00297E92" w:rsidRDefault="00226748" w:rsidP="00436266">
            <w:pPr>
              <w:jc w:val="right"/>
              <w:rPr>
                <w:snapToGrid w:val="0"/>
                <w:sz w:val="15"/>
                <w:szCs w:val="15"/>
                <w:lang w:eastAsia="sk-SK"/>
              </w:rPr>
            </w:pPr>
            <w:r w:rsidRPr="00297E92">
              <w:rPr>
                <w:snapToGrid w:val="0"/>
                <w:sz w:val="15"/>
                <w:szCs w:val="15"/>
                <w:lang w:eastAsia="sk-SK"/>
              </w:rPr>
              <w:t>464 389</w:t>
            </w:r>
          </w:p>
          <w:p w14:paraId="79269E9D" w14:textId="77777777" w:rsidR="00226748" w:rsidRPr="00297E92" w:rsidRDefault="00226748" w:rsidP="00436266">
            <w:pPr>
              <w:jc w:val="right"/>
              <w:rPr>
                <w:i/>
                <w:snapToGrid w:val="0"/>
                <w:sz w:val="15"/>
                <w:szCs w:val="15"/>
                <w:lang w:eastAsia="sk-SK"/>
              </w:rPr>
            </w:pPr>
            <w:r w:rsidRPr="00297E92">
              <w:rPr>
                <w:i/>
                <w:snapToGrid w:val="0"/>
                <w:sz w:val="15"/>
                <w:szCs w:val="15"/>
                <w:lang w:eastAsia="sk-SK"/>
              </w:rPr>
              <w:t>384 751</w:t>
            </w:r>
          </w:p>
        </w:tc>
        <w:tc>
          <w:tcPr>
            <w:tcW w:w="992" w:type="dxa"/>
            <w:tcBorders>
              <w:top w:val="nil"/>
              <w:bottom w:val="nil"/>
            </w:tcBorders>
          </w:tcPr>
          <w:p w14:paraId="599FF63A" w14:textId="77777777" w:rsidR="00226748" w:rsidRPr="00297E92" w:rsidRDefault="00226748">
            <w:pPr>
              <w:jc w:val="right"/>
              <w:rPr>
                <w:snapToGrid w:val="0"/>
                <w:sz w:val="15"/>
                <w:szCs w:val="15"/>
                <w:lang w:eastAsia="sk-SK"/>
              </w:rPr>
            </w:pPr>
            <w:r w:rsidRPr="00297E92">
              <w:rPr>
                <w:snapToGrid w:val="0"/>
                <w:sz w:val="15"/>
                <w:szCs w:val="15"/>
                <w:lang w:eastAsia="sk-SK"/>
              </w:rPr>
              <w:t>1 173 321</w:t>
            </w:r>
          </w:p>
          <w:p w14:paraId="68B5FF63" w14:textId="77777777" w:rsidR="00226748" w:rsidRPr="00AF2E43" w:rsidRDefault="00226748">
            <w:pPr>
              <w:jc w:val="right"/>
              <w:rPr>
                <w:i/>
                <w:snapToGrid w:val="0"/>
                <w:sz w:val="15"/>
                <w:szCs w:val="15"/>
                <w:lang w:eastAsia="sk-SK"/>
              </w:rPr>
            </w:pPr>
            <w:r w:rsidRPr="00AF2E43">
              <w:rPr>
                <w:i/>
                <w:snapToGrid w:val="0"/>
                <w:sz w:val="15"/>
                <w:szCs w:val="15"/>
                <w:lang w:eastAsia="sk-SK"/>
              </w:rPr>
              <w:t>1 173 321</w:t>
            </w:r>
          </w:p>
        </w:tc>
        <w:tc>
          <w:tcPr>
            <w:tcW w:w="1021" w:type="dxa"/>
            <w:tcBorders>
              <w:top w:val="nil"/>
              <w:bottom w:val="nil"/>
            </w:tcBorders>
          </w:tcPr>
          <w:p w14:paraId="29135D85" w14:textId="77777777" w:rsidR="00226748" w:rsidRPr="00297E92" w:rsidRDefault="00226748">
            <w:pPr>
              <w:jc w:val="right"/>
              <w:rPr>
                <w:snapToGrid w:val="0"/>
                <w:sz w:val="15"/>
                <w:szCs w:val="15"/>
                <w:lang w:eastAsia="sk-SK"/>
              </w:rPr>
            </w:pPr>
            <w:r w:rsidRPr="00297E92">
              <w:rPr>
                <w:snapToGrid w:val="0"/>
                <w:sz w:val="15"/>
                <w:szCs w:val="15"/>
                <w:lang w:eastAsia="sk-SK"/>
              </w:rPr>
              <w:t>986 833</w:t>
            </w:r>
          </w:p>
          <w:p w14:paraId="66F78803" w14:textId="77777777" w:rsidR="00226748" w:rsidRPr="00AF2E43" w:rsidRDefault="00226748">
            <w:pPr>
              <w:jc w:val="right"/>
              <w:rPr>
                <w:i/>
                <w:snapToGrid w:val="0"/>
                <w:sz w:val="15"/>
                <w:szCs w:val="15"/>
                <w:lang w:eastAsia="sk-SK"/>
              </w:rPr>
            </w:pPr>
            <w:r w:rsidRPr="00AF2E43">
              <w:rPr>
                <w:i/>
                <w:snapToGrid w:val="0"/>
                <w:sz w:val="15"/>
                <w:szCs w:val="15"/>
                <w:lang w:eastAsia="sk-SK"/>
              </w:rPr>
              <w:t>986 833</w:t>
            </w:r>
          </w:p>
        </w:tc>
        <w:tc>
          <w:tcPr>
            <w:tcW w:w="1049" w:type="dxa"/>
            <w:tcBorders>
              <w:top w:val="nil"/>
              <w:bottom w:val="nil"/>
            </w:tcBorders>
          </w:tcPr>
          <w:p w14:paraId="4129CCFB" w14:textId="77777777" w:rsidR="00226748" w:rsidRPr="00297E92" w:rsidRDefault="00226748">
            <w:pPr>
              <w:jc w:val="right"/>
              <w:rPr>
                <w:snapToGrid w:val="0"/>
                <w:sz w:val="15"/>
                <w:szCs w:val="15"/>
                <w:lang w:eastAsia="sk-SK"/>
              </w:rPr>
            </w:pPr>
            <w:r w:rsidRPr="00297E92">
              <w:rPr>
                <w:snapToGrid w:val="0"/>
                <w:sz w:val="15"/>
                <w:szCs w:val="15"/>
                <w:lang w:eastAsia="sk-SK"/>
              </w:rPr>
              <w:t>174 254</w:t>
            </w:r>
          </w:p>
          <w:p w14:paraId="7BA9969E" w14:textId="77777777" w:rsidR="00226748" w:rsidRPr="00AF2E43" w:rsidRDefault="00226748">
            <w:pPr>
              <w:jc w:val="right"/>
              <w:rPr>
                <w:i/>
                <w:snapToGrid w:val="0"/>
                <w:sz w:val="15"/>
                <w:szCs w:val="15"/>
                <w:lang w:eastAsia="sk-SK"/>
              </w:rPr>
            </w:pPr>
            <w:r w:rsidRPr="00AF2E43">
              <w:rPr>
                <w:i/>
                <w:snapToGrid w:val="0"/>
                <w:sz w:val="15"/>
                <w:szCs w:val="15"/>
                <w:lang w:eastAsia="sk-SK"/>
              </w:rPr>
              <w:t>94 616</w:t>
            </w:r>
          </w:p>
        </w:tc>
        <w:tc>
          <w:tcPr>
            <w:tcW w:w="1332" w:type="dxa"/>
            <w:tcBorders>
              <w:top w:val="nil"/>
              <w:bottom w:val="nil"/>
            </w:tcBorders>
          </w:tcPr>
          <w:p w14:paraId="340418A5" w14:textId="77777777" w:rsidR="00226748" w:rsidRPr="00297E92" w:rsidRDefault="00226748">
            <w:pPr>
              <w:jc w:val="right"/>
              <w:rPr>
                <w:snapToGrid w:val="0"/>
                <w:sz w:val="15"/>
                <w:szCs w:val="15"/>
                <w:lang w:eastAsia="sk-SK"/>
              </w:rPr>
            </w:pPr>
            <w:r w:rsidRPr="00297E92">
              <w:rPr>
                <w:snapToGrid w:val="0"/>
                <w:sz w:val="15"/>
                <w:szCs w:val="15"/>
                <w:lang w:eastAsia="sk-SK"/>
              </w:rPr>
              <w:t>476 623</w:t>
            </w:r>
          </w:p>
          <w:p w14:paraId="1C32457D" w14:textId="77777777" w:rsidR="00226748" w:rsidRPr="00AF2E43" w:rsidRDefault="00226748">
            <w:pPr>
              <w:jc w:val="right"/>
              <w:rPr>
                <w:i/>
                <w:snapToGrid w:val="0"/>
                <w:sz w:val="15"/>
                <w:szCs w:val="15"/>
                <w:lang w:eastAsia="sk-SK"/>
              </w:rPr>
            </w:pPr>
            <w:r w:rsidRPr="00AF2E43">
              <w:rPr>
                <w:i/>
                <w:snapToGrid w:val="0"/>
                <w:sz w:val="15"/>
                <w:szCs w:val="15"/>
                <w:lang w:eastAsia="sk-SK"/>
              </w:rPr>
              <w:t>476 623</w:t>
            </w:r>
          </w:p>
        </w:tc>
      </w:tr>
      <w:tr w:rsidR="00226748" w:rsidRPr="00AF2E43" w14:paraId="2EFBD622" w14:textId="77777777" w:rsidTr="00436266">
        <w:trPr>
          <w:cantSplit/>
        </w:trPr>
        <w:tc>
          <w:tcPr>
            <w:tcW w:w="3544" w:type="dxa"/>
          </w:tcPr>
          <w:p w14:paraId="5E61F616" w14:textId="77777777" w:rsidR="00226748" w:rsidRPr="00AF2E43" w:rsidRDefault="00226748" w:rsidP="00436266">
            <w:pPr>
              <w:jc w:val="left"/>
              <w:rPr>
                <w:i/>
                <w:snapToGrid w:val="0"/>
                <w:sz w:val="15"/>
                <w:szCs w:val="15"/>
                <w:lang w:eastAsia="sk-SK"/>
              </w:rPr>
            </w:pPr>
            <w:r w:rsidRPr="00AF2E43">
              <w:rPr>
                <w:i/>
                <w:snapToGrid w:val="0"/>
                <w:sz w:val="15"/>
                <w:szCs w:val="15"/>
                <w:lang w:eastAsia="sk-SK"/>
              </w:rPr>
              <w:t xml:space="preserve">   rezerva na audit a overenie fúz</w:t>
            </w:r>
          </w:p>
        </w:tc>
        <w:tc>
          <w:tcPr>
            <w:tcW w:w="1134" w:type="dxa"/>
            <w:tcBorders>
              <w:top w:val="nil"/>
              <w:bottom w:val="nil"/>
            </w:tcBorders>
            <w:vAlign w:val="bottom"/>
          </w:tcPr>
          <w:p w14:paraId="6F2AA579" w14:textId="77777777" w:rsidR="00226748" w:rsidRPr="00AF2E43" w:rsidDel="007179AD" w:rsidRDefault="00226748" w:rsidP="00436266">
            <w:pPr>
              <w:jc w:val="right"/>
              <w:rPr>
                <w:i/>
                <w:snapToGrid w:val="0"/>
                <w:sz w:val="15"/>
                <w:szCs w:val="15"/>
                <w:lang w:eastAsia="sk-SK"/>
              </w:rPr>
            </w:pPr>
            <w:r w:rsidRPr="00AF2E43">
              <w:rPr>
                <w:i/>
                <w:snapToGrid w:val="0"/>
                <w:sz w:val="15"/>
                <w:szCs w:val="15"/>
                <w:lang w:eastAsia="sk-SK"/>
              </w:rPr>
              <w:t>58 612</w:t>
            </w:r>
          </w:p>
        </w:tc>
        <w:tc>
          <w:tcPr>
            <w:tcW w:w="992" w:type="dxa"/>
            <w:tcBorders>
              <w:top w:val="nil"/>
              <w:bottom w:val="nil"/>
            </w:tcBorders>
            <w:vAlign w:val="bottom"/>
          </w:tcPr>
          <w:p w14:paraId="521AF9FC" w14:textId="77777777" w:rsidR="00226748" w:rsidRPr="00AF2E43" w:rsidRDefault="00226748">
            <w:pPr>
              <w:jc w:val="right"/>
              <w:rPr>
                <w:i/>
                <w:snapToGrid w:val="0"/>
                <w:sz w:val="15"/>
                <w:szCs w:val="15"/>
                <w:lang w:eastAsia="sk-SK"/>
              </w:rPr>
            </w:pPr>
            <w:r w:rsidRPr="00AF2E43">
              <w:rPr>
                <w:i/>
                <w:snapToGrid w:val="0"/>
                <w:sz w:val="15"/>
                <w:szCs w:val="15"/>
                <w:lang w:eastAsia="sk-SK"/>
              </w:rPr>
              <w:t>-</w:t>
            </w:r>
          </w:p>
        </w:tc>
        <w:tc>
          <w:tcPr>
            <w:tcW w:w="1021" w:type="dxa"/>
            <w:tcBorders>
              <w:top w:val="nil"/>
              <w:bottom w:val="nil"/>
            </w:tcBorders>
            <w:vAlign w:val="bottom"/>
          </w:tcPr>
          <w:p w14:paraId="6FF50918" w14:textId="77777777" w:rsidR="00226748" w:rsidRPr="00AF2E43" w:rsidDel="007179AD" w:rsidRDefault="00226748">
            <w:pPr>
              <w:jc w:val="right"/>
              <w:rPr>
                <w:i/>
                <w:snapToGrid w:val="0"/>
                <w:sz w:val="15"/>
                <w:szCs w:val="15"/>
                <w:lang w:eastAsia="sk-SK"/>
              </w:rPr>
            </w:pPr>
            <w:r w:rsidRPr="00AF2E43">
              <w:rPr>
                <w:i/>
                <w:snapToGrid w:val="0"/>
                <w:sz w:val="15"/>
                <w:szCs w:val="15"/>
                <w:lang w:eastAsia="sk-SK"/>
              </w:rPr>
              <w:t>58 612</w:t>
            </w:r>
          </w:p>
        </w:tc>
        <w:tc>
          <w:tcPr>
            <w:tcW w:w="1049" w:type="dxa"/>
            <w:tcBorders>
              <w:top w:val="nil"/>
              <w:bottom w:val="nil"/>
            </w:tcBorders>
            <w:vAlign w:val="bottom"/>
          </w:tcPr>
          <w:p w14:paraId="266AC1AD" w14:textId="77777777" w:rsidR="00226748" w:rsidRPr="00AF2E43" w:rsidDel="007179AD" w:rsidRDefault="00226748">
            <w:pPr>
              <w:jc w:val="right"/>
              <w:rPr>
                <w:i/>
                <w:snapToGrid w:val="0"/>
                <w:sz w:val="15"/>
                <w:szCs w:val="15"/>
                <w:lang w:eastAsia="sk-SK"/>
              </w:rPr>
            </w:pPr>
            <w:r w:rsidRPr="00AF2E43">
              <w:rPr>
                <w:i/>
                <w:snapToGrid w:val="0"/>
                <w:sz w:val="15"/>
                <w:szCs w:val="15"/>
                <w:lang w:eastAsia="sk-SK"/>
              </w:rPr>
              <w:t>-</w:t>
            </w:r>
          </w:p>
        </w:tc>
        <w:tc>
          <w:tcPr>
            <w:tcW w:w="1332" w:type="dxa"/>
            <w:tcBorders>
              <w:top w:val="nil"/>
              <w:bottom w:val="nil"/>
            </w:tcBorders>
            <w:vAlign w:val="bottom"/>
          </w:tcPr>
          <w:p w14:paraId="6894C94F" w14:textId="77777777" w:rsidR="00226748" w:rsidRPr="00AF2E43" w:rsidDel="007179AD" w:rsidRDefault="00226748">
            <w:pPr>
              <w:jc w:val="right"/>
              <w:rPr>
                <w:i/>
                <w:snapToGrid w:val="0"/>
                <w:sz w:val="15"/>
                <w:szCs w:val="15"/>
                <w:lang w:eastAsia="sk-SK"/>
              </w:rPr>
            </w:pPr>
            <w:r w:rsidRPr="00AF2E43">
              <w:rPr>
                <w:i/>
                <w:snapToGrid w:val="0"/>
                <w:sz w:val="15"/>
                <w:szCs w:val="15"/>
                <w:lang w:eastAsia="sk-SK"/>
              </w:rPr>
              <w:t>-</w:t>
            </w:r>
          </w:p>
        </w:tc>
      </w:tr>
      <w:tr w:rsidR="00226748" w:rsidRPr="00AF2E43" w14:paraId="4C415D25" w14:textId="77777777" w:rsidTr="00436266">
        <w:trPr>
          <w:cantSplit/>
        </w:trPr>
        <w:tc>
          <w:tcPr>
            <w:tcW w:w="3544" w:type="dxa"/>
          </w:tcPr>
          <w:p w14:paraId="0E52A88D" w14:textId="77777777" w:rsidR="00226748" w:rsidRPr="00AF2E43" w:rsidRDefault="00226748" w:rsidP="00436266">
            <w:pPr>
              <w:jc w:val="left"/>
              <w:rPr>
                <w:i/>
                <w:snapToGrid w:val="0"/>
                <w:sz w:val="15"/>
                <w:szCs w:val="15"/>
                <w:lang w:eastAsia="sk-SK"/>
              </w:rPr>
            </w:pPr>
            <w:r w:rsidRPr="00AF2E43">
              <w:rPr>
                <w:i/>
                <w:snapToGrid w:val="0"/>
                <w:sz w:val="15"/>
                <w:szCs w:val="15"/>
                <w:lang w:eastAsia="sk-SK"/>
              </w:rPr>
              <w:t xml:space="preserve">   rezerva na energie</w:t>
            </w:r>
          </w:p>
        </w:tc>
        <w:tc>
          <w:tcPr>
            <w:tcW w:w="1134" w:type="dxa"/>
            <w:tcBorders>
              <w:top w:val="nil"/>
              <w:bottom w:val="nil"/>
            </w:tcBorders>
            <w:vAlign w:val="bottom"/>
          </w:tcPr>
          <w:p w14:paraId="1418E6AB" w14:textId="77777777" w:rsidR="00226748" w:rsidRPr="00AF2E43" w:rsidDel="007179AD" w:rsidRDefault="00226748" w:rsidP="00436266">
            <w:pPr>
              <w:jc w:val="right"/>
              <w:rPr>
                <w:i/>
                <w:snapToGrid w:val="0"/>
                <w:sz w:val="15"/>
                <w:szCs w:val="15"/>
                <w:lang w:eastAsia="sk-SK"/>
              </w:rPr>
            </w:pPr>
            <w:r w:rsidRPr="00AF2E43">
              <w:rPr>
                <w:i/>
                <w:sz w:val="15"/>
              </w:rPr>
              <w:t>21 026</w:t>
            </w:r>
          </w:p>
        </w:tc>
        <w:tc>
          <w:tcPr>
            <w:tcW w:w="992" w:type="dxa"/>
            <w:tcBorders>
              <w:top w:val="nil"/>
              <w:bottom w:val="nil"/>
            </w:tcBorders>
            <w:vAlign w:val="bottom"/>
          </w:tcPr>
          <w:p w14:paraId="1A55DF80" w14:textId="77777777" w:rsidR="00226748" w:rsidRPr="00AF2E43" w:rsidRDefault="00226748">
            <w:pPr>
              <w:jc w:val="right"/>
              <w:rPr>
                <w:i/>
                <w:snapToGrid w:val="0"/>
                <w:sz w:val="15"/>
                <w:szCs w:val="15"/>
                <w:lang w:eastAsia="sk-SK"/>
              </w:rPr>
            </w:pPr>
            <w:r w:rsidRPr="00AF2E43">
              <w:rPr>
                <w:i/>
                <w:snapToGrid w:val="0"/>
                <w:sz w:val="15"/>
                <w:szCs w:val="15"/>
                <w:lang w:eastAsia="sk-SK"/>
              </w:rPr>
              <w:t>-</w:t>
            </w:r>
          </w:p>
        </w:tc>
        <w:tc>
          <w:tcPr>
            <w:tcW w:w="1021" w:type="dxa"/>
            <w:tcBorders>
              <w:top w:val="nil"/>
              <w:bottom w:val="nil"/>
            </w:tcBorders>
            <w:vAlign w:val="bottom"/>
          </w:tcPr>
          <w:p w14:paraId="6B6BFFDF" w14:textId="77777777" w:rsidR="00226748" w:rsidRPr="00AF2E43" w:rsidDel="007179AD" w:rsidRDefault="00226748">
            <w:pPr>
              <w:jc w:val="right"/>
              <w:rPr>
                <w:i/>
                <w:snapToGrid w:val="0"/>
                <w:sz w:val="15"/>
                <w:szCs w:val="15"/>
                <w:lang w:eastAsia="sk-SK"/>
              </w:rPr>
            </w:pPr>
            <w:r w:rsidRPr="00AF2E43">
              <w:rPr>
                <w:i/>
                <w:snapToGrid w:val="0"/>
                <w:sz w:val="15"/>
                <w:szCs w:val="15"/>
                <w:lang w:eastAsia="sk-SK"/>
              </w:rPr>
              <w:t>21 026</w:t>
            </w:r>
          </w:p>
        </w:tc>
        <w:tc>
          <w:tcPr>
            <w:tcW w:w="1049" w:type="dxa"/>
            <w:tcBorders>
              <w:top w:val="nil"/>
              <w:bottom w:val="nil"/>
            </w:tcBorders>
            <w:vAlign w:val="bottom"/>
          </w:tcPr>
          <w:p w14:paraId="29440E11" w14:textId="77777777" w:rsidR="00226748" w:rsidRPr="00AF2E43" w:rsidDel="007179AD" w:rsidRDefault="00226748">
            <w:pPr>
              <w:jc w:val="right"/>
              <w:rPr>
                <w:i/>
                <w:snapToGrid w:val="0"/>
                <w:sz w:val="15"/>
                <w:szCs w:val="15"/>
                <w:lang w:eastAsia="sk-SK"/>
              </w:rPr>
            </w:pPr>
            <w:r w:rsidRPr="00AF2E43">
              <w:rPr>
                <w:i/>
                <w:snapToGrid w:val="0"/>
                <w:sz w:val="15"/>
                <w:szCs w:val="15"/>
                <w:lang w:eastAsia="sk-SK"/>
              </w:rPr>
              <w:t>-</w:t>
            </w:r>
          </w:p>
        </w:tc>
        <w:tc>
          <w:tcPr>
            <w:tcW w:w="1332" w:type="dxa"/>
            <w:tcBorders>
              <w:top w:val="nil"/>
              <w:bottom w:val="nil"/>
            </w:tcBorders>
            <w:vAlign w:val="bottom"/>
          </w:tcPr>
          <w:p w14:paraId="32DC65FD" w14:textId="77777777" w:rsidR="00226748" w:rsidRPr="00AF2E43" w:rsidDel="007179AD" w:rsidRDefault="00226748">
            <w:pPr>
              <w:jc w:val="right"/>
              <w:rPr>
                <w:i/>
                <w:snapToGrid w:val="0"/>
                <w:sz w:val="15"/>
                <w:szCs w:val="15"/>
                <w:lang w:eastAsia="sk-SK"/>
              </w:rPr>
            </w:pPr>
            <w:r w:rsidRPr="00AF2E43">
              <w:rPr>
                <w:i/>
                <w:sz w:val="15"/>
              </w:rPr>
              <w:t>-</w:t>
            </w:r>
          </w:p>
        </w:tc>
      </w:tr>
      <w:tr w:rsidR="00226748" w:rsidRPr="00297E92" w14:paraId="069068A2" w14:textId="77777777" w:rsidTr="00436266">
        <w:trPr>
          <w:cantSplit/>
        </w:trPr>
        <w:tc>
          <w:tcPr>
            <w:tcW w:w="3544" w:type="dxa"/>
          </w:tcPr>
          <w:p w14:paraId="029F442A" w14:textId="77777777" w:rsidR="00226748" w:rsidRPr="00297E92" w:rsidRDefault="00226748" w:rsidP="00436266">
            <w:pPr>
              <w:jc w:val="left"/>
              <w:rPr>
                <w:snapToGrid w:val="0"/>
                <w:sz w:val="15"/>
                <w:szCs w:val="15"/>
                <w:lang w:eastAsia="sk-SK"/>
              </w:rPr>
            </w:pPr>
            <w:r w:rsidRPr="00297E92">
              <w:rPr>
                <w:snapToGrid w:val="0"/>
                <w:sz w:val="15"/>
                <w:szCs w:val="15"/>
                <w:lang w:eastAsia="sk-SK"/>
              </w:rPr>
              <w:t xml:space="preserve">Ostatné krátkodobé rezervy </w:t>
            </w:r>
          </w:p>
        </w:tc>
        <w:tc>
          <w:tcPr>
            <w:tcW w:w="1134" w:type="dxa"/>
            <w:tcBorders>
              <w:top w:val="nil"/>
              <w:bottom w:val="nil"/>
            </w:tcBorders>
            <w:vAlign w:val="bottom"/>
          </w:tcPr>
          <w:p w14:paraId="3306AC11" w14:textId="77777777" w:rsidR="00226748" w:rsidRPr="00297E92" w:rsidRDefault="00226748" w:rsidP="00436266">
            <w:pPr>
              <w:jc w:val="right"/>
              <w:rPr>
                <w:snapToGrid w:val="0"/>
                <w:sz w:val="15"/>
                <w:szCs w:val="15"/>
                <w:lang w:eastAsia="sk-SK"/>
              </w:rPr>
            </w:pPr>
            <w:r w:rsidRPr="00297E92">
              <w:rPr>
                <w:snapToGrid w:val="0"/>
                <w:sz w:val="15"/>
                <w:szCs w:val="15"/>
                <w:lang w:eastAsia="sk-SK"/>
              </w:rPr>
              <w:t>1 124 694</w:t>
            </w:r>
          </w:p>
        </w:tc>
        <w:tc>
          <w:tcPr>
            <w:tcW w:w="992" w:type="dxa"/>
            <w:tcBorders>
              <w:top w:val="nil"/>
              <w:bottom w:val="nil"/>
            </w:tcBorders>
            <w:vAlign w:val="bottom"/>
          </w:tcPr>
          <w:p w14:paraId="2203D37C" w14:textId="77777777" w:rsidR="00226748" w:rsidRPr="00297E92" w:rsidRDefault="00226748">
            <w:pPr>
              <w:jc w:val="right"/>
              <w:rPr>
                <w:snapToGrid w:val="0"/>
                <w:sz w:val="15"/>
                <w:szCs w:val="15"/>
                <w:lang w:eastAsia="sk-SK"/>
              </w:rPr>
            </w:pPr>
            <w:r w:rsidRPr="00297E92">
              <w:rPr>
                <w:snapToGrid w:val="0"/>
                <w:sz w:val="15"/>
                <w:szCs w:val="15"/>
                <w:lang w:eastAsia="sk-SK"/>
              </w:rPr>
              <w:t>1 084 640</w:t>
            </w:r>
          </w:p>
        </w:tc>
        <w:tc>
          <w:tcPr>
            <w:tcW w:w="1021" w:type="dxa"/>
            <w:tcBorders>
              <w:top w:val="nil"/>
              <w:bottom w:val="nil"/>
            </w:tcBorders>
            <w:vAlign w:val="bottom"/>
          </w:tcPr>
          <w:p w14:paraId="07D4F539" w14:textId="77777777" w:rsidR="00226748" w:rsidRPr="00297E92" w:rsidRDefault="00226748" w:rsidP="0072512B">
            <w:pPr>
              <w:jc w:val="right"/>
              <w:rPr>
                <w:snapToGrid w:val="0"/>
                <w:sz w:val="15"/>
                <w:szCs w:val="15"/>
                <w:lang w:eastAsia="sk-SK"/>
              </w:rPr>
            </w:pPr>
            <w:r w:rsidRPr="00297E92">
              <w:rPr>
                <w:snapToGrid w:val="0"/>
                <w:sz w:val="15"/>
                <w:szCs w:val="15"/>
                <w:lang w:eastAsia="sk-SK"/>
              </w:rPr>
              <w:t>234 559</w:t>
            </w:r>
          </w:p>
        </w:tc>
        <w:tc>
          <w:tcPr>
            <w:tcW w:w="1049" w:type="dxa"/>
            <w:tcBorders>
              <w:top w:val="nil"/>
              <w:bottom w:val="nil"/>
            </w:tcBorders>
            <w:vAlign w:val="bottom"/>
          </w:tcPr>
          <w:p w14:paraId="0FD02F87" w14:textId="77777777" w:rsidR="00226748" w:rsidRPr="00297E92" w:rsidRDefault="00226748">
            <w:pPr>
              <w:jc w:val="right"/>
              <w:rPr>
                <w:snapToGrid w:val="0"/>
                <w:sz w:val="15"/>
                <w:szCs w:val="15"/>
                <w:lang w:eastAsia="sk-SK"/>
              </w:rPr>
            </w:pPr>
            <w:r w:rsidRPr="00297E92">
              <w:rPr>
                <w:snapToGrid w:val="0"/>
                <w:sz w:val="15"/>
                <w:szCs w:val="15"/>
                <w:lang w:eastAsia="sk-SK"/>
              </w:rPr>
              <w:t>502 485</w:t>
            </w:r>
          </w:p>
        </w:tc>
        <w:tc>
          <w:tcPr>
            <w:tcW w:w="1332" w:type="dxa"/>
            <w:tcBorders>
              <w:top w:val="nil"/>
              <w:bottom w:val="nil"/>
            </w:tcBorders>
            <w:vAlign w:val="bottom"/>
          </w:tcPr>
          <w:p w14:paraId="40BBFAC7" w14:textId="77777777" w:rsidR="00226748" w:rsidRPr="00297E92" w:rsidRDefault="00226748">
            <w:pPr>
              <w:jc w:val="right"/>
              <w:rPr>
                <w:snapToGrid w:val="0"/>
                <w:sz w:val="15"/>
                <w:szCs w:val="15"/>
                <w:lang w:eastAsia="sk-SK"/>
              </w:rPr>
            </w:pPr>
            <w:r w:rsidRPr="00297E92">
              <w:rPr>
                <w:snapToGrid w:val="0"/>
                <w:sz w:val="15"/>
                <w:szCs w:val="15"/>
                <w:lang w:eastAsia="sk-SK"/>
              </w:rPr>
              <w:t>1 472 330</w:t>
            </w:r>
          </w:p>
        </w:tc>
      </w:tr>
      <w:tr w:rsidR="00226748" w:rsidRPr="00297E92" w14:paraId="6465D600" w14:textId="77777777" w:rsidTr="00436266">
        <w:trPr>
          <w:cantSplit/>
        </w:trPr>
        <w:tc>
          <w:tcPr>
            <w:tcW w:w="3544" w:type="dxa"/>
            <w:tcBorders>
              <w:bottom w:val="nil"/>
            </w:tcBorders>
          </w:tcPr>
          <w:p w14:paraId="6D0AB523" w14:textId="77777777" w:rsidR="00226748" w:rsidRPr="00297E92" w:rsidRDefault="00226748" w:rsidP="00436266">
            <w:pPr>
              <w:ind w:firstLine="176"/>
              <w:jc w:val="left"/>
              <w:rPr>
                <w:i/>
                <w:snapToGrid w:val="0"/>
                <w:sz w:val="15"/>
                <w:szCs w:val="15"/>
                <w:lang w:eastAsia="sk-SK"/>
              </w:rPr>
            </w:pPr>
            <w:r w:rsidRPr="00297E92">
              <w:rPr>
                <w:i/>
                <w:snapToGrid w:val="0"/>
                <w:sz w:val="15"/>
                <w:szCs w:val="15"/>
                <w:lang w:eastAsia="sk-SK"/>
              </w:rPr>
              <w:t>z toho:</w:t>
            </w:r>
          </w:p>
        </w:tc>
        <w:tc>
          <w:tcPr>
            <w:tcW w:w="1134" w:type="dxa"/>
            <w:tcBorders>
              <w:top w:val="nil"/>
              <w:bottom w:val="nil"/>
            </w:tcBorders>
            <w:vAlign w:val="bottom"/>
          </w:tcPr>
          <w:p w14:paraId="4ED3F8F3" w14:textId="77777777" w:rsidR="00226748" w:rsidRPr="00297E92" w:rsidRDefault="00226748" w:rsidP="00436266">
            <w:pPr>
              <w:jc w:val="right"/>
              <w:rPr>
                <w:i/>
                <w:snapToGrid w:val="0"/>
                <w:sz w:val="15"/>
                <w:szCs w:val="15"/>
                <w:lang w:eastAsia="sk-SK"/>
              </w:rPr>
            </w:pPr>
          </w:p>
        </w:tc>
        <w:tc>
          <w:tcPr>
            <w:tcW w:w="992" w:type="dxa"/>
            <w:tcBorders>
              <w:top w:val="nil"/>
              <w:bottom w:val="nil"/>
            </w:tcBorders>
            <w:vAlign w:val="bottom"/>
          </w:tcPr>
          <w:p w14:paraId="35025839" w14:textId="77777777" w:rsidR="00226748" w:rsidRPr="00297E92" w:rsidRDefault="00226748">
            <w:pPr>
              <w:jc w:val="right"/>
              <w:rPr>
                <w:i/>
                <w:snapToGrid w:val="0"/>
                <w:sz w:val="15"/>
                <w:szCs w:val="15"/>
                <w:lang w:eastAsia="sk-SK"/>
              </w:rPr>
            </w:pPr>
          </w:p>
        </w:tc>
        <w:tc>
          <w:tcPr>
            <w:tcW w:w="1021" w:type="dxa"/>
            <w:tcBorders>
              <w:top w:val="nil"/>
              <w:bottom w:val="nil"/>
            </w:tcBorders>
            <w:vAlign w:val="bottom"/>
          </w:tcPr>
          <w:p w14:paraId="35FF434C" w14:textId="77777777" w:rsidR="00226748" w:rsidRPr="00297E92" w:rsidRDefault="00226748">
            <w:pPr>
              <w:jc w:val="right"/>
              <w:rPr>
                <w:i/>
                <w:snapToGrid w:val="0"/>
                <w:sz w:val="15"/>
                <w:szCs w:val="15"/>
                <w:lang w:eastAsia="sk-SK"/>
              </w:rPr>
            </w:pPr>
          </w:p>
        </w:tc>
        <w:tc>
          <w:tcPr>
            <w:tcW w:w="1049" w:type="dxa"/>
            <w:tcBorders>
              <w:top w:val="nil"/>
              <w:bottom w:val="nil"/>
            </w:tcBorders>
            <w:vAlign w:val="bottom"/>
          </w:tcPr>
          <w:p w14:paraId="1CC5841E" w14:textId="77777777" w:rsidR="00226748" w:rsidRPr="00297E92" w:rsidRDefault="00226748">
            <w:pPr>
              <w:jc w:val="right"/>
              <w:rPr>
                <w:i/>
                <w:snapToGrid w:val="0"/>
                <w:sz w:val="15"/>
                <w:szCs w:val="15"/>
                <w:lang w:eastAsia="sk-SK"/>
              </w:rPr>
            </w:pPr>
          </w:p>
        </w:tc>
        <w:tc>
          <w:tcPr>
            <w:tcW w:w="1332" w:type="dxa"/>
            <w:tcBorders>
              <w:top w:val="nil"/>
              <w:bottom w:val="nil"/>
            </w:tcBorders>
            <w:vAlign w:val="bottom"/>
          </w:tcPr>
          <w:p w14:paraId="606A2DA4" w14:textId="77777777" w:rsidR="00226748" w:rsidRPr="00297E92" w:rsidRDefault="00226748">
            <w:pPr>
              <w:jc w:val="right"/>
              <w:rPr>
                <w:i/>
                <w:snapToGrid w:val="0"/>
                <w:sz w:val="15"/>
                <w:szCs w:val="15"/>
                <w:lang w:eastAsia="sk-SK"/>
              </w:rPr>
            </w:pPr>
          </w:p>
        </w:tc>
      </w:tr>
      <w:tr w:rsidR="00226748" w:rsidRPr="00297E92" w14:paraId="53C6B8EE" w14:textId="77777777" w:rsidTr="00436266">
        <w:trPr>
          <w:cantSplit/>
        </w:trPr>
        <w:tc>
          <w:tcPr>
            <w:tcW w:w="3544" w:type="dxa"/>
            <w:tcBorders>
              <w:top w:val="nil"/>
              <w:bottom w:val="nil"/>
            </w:tcBorders>
          </w:tcPr>
          <w:p w14:paraId="31CFADA5" w14:textId="77777777" w:rsidR="00226748" w:rsidRPr="00297E92" w:rsidRDefault="00226748" w:rsidP="00436266">
            <w:pPr>
              <w:ind w:left="459" w:hanging="141"/>
              <w:jc w:val="left"/>
              <w:rPr>
                <w:i/>
                <w:sz w:val="15"/>
              </w:rPr>
            </w:pPr>
            <w:r w:rsidRPr="00297E92">
              <w:rPr>
                <w:i/>
                <w:snapToGrid w:val="0"/>
                <w:sz w:val="15"/>
                <w:szCs w:val="15"/>
                <w:lang w:eastAsia="sk-SK"/>
              </w:rPr>
              <w:t>rezerva na odmeny</w:t>
            </w:r>
          </w:p>
        </w:tc>
        <w:tc>
          <w:tcPr>
            <w:tcW w:w="1134" w:type="dxa"/>
            <w:tcBorders>
              <w:top w:val="nil"/>
              <w:bottom w:val="nil"/>
            </w:tcBorders>
            <w:vAlign w:val="bottom"/>
          </w:tcPr>
          <w:p w14:paraId="07455F26" w14:textId="77777777" w:rsidR="00226748" w:rsidRPr="00297E92" w:rsidRDefault="00226748" w:rsidP="00436266">
            <w:pPr>
              <w:jc w:val="right"/>
              <w:rPr>
                <w:i/>
                <w:sz w:val="15"/>
              </w:rPr>
            </w:pPr>
            <w:r w:rsidRPr="00297E92">
              <w:rPr>
                <w:i/>
                <w:sz w:val="15"/>
              </w:rPr>
              <w:t>175 000</w:t>
            </w:r>
          </w:p>
        </w:tc>
        <w:tc>
          <w:tcPr>
            <w:tcW w:w="992" w:type="dxa"/>
            <w:tcBorders>
              <w:top w:val="nil"/>
              <w:bottom w:val="nil"/>
            </w:tcBorders>
            <w:vAlign w:val="bottom"/>
          </w:tcPr>
          <w:p w14:paraId="0B5FDDDE" w14:textId="77777777" w:rsidR="00226748" w:rsidRPr="00297E92" w:rsidRDefault="00226748">
            <w:pPr>
              <w:jc w:val="right"/>
              <w:rPr>
                <w:i/>
                <w:sz w:val="15"/>
              </w:rPr>
            </w:pPr>
            <w:r w:rsidRPr="00297E92">
              <w:rPr>
                <w:i/>
                <w:sz w:val="15"/>
              </w:rPr>
              <w:t>304 660</w:t>
            </w:r>
          </w:p>
        </w:tc>
        <w:tc>
          <w:tcPr>
            <w:tcW w:w="1021" w:type="dxa"/>
            <w:tcBorders>
              <w:top w:val="nil"/>
              <w:bottom w:val="nil"/>
            </w:tcBorders>
            <w:vAlign w:val="bottom"/>
          </w:tcPr>
          <w:p w14:paraId="77CF55CD" w14:textId="77777777" w:rsidR="00226748" w:rsidRPr="00297E92" w:rsidRDefault="00226748" w:rsidP="0072512B">
            <w:pPr>
              <w:jc w:val="right"/>
              <w:rPr>
                <w:i/>
                <w:sz w:val="15"/>
              </w:rPr>
            </w:pPr>
            <w:r w:rsidRPr="00297E92">
              <w:rPr>
                <w:i/>
                <w:sz w:val="15"/>
              </w:rPr>
              <w:t>125 000</w:t>
            </w:r>
          </w:p>
        </w:tc>
        <w:tc>
          <w:tcPr>
            <w:tcW w:w="1049" w:type="dxa"/>
            <w:tcBorders>
              <w:top w:val="nil"/>
              <w:bottom w:val="nil"/>
            </w:tcBorders>
            <w:vAlign w:val="bottom"/>
          </w:tcPr>
          <w:p w14:paraId="681B969A" w14:textId="77777777" w:rsidR="00226748" w:rsidRPr="00297E92" w:rsidRDefault="00226748">
            <w:pPr>
              <w:jc w:val="right"/>
              <w:rPr>
                <w:i/>
                <w:sz w:val="15"/>
              </w:rPr>
            </w:pPr>
            <w:r w:rsidRPr="00297E92">
              <w:rPr>
                <w:i/>
                <w:sz w:val="15"/>
              </w:rPr>
              <w:t>16 660</w:t>
            </w:r>
          </w:p>
        </w:tc>
        <w:tc>
          <w:tcPr>
            <w:tcW w:w="1332" w:type="dxa"/>
            <w:tcBorders>
              <w:top w:val="nil"/>
              <w:bottom w:val="nil"/>
            </w:tcBorders>
            <w:vAlign w:val="bottom"/>
          </w:tcPr>
          <w:p w14:paraId="056D78FA" w14:textId="77777777" w:rsidR="00226748" w:rsidRPr="00297E92" w:rsidRDefault="00226748">
            <w:pPr>
              <w:jc w:val="right"/>
              <w:rPr>
                <w:i/>
                <w:sz w:val="15"/>
              </w:rPr>
            </w:pPr>
            <w:r w:rsidRPr="00297E92">
              <w:rPr>
                <w:i/>
                <w:sz w:val="15"/>
              </w:rPr>
              <w:t>338 000</w:t>
            </w:r>
          </w:p>
        </w:tc>
      </w:tr>
      <w:tr w:rsidR="00226748" w:rsidRPr="00297E92" w14:paraId="3DD87275" w14:textId="77777777" w:rsidTr="00436266">
        <w:trPr>
          <w:cantSplit/>
        </w:trPr>
        <w:tc>
          <w:tcPr>
            <w:tcW w:w="3544" w:type="dxa"/>
            <w:tcBorders>
              <w:top w:val="nil"/>
              <w:bottom w:val="nil"/>
            </w:tcBorders>
          </w:tcPr>
          <w:p w14:paraId="09B15F73" w14:textId="77777777" w:rsidR="00226748" w:rsidRPr="00297E92" w:rsidRDefault="00226748" w:rsidP="00436266">
            <w:pPr>
              <w:ind w:left="459" w:hanging="141"/>
              <w:jc w:val="left"/>
              <w:rPr>
                <w:i/>
                <w:snapToGrid w:val="0"/>
                <w:sz w:val="15"/>
                <w:szCs w:val="15"/>
                <w:lang w:eastAsia="sk-SK"/>
              </w:rPr>
            </w:pPr>
            <w:r w:rsidRPr="00297E92">
              <w:rPr>
                <w:i/>
                <w:snapToGrid w:val="0"/>
                <w:sz w:val="15"/>
                <w:szCs w:val="15"/>
                <w:lang w:eastAsia="sk-SK"/>
              </w:rPr>
              <w:t>rezerva na audit a overenie fúz</w:t>
            </w:r>
          </w:p>
        </w:tc>
        <w:tc>
          <w:tcPr>
            <w:tcW w:w="1134" w:type="dxa"/>
            <w:tcBorders>
              <w:top w:val="nil"/>
              <w:bottom w:val="nil"/>
            </w:tcBorders>
            <w:vAlign w:val="bottom"/>
          </w:tcPr>
          <w:p w14:paraId="74A78236" w14:textId="77777777" w:rsidR="00226748" w:rsidRPr="00297E92" w:rsidRDefault="00226748" w:rsidP="00436266">
            <w:pPr>
              <w:jc w:val="right"/>
              <w:rPr>
                <w:i/>
                <w:sz w:val="15"/>
              </w:rPr>
            </w:pPr>
            <w:r w:rsidRPr="00297E92">
              <w:rPr>
                <w:i/>
                <w:snapToGrid w:val="0"/>
                <w:sz w:val="15"/>
                <w:szCs w:val="15"/>
                <w:lang w:eastAsia="sk-SK"/>
              </w:rPr>
              <w:t>-</w:t>
            </w:r>
          </w:p>
        </w:tc>
        <w:tc>
          <w:tcPr>
            <w:tcW w:w="992" w:type="dxa"/>
            <w:tcBorders>
              <w:top w:val="nil"/>
              <w:bottom w:val="nil"/>
            </w:tcBorders>
            <w:vAlign w:val="bottom"/>
          </w:tcPr>
          <w:p w14:paraId="593B3DBD" w14:textId="77777777" w:rsidR="00226748" w:rsidRPr="00297E92" w:rsidRDefault="00226748">
            <w:pPr>
              <w:jc w:val="right"/>
              <w:rPr>
                <w:i/>
                <w:sz w:val="15"/>
              </w:rPr>
            </w:pPr>
            <w:r w:rsidRPr="00297E92">
              <w:rPr>
                <w:i/>
                <w:sz w:val="15"/>
              </w:rPr>
              <w:t>80 282</w:t>
            </w:r>
          </w:p>
        </w:tc>
        <w:tc>
          <w:tcPr>
            <w:tcW w:w="1021" w:type="dxa"/>
            <w:tcBorders>
              <w:top w:val="nil"/>
              <w:bottom w:val="nil"/>
            </w:tcBorders>
            <w:vAlign w:val="bottom"/>
          </w:tcPr>
          <w:p w14:paraId="50BC59B2" w14:textId="77777777" w:rsidR="00226748" w:rsidRPr="00297E92" w:rsidRDefault="00226748" w:rsidP="0072512B">
            <w:pPr>
              <w:jc w:val="right"/>
              <w:rPr>
                <w:i/>
                <w:sz w:val="15"/>
              </w:rPr>
            </w:pPr>
            <w:r w:rsidRPr="00297E92">
              <w:rPr>
                <w:i/>
                <w:sz w:val="15"/>
              </w:rPr>
              <w:t>-</w:t>
            </w:r>
          </w:p>
        </w:tc>
        <w:tc>
          <w:tcPr>
            <w:tcW w:w="1049" w:type="dxa"/>
            <w:tcBorders>
              <w:top w:val="nil"/>
              <w:bottom w:val="nil"/>
            </w:tcBorders>
            <w:vAlign w:val="bottom"/>
          </w:tcPr>
          <w:p w14:paraId="64C9D9ED" w14:textId="77777777" w:rsidR="00226748" w:rsidRPr="00297E92" w:rsidRDefault="00226748">
            <w:pPr>
              <w:jc w:val="right"/>
              <w:rPr>
                <w:i/>
                <w:sz w:val="15"/>
              </w:rPr>
            </w:pPr>
            <w:r w:rsidRPr="00297E92">
              <w:rPr>
                <w:i/>
                <w:snapToGrid w:val="0"/>
                <w:sz w:val="15"/>
                <w:szCs w:val="15"/>
                <w:lang w:eastAsia="sk-SK"/>
              </w:rPr>
              <w:t>-</w:t>
            </w:r>
          </w:p>
        </w:tc>
        <w:tc>
          <w:tcPr>
            <w:tcW w:w="1332" w:type="dxa"/>
            <w:tcBorders>
              <w:top w:val="nil"/>
              <w:bottom w:val="nil"/>
            </w:tcBorders>
            <w:vAlign w:val="bottom"/>
          </w:tcPr>
          <w:p w14:paraId="2EBA5841" w14:textId="77777777" w:rsidR="00226748" w:rsidRPr="00297E92" w:rsidRDefault="00226748">
            <w:pPr>
              <w:jc w:val="right"/>
              <w:rPr>
                <w:i/>
                <w:sz w:val="15"/>
              </w:rPr>
            </w:pPr>
            <w:r w:rsidRPr="00297E92">
              <w:rPr>
                <w:i/>
                <w:snapToGrid w:val="0"/>
                <w:sz w:val="15"/>
                <w:szCs w:val="15"/>
                <w:lang w:eastAsia="sk-SK"/>
              </w:rPr>
              <w:t>80 282</w:t>
            </w:r>
          </w:p>
        </w:tc>
      </w:tr>
      <w:tr w:rsidR="00226748" w:rsidRPr="00297E92" w14:paraId="164654AF" w14:textId="77777777" w:rsidTr="00436266">
        <w:trPr>
          <w:cantSplit/>
        </w:trPr>
        <w:tc>
          <w:tcPr>
            <w:tcW w:w="3544" w:type="dxa"/>
            <w:tcBorders>
              <w:top w:val="nil"/>
              <w:bottom w:val="nil"/>
            </w:tcBorders>
          </w:tcPr>
          <w:p w14:paraId="33ABB8DD" w14:textId="77777777" w:rsidR="00226748" w:rsidRPr="00297E92" w:rsidRDefault="00226748" w:rsidP="00436266">
            <w:pPr>
              <w:ind w:left="459" w:hanging="141"/>
              <w:jc w:val="left"/>
              <w:rPr>
                <w:i/>
                <w:sz w:val="15"/>
              </w:rPr>
            </w:pPr>
            <w:r w:rsidRPr="00297E92">
              <w:rPr>
                <w:i/>
                <w:snapToGrid w:val="0"/>
                <w:sz w:val="15"/>
                <w:szCs w:val="15"/>
                <w:lang w:eastAsia="sk-SK"/>
              </w:rPr>
              <w:t>rezerva na nevyfakturovaný bonus</w:t>
            </w:r>
          </w:p>
        </w:tc>
        <w:tc>
          <w:tcPr>
            <w:tcW w:w="1134" w:type="dxa"/>
            <w:tcBorders>
              <w:top w:val="nil"/>
              <w:bottom w:val="nil"/>
            </w:tcBorders>
            <w:vAlign w:val="bottom"/>
          </w:tcPr>
          <w:p w14:paraId="5DDFBF44" w14:textId="77777777" w:rsidR="00226748" w:rsidRPr="00297E92" w:rsidRDefault="00226748" w:rsidP="00436266">
            <w:pPr>
              <w:jc w:val="right"/>
              <w:rPr>
                <w:i/>
                <w:sz w:val="15"/>
              </w:rPr>
            </w:pPr>
            <w:r w:rsidRPr="00297E92">
              <w:rPr>
                <w:i/>
                <w:sz w:val="15"/>
              </w:rPr>
              <w:t>372 229</w:t>
            </w:r>
          </w:p>
        </w:tc>
        <w:tc>
          <w:tcPr>
            <w:tcW w:w="992" w:type="dxa"/>
            <w:tcBorders>
              <w:top w:val="nil"/>
              <w:bottom w:val="nil"/>
            </w:tcBorders>
            <w:vAlign w:val="bottom"/>
          </w:tcPr>
          <w:p w14:paraId="6BB96A65" w14:textId="77777777" w:rsidR="00226748" w:rsidRPr="00297E92" w:rsidRDefault="00226748">
            <w:pPr>
              <w:jc w:val="right"/>
              <w:rPr>
                <w:i/>
                <w:sz w:val="15"/>
              </w:rPr>
            </w:pPr>
            <w:r w:rsidRPr="00297E92">
              <w:rPr>
                <w:i/>
                <w:sz w:val="15"/>
              </w:rPr>
              <w:t>384 335</w:t>
            </w:r>
          </w:p>
        </w:tc>
        <w:tc>
          <w:tcPr>
            <w:tcW w:w="1021" w:type="dxa"/>
            <w:tcBorders>
              <w:top w:val="nil"/>
              <w:bottom w:val="nil"/>
            </w:tcBorders>
            <w:vAlign w:val="bottom"/>
          </w:tcPr>
          <w:p w14:paraId="4333849A" w14:textId="77777777" w:rsidR="00226748" w:rsidRPr="00297E92" w:rsidRDefault="00226748">
            <w:pPr>
              <w:jc w:val="right"/>
              <w:rPr>
                <w:i/>
                <w:sz w:val="15"/>
              </w:rPr>
            </w:pPr>
            <w:r w:rsidRPr="00297E92">
              <w:rPr>
                <w:i/>
                <w:sz w:val="15"/>
              </w:rPr>
              <w:t>23 353</w:t>
            </w:r>
          </w:p>
        </w:tc>
        <w:tc>
          <w:tcPr>
            <w:tcW w:w="1049" w:type="dxa"/>
            <w:tcBorders>
              <w:top w:val="nil"/>
              <w:bottom w:val="nil"/>
            </w:tcBorders>
            <w:vAlign w:val="bottom"/>
          </w:tcPr>
          <w:p w14:paraId="2A72CE9B" w14:textId="77777777" w:rsidR="00226748" w:rsidRPr="00297E92" w:rsidRDefault="00226748">
            <w:pPr>
              <w:jc w:val="right"/>
              <w:rPr>
                <w:i/>
                <w:sz w:val="15"/>
              </w:rPr>
            </w:pPr>
            <w:r w:rsidRPr="00297E92">
              <w:rPr>
                <w:i/>
                <w:sz w:val="15"/>
              </w:rPr>
              <w:t>251 820</w:t>
            </w:r>
          </w:p>
        </w:tc>
        <w:tc>
          <w:tcPr>
            <w:tcW w:w="1332" w:type="dxa"/>
            <w:tcBorders>
              <w:top w:val="nil"/>
              <w:bottom w:val="nil"/>
            </w:tcBorders>
            <w:vAlign w:val="bottom"/>
          </w:tcPr>
          <w:p w14:paraId="116CCECD" w14:textId="77777777" w:rsidR="00226748" w:rsidRPr="00297E92" w:rsidRDefault="00226748">
            <w:pPr>
              <w:jc w:val="right"/>
              <w:rPr>
                <w:i/>
                <w:sz w:val="15"/>
              </w:rPr>
            </w:pPr>
            <w:r w:rsidRPr="00297E92">
              <w:rPr>
                <w:i/>
                <w:sz w:val="15"/>
              </w:rPr>
              <w:t>481 391</w:t>
            </w:r>
          </w:p>
        </w:tc>
      </w:tr>
      <w:tr w:rsidR="00226748" w:rsidRPr="00297E92" w14:paraId="0DDC721E" w14:textId="77777777" w:rsidTr="00436266">
        <w:trPr>
          <w:cantSplit/>
        </w:trPr>
        <w:tc>
          <w:tcPr>
            <w:tcW w:w="3544" w:type="dxa"/>
            <w:tcBorders>
              <w:top w:val="nil"/>
              <w:bottom w:val="nil"/>
            </w:tcBorders>
          </w:tcPr>
          <w:p w14:paraId="232B789F" w14:textId="77777777" w:rsidR="00226748" w:rsidRPr="00297E92" w:rsidRDefault="00226748" w:rsidP="00436266">
            <w:pPr>
              <w:ind w:left="459" w:hanging="141"/>
              <w:jc w:val="left"/>
              <w:rPr>
                <w:i/>
                <w:sz w:val="15"/>
              </w:rPr>
            </w:pPr>
            <w:r w:rsidRPr="00297E92">
              <w:rPr>
                <w:i/>
                <w:snapToGrid w:val="0"/>
                <w:sz w:val="15"/>
                <w:szCs w:val="15"/>
                <w:lang w:eastAsia="sk-SK"/>
              </w:rPr>
              <w:t>rezerva na súdne spory</w:t>
            </w:r>
          </w:p>
        </w:tc>
        <w:tc>
          <w:tcPr>
            <w:tcW w:w="1134" w:type="dxa"/>
            <w:tcBorders>
              <w:top w:val="nil"/>
              <w:bottom w:val="nil"/>
            </w:tcBorders>
            <w:vAlign w:val="bottom"/>
          </w:tcPr>
          <w:p w14:paraId="55BF2455" w14:textId="77777777" w:rsidR="00226748" w:rsidRPr="00297E92" w:rsidRDefault="00226748" w:rsidP="00436266">
            <w:pPr>
              <w:jc w:val="right"/>
              <w:rPr>
                <w:i/>
                <w:sz w:val="15"/>
              </w:rPr>
            </w:pPr>
            <w:r w:rsidRPr="00297E92">
              <w:rPr>
                <w:i/>
                <w:sz w:val="15"/>
              </w:rPr>
              <w:t>509 871</w:t>
            </w:r>
          </w:p>
        </w:tc>
        <w:tc>
          <w:tcPr>
            <w:tcW w:w="992" w:type="dxa"/>
            <w:tcBorders>
              <w:top w:val="nil"/>
              <w:bottom w:val="nil"/>
            </w:tcBorders>
            <w:vAlign w:val="bottom"/>
          </w:tcPr>
          <w:p w14:paraId="20E1B00A" w14:textId="77777777" w:rsidR="00226748" w:rsidRPr="00297E92" w:rsidRDefault="00226748">
            <w:pPr>
              <w:jc w:val="right"/>
              <w:rPr>
                <w:i/>
                <w:sz w:val="15"/>
              </w:rPr>
            </w:pPr>
            <w:r w:rsidRPr="00297E92">
              <w:rPr>
                <w:i/>
                <w:sz w:val="15"/>
              </w:rPr>
              <w:t>-</w:t>
            </w:r>
          </w:p>
        </w:tc>
        <w:tc>
          <w:tcPr>
            <w:tcW w:w="1021" w:type="dxa"/>
            <w:tcBorders>
              <w:top w:val="nil"/>
              <w:bottom w:val="nil"/>
            </w:tcBorders>
            <w:vAlign w:val="bottom"/>
          </w:tcPr>
          <w:p w14:paraId="0D2B3D56" w14:textId="77777777" w:rsidR="00226748" w:rsidRPr="00297E92" w:rsidRDefault="00226748">
            <w:pPr>
              <w:jc w:val="right"/>
              <w:rPr>
                <w:i/>
                <w:sz w:val="15"/>
              </w:rPr>
            </w:pPr>
            <w:r w:rsidRPr="00297E92">
              <w:rPr>
                <w:i/>
                <w:sz w:val="15"/>
              </w:rPr>
              <w:t>-</w:t>
            </w:r>
          </w:p>
        </w:tc>
        <w:tc>
          <w:tcPr>
            <w:tcW w:w="1049" w:type="dxa"/>
            <w:tcBorders>
              <w:top w:val="nil"/>
              <w:bottom w:val="nil"/>
            </w:tcBorders>
            <w:vAlign w:val="bottom"/>
          </w:tcPr>
          <w:p w14:paraId="4EDCCD94" w14:textId="77777777" w:rsidR="00226748" w:rsidRPr="00297E92" w:rsidRDefault="00226748">
            <w:pPr>
              <w:jc w:val="right"/>
              <w:rPr>
                <w:i/>
                <w:sz w:val="15"/>
              </w:rPr>
            </w:pPr>
            <w:r w:rsidRPr="00297E92">
              <w:rPr>
                <w:i/>
                <w:sz w:val="15"/>
              </w:rPr>
              <w:t>107 688</w:t>
            </w:r>
          </w:p>
        </w:tc>
        <w:tc>
          <w:tcPr>
            <w:tcW w:w="1332" w:type="dxa"/>
            <w:tcBorders>
              <w:top w:val="nil"/>
              <w:bottom w:val="nil"/>
            </w:tcBorders>
            <w:vAlign w:val="bottom"/>
          </w:tcPr>
          <w:p w14:paraId="07C78F98" w14:textId="77777777" w:rsidR="00226748" w:rsidRPr="00297E92" w:rsidRDefault="00226748">
            <w:pPr>
              <w:jc w:val="right"/>
              <w:rPr>
                <w:i/>
                <w:sz w:val="15"/>
              </w:rPr>
            </w:pPr>
            <w:r w:rsidRPr="00297E92">
              <w:rPr>
                <w:i/>
                <w:sz w:val="15"/>
              </w:rPr>
              <w:t>402 183</w:t>
            </w:r>
          </w:p>
        </w:tc>
      </w:tr>
      <w:tr w:rsidR="00226748" w:rsidRPr="00297E92" w14:paraId="2A7BF579" w14:textId="77777777" w:rsidTr="00436266">
        <w:trPr>
          <w:cantSplit/>
        </w:trPr>
        <w:tc>
          <w:tcPr>
            <w:tcW w:w="3544" w:type="dxa"/>
            <w:tcBorders>
              <w:top w:val="nil"/>
              <w:bottom w:val="single" w:sz="8" w:space="0" w:color="auto"/>
            </w:tcBorders>
          </w:tcPr>
          <w:p w14:paraId="5D12AFB4" w14:textId="77777777" w:rsidR="00226748" w:rsidRPr="00297E92" w:rsidRDefault="00226748" w:rsidP="00436266">
            <w:pPr>
              <w:ind w:left="459" w:hanging="141"/>
              <w:jc w:val="left"/>
              <w:rPr>
                <w:i/>
                <w:snapToGrid w:val="0"/>
                <w:sz w:val="15"/>
                <w:szCs w:val="15"/>
                <w:lang w:eastAsia="sk-SK"/>
              </w:rPr>
            </w:pPr>
            <w:r w:rsidRPr="00297E92">
              <w:rPr>
                <w:i/>
                <w:snapToGrid w:val="0"/>
                <w:sz w:val="15"/>
                <w:szCs w:val="15"/>
                <w:lang w:eastAsia="sk-SK"/>
              </w:rPr>
              <w:t>všeobecná rezerva</w:t>
            </w:r>
          </w:p>
        </w:tc>
        <w:tc>
          <w:tcPr>
            <w:tcW w:w="1134" w:type="dxa"/>
            <w:tcBorders>
              <w:top w:val="nil"/>
              <w:bottom w:val="single" w:sz="8" w:space="0" w:color="auto"/>
            </w:tcBorders>
            <w:vAlign w:val="bottom"/>
          </w:tcPr>
          <w:p w14:paraId="30EB7F2F" w14:textId="77777777" w:rsidR="00226748" w:rsidRPr="00297E92" w:rsidRDefault="00226748" w:rsidP="00436266">
            <w:pPr>
              <w:jc w:val="right"/>
              <w:rPr>
                <w:i/>
                <w:sz w:val="15"/>
              </w:rPr>
            </w:pPr>
            <w:r w:rsidRPr="00297E92">
              <w:rPr>
                <w:i/>
                <w:sz w:val="15"/>
              </w:rPr>
              <w:t>67 594</w:t>
            </w:r>
          </w:p>
        </w:tc>
        <w:tc>
          <w:tcPr>
            <w:tcW w:w="992" w:type="dxa"/>
            <w:tcBorders>
              <w:top w:val="nil"/>
              <w:bottom w:val="single" w:sz="8" w:space="0" w:color="auto"/>
            </w:tcBorders>
            <w:vAlign w:val="bottom"/>
          </w:tcPr>
          <w:p w14:paraId="557AEC0A" w14:textId="77777777" w:rsidR="00226748" w:rsidRPr="00297E92" w:rsidRDefault="00226748">
            <w:pPr>
              <w:jc w:val="right"/>
              <w:rPr>
                <w:i/>
                <w:sz w:val="15"/>
              </w:rPr>
            </w:pPr>
            <w:r w:rsidRPr="00297E92">
              <w:rPr>
                <w:i/>
                <w:sz w:val="15"/>
              </w:rPr>
              <w:t>170 474</w:t>
            </w:r>
          </w:p>
        </w:tc>
        <w:tc>
          <w:tcPr>
            <w:tcW w:w="1021" w:type="dxa"/>
            <w:tcBorders>
              <w:top w:val="nil"/>
              <w:bottom w:val="single" w:sz="8" w:space="0" w:color="auto"/>
            </w:tcBorders>
            <w:vAlign w:val="bottom"/>
          </w:tcPr>
          <w:p w14:paraId="67BE1DC9" w14:textId="77777777" w:rsidR="00226748" w:rsidRPr="00297E92" w:rsidRDefault="00226748">
            <w:pPr>
              <w:jc w:val="right"/>
              <w:rPr>
                <w:i/>
                <w:sz w:val="15"/>
              </w:rPr>
            </w:pPr>
            <w:r w:rsidRPr="00297E92">
              <w:rPr>
                <w:i/>
                <w:sz w:val="15"/>
              </w:rPr>
              <w:t>17 876</w:t>
            </w:r>
          </w:p>
        </w:tc>
        <w:tc>
          <w:tcPr>
            <w:tcW w:w="1049" w:type="dxa"/>
            <w:tcBorders>
              <w:top w:val="nil"/>
              <w:bottom w:val="single" w:sz="8" w:space="0" w:color="auto"/>
            </w:tcBorders>
            <w:vAlign w:val="bottom"/>
          </w:tcPr>
          <w:p w14:paraId="0389A647" w14:textId="77777777" w:rsidR="00226748" w:rsidRPr="00297E92" w:rsidRDefault="00226748">
            <w:pPr>
              <w:jc w:val="right"/>
              <w:rPr>
                <w:i/>
                <w:sz w:val="15"/>
              </w:rPr>
            </w:pPr>
            <w:r w:rsidRPr="00297E92">
              <w:rPr>
                <w:i/>
                <w:sz w:val="15"/>
              </w:rPr>
              <w:t>49 718</w:t>
            </w:r>
          </w:p>
        </w:tc>
        <w:tc>
          <w:tcPr>
            <w:tcW w:w="1332" w:type="dxa"/>
            <w:tcBorders>
              <w:top w:val="nil"/>
              <w:bottom w:val="single" w:sz="8" w:space="0" w:color="auto"/>
            </w:tcBorders>
            <w:vAlign w:val="bottom"/>
          </w:tcPr>
          <w:p w14:paraId="52BCA7BE" w14:textId="77777777" w:rsidR="00226748" w:rsidRPr="00297E92" w:rsidRDefault="00226748">
            <w:pPr>
              <w:jc w:val="right"/>
              <w:rPr>
                <w:i/>
                <w:sz w:val="15"/>
              </w:rPr>
            </w:pPr>
            <w:r w:rsidRPr="00297E92">
              <w:rPr>
                <w:i/>
                <w:sz w:val="15"/>
              </w:rPr>
              <w:t>170 474</w:t>
            </w:r>
          </w:p>
        </w:tc>
      </w:tr>
    </w:tbl>
    <w:p w14:paraId="7084E770" w14:textId="77777777" w:rsidR="00226748" w:rsidRPr="00297E92" w:rsidRDefault="00226748" w:rsidP="00226748">
      <w:pPr>
        <w:rPr>
          <w:snapToGrid w:val="0"/>
          <w:highlight w:val="yellow"/>
          <w:lang w:eastAsia="sk-SK"/>
        </w:rPr>
      </w:pPr>
    </w:p>
    <w:p w14:paraId="0F451FFE" w14:textId="77777777" w:rsidR="00916357" w:rsidRPr="00297E92" w:rsidRDefault="00916357" w:rsidP="00161FA5">
      <w:pPr>
        <w:rPr>
          <w:snapToGrid w:val="0"/>
          <w:highlight w:val="yellow"/>
          <w:lang w:eastAsia="sk-SK"/>
        </w:rPr>
      </w:pPr>
    </w:p>
    <w:p w14:paraId="69E9167B" w14:textId="04DCA036" w:rsidR="0074448F" w:rsidRPr="00297E92" w:rsidRDefault="001900F1" w:rsidP="00D23482">
      <w:pPr>
        <w:pStyle w:val="Nadpis2"/>
      </w:pPr>
      <w:r w:rsidRPr="00297E92">
        <w:t xml:space="preserve">Záväzky </w:t>
      </w:r>
    </w:p>
    <w:p w14:paraId="2E106A44" w14:textId="77777777" w:rsidR="0074448F" w:rsidRPr="00297E92" w:rsidRDefault="0074448F" w:rsidP="0074448F">
      <w:pPr>
        <w:rPr>
          <w:snapToGrid w:val="0"/>
          <w:sz w:val="14"/>
          <w:szCs w:val="14"/>
          <w:lang w:eastAsia="sk-SK"/>
        </w:rPr>
      </w:pPr>
    </w:p>
    <w:p w14:paraId="46C976AA" w14:textId="77777777" w:rsidR="00CA35A9" w:rsidRPr="00297E92" w:rsidRDefault="00CA35A9" w:rsidP="00F01D36">
      <w:pPr>
        <w:pStyle w:val="Nadpis3"/>
        <w:numPr>
          <w:ilvl w:val="2"/>
          <w:numId w:val="11"/>
        </w:numPr>
      </w:pPr>
      <w:r w:rsidRPr="00297E92">
        <w:t>Výška záväzkov do lehoty a po lehote splatnosti vrátane skupiny a záväzky podľa zostatkovej doby splatnosti</w:t>
      </w:r>
    </w:p>
    <w:p w14:paraId="39DA27EF" w14:textId="77777777" w:rsidR="0074448F" w:rsidRPr="00297E92" w:rsidRDefault="0074448F" w:rsidP="0074448F">
      <w:pPr>
        <w:rPr>
          <w:snapToGrid w:val="0"/>
          <w:sz w:val="14"/>
          <w:szCs w:val="14"/>
          <w:u w:val="single"/>
          <w:lang w:eastAsia="sk-SK"/>
        </w:rPr>
      </w:pPr>
    </w:p>
    <w:tbl>
      <w:tblPr>
        <w:tblW w:w="5000" w:type="pct"/>
        <w:tblLook w:val="0000" w:firstRow="0" w:lastRow="0" w:firstColumn="0" w:lastColumn="0" w:noHBand="0" w:noVBand="0"/>
      </w:tblPr>
      <w:tblGrid>
        <w:gridCol w:w="5005"/>
        <w:gridCol w:w="2034"/>
        <w:gridCol w:w="2032"/>
      </w:tblGrid>
      <w:tr w:rsidR="00BF6FD9" w:rsidRPr="00297E92" w14:paraId="25FEE079" w14:textId="77777777" w:rsidTr="00BF6FD9">
        <w:tc>
          <w:tcPr>
            <w:tcW w:w="2759" w:type="pct"/>
            <w:tcBorders>
              <w:top w:val="single" w:sz="8" w:space="0" w:color="auto"/>
              <w:bottom w:val="single" w:sz="4" w:space="0" w:color="auto"/>
            </w:tcBorders>
            <w:vAlign w:val="center"/>
          </w:tcPr>
          <w:p w14:paraId="013ABCF1" w14:textId="77777777" w:rsidR="00BF6FD9" w:rsidRPr="00297E92" w:rsidRDefault="00BF6FD9" w:rsidP="0071247B">
            <w:pPr>
              <w:ind w:left="176" w:hanging="176"/>
              <w:rPr>
                <w:b/>
                <w:i/>
                <w:sz w:val="15"/>
                <w:szCs w:val="15"/>
              </w:rPr>
            </w:pPr>
            <w:r w:rsidRPr="00297E92">
              <w:rPr>
                <w:b/>
                <w:i/>
                <w:sz w:val="15"/>
                <w:szCs w:val="15"/>
              </w:rPr>
              <w:t>Položka</w:t>
            </w:r>
          </w:p>
        </w:tc>
        <w:tc>
          <w:tcPr>
            <w:tcW w:w="1121" w:type="pct"/>
            <w:tcBorders>
              <w:top w:val="single" w:sz="8" w:space="0" w:color="auto"/>
              <w:bottom w:val="single" w:sz="4" w:space="0" w:color="auto"/>
            </w:tcBorders>
            <w:vAlign w:val="center"/>
          </w:tcPr>
          <w:p w14:paraId="456F171B" w14:textId="6EB7996A" w:rsidR="00BF6FD9" w:rsidRPr="00297E92" w:rsidRDefault="00BF6FD9" w:rsidP="008A2897">
            <w:pPr>
              <w:ind w:left="-57" w:right="-57"/>
              <w:jc w:val="center"/>
              <w:rPr>
                <w:b/>
                <w:i/>
                <w:sz w:val="15"/>
                <w:szCs w:val="15"/>
              </w:rPr>
            </w:pPr>
            <w:r w:rsidRPr="00297E92">
              <w:rPr>
                <w:b/>
                <w:i/>
                <w:sz w:val="15"/>
                <w:szCs w:val="15"/>
              </w:rPr>
              <w:t xml:space="preserve">Spolu </w:t>
            </w:r>
            <w:r w:rsidRPr="00297E92">
              <w:rPr>
                <w:b/>
                <w:i/>
                <w:sz w:val="15"/>
                <w:szCs w:val="15"/>
              </w:rPr>
              <w:br/>
              <w:t>k 31. 12. 201</w:t>
            </w:r>
            <w:r w:rsidR="00226748">
              <w:rPr>
                <w:b/>
                <w:i/>
                <w:sz w:val="15"/>
                <w:szCs w:val="15"/>
              </w:rPr>
              <w:t>6</w:t>
            </w:r>
          </w:p>
        </w:tc>
        <w:tc>
          <w:tcPr>
            <w:tcW w:w="1120" w:type="pct"/>
            <w:tcBorders>
              <w:top w:val="single" w:sz="8" w:space="0" w:color="auto"/>
              <w:bottom w:val="single" w:sz="4" w:space="0" w:color="auto"/>
            </w:tcBorders>
            <w:vAlign w:val="center"/>
          </w:tcPr>
          <w:p w14:paraId="51D6516F" w14:textId="14856C19" w:rsidR="00BF6FD9" w:rsidRPr="00297E92" w:rsidRDefault="00BF6FD9" w:rsidP="008A2897">
            <w:pPr>
              <w:ind w:left="57" w:right="57"/>
              <w:jc w:val="center"/>
              <w:rPr>
                <w:b/>
                <w:i/>
                <w:sz w:val="15"/>
                <w:szCs w:val="15"/>
              </w:rPr>
            </w:pPr>
            <w:r w:rsidRPr="00297E92">
              <w:rPr>
                <w:b/>
                <w:i/>
                <w:sz w:val="15"/>
                <w:szCs w:val="15"/>
              </w:rPr>
              <w:t xml:space="preserve">Spolu </w:t>
            </w:r>
            <w:r w:rsidRPr="00297E92">
              <w:rPr>
                <w:b/>
                <w:i/>
                <w:sz w:val="15"/>
                <w:szCs w:val="15"/>
              </w:rPr>
              <w:br/>
              <w:t>k 31. 12. 201</w:t>
            </w:r>
            <w:r w:rsidR="00226748">
              <w:rPr>
                <w:b/>
                <w:i/>
                <w:sz w:val="15"/>
                <w:szCs w:val="15"/>
              </w:rPr>
              <w:t>5</w:t>
            </w:r>
          </w:p>
        </w:tc>
      </w:tr>
      <w:tr w:rsidR="00226748" w:rsidRPr="00297E92" w14:paraId="5E9EF92F" w14:textId="77777777" w:rsidTr="00FF6FEF">
        <w:trPr>
          <w:trHeight w:val="60"/>
        </w:trPr>
        <w:tc>
          <w:tcPr>
            <w:tcW w:w="2759" w:type="pct"/>
            <w:tcBorders>
              <w:top w:val="single" w:sz="4" w:space="0" w:color="auto"/>
            </w:tcBorders>
          </w:tcPr>
          <w:p w14:paraId="3DF650EF" w14:textId="77777777" w:rsidR="00226748" w:rsidRPr="00297E92" w:rsidRDefault="00226748" w:rsidP="00226748">
            <w:pPr>
              <w:ind w:left="176" w:hanging="176"/>
              <w:rPr>
                <w:snapToGrid w:val="0"/>
                <w:sz w:val="15"/>
                <w:szCs w:val="15"/>
                <w:lang w:eastAsia="sk-SK"/>
              </w:rPr>
            </w:pPr>
            <w:r w:rsidRPr="00297E92">
              <w:rPr>
                <w:b/>
                <w:i/>
                <w:sz w:val="15"/>
              </w:rPr>
              <w:t xml:space="preserve">Dlhodobé </w:t>
            </w:r>
            <w:r w:rsidRPr="00297E92">
              <w:rPr>
                <w:b/>
                <w:bCs/>
                <w:i/>
                <w:snapToGrid w:val="0"/>
                <w:sz w:val="15"/>
                <w:lang w:eastAsia="sk-SK"/>
              </w:rPr>
              <w:t>záväzky:</w:t>
            </w:r>
          </w:p>
        </w:tc>
        <w:tc>
          <w:tcPr>
            <w:tcW w:w="1121" w:type="pct"/>
            <w:tcBorders>
              <w:top w:val="single" w:sz="4" w:space="0" w:color="auto"/>
            </w:tcBorders>
            <w:vAlign w:val="bottom"/>
          </w:tcPr>
          <w:p w14:paraId="2D8BA589" w14:textId="77777777" w:rsidR="00226748" w:rsidRPr="00297E92" w:rsidRDefault="00226748" w:rsidP="00226748">
            <w:pPr>
              <w:jc w:val="right"/>
              <w:rPr>
                <w:snapToGrid w:val="0"/>
                <w:sz w:val="15"/>
                <w:szCs w:val="15"/>
                <w:lang w:eastAsia="sk-SK"/>
              </w:rPr>
            </w:pPr>
          </w:p>
        </w:tc>
        <w:tc>
          <w:tcPr>
            <w:tcW w:w="1120" w:type="pct"/>
            <w:tcBorders>
              <w:top w:val="single" w:sz="4" w:space="0" w:color="auto"/>
            </w:tcBorders>
            <w:vAlign w:val="bottom"/>
          </w:tcPr>
          <w:p w14:paraId="615A41E6" w14:textId="77777777" w:rsidR="00226748" w:rsidRPr="00297E92" w:rsidRDefault="00226748" w:rsidP="00226748">
            <w:pPr>
              <w:jc w:val="right"/>
              <w:rPr>
                <w:snapToGrid w:val="0"/>
                <w:sz w:val="15"/>
                <w:szCs w:val="15"/>
                <w:lang w:eastAsia="sk-SK"/>
              </w:rPr>
            </w:pPr>
          </w:p>
        </w:tc>
      </w:tr>
      <w:tr w:rsidR="00226748" w:rsidRPr="00297E92" w14:paraId="0398B74B" w14:textId="77777777" w:rsidTr="00FF6FEF">
        <w:tc>
          <w:tcPr>
            <w:tcW w:w="2759" w:type="pct"/>
            <w:vAlign w:val="center"/>
          </w:tcPr>
          <w:p w14:paraId="13CA57BE" w14:textId="77777777" w:rsidR="00226748" w:rsidRPr="00297E92" w:rsidRDefault="00226748" w:rsidP="00226748">
            <w:pPr>
              <w:ind w:left="176" w:hanging="176"/>
              <w:rPr>
                <w:snapToGrid w:val="0"/>
                <w:sz w:val="15"/>
                <w:szCs w:val="15"/>
                <w:lang w:eastAsia="sk-SK"/>
              </w:rPr>
            </w:pPr>
            <w:r w:rsidRPr="00297E92">
              <w:rPr>
                <w:sz w:val="15"/>
              </w:rPr>
              <w:t xml:space="preserve">Záväzky so zostatkovou dobou splatnosti </w:t>
            </w:r>
            <w:r w:rsidRPr="00297E92">
              <w:rPr>
                <w:rFonts w:cs="Arial"/>
                <w:sz w:val="15"/>
                <w:szCs w:val="15"/>
              </w:rPr>
              <w:t>nad</w:t>
            </w:r>
            <w:r w:rsidRPr="00297E92">
              <w:rPr>
                <w:sz w:val="15"/>
              </w:rPr>
              <w:t xml:space="preserve"> päť rokov</w:t>
            </w:r>
          </w:p>
        </w:tc>
        <w:tc>
          <w:tcPr>
            <w:tcW w:w="1121" w:type="pct"/>
            <w:vAlign w:val="bottom"/>
          </w:tcPr>
          <w:p w14:paraId="5494DB6E" w14:textId="7F39398F" w:rsidR="00226748" w:rsidRPr="00297E92" w:rsidRDefault="00FB75F0">
            <w:pPr>
              <w:jc w:val="right"/>
              <w:rPr>
                <w:snapToGrid w:val="0"/>
                <w:sz w:val="15"/>
                <w:szCs w:val="15"/>
                <w:lang w:eastAsia="sk-SK"/>
              </w:rPr>
            </w:pPr>
            <w:r>
              <w:rPr>
                <w:snapToGrid w:val="0"/>
                <w:sz w:val="15"/>
                <w:szCs w:val="15"/>
                <w:lang w:eastAsia="sk-SK"/>
              </w:rPr>
              <w:t>33 164 393</w:t>
            </w:r>
          </w:p>
        </w:tc>
        <w:tc>
          <w:tcPr>
            <w:tcW w:w="1120" w:type="pct"/>
            <w:vAlign w:val="bottom"/>
          </w:tcPr>
          <w:p w14:paraId="6DB2E8C5" w14:textId="1628CBB9" w:rsidR="00226748" w:rsidRPr="00297E92" w:rsidRDefault="00226748" w:rsidP="00226748">
            <w:pPr>
              <w:jc w:val="right"/>
              <w:rPr>
                <w:snapToGrid w:val="0"/>
                <w:sz w:val="15"/>
                <w:szCs w:val="15"/>
                <w:lang w:eastAsia="sk-SK"/>
              </w:rPr>
            </w:pPr>
            <w:r w:rsidRPr="00297E92">
              <w:rPr>
                <w:snapToGrid w:val="0"/>
                <w:sz w:val="15"/>
                <w:szCs w:val="15"/>
                <w:lang w:eastAsia="sk-SK"/>
              </w:rPr>
              <w:t>29 117 637</w:t>
            </w:r>
          </w:p>
        </w:tc>
      </w:tr>
      <w:tr w:rsidR="00226748" w:rsidRPr="00297E92" w14:paraId="5CCE7D08" w14:textId="77777777" w:rsidTr="00FF6FEF">
        <w:tc>
          <w:tcPr>
            <w:tcW w:w="2759" w:type="pct"/>
            <w:vAlign w:val="center"/>
          </w:tcPr>
          <w:p w14:paraId="14BC771D" w14:textId="77777777" w:rsidR="00226748" w:rsidRPr="00297E92" w:rsidRDefault="00226748" w:rsidP="00226748">
            <w:pPr>
              <w:ind w:left="176" w:hanging="176"/>
              <w:jc w:val="left"/>
              <w:rPr>
                <w:snapToGrid w:val="0"/>
                <w:sz w:val="15"/>
                <w:szCs w:val="15"/>
                <w:lang w:eastAsia="sk-SK"/>
              </w:rPr>
            </w:pPr>
            <w:r w:rsidRPr="00297E92">
              <w:rPr>
                <w:sz w:val="15"/>
              </w:rPr>
              <w:t xml:space="preserve">Záväzky so zostatkovou dobou splatnosti </w:t>
            </w:r>
            <w:r w:rsidRPr="00297E92">
              <w:rPr>
                <w:rFonts w:cs="Arial"/>
                <w:sz w:val="15"/>
                <w:szCs w:val="15"/>
              </w:rPr>
              <w:t>jeden rok až</w:t>
            </w:r>
            <w:r w:rsidRPr="00297E92">
              <w:rPr>
                <w:sz w:val="15"/>
              </w:rPr>
              <w:t xml:space="preserve"> päť rokov</w:t>
            </w:r>
          </w:p>
        </w:tc>
        <w:tc>
          <w:tcPr>
            <w:tcW w:w="1121" w:type="pct"/>
            <w:tcBorders>
              <w:bottom w:val="single" w:sz="4" w:space="0" w:color="auto"/>
            </w:tcBorders>
            <w:vAlign w:val="bottom"/>
          </w:tcPr>
          <w:p w14:paraId="1D325639" w14:textId="361C32BA" w:rsidR="00226748" w:rsidRPr="00297E92" w:rsidRDefault="00226748" w:rsidP="00226748">
            <w:pPr>
              <w:jc w:val="right"/>
              <w:rPr>
                <w:snapToGrid w:val="0"/>
                <w:sz w:val="15"/>
                <w:szCs w:val="15"/>
                <w:lang w:eastAsia="sk-SK"/>
              </w:rPr>
            </w:pPr>
          </w:p>
        </w:tc>
        <w:tc>
          <w:tcPr>
            <w:tcW w:w="1120" w:type="pct"/>
            <w:tcBorders>
              <w:bottom w:val="single" w:sz="4" w:space="0" w:color="auto"/>
            </w:tcBorders>
            <w:vAlign w:val="bottom"/>
          </w:tcPr>
          <w:p w14:paraId="2F229583" w14:textId="72D2DE16" w:rsidR="00226748" w:rsidRPr="00297E92" w:rsidRDefault="00226748" w:rsidP="00226748">
            <w:pPr>
              <w:jc w:val="right"/>
              <w:rPr>
                <w:snapToGrid w:val="0"/>
                <w:sz w:val="15"/>
                <w:szCs w:val="15"/>
                <w:lang w:eastAsia="sk-SK"/>
              </w:rPr>
            </w:pPr>
            <w:r w:rsidRPr="00297E92">
              <w:rPr>
                <w:snapToGrid w:val="0"/>
                <w:sz w:val="15"/>
                <w:szCs w:val="15"/>
                <w:lang w:eastAsia="sk-SK"/>
              </w:rPr>
              <w:t>-</w:t>
            </w:r>
          </w:p>
        </w:tc>
      </w:tr>
      <w:tr w:rsidR="00226748" w:rsidRPr="00297E92" w14:paraId="417786A3" w14:textId="77777777" w:rsidTr="00BF6FD9">
        <w:tc>
          <w:tcPr>
            <w:tcW w:w="2759" w:type="pct"/>
          </w:tcPr>
          <w:p w14:paraId="789F8FD1" w14:textId="77777777" w:rsidR="00226748" w:rsidRPr="00297E92" w:rsidRDefault="00226748" w:rsidP="00226748">
            <w:pPr>
              <w:ind w:left="176" w:hanging="176"/>
              <w:rPr>
                <w:snapToGrid w:val="0"/>
                <w:sz w:val="15"/>
                <w:szCs w:val="15"/>
                <w:lang w:eastAsia="sk-SK"/>
              </w:rPr>
            </w:pPr>
            <w:r w:rsidRPr="00297E92">
              <w:rPr>
                <w:b/>
                <w:snapToGrid w:val="0"/>
                <w:sz w:val="15"/>
                <w:lang w:eastAsia="sk-SK"/>
              </w:rPr>
              <w:t>Spolu dlhodobé záväzky</w:t>
            </w:r>
          </w:p>
        </w:tc>
        <w:tc>
          <w:tcPr>
            <w:tcW w:w="1121" w:type="pct"/>
            <w:tcBorders>
              <w:top w:val="single" w:sz="4" w:space="0" w:color="auto"/>
            </w:tcBorders>
            <w:vAlign w:val="bottom"/>
          </w:tcPr>
          <w:p w14:paraId="1C5D450E" w14:textId="51621A29" w:rsidR="00226748" w:rsidRPr="00297E92" w:rsidRDefault="00D24AF4">
            <w:pPr>
              <w:jc w:val="right"/>
              <w:rPr>
                <w:b/>
                <w:snapToGrid w:val="0"/>
                <w:sz w:val="15"/>
                <w:szCs w:val="15"/>
                <w:lang w:eastAsia="sk-SK"/>
              </w:rPr>
            </w:pPr>
            <w:r>
              <w:rPr>
                <w:b/>
                <w:snapToGrid w:val="0"/>
                <w:sz w:val="15"/>
                <w:szCs w:val="15"/>
                <w:lang w:eastAsia="sk-SK"/>
              </w:rPr>
              <w:t>3</w:t>
            </w:r>
            <w:r w:rsidR="00FB75F0">
              <w:rPr>
                <w:b/>
                <w:snapToGrid w:val="0"/>
                <w:sz w:val="15"/>
                <w:szCs w:val="15"/>
                <w:lang w:eastAsia="sk-SK"/>
              </w:rPr>
              <w:t>3 164 393</w:t>
            </w:r>
          </w:p>
        </w:tc>
        <w:tc>
          <w:tcPr>
            <w:tcW w:w="1120" w:type="pct"/>
            <w:tcBorders>
              <w:top w:val="single" w:sz="4" w:space="0" w:color="auto"/>
            </w:tcBorders>
            <w:vAlign w:val="bottom"/>
          </w:tcPr>
          <w:p w14:paraId="412EF4F1" w14:textId="521D4127" w:rsidR="00226748" w:rsidRPr="00297E92" w:rsidRDefault="00226748" w:rsidP="00226748">
            <w:pPr>
              <w:jc w:val="right"/>
              <w:rPr>
                <w:b/>
                <w:snapToGrid w:val="0"/>
                <w:sz w:val="15"/>
                <w:szCs w:val="15"/>
                <w:lang w:eastAsia="sk-SK"/>
              </w:rPr>
            </w:pPr>
            <w:r w:rsidRPr="00297E92">
              <w:rPr>
                <w:b/>
                <w:snapToGrid w:val="0"/>
                <w:sz w:val="15"/>
                <w:szCs w:val="15"/>
                <w:lang w:eastAsia="sk-SK"/>
              </w:rPr>
              <w:t>29 117 637</w:t>
            </w:r>
          </w:p>
        </w:tc>
      </w:tr>
      <w:tr w:rsidR="00226748" w:rsidRPr="00297E92" w14:paraId="04F65E21" w14:textId="77777777" w:rsidTr="00BF6FD9">
        <w:tc>
          <w:tcPr>
            <w:tcW w:w="2759" w:type="pct"/>
          </w:tcPr>
          <w:p w14:paraId="2174E0D3" w14:textId="77777777" w:rsidR="00226748" w:rsidRPr="00297E92" w:rsidRDefault="00226748" w:rsidP="00226748">
            <w:pPr>
              <w:ind w:left="176" w:hanging="176"/>
              <w:rPr>
                <w:snapToGrid w:val="0"/>
                <w:sz w:val="15"/>
                <w:szCs w:val="15"/>
                <w:lang w:eastAsia="sk-SK"/>
              </w:rPr>
            </w:pPr>
          </w:p>
        </w:tc>
        <w:tc>
          <w:tcPr>
            <w:tcW w:w="1121" w:type="pct"/>
            <w:vAlign w:val="bottom"/>
          </w:tcPr>
          <w:p w14:paraId="1BE1CEAE" w14:textId="77777777" w:rsidR="00226748" w:rsidRPr="00297E92" w:rsidRDefault="00226748" w:rsidP="00226748">
            <w:pPr>
              <w:jc w:val="right"/>
              <w:rPr>
                <w:snapToGrid w:val="0"/>
                <w:sz w:val="15"/>
                <w:szCs w:val="15"/>
                <w:lang w:eastAsia="sk-SK"/>
              </w:rPr>
            </w:pPr>
          </w:p>
        </w:tc>
        <w:tc>
          <w:tcPr>
            <w:tcW w:w="1120" w:type="pct"/>
            <w:vAlign w:val="bottom"/>
          </w:tcPr>
          <w:p w14:paraId="40C29C63" w14:textId="77777777" w:rsidR="00226748" w:rsidRPr="00297E92" w:rsidRDefault="00226748" w:rsidP="00226748">
            <w:pPr>
              <w:jc w:val="right"/>
              <w:rPr>
                <w:snapToGrid w:val="0"/>
                <w:sz w:val="15"/>
                <w:szCs w:val="15"/>
                <w:lang w:eastAsia="sk-SK"/>
              </w:rPr>
            </w:pPr>
          </w:p>
        </w:tc>
      </w:tr>
      <w:tr w:rsidR="00226748" w:rsidRPr="00297E92" w14:paraId="4A9F3864" w14:textId="77777777" w:rsidTr="00BF6FD9">
        <w:tc>
          <w:tcPr>
            <w:tcW w:w="2759" w:type="pct"/>
          </w:tcPr>
          <w:p w14:paraId="7A85DB7F" w14:textId="77777777" w:rsidR="00226748" w:rsidRPr="00297E92" w:rsidRDefault="00226748" w:rsidP="00226748">
            <w:pPr>
              <w:ind w:left="176" w:hanging="176"/>
              <w:rPr>
                <w:snapToGrid w:val="0"/>
                <w:sz w:val="15"/>
                <w:szCs w:val="15"/>
                <w:lang w:eastAsia="sk-SK"/>
              </w:rPr>
            </w:pPr>
            <w:r w:rsidRPr="00297E92">
              <w:rPr>
                <w:b/>
                <w:bCs/>
                <w:i/>
                <w:snapToGrid w:val="0"/>
                <w:sz w:val="15"/>
                <w:lang w:eastAsia="sk-SK"/>
              </w:rPr>
              <w:t>Krátkodobé záväzky:</w:t>
            </w:r>
          </w:p>
        </w:tc>
        <w:tc>
          <w:tcPr>
            <w:tcW w:w="1121" w:type="pct"/>
          </w:tcPr>
          <w:p w14:paraId="7C428A39" w14:textId="77777777" w:rsidR="00226748" w:rsidRPr="00297E92" w:rsidRDefault="00226748" w:rsidP="00226748">
            <w:pPr>
              <w:jc w:val="right"/>
              <w:rPr>
                <w:snapToGrid w:val="0"/>
                <w:sz w:val="15"/>
                <w:szCs w:val="15"/>
                <w:lang w:eastAsia="sk-SK"/>
              </w:rPr>
            </w:pPr>
          </w:p>
        </w:tc>
        <w:tc>
          <w:tcPr>
            <w:tcW w:w="1120" w:type="pct"/>
          </w:tcPr>
          <w:p w14:paraId="1FBDACE9" w14:textId="77777777" w:rsidR="00226748" w:rsidRPr="00297E92" w:rsidRDefault="00226748" w:rsidP="00226748">
            <w:pPr>
              <w:jc w:val="right"/>
              <w:rPr>
                <w:snapToGrid w:val="0"/>
                <w:sz w:val="15"/>
                <w:szCs w:val="15"/>
                <w:lang w:eastAsia="sk-SK"/>
              </w:rPr>
            </w:pPr>
          </w:p>
        </w:tc>
      </w:tr>
      <w:tr w:rsidR="00226748" w:rsidRPr="00297E92" w14:paraId="40EEFC15" w14:textId="77777777" w:rsidTr="00FF6FEF">
        <w:tc>
          <w:tcPr>
            <w:tcW w:w="2759" w:type="pct"/>
            <w:vAlign w:val="center"/>
          </w:tcPr>
          <w:p w14:paraId="594334AF" w14:textId="77777777" w:rsidR="00226748" w:rsidRPr="00297E92" w:rsidRDefault="00226748" w:rsidP="00226748">
            <w:pPr>
              <w:ind w:left="176" w:hanging="176"/>
              <w:jc w:val="left"/>
              <w:rPr>
                <w:snapToGrid w:val="0"/>
                <w:sz w:val="15"/>
                <w:szCs w:val="15"/>
                <w:lang w:eastAsia="sk-SK"/>
              </w:rPr>
            </w:pPr>
            <w:r w:rsidRPr="00297E92">
              <w:rPr>
                <w:sz w:val="15"/>
              </w:rPr>
              <w:t xml:space="preserve">Záväzky </w:t>
            </w:r>
            <w:r w:rsidRPr="00297E92">
              <w:rPr>
                <w:rFonts w:cs="Arial"/>
                <w:sz w:val="15"/>
                <w:szCs w:val="15"/>
              </w:rPr>
              <w:t>do lehoty</w:t>
            </w:r>
            <w:r w:rsidRPr="00297E92">
              <w:rPr>
                <w:sz w:val="15"/>
              </w:rPr>
              <w:t xml:space="preserve"> splatnosti</w:t>
            </w:r>
          </w:p>
        </w:tc>
        <w:tc>
          <w:tcPr>
            <w:tcW w:w="1121" w:type="pct"/>
            <w:vAlign w:val="bottom"/>
          </w:tcPr>
          <w:p w14:paraId="02490E0C" w14:textId="3B92706F" w:rsidR="00226748" w:rsidRPr="00297E92" w:rsidRDefault="00410830">
            <w:pPr>
              <w:jc w:val="right"/>
              <w:rPr>
                <w:snapToGrid w:val="0"/>
                <w:sz w:val="15"/>
                <w:szCs w:val="15"/>
                <w:lang w:eastAsia="sk-SK"/>
              </w:rPr>
            </w:pPr>
            <w:r>
              <w:rPr>
                <w:snapToGrid w:val="0"/>
                <w:sz w:val="15"/>
                <w:szCs w:val="15"/>
                <w:lang w:eastAsia="sk-SK"/>
              </w:rPr>
              <w:t>15</w:t>
            </w:r>
            <w:r w:rsidR="00362179">
              <w:rPr>
                <w:snapToGrid w:val="0"/>
                <w:sz w:val="15"/>
                <w:szCs w:val="15"/>
                <w:lang w:eastAsia="sk-SK"/>
              </w:rPr>
              <w:t> </w:t>
            </w:r>
            <w:r w:rsidR="00FB75F0">
              <w:rPr>
                <w:snapToGrid w:val="0"/>
                <w:sz w:val="15"/>
                <w:szCs w:val="15"/>
                <w:lang w:eastAsia="sk-SK"/>
              </w:rPr>
              <w:t>455 454</w:t>
            </w:r>
          </w:p>
        </w:tc>
        <w:tc>
          <w:tcPr>
            <w:tcW w:w="1120" w:type="pct"/>
            <w:vAlign w:val="bottom"/>
          </w:tcPr>
          <w:p w14:paraId="47AC8820" w14:textId="4949E51D" w:rsidR="00226748" w:rsidRPr="00297E92" w:rsidRDefault="00226748" w:rsidP="00226748">
            <w:pPr>
              <w:jc w:val="right"/>
              <w:rPr>
                <w:snapToGrid w:val="0"/>
                <w:sz w:val="15"/>
                <w:szCs w:val="15"/>
                <w:lang w:eastAsia="sk-SK"/>
              </w:rPr>
            </w:pPr>
            <w:r w:rsidRPr="00297E92">
              <w:rPr>
                <w:snapToGrid w:val="0"/>
                <w:sz w:val="15"/>
                <w:szCs w:val="15"/>
                <w:lang w:eastAsia="sk-SK"/>
              </w:rPr>
              <w:t>14 890 823</w:t>
            </w:r>
          </w:p>
        </w:tc>
      </w:tr>
      <w:tr w:rsidR="00226748" w:rsidRPr="00297E92" w14:paraId="570A2E7E" w14:textId="77777777" w:rsidTr="00FF6FEF">
        <w:tc>
          <w:tcPr>
            <w:tcW w:w="2759" w:type="pct"/>
            <w:vAlign w:val="center"/>
          </w:tcPr>
          <w:p w14:paraId="2B4994E9" w14:textId="77777777" w:rsidR="00226748" w:rsidRPr="00297E92" w:rsidRDefault="00226748" w:rsidP="00226748">
            <w:pPr>
              <w:ind w:left="176" w:hanging="176"/>
              <w:jc w:val="left"/>
              <w:rPr>
                <w:snapToGrid w:val="0"/>
                <w:sz w:val="15"/>
                <w:szCs w:val="15"/>
                <w:lang w:eastAsia="sk-SK"/>
              </w:rPr>
            </w:pPr>
            <w:r w:rsidRPr="00297E92">
              <w:rPr>
                <w:sz w:val="15"/>
              </w:rPr>
              <w:t xml:space="preserve">Záväzky </w:t>
            </w:r>
            <w:r w:rsidRPr="00297E92">
              <w:rPr>
                <w:rFonts w:cs="Arial"/>
                <w:sz w:val="15"/>
                <w:szCs w:val="15"/>
              </w:rPr>
              <w:t>po lehote</w:t>
            </w:r>
            <w:r w:rsidRPr="00297E92">
              <w:rPr>
                <w:sz w:val="15"/>
              </w:rPr>
              <w:t xml:space="preserve"> splatnosti</w:t>
            </w:r>
          </w:p>
        </w:tc>
        <w:tc>
          <w:tcPr>
            <w:tcW w:w="1121" w:type="pct"/>
            <w:vAlign w:val="bottom"/>
          </w:tcPr>
          <w:p w14:paraId="40E27BF9" w14:textId="32E75B0F" w:rsidR="00226748" w:rsidRPr="00297E92" w:rsidRDefault="00D24AF4" w:rsidP="00226748">
            <w:pPr>
              <w:jc w:val="right"/>
              <w:rPr>
                <w:snapToGrid w:val="0"/>
                <w:sz w:val="15"/>
                <w:szCs w:val="15"/>
                <w:lang w:eastAsia="sk-SK"/>
              </w:rPr>
            </w:pPr>
            <w:r>
              <w:rPr>
                <w:snapToGrid w:val="0"/>
                <w:sz w:val="15"/>
                <w:szCs w:val="15"/>
                <w:lang w:eastAsia="sk-SK"/>
              </w:rPr>
              <w:t>4 216 911</w:t>
            </w:r>
          </w:p>
        </w:tc>
        <w:tc>
          <w:tcPr>
            <w:tcW w:w="1120" w:type="pct"/>
            <w:vAlign w:val="bottom"/>
          </w:tcPr>
          <w:p w14:paraId="4BBAC451" w14:textId="709D19E6" w:rsidR="00226748" w:rsidRPr="00297E92" w:rsidRDefault="00226748" w:rsidP="00226748">
            <w:pPr>
              <w:jc w:val="right"/>
              <w:rPr>
                <w:snapToGrid w:val="0"/>
                <w:sz w:val="15"/>
                <w:szCs w:val="15"/>
                <w:lang w:eastAsia="sk-SK"/>
              </w:rPr>
            </w:pPr>
            <w:r w:rsidRPr="00297E92">
              <w:rPr>
                <w:snapToGrid w:val="0"/>
                <w:sz w:val="15"/>
                <w:szCs w:val="15"/>
                <w:lang w:eastAsia="sk-SK"/>
              </w:rPr>
              <w:t>4 164 272</w:t>
            </w:r>
          </w:p>
        </w:tc>
      </w:tr>
      <w:tr w:rsidR="00226748" w:rsidRPr="00297E92" w14:paraId="7EB9C28F" w14:textId="77777777" w:rsidTr="00BF6FD9">
        <w:trPr>
          <w:cantSplit/>
        </w:trPr>
        <w:tc>
          <w:tcPr>
            <w:tcW w:w="2759" w:type="pct"/>
            <w:tcBorders>
              <w:bottom w:val="single" w:sz="8" w:space="0" w:color="auto"/>
            </w:tcBorders>
          </w:tcPr>
          <w:p w14:paraId="3CA67429" w14:textId="77777777" w:rsidR="00226748" w:rsidRPr="00297E92" w:rsidRDefault="00226748" w:rsidP="00226748">
            <w:pPr>
              <w:ind w:left="176" w:hanging="176"/>
              <w:rPr>
                <w:b/>
                <w:snapToGrid w:val="0"/>
                <w:sz w:val="15"/>
                <w:szCs w:val="15"/>
                <w:lang w:eastAsia="sk-SK"/>
              </w:rPr>
            </w:pPr>
            <w:r w:rsidRPr="00297E92">
              <w:rPr>
                <w:b/>
                <w:snapToGrid w:val="0"/>
                <w:sz w:val="15"/>
                <w:lang w:eastAsia="sk-SK"/>
              </w:rPr>
              <w:t>Spolu krátkodobé záväzky</w:t>
            </w:r>
          </w:p>
        </w:tc>
        <w:tc>
          <w:tcPr>
            <w:tcW w:w="1121" w:type="pct"/>
            <w:tcBorders>
              <w:top w:val="single" w:sz="4" w:space="0" w:color="auto"/>
              <w:bottom w:val="single" w:sz="8" w:space="0" w:color="auto"/>
            </w:tcBorders>
            <w:vAlign w:val="bottom"/>
          </w:tcPr>
          <w:p w14:paraId="58C3214F" w14:textId="7BF02E7C" w:rsidR="00226748" w:rsidRPr="00297E92" w:rsidRDefault="001F489A">
            <w:pPr>
              <w:jc w:val="right"/>
              <w:rPr>
                <w:b/>
                <w:snapToGrid w:val="0"/>
                <w:sz w:val="15"/>
                <w:szCs w:val="15"/>
                <w:lang w:eastAsia="sk-SK"/>
              </w:rPr>
            </w:pPr>
            <w:r>
              <w:rPr>
                <w:b/>
                <w:snapToGrid w:val="0"/>
                <w:sz w:val="15"/>
                <w:szCs w:val="15"/>
                <w:lang w:eastAsia="sk-SK"/>
              </w:rPr>
              <w:t>19</w:t>
            </w:r>
            <w:r w:rsidR="00362179">
              <w:rPr>
                <w:b/>
                <w:snapToGrid w:val="0"/>
                <w:sz w:val="15"/>
                <w:szCs w:val="15"/>
                <w:lang w:eastAsia="sk-SK"/>
              </w:rPr>
              <w:t> </w:t>
            </w:r>
            <w:r w:rsidR="00FB75F0">
              <w:rPr>
                <w:b/>
                <w:snapToGrid w:val="0"/>
                <w:sz w:val="15"/>
                <w:szCs w:val="15"/>
                <w:lang w:eastAsia="sk-SK"/>
              </w:rPr>
              <w:t>672 365</w:t>
            </w:r>
          </w:p>
        </w:tc>
        <w:tc>
          <w:tcPr>
            <w:tcW w:w="1120" w:type="pct"/>
            <w:tcBorders>
              <w:top w:val="single" w:sz="4" w:space="0" w:color="auto"/>
              <w:bottom w:val="single" w:sz="8" w:space="0" w:color="auto"/>
            </w:tcBorders>
            <w:vAlign w:val="bottom"/>
          </w:tcPr>
          <w:p w14:paraId="50E1BA6D" w14:textId="145E661F" w:rsidR="00226748" w:rsidRPr="00297E92" w:rsidRDefault="00226748" w:rsidP="00226748">
            <w:pPr>
              <w:jc w:val="right"/>
              <w:rPr>
                <w:b/>
                <w:snapToGrid w:val="0"/>
                <w:sz w:val="15"/>
                <w:szCs w:val="15"/>
                <w:lang w:eastAsia="sk-SK"/>
              </w:rPr>
            </w:pPr>
            <w:r w:rsidRPr="00297E92">
              <w:rPr>
                <w:b/>
                <w:snapToGrid w:val="0"/>
                <w:sz w:val="15"/>
                <w:szCs w:val="15"/>
                <w:lang w:eastAsia="sk-SK"/>
              </w:rPr>
              <w:t>19 055 095</w:t>
            </w:r>
          </w:p>
        </w:tc>
      </w:tr>
    </w:tbl>
    <w:p w14:paraId="3769D56C" w14:textId="77777777" w:rsidR="0071247B" w:rsidRPr="00297E92" w:rsidRDefault="0071247B" w:rsidP="002B0480"/>
    <w:p w14:paraId="722D523E" w14:textId="04806DDC" w:rsidR="00A86C51" w:rsidRPr="00297E92" w:rsidRDefault="00E4573C" w:rsidP="00374FB9">
      <w:r w:rsidRPr="00D24AF4">
        <w:rPr>
          <w:snapToGrid w:val="0"/>
          <w:lang w:eastAsia="sk-SK"/>
        </w:rPr>
        <w:t xml:space="preserve">Dlhodobé záväzky </w:t>
      </w:r>
      <w:r w:rsidR="00374FB9" w:rsidRPr="00D24AF4">
        <w:rPr>
          <w:snapToGrid w:val="0"/>
          <w:lang w:eastAsia="sk-SK"/>
        </w:rPr>
        <w:t xml:space="preserve">predstavujú úvery voči </w:t>
      </w:r>
      <w:r w:rsidR="002741E2" w:rsidRPr="00D24AF4">
        <w:rPr>
          <w:snapToGrid w:val="0"/>
          <w:lang w:eastAsia="sk-SK"/>
        </w:rPr>
        <w:t xml:space="preserve">materskej spoločnosti </w:t>
      </w:r>
      <w:r w:rsidR="003C57CF" w:rsidRPr="00D24AF4">
        <w:t>CARNIBONA HOLDINGS LIMITED</w:t>
      </w:r>
      <w:r w:rsidR="00A86C51" w:rsidRPr="00D24AF4">
        <w:t>.</w:t>
      </w:r>
    </w:p>
    <w:p w14:paraId="4FB915B3" w14:textId="77777777" w:rsidR="008513B4" w:rsidRPr="00297E92" w:rsidRDefault="008513B4" w:rsidP="00374FB9">
      <w:pPr>
        <w:rPr>
          <w:highlight w:val="yellow"/>
        </w:rPr>
      </w:pPr>
    </w:p>
    <w:tbl>
      <w:tblPr>
        <w:tblW w:w="0" w:type="auto"/>
        <w:tblCellMar>
          <w:left w:w="70" w:type="dxa"/>
          <w:right w:w="70" w:type="dxa"/>
        </w:tblCellMar>
        <w:tblLook w:val="04A0" w:firstRow="1" w:lastRow="0" w:firstColumn="1" w:lastColumn="0" w:noHBand="0" w:noVBand="1"/>
      </w:tblPr>
      <w:tblGrid>
        <w:gridCol w:w="2133"/>
        <w:gridCol w:w="708"/>
        <w:gridCol w:w="1020"/>
        <w:gridCol w:w="1013"/>
        <w:gridCol w:w="1786"/>
        <w:gridCol w:w="1084"/>
        <w:gridCol w:w="1327"/>
      </w:tblGrid>
      <w:tr w:rsidR="00EB5F33" w:rsidRPr="00297E92" w14:paraId="324F68C6" w14:textId="77777777" w:rsidTr="00323E56">
        <w:tc>
          <w:tcPr>
            <w:tcW w:w="2221" w:type="dxa"/>
            <w:tcBorders>
              <w:top w:val="single" w:sz="8" w:space="0" w:color="auto"/>
              <w:left w:val="nil"/>
              <w:bottom w:val="nil"/>
              <w:right w:val="nil"/>
            </w:tcBorders>
            <w:shd w:val="clear" w:color="auto" w:fill="auto"/>
            <w:vAlign w:val="center"/>
            <w:hideMark/>
          </w:tcPr>
          <w:p w14:paraId="0A825391" w14:textId="77777777" w:rsidR="00EB5F33" w:rsidRPr="00297E92" w:rsidRDefault="00EB5F33" w:rsidP="00916357">
            <w:pPr>
              <w:jc w:val="left"/>
              <w:rPr>
                <w:rFonts w:cs="Arial"/>
                <w:b/>
                <w:bCs/>
                <w:i/>
                <w:iCs/>
                <w:sz w:val="15"/>
                <w:szCs w:val="15"/>
                <w:lang w:eastAsia="sk-SK"/>
              </w:rPr>
            </w:pPr>
            <w:bookmarkStart w:id="8" w:name="RANGE!B9:G18"/>
            <w:r w:rsidRPr="00297E92">
              <w:rPr>
                <w:rFonts w:cs="Arial"/>
                <w:b/>
                <w:bCs/>
                <w:i/>
                <w:iCs/>
                <w:sz w:val="15"/>
                <w:szCs w:val="15"/>
                <w:lang w:eastAsia="sk-SK"/>
              </w:rPr>
              <w:t>Položka</w:t>
            </w:r>
            <w:bookmarkEnd w:id="8"/>
          </w:p>
        </w:tc>
        <w:tc>
          <w:tcPr>
            <w:tcW w:w="719" w:type="dxa"/>
            <w:tcBorders>
              <w:top w:val="single" w:sz="8" w:space="0" w:color="auto"/>
              <w:left w:val="nil"/>
              <w:bottom w:val="nil"/>
              <w:right w:val="nil"/>
            </w:tcBorders>
            <w:shd w:val="clear" w:color="auto" w:fill="auto"/>
            <w:vAlign w:val="center"/>
            <w:hideMark/>
          </w:tcPr>
          <w:p w14:paraId="44CC857E" w14:textId="77777777" w:rsidR="00EB5F33" w:rsidRPr="00297E92" w:rsidRDefault="00EB5F33" w:rsidP="00916357">
            <w:pPr>
              <w:jc w:val="center"/>
              <w:rPr>
                <w:rFonts w:cs="Arial"/>
                <w:b/>
                <w:bCs/>
                <w:i/>
                <w:iCs/>
                <w:sz w:val="15"/>
                <w:szCs w:val="15"/>
                <w:lang w:eastAsia="sk-SK"/>
              </w:rPr>
            </w:pPr>
            <w:r w:rsidRPr="00297E92">
              <w:rPr>
                <w:rFonts w:cs="Arial"/>
                <w:b/>
                <w:bCs/>
                <w:i/>
                <w:iCs/>
                <w:sz w:val="15"/>
                <w:szCs w:val="15"/>
                <w:lang w:eastAsia="sk-SK"/>
              </w:rPr>
              <w:t>Mena</w:t>
            </w:r>
          </w:p>
        </w:tc>
        <w:tc>
          <w:tcPr>
            <w:tcW w:w="1037" w:type="dxa"/>
            <w:tcBorders>
              <w:top w:val="single" w:sz="8" w:space="0" w:color="auto"/>
              <w:left w:val="nil"/>
              <w:bottom w:val="nil"/>
              <w:right w:val="nil"/>
            </w:tcBorders>
            <w:shd w:val="clear" w:color="auto" w:fill="auto"/>
            <w:vAlign w:val="center"/>
            <w:hideMark/>
          </w:tcPr>
          <w:p w14:paraId="752A05DE" w14:textId="77777777" w:rsidR="00EB5F33" w:rsidRPr="00297E92" w:rsidRDefault="00EB5F33" w:rsidP="00916357">
            <w:pPr>
              <w:jc w:val="center"/>
              <w:rPr>
                <w:rFonts w:cs="Arial"/>
                <w:b/>
                <w:bCs/>
                <w:i/>
                <w:iCs/>
                <w:sz w:val="15"/>
                <w:szCs w:val="15"/>
                <w:lang w:eastAsia="sk-SK"/>
              </w:rPr>
            </w:pPr>
            <w:r w:rsidRPr="00297E92">
              <w:rPr>
                <w:rFonts w:cs="Arial"/>
                <w:b/>
                <w:bCs/>
                <w:i/>
                <w:iCs/>
                <w:sz w:val="15"/>
                <w:szCs w:val="15"/>
                <w:lang w:eastAsia="sk-SK"/>
              </w:rPr>
              <w:t>Úrok p. a. v %</w:t>
            </w:r>
          </w:p>
        </w:tc>
        <w:tc>
          <w:tcPr>
            <w:tcW w:w="843" w:type="dxa"/>
            <w:tcBorders>
              <w:top w:val="single" w:sz="8" w:space="0" w:color="auto"/>
              <w:left w:val="nil"/>
              <w:bottom w:val="nil"/>
              <w:right w:val="nil"/>
            </w:tcBorders>
            <w:shd w:val="clear" w:color="auto" w:fill="auto"/>
            <w:vAlign w:val="center"/>
            <w:hideMark/>
          </w:tcPr>
          <w:p w14:paraId="68300058" w14:textId="77777777" w:rsidR="00EB5F33" w:rsidRPr="00297E92" w:rsidRDefault="00EB5F33" w:rsidP="00916357">
            <w:pPr>
              <w:jc w:val="center"/>
              <w:rPr>
                <w:rFonts w:cs="Arial"/>
                <w:b/>
                <w:bCs/>
                <w:i/>
                <w:iCs/>
                <w:sz w:val="15"/>
                <w:szCs w:val="15"/>
                <w:lang w:eastAsia="sk-SK"/>
              </w:rPr>
            </w:pPr>
            <w:r w:rsidRPr="00297E92">
              <w:rPr>
                <w:rFonts w:cs="Arial"/>
                <w:b/>
                <w:bCs/>
                <w:i/>
                <w:iCs/>
                <w:sz w:val="15"/>
                <w:szCs w:val="15"/>
                <w:lang w:eastAsia="sk-SK"/>
              </w:rPr>
              <w:t>Dátum splatnosti</w:t>
            </w:r>
          </w:p>
        </w:tc>
        <w:tc>
          <w:tcPr>
            <w:tcW w:w="1801" w:type="dxa"/>
            <w:tcBorders>
              <w:top w:val="single" w:sz="8" w:space="0" w:color="auto"/>
              <w:left w:val="nil"/>
              <w:bottom w:val="nil"/>
              <w:right w:val="nil"/>
            </w:tcBorders>
            <w:shd w:val="clear" w:color="auto" w:fill="auto"/>
            <w:vAlign w:val="center"/>
            <w:hideMark/>
          </w:tcPr>
          <w:p w14:paraId="148A22FD" w14:textId="6EA30BE1" w:rsidR="00EB5F33" w:rsidRPr="00297E92" w:rsidRDefault="00EB5F33" w:rsidP="009C4BF9">
            <w:pPr>
              <w:jc w:val="center"/>
              <w:rPr>
                <w:rFonts w:cs="Arial"/>
                <w:b/>
                <w:bCs/>
                <w:i/>
                <w:iCs/>
                <w:sz w:val="15"/>
                <w:szCs w:val="15"/>
                <w:lang w:eastAsia="sk-SK"/>
              </w:rPr>
            </w:pPr>
            <w:r w:rsidRPr="00297E92">
              <w:rPr>
                <w:rFonts w:cs="Arial"/>
                <w:b/>
                <w:bCs/>
                <w:i/>
                <w:iCs/>
                <w:sz w:val="15"/>
                <w:szCs w:val="15"/>
              </w:rPr>
              <w:t>K 31. decembru 201</w:t>
            </w:r>
            <w:r w:rsidR="00226748">
              <w:rPr>
                <w:rFonts w:cs="Arial"/>
                <w:b/>
                <w:bCs/>
                <w:i/>
                <w:iCs/>
                <w:sz w:val="15"/>
                <w:szCs w:val="15"/>
              </w:rPr>
              <w:t>6</w:t>
            </w:r>
            <w:r w:rsidRPr="00297E92">
              <w:rPr>
                <w:rFonts w:cs="Arial"/>
                <w:b/>
                <w:bCs/>
                <w:i/>
                <w:iCs/>
                <w:sz w:val="15"/>
                <w:szCs w:val="15"/>
              </w:rPr>
              <w:t>(v príslušnej mene)</w:t>
            </w:r>
          </w:p>
        </w:tc>
        <w:tc>
          <w:tcPr>
            <w:tcW w:w="1111" w:type="dxa"/>
            <w:tcBorders>
              <w:top w:val="single" w:sz="8" w:space="0" w:color="auto"/>
              <w:left w:val="nil"/>
              <w:bottom w:val="nil"/>
              <w:right w:val="nil"/>
            </w:tcBorders>
          </w:tcPr>
          <w:p w14:paraId="126CF06C" w14:textId="000BA88F" w:rsidR="00EB5F33" w:rsidRPr="00297E92" w:rsidRDefault="00EB5F33" w:rsidP="009C4BF9">
            <w:pPr>
              <w:jc w:val="center"/>
              <w:rPr>
                <w:rFonts w:cs="Arial"/>
                <w:b/>
                <w:bCs/>
                <w:i/>
                <w:iCs/>
                <w:sz w:val="15"/>
                <w:szCs w:val="15"/>
              </w:rPr>
            </w:pPr>
            <w:r w:rsidRPr="00297E92">
              <w:rPr>
                <w:rFonts w:cs="Arial"/>
                <w:b/>
                <w:bCs/>
                <w:i/>
                <w:iCs/>
                <w:sz w:val="15"/>
                <w:szCs w:val="15"/>
              </w:rPr>
              <w:t>K 31. 12. 201</w:t>
            </w:r>
            <w:r w:rsidR="00226748">
              <w:rPr>
                <w:rFonts w:cs="Arial"/>
                <w:b/>
                <w:bCs/>
                <w:i/>
                <w:iCs/>
                <w:sz w:val="15"/>
                <w:szCs w:val="15"/>
              </w:rPr>
              <w:t>6</w:t>
            </w:r>
            <w:r w:rsidRPr="00297E92">
              <w:rPr>
                <w:rFonts w:cs="Arial"/>
                <w:b/>
                <w:bCs/>
                <w:i/>
                <w:iCs/>
                <w:sz w:val="15"/>
                <w:szCs w:val="15"/>
              </w:rPr>
              <w:t xml:space="preserve"> </w:t>
            </w:r>
            <w:r w:rsidRPr="00297E92">
              <w:rPr>
                <w:rFonts w:cs="Arial"/>
                <w:b/>
                <w:bCs/>
                <w:i/>
                <w:iCs/>
                <w:sz w:val="15"/>
                <w:szCs w:val="15"/>
              </w:rPr>
              <w:br/>
              <w:t>(v eurách)</w:t>
            </w:r>
          </w:p>
        </w:tc>
        <w:tc>
          <w:tcPr>
            <w:tcW w:w="1339" w:type="dxa"/>
            <w:tcBorders>
              <w:top w:val="single" w:sz="8" w:space="0" w:color="auto"/>
              <w:left w:val="nil"/>
              <w:bottom w:val="nil"/>
              <w:right w:val="nil"/>
            </w:tcBorders>
            <w:shd w:val="clear" w:color="auto" w:fill="auto"/>
            <w:vAlign w:val="center"/>
            <w:hideMark/>
          </w:tcPr>
          <w:p w14:paraId="78500EA9" w14:textId="5A4E2620" w:rsidR="00EB5F33" w:rsidRPr="00297E92" w:rsidRDefault="00EB5F33" w:rsidP="009C4BF9">
            <w:pPr>
              <w:jc w:val="center"/>
              <w:rPr>
                <w:rFonts w:cs="Arial"/>
                <w:b/>
                <w:bCs/>
                <w:i/>
                <w:iCs/>
                <w:sz w:val="15"/>
                <w:szCs w:val="15"/>
                <w:lang w:eastAsia="sk-SK"/>
              </w:rPr>
            </w:pPr>
            <w:r w:rsidRPr="00297E92">
              <w:rPr>
                <w:rFonts w:cs="Arial"/>
                <w:b/>
                <w:bCs/>
                <w:i/>
                <w:iCs/>
                <w:sz w:val="15"/>
                <w:szCs w:val="15"/>
              </w:rPr>
              <w:t>K 31. decembru 201</w:t>
            </w:r>
            <w:r w:rsidR="00226748">
              <w:rPr>
                <w:rFonts w:cs="Arial"/>
                <w:b/>
                <w:bCs/>
                <w:i/>
                <w:iCs/>
                <w:sz w:val="15"/>
                <w:szCs w:val="15"/>
              </w:rPr>
              <w:t xml:space="preserve">5 </w:t>
            </w:r>
            <w:r w:rsidRPr="00297E92">
              <w:rPr>
                <w:rFonts w:cs="Arial"/>
                <w:b/>
                <w:bCs/>
                <w:i/>
                <w:iCs/>
                <w:sz w:val="15"/>
                <w:szCs w:val="15"/>
              </w:rPr>
              <w:t>(v príslušnej mene)</w:t>
            </w:r>
          </w:p>
        </w:tc>
      </w:tr>
      <w:tr w:rsidR="00226748" w:rsidRPr="00297E92" w14:paraId="3D848CCD" w14:textId="77777777" w:rsidTr="00323E56">
        <w:tc>
          <w:tcPr>
            <w:tcW w:w="2221" w:type="dxa"/>
            <w:tcBorders>
              <w:top w:val="single" w:sz="4" w:space="0" w:color="auto"/>
              <w:left w:val="nil"/>
              <w:bottom w:val="nil"/>
              <w:right w:val="nil"/>
            </w:tcBorders>
            <w:shd w:val="clear" w:color="auto" w:fill="auto"/>
            <w:vAlign w:val="center"/>
            <w:hideMark/>
          </w:tcPr>
          <w:p w14:paraId="2B7345AE" w14:textId="77777777" w:rsidR="00226748" w:rsidRPr="00297E92" w:rsidRDefault="00226748" w:rsidP="00226748">
            <w:pPr>
              <w:jc w:val="left"/>
              <w:rPr>
                <w:rFonts w:cs="Arial"/>
                <w:sz w:val="15"/>
                <w:szCs w:val="15"/>
                <w:lang w:eastAsia="sk-SK"/>
              </w:rPr>
            </w:pPr>
            <w:r w:rsidRPr="00297E92">
              <w:rPr>
                <w:rFonts w:cs="Arial"/>
                <w:sz w:val="15"/>
                <w:szCs w:val="15"/>
                <w:lang w:eastAsia="sk-SK"/>
              </w:rPr>
              <w:t>Dlhodobé pôžičky:</w:t>
            </w:r>
          </w:p>
        </w:tc>
        <w:tc>
          <w:tcPr>
            <w:tcW w:w="719" w:type="dxa"/>
            <w:tcBorders>
              <w:top w:val="single" w:sz="4" w:space="0" w:color="auto"/>
              <w:left w:val="nil"/>
              <w:bottom w:val="nil"/>
              <w:right w:val="nil"/>
            </w:tcBorders>
            <w:shd w:val="clear" w:color="auto" w:fill="auto"/>
            <w:vAlign w:val="bottom"/>
          </w:tcPr>
          <w:p w14:paraId="0044DE36" w14:textId="77777777" w:rsidR="00226748" w:rsidRPr="00297E92" w:rsidRDefault="00226748" w:rsidP="00226748">
            <w:pPr>
              <w:jc w:val="center"/>
              <w:rPr>
                <w:rFonts w:cs="Arial"/>
                <w:sz w:val="15"/>
                <w:szCs w:val="15"/>
                <w:lang w:eastAsia="sk-SK"/>
              </w:rPr>
            </w:pPr>
          </w:p>
        </w:tc>
        <w:tc>
          <w:tcPr>
            <w:tcW w:w="1037" w:type="dxa"/>
            <w:tcBorders>
              <w:top w:val="single" w:sz="4" w:space="0" w:color="auto"/>
              <w:left w:val="nil"/>
              <w:bottom w:val="nil"/>
              <w:right w:val="nil"/>
            </w:tcBorders>
            <w:shd w:val="clear" w:color="auto" w:fill="auto"/>
            <w:vAlign w:val="bottom"/>
          </w:tcPr>
          <w:p w14:paraId="6D0D615B" w14:textId="77777777" w:rsidR="00226748" w:rsidRPr="00297E92" w:rsidRDefault="00226748" w:rsidP="00226748">
            <w:pPr>
              <w:jc w:val="center"/>
              <w:rPr>
                <w:rFonts w:cs="Arial"/>
                <w:sz w:val="15"/>
                <w:szCs w:val="15"/>
                <w:lang w:eastAsia="sk-SK"/>
              </w:rPr>
            </w:pPr>
          </w:p>
        </w:tc>
        <w:tc>
          <w:tcPr>
            <w:tcW w:w="843" w:type="dxa"/>
            <w:tcBorders>
              <w:top w:val="single" w:sz="4" w:space="0" w:color="auto"/>
              <w:left w:val="nil"/>
              <w:bottom w:val="nil"/>
              <w:right w:val="nil"/>
            </w:tcBorders>
            <w:shd w:val="clear" w:color="auto" w:fill="auto"/>
            <w:vAlign w:val="bottom"/>
          </w:tcPr>
          <w:p w14:paraId="355CD28D" w14:textId="77777777" w:rsidR="00226748" w:rsidRPr="00297E92" w:rsidRDefault="00226748" w:rsidP="00226748">
            <w:pPr>
              <w:jc w:val="center"/>
              <w:rPr>
                <w:rFonts w:cs="Arial"/>
                <w:sz w:val="15"/>
                <w:szCs w:val="15"/>
                <w:lang w:eastAsia="sk-SK"/>
              </w:rPr>
            </w:pPr>
          </w:p>
        </w:tc>
        <w:tc>
          <w:tcPr>
            <w:tcW w:w="1801" w:type="dxa"/>
            <w:tcBorders>
              <w:top w:val="single" w:sz="4" w:space="0" w:color="auto"/>
              <w:left w:val="nil"/>
              <w:bottom w:val="nil"/>
              <w:right w:val="nil"/>
            </w:tcBorders>
            <w:shd w:val="clear" w:color="auto" w:fill="auto"/>
            <w:vAlign w:val="bottom"/>
          </w:tcPr>
          <w:p w14:paraId="45064211" w14:textId="031991F7" w:rsidR="00226748" w:rsidRPr="00297E92" w:rsidRDefault="00226748" w:rsidP="00226748">
            <w:pPr>
              <w:jc w:val="right"/>
              <w:rPr>
                <w:rFonts w:cs="Arial"/>
                <w:sz w:val="15"/>
                <w:szCs w:val="15"/>
                <w:lang w:eastAsia="sk-SK"/>
              </w:rPr>
            </w:pPr>
          </w:p>
        </w:tc>
        <w:tc>
          <w:tcPr>
            <w:tcW w:w="1111" w:type="dxa"/>
            <w:tcBorders>
              <w:top w:val="single" w:sz="4" w:space="0" w:color="auto"/>
              <w:left w:val="nil"/>
              <w:bottom w:val="nil"/>
              <w:right w:val="nil"/>
            </w:tcBorders>
          </w:tcPr>
          <w:p w14:paraId="1C214DA9" w14:textId="7E66E2BE" w:rsidR="00226748" w:rsidRPr="00297E92" w:rsidRDefault="00970E27" w:rsidP="00226748">
            <w:pPr>
              <w:jc w:val="right"/>
              <w:rPr>
                <w:rFonts w:cs="Arial"/>
                <w:sz w:val="15"/>
                <w:szCs w:val="15"/>
                <w:lang w:eastAsia="sk-SK"/>
              </w:rPr>
            </w:pPr>
            <w:r>
              <w:rPr>
                <w:rFonts w:cs="Arial"/>
                <w:sz w:val="15"/>
                <w:szCs w:val="15"/>
                <w:lang w:eastAsia="sk-SK"/>
              </w:rPr>
              <w:t>32 952 594</w:t>
            </w:r>
          </w:p>
        </w:tc>
        <w:tc>
          <w:tcPr>
            <w:tcW w:w="1339" w:type="dxa"/>
            <w:tcBorders>
              <w:top w:val="single" w:sz="4" w:space="0" w:color="auto"/>
              <w:left w:val="nil"/>
              <w:bottom w:val="nil"/>
              <w:right w:val="nil"/>
            </w:tcBorders>
            <w:shd w:val="clear" w:color="auto" w:fill="auto"/>
            <w:vAlign w:val="bottom"/>
          </w:tcPr>
          <w:p w14:paraId="44AD0ACF" w14:textId="070166E8" w:rsidR="00226748" w:rsidRPr="00297E92" w:rsidRDefault="00226748" w:rsidP="00226748">
            <w:pPr>
              <w:jc w:val="right"/>
              <w:rPr>
                <w:rFonts w:cs="Arial"/>
                <w:sz w:val="15"/>
                <w:szCs w:val="15"/>
                <w:lang w:eastAsia="sk-SK"/>
              </w:rPr>
            </w:pPr>
            <w:r w:rsidRPr="00297E92">
              <w:rPr>
                <w:rFonts w:cs="Arial"/>
                <w:sz w:val="15"/>
                <w:szCs w:val="15"/>
                <w:lang w:eastAsia="sk-SK"/>
              </w:rPr>
              <w:t>28 582 285</w:t>
            </w:r>
          </w:p>
        </w:tc>
      </w:tr>
      <w:tr w:rsidR="00226748" w:rsidRPr="00297E92" w14:paraId="6F29AD32" w14:textId="77777777" w:rsidTr="00323E56">
        <w:tc>
          <w:tcPr>
            <w:tcW w:w="2221" w:type="dxa"/>
            <w:tcBorders>
              <w:top w:val="nil"/>
              <w:left w:val="nil"/>
              <w:bottom w:val="nil"/>
              <w:right w:val="nil"/>
            </w:tcBorders>
            <w:shd w:val="clear" w:color="auto" w:fill="auto"/>
            <w:vAlign w:val="center"/>
            <w:hideMark/>
          </w:tcPr>
          <w:p w14:paraId="211A7A01" w14:textId="77777777" w:rsidR="00226748" w:rsidRPr="00297E92" w:rsidRDefault="00226748" w:rsidP="00226748">
            <w:pPr>
              <w:ind w:left="142"/>
              <w:jc w:val="left"/>
              <w:rPr>
                <w:rFonts w:cs="Arial"/>
                <w:i/>
                <w:iCs/>
                <w:sz w:val="15"/>
                <w:szCs w:val="15"/>
                <w:lang w:eastAsia="sk-SK"/>
              </w:rPr>
            </w:pPr>
            <w:r w:rsidRPr="00297E92">
              <w:rPr>
                <w:rFonts w:cs="Arial"/>
                <w:i/>
                <w:iCs/>
                <w:sz w:val="15"/>
                <w:szCs w:val="15"/>
                <w:lang w:eastAsia="sk-SK"/>
              </w:rPr>
              <w:t>CARNIBONA HOLDINGS LIMITED</w:t>
            </w:r>
          </w:p>
        </w:tc>
        <w:tc>
          <w:tcPr>
            <w:tcW w:w="719" w:type="dxa"/>
            <w:tcBorders>
              <w:top w:val="nil"/>
              <w:left w:val="nil"/>
              <w:bottom w:val="nil"/>
              <w:right w:val="nil"/>
            </w:tcBorders>
            <w:shd w:val="clear" w:color="auto" w:fill="auto"/>
            <w:vAlign w:val="bottom"/>
            <w:hideMark/>
          </w:tcPr>
          <w:p w14:paraId="0FC73090" w14:textId="77777777" w:rsidR="00226748" w:rsidRPr="00297E92" w:rsidRDefault="00226748" w:rsidP="00226748">
            <w:pPr>
              <w:jc w:val="center"/>
              <w:rPr>
                <w:rFonts w:cs="Arial"/>
                <w:i/>
                <w:sz w:val="15"/>
                <w:szCs w:val="15"/>
                <w:lang w:eastAsia="sk-SK"/>
              </w:rPr>
            </w:pPr>
            <w:r w:rsidRPr="00297E92">
              <w:rPr>
                <w:rFonts w:cs="Arial"/>
                <w:i/>
                <w:sz w:val="15"/>
                <w:szCs w:val="15"/>
                <w:lang w:eastAsia="sk-SK"/>
              </w:rPr>
              <w:t>EUR</w:t>
            </w:r>
          </w:p>
        </w:tc>
        <w:tc>
          <w:tcPr>
            <w:tcW w:w="1037" w:type="dxa"/>
            <w:tcBorders>
              <w:top w:val="nil"/>
              <w:left w:val="nil"/>
              <w:bottom w:val="nil"/>
              <w:right w:val="nil"/>
            </w:tcBorders>
            <w:shd w:val="clear" w:color="auto" w:fill="auto"/>
            <w:vAlign w:val="bottom"/>
          </w:tcPr>
          <w:p w14:paraId="679EC0A1" w14:textId="77777777" w:rsidR="00226748" w:rsidRPr="00297E92" w:rsidRDefault="00226748" w:rsidP="00226748">
            <w:pPr>
              <w:jc w:val="center"/>
              <w:rPr>
                <w:rFonts w:cs="Arial"/>
                <w:i/>
                <w:sz w:val="15"/>
                <w:szCs w:val="15"/>
                <w:lang w:eastAsia="sk-SK"/>
              </w:rPr>
            </w:pPr>
            <w:r w:rsidRPr="00297E92">
              <w:rPr>
                <w:rFonts w:cs="Arial"/>
                <w:i/>
                <w:sz w:val="15"/>
                <w:szCs w:val="15"/>
                <w:lang w:eastAsia="sk-SK"/>
              </w:rPr>
              <w:t>12M EURIBOR + 4,527 %</w:t>
            </w:r>
          </w:p>
        </w:tc>
        <w:tc>
          <w:tcPr>
            <w:tcW w:w="843" w:type="dxa"/>
            <w:tcBorders>
              <w:top w:val="nil"/>
              <w:left w:val="nil"/>
              <w:bottom w:val="nil"/>
              <w:right w:val="nil"/>
            </w:tcBorders>
            <w:shd w:val="clear" w:color="auto" w:fill="auto"/>
            <w:vAlign w:val="bottom"/>
          </w:tcPr>
          <w:p w14:paraId="5050C2CB" w14:textId="77777777" w:rsidR="00226748" w:rsidRPr="00564063" w:rsidRDefault="00226748" w:rsidP="00226748">
            <w:pPr>
              <w:jc w:val="center"/>
              <w:rPr>
                <w:rFonts w:cs="Arial"/>
                <w:i/>
                <w:sz w:val="15"/>
                <w:szCs w:val="15"/>
                <w:lang w:eastAsia="sk-SK"/>
              </w:rPr>
            </w:pPr>
            <w:r w:rsidRPr="00564063">
              <w:rPr>
                <w:rFonts w:cs="Arial"/>
                <w:i/>
                <w:sz w:val="15"/>
                <w:szCs w:val="15"/>
                <w:lang w:eastAsia="sk-SK"/>
              </w:rPr>
              <w:t>31.12.2017</w:t>
            </w:r>
          </w:p>
        </w:tc>
        <w:tc>
          <w:tcPr>
            <w:tcW w:w="1801" w:type="dxa"/>
            <w:tcBorders>
              <w:top w:val="nil"/>
              <w:left w:val="nil"/>
              <w:bottom w:val="nil"/>
              <w:right w:val="nil"/>
            </w:tcBorders>
            <w:shd w:val="clear" w:color="auto" w:fill="auto"/>
            <w:vAlign w:val="bottom"/>
          </w:tcPr>
          <w:p w14:paraId="454DCB93" w14:textId="1A68BA3D" w:rsidR="00226748" w:rsidRPr="00297E92" w:rsidRDefault="00226748" w:rsidP="00226748">
            <w:pPr>
              <w:jc w:val="right"/>
              <w:rPr>
                <w:rFonts w:cs="Arial"/>
                <w:i/>
                <w:sz w:val="15"/>
                <w:szCs w:val="15"/>
                <w:lang w:eastAsia="sk-SK"/>
              </w:rPr>
            </w:pPr>
          </w:p>
        </w:tc>
        <w:tc>
          <w:tcPr>
            <w:tcW w:w="1111" w:type="dxa"/>
            <w:tcBorders>
              <w:top w:val="nil"/>
              <w:left w:val="nil"/>
              <w:bottom w:val="nil"/>
              <w:right w:val="nil"/>
            </w:tcBorders>
          </w:tcPr>
          <w:p w14:paraId="79C81359" w14:textId="77777777" w:rsidR="00226748" w:rsidRDefault="00226748" w:rsidP="00226748">
            <w:pPr>
              <w:jc w:val="right"/>
              <w:rPr>
                <w:rFonts w:cs="Arial"/>
                <w:i/>
                <w:sz w:val="15"/>
                <w:szCs w:val="15"/>
                <w:lang w:eastAsia="sk-SK"/>
              </w:rPr>
            </w:pPr>
          </w:p>
          <w:p w14:paraId="0B9B31B3" w14:textId="77777777" w:rsidR="00970E27" w:rsidRDefault="00970E27" w:rsidP="00226748">
            <w:pPr>
              <w:jc w:val="right"/>
              <w:rPr>
                <w:rFonts w:cs="Arial"/>
                <w:i/>
                <w:sz w:val="15"/>
                <w:szCs w:val="15"/>
                <w:lang w:eastAsia="sk-SK"/>
              </w:rPr>
            </w:pPr>
          </w:p>
          <w:p w14:paraId="54879A79" w14:textId="497B0E72" w:rsidR="00970E27" w:rsidRPr="00297E92" w:rsidRDefault="00970E27" w:rsidP="00226748">
            <w:pPr>
              <w:jc w:val="right"/>
              <w:rPr>
                <w:rFonts w:cs="Arial"/>
                <w:i/>
                <w:sz w:val="15"/>
                <w:szCs w:val="15"/>
                <w:lang w:eastAsia="sk-SK"/>
              </w:rPr>
            </w:pPr>
            <w:r>
              <w:rPr>
                <w:rFonts w:cs="Arial"/>
                <w:i/>
                <w:sz w:val="15"/>
                <w:szCs w:val="15"/>
                <w:lang w:eastAsia="sk-SK"/>
              </w:rPr>
              <w:t>23 464 659</w:t>
            </w:r>
          </w:p>
        </w:tc>
        <w:tc>
          <w:tcPr>
            <w:tcW w:w="1339" w:type="dxa"/>
            <w:tcBorders>
              <w:top w:val="nil"/>
              <w:left w:val="nil"/>
              <w:bottom w:val="nil"/>
              <w:right w:val="nil"/>
            </w:tcBorders>
            <w:shd w:val="clear" w:color="auto" w:fill="auto"/>
            <w:vAlign w:val="bottom"/>
            <w:hideMark/>
          </w:tcPr>
          <w:p w14:paraId="6EB349F8" w14:textId="1D59FC39" w:rsidR="00226748" w:rsidRPr="00297E92" w:rsidRDefault="00226748" w:rsidP="00226748">
            <w:pPr>
              <w:jc w:val="right"/>
              <w:rPr>
                <w:rFonts w:cs="Arial"/>
                <w:i/>
                <w:sz w:val="15"/>
                <w:szCs w:val="15"/>
                <w:lang w:eastAsia="sk-SK"/>
              </w:rPr>
            </w:pPr>
            <w:r w:rsidRPr="00297E92">
              <w:rPr>
                <w:rFonts w:cs="Arial"/>
                <w:i/>
                <w:sz w:val="15"/>
                <w:szCs w:val="15"/>
                <w:lang w:eastAsia="sk-SK"/>
              </w:rPr>
              <w:t>22 432 845</w:t>
            </w:r>
          </w:p>
        </w:tc>
      </w:tr>
      <w:tr w:rsidR="00226748" w:rsidRPr="00297E92" w14:paraId="44944DD5" w14:textId="77777777" w:rsidTr="00323E56">
        <w:tc>
          <w:tcPr>
            <w:tcW w:w="2221" w:type="dxa"/>
            <w:tcBorders>
              <w:top w:val="nil"/>
              <w:left w:val="nil"/>
              <w:bottom w:val="nil"/>
              <w:right w:val="nil"/>
            </w:tcBorders>
            <w:shd w:val="clear" w:color="auto" w:fill="auto"/>
            <w:vAlign w:val="center"/>
            <w:hideMark/>
          </w:tcPr>
          <w:p w14:paraId="2CE64BFB" w14:textId="77777777" w:rsidR="00226748" w:rsidRPr="00297E92" w:rsidRDefault="00226748" w:rsidP="00226748">
            <w:pPr>
              <w:ind w:left="142"/>
              <w:jc w:val="left"/>
              <w:rPr>
                <w:rFonts w:cs="Arial"/>
                <w:i/>
                <w:iCs/>
                <w:sz w:val="15"/>
                <w:szCs w:val="15"/>
                <w:lang w:eastAsia="sk-SK"/>
              </w:rPr>
            </w:pPr>
            <w:r w:rsidRPr="00297E92">
              <w:rPr>
                <w:rFonts w:cs="Arial"/>
                <w:i/>
                <w:iCs/>
                <w:sz w:val="15"/>
                <w:szCs w:val="15"/>
                <w:lang w:eastAsia="sk-SK"/>
              </w:rPr>
              <w:t>CARNIBONA HOLDINGS LIMITED</w:t>
            </w:r>
          </w:p>
        </w:tc>
        <w:tc>
          <w:tcPr>
            <w:tcW w:w="719" w:type="dxa"/>
            <w:tcBorders>
              <w:top w:val="nil"/>
              <w:left w:val="nil"/>
              <w:bottom w:val="nil"/>
              <w:right w:val="nil"/>
            </w:tcBorders>
            <w:shd w:val="clear" w:color="auto" w:fill="auto"/>
            <w:vAlign w:val="bottom"/>
            <w:hideMark/>
          </w:tcPr>
          <w:p w14:paraId="19FD968E" w14:textId="77777777" w:rsidR="00226748" w:rsidRPr="00297E92" w:rsidRDefault="00226748" w:rsidP="00226748">
            <w:pPr>
              <w:jc w:val="center"/>
              <w:rPr>
                <w:rFonts w:cs="Arial"/>
                <w:i/>
                <w:iCs/>
                <w:sz w:val="15"/>
                <w:szCs w:val="15"/>
                <w:lang w:eastAsia="sk-SK"/>
              </w:rPr>
            </w:pPr>
            <w:r w:rsidRPr="00297E92">
              <w:rPr>
                <w:rFonts w:cs="Arial"/>
                <w:i/>
                <w:iCs/>
                <w:sz w:val="15"/>
                <w:szCs w:val="15"/>
                <w:lang w:eastAsia="sk-SK"/>
              </w:rPr>
              <w:t>EUR</w:t>
            </w:r>
          </w:p>
        </w:tc>
        <w:tc>
          <w:tcPr>
            <w:tcW w:w="1037" w:type="dxa"/>
            <w:tcBorders>
              <w:top w:val="nil"/>
              <w:left w:val="nil"/>
              <w:bottom w:val="nil"/>
              <w:right w:val="nil"/>
            </w:tcBorders>
            <w:shd w:val="clear" w:color="auto" w:fill="auto"/>
            <w:vAlign w:val="bottom"/>
          </w:tcPr>
          <w:p w14:paraId="30858C2B" w14:textId="77777777" w:rsidR="00226748" w:rsidRPr="00297E92" w:rsidRDefault="00226748" w:rsidP="00226748">
            <w:pPr>
              <w:jc w:val="center"/>
              <w:rPr>
                <w:rFonts w:cs="Arial"/>
                <w:i/>
                <w:iCs/>
                <w:sz w:val="15"/>
                <w:szCs w:val="15"/>
                <w:lang w:eastAsia="sk-SK"/>
              </w:rPr>
            </w:pPr>
            <w:r w:rsidRPr="00297E92">
              <w:rPr>
                <w:rFonts w:cs="Arial"/>
                <w:i/>
                <w:iCs/>
                <w:sz w:val="15"/>
                <w:szCs w:val="15"/>
                <w:lang w:eastAsia="sk-SK"/>
              </w:rPr>
              <w:t>5,5 %</w:t>
            </w:r>
          </w:p>
        </w:tc>
        <w:tc>
          <w:tcPr>
            <w:tcW w:w="843" w:type="dxa"/>
            <w:tcBorders>
              <w:top w:val="nil"/>
              <w:left w:val="nil"/>
              <w:bottom w:val="nil"/>
              <w:right w:val="nil"/>
            </w:tcBorders>
            <w:shd w:val="clear" w:color="auto" w:fill="auto"/>
            <w:vAlign w:val="bottom"/>
          </w:tcPr>
          <w:p w14:paraId="0E5F2B82" w14:textId="77777777" w:rsidR="00226748" w:rsidRPr="00564063" w:rsidRDefault="00226748" w:rsidP="00226748">
            <w:pPr>
              <w:jc w:val="center"/>
              <w:rPr>
                <w:rFonts w:cs="Arial"/>
                <w:i/>
                <w:iCs/>
                <w:sz w:val="15"/>
                <w:szCs w:val="15"/>
                <w:lang w:eastAsia="sk-SK"/>
              </w:rPr>
            </w:pPr>
            <w:r w:rsidRPr="00564063">
              <w:rPr>
                <w:rFonts w:cs="Arial"/>
                <w:i/>
                <w:sz w:val="15"/>
                <w:szCs w:val="15"/>
                <w:lang w:eastAsia="sk-SK"/>
              </w:rPr>
              <w:t>31.12.2017</w:t>
            </w:r>
          </w:p>
        </w:tc>
        <w:tc>
          <w:tcPr>
            <w:tcW w:w="1801" w:type="dxa"/>
            <w:tcBorders>
              <w:top w:val="nil"/>
              <w:left w:val="nil"/>
              <w:bottom w:val="nil"/>
              <w:right w:val="nil"/>
            </w:tcBorders>
            <w:shd w:val="clear" w:color="auto" w:fill="auto"/>
            <w:vAlign w:val="bottom"/>
          </w:tcPr>
          <w:p w14:paraId="7414E48D" w14:textId="202DD580" w:rsidR="00226748" w:rsidRPr="00297E92" w:rsidRDefault="00226748" w:rsidP="00226748">
            <w:pPr>
              <w:jc w:val="right"/>
              <w:rPr>
                <w:rFonts w:cs="Arial"/>
                <w:i/>
                <w:iCs/>
                <w:sz w:val="15"/>
                <w:szCs w:val="15"/>
                <w:lang w:eastAsia="sk-SK"/>
              </w:rPr>
            </w:pPr>
          </w:p>
        </w:tc>
        <w:tc>
          <w:tcPr>
            <w:tcW w:w="1111" w:type="dxa"/>
            <w:tcBorders>
              <w:top w:val="nil"/>
              <w:left w:val="nil"/>
              <w:bottom w:val="nil"/>
              <w:right w:val="nil"/>
            </w:tcBorders>
          </w:tcPr>
          <w:p w14:paraId="10E614FE" w14:textId="77777777" w:rsidR="00226748" w:rsidRDefault="00226748" w:rsidP="00226748">
            <w:pPr>
              <w:jc w:val="right"/>
              <w:rPr>
                <w:rFonts w:cs="Arial"/>
                <w:i/>
                <w:iCs/>
                <w:sz w:val="15"/>
                <w:szCs w:val="15"/>
                <w:lang w:eastAsia="sk-SK"/>
              </w:rPr>
            </w:pPr>
          </w:p>
          <w:p w14:paraId="6090FC9E" w14:textId="48CC6B41" w:rsidR="00970E27" w:rsidRPr="00297E92" w:rsidRDefault="00970E27" w:rsidP="00226748">
            <w:pPr>
              <w:jc w:val="right"/>
              <w:rPr>
                <w:rFonts w:cs="Arial"/>
                <w:i/>
                <w:iCs/>
                <w:sz w:val="15"/>
                <w:szCs w:val="15"/>
                <w:lang w:eastAsia="sk-SK"/>
              </w:rPr>
            </w:pPr>
            <w:r>
              <w:rPr>
                <w:rFonts w:cs="Arial"/>
                <w:i/>
                <w:iCs/>
                <w:sz w:val="15"/>
                <w:szCs w:val="15"/>
                <w:lang w:eastAsia="sk-SK"/>
              </w:rPr>
              <w:t>5 803 904</w:t>
            </w:r>
          </w:p>
        </w:tc>
        <w:tc>
          <w:tcPr>
            <w:tcW w:w="1339" w:type="dxa"/>
            <w:tcBorders>
              <w:top w:val="nil"/>
              <w:left w:val="nil"/>
              <w:bottom w:val="nil"/>
              <w:right w:val="nil"/>
            </w:tcBorders>
            <w:shd w:val="clear" w:color="auto" w:fill="auto"/>
            <w:vAlign w:val="bottom"/>
            <w:hideMark/>
          </w:tcPr>
          <w:p w14:paraId="35381BEE" w14:textId="19644B38" w:rsidR="00226748" w:rsidRPr="00297E92" w:rsidRDefault="00226748" w:rsidP="00226748">
            <w:pPr>
              <w:jc w:val="right"/>
              <w:rPr>
                <w:rFonts w:cs="Arial"/>
                <w:i/>
                <w:iCs/>
                <w:sz w:val="15"/>
                <w:szCs w:val="15"/>
                <w:lang w:eastAsia="sk-SK"/>
              </w:rPr>
            </w:pPr>
            <w:r w:rsidRPr="00297E92">
              <w:rPr>
                <w:rFonts w:cs="Arial"/>
                <w:i/>
                <w:iCs/>
                <w:sz w:val="15"/>
                <w:szCs w:val="15"/>
                <w:lang w:eastAsia="sk-SK"/>
              </w:rPr>
              <w:t>5 526 644</w:t>
            </w:r>
          </w:p>
        </w:tc>
      </w:tr>
      <w:tr w:rsidR="00226748" w:rsidRPr="00297E92" w14:paraId="0BE398B0" w14:textId="77777777" w:rsidTr="00323E56">
        <w:tc>
          <w:tcPr>
            <w:tcW w:w="2221" w:type="dxa"/>
            <w:tcBorders>
              <w:top w:val="nil"/>
              <w:left w:val="nil"/>
              <w:bottom w:val="nil"/>
              <w:right w:val="nil"/>
            </w:tcBorders>
            <w:shd w:val="clear" w:color="auto" w:fill="auto"/>
            <w:vAlign w:val="center"/>
          </w:tcPr>
          <w:p w14:paraId="087AAC17" w14:textId="77777777" w:rsidR="00226748" w:rsidRPr="00297E92" w:rsidRDefault="00226748" w:rsidP="00226748">
            <w:pPr>
              <w:ind w:left="142"/>
              <w:jc w:val="left"/>
              <w:rPr>
                <w:rFonts w:cs="Arial"/>
                <w:i/>
                <w:iCs/>
                <w:sz w:val="15"/>
                <w:szCs w:val="15"/>
                <w:lang w:eastAsia="sk-SK"/>
              </w:rPr>
            </w:pPr>
            <w:r w:rsidRPr="00297E92">
              <w:rPr>
                <w:rFonts w:cs="Arial"/>
                <w:i/>
                <w:iCs/>
                <w:sz w:val="15"/>
                <w:szCs w:val="15"/>
                <w:lang w:eastAsia="sk-SK"/>
              </w:rPr>
              <w:t>CARNIBONA HOLDINGS LIMITED</w:t>
            </w:r>
          </w:p>
        </w:tc>
        <w:tc>
          <w:tcPr>
            <w:tcW w:w="719" w:type="dxa"/>
            <w:tcBorders>
              <w:top w:val="nil"/>
              <w:left w:val="nil"/>
              <w:bottom w:val="nil"/>
              <w:right w:val="nil"/>
            </w:tcBorders>
            <w:shd w:val="clear" w:color="auto" w:fill="auto"/>
            <w:vAlign w:val="bottom"/>
          </w:tcPr>
          <w:p w14:paraId="65289B4F" w14:textId="77777777" w:rsidR="00226748" w:rsidRPr="00297E92" w:rsidRDefault="00226748" w:rsidP="00226748">
            <w:pPr>
              <w:jc w:val="center"/>
              <w:rPr>
                <w:rFonts w:cs="Arial"/>
                <w:i/>
                <w:iCs/>
                <w:sz w:val="15"/>
                <w:szCs w:val="15"/>
                <w:lang w:eastAsia="sk-SK"/>
              </w:rPr>
            </w:pPr>
            <w:r w:rsidRPr="00297E92">
              <w:rPr>
                <w:rFonts w:cs="Arial"/>
                <w:i/>
                <w:iCs/>
                <w:sz w:val="15"/>
                <w:szCs w:val="15"/>
                <w:lang w:eastAsia="sk-SK"/>
              </w:rPr>
              <w:t>EUR</w:t>
            </w:r>
          </w:p>
        </w:tc>
        <w:tc>
          <w:tcPr>
            <w:tcW w:w="1037" w:type="dxa"/>
            <w:tcBorders>
              <w:top w:val="nil"/>
              <w:left w:val="nil"/>
              <w:bottom w:val="nil"/>
              <w:right w:val="nil"/>
            </w:tcBorders>
            <w:shd w:val="clear" w:color="auto" w:fill="auto"/>
            <w:vAlign w:val="bottom"/>
          </w:tcPr>
          <w:p w14:paraId="61DB254D" w14:textId="77777777" w:rsidR="00226748" w:rsidRPr="00297E92" w:rsidRDefault="00226748" w:rsidP="00226748">
            <w:pPr>
              <w:jc w:val="center"/>
              <w:rPr>
                <w:rFonts w:cs="Arial"/>
                <w:i/>
                <w:iCs/>
                <w:sz w:val="15"/>
                <w:szCs w:val="15"/>
                <w:lang w:eastAsia="sk-SK"/>
              </w:rPr>
            </w:pPr>
            <w:r w:rsidRPr="00297E92">
              <w:rPr>
                <w:rFonts w:cs="Arial"/>
                <w:i/>
                <w:iCs/>
                <w:sz w:val="15"/>
                <w:szCs w:val="15"/>
                <w:lang w:eastAsia="sk-SK"/>
              </w:rPr>
              <w:t>5,5 %</w:t>
            </w:r>
          </w:p>
        </w:tc>
        <w:tc>
          <w:tcPr>
            <w:tcW w:w="843" w:type="dxa"/>
            <w:tcBorders>
              <w:top w:val="nil"/>
              <w:left w:val="nil"/>
              <w:bottom w:val="nil"/>
              <w:right w:val="nil"/>
            </w:tcBorders>
            <w:shd w:val="clear" w:color="auto" w:fill="auto"/>
            <w:vAlign w:val="bottom"/>
          </w:tcPr>
          <w:p w14:paraId="2F32E1A0" w14:textId="77777777" w:rsidR="00226748" w:rsidRPr="00564063" w:rsidRDefault="00226748" w:rsidP="00226748">
            <w:pPr>
              <w:jc w:val="center"/>
              <w:rPr>
                <w:rFonts w:cs="Arial"/>
                <w:i/>
                <w:sz w:val="15"/>
                <w:szCs w:val="15"/>
                <w:lang w:eastAsia="sk-SK"/>
              </w:rPr>
            </w:pPr>
            <w:r w:rsidRPr="00564063">
              <w:rPr>
                <w:rFonts w:cs="Arial"/>
                <w:i/>
                <w:iCs/>
                <w:sz w:val="15"/>
                <w:szCs w:val="15"/>
                <w:lang w:eastAsia="sk-SK"/>
              </w:rPr>
              <w:t>31.12.2017</w:t>
            </w:r>
          </w:p>
        </w:tc>
        <w:tc>
          <w:tcPr>
            <w:tcW w:w="1801" w:type="dxa"/>
            <w:tcBorders>
              <w:top w:val="nil"/>
              <w:left w:val="nil"/>
              <w:bottom w:val="nil"/>
              <w:right w:val="nil"/>
            </w:tcBorders>
            <w:shd w:val="clear" w:color="auto" w:fill="auto"/>
            <w:vAlign w:val="bottom"/>
          </w:tcPr>
          <w:p w14:paraId="772E99A9" w14:textId="77777777" w:rsidR="00F83480" w:rsidRDefault="00F83480" w:rsidP="00226748">
            <w:pPr>
              <w:jc w:val="right"/>
              <w:rPr>
                <w:rFonts w:cs="Arial"/>
                <w:i/>
                <w:iCs/>
                <w:sz w:val="15"/>
                <w:szCs w:val="15"/>
                <w:lang w:eastAsia="sk-SK"/>
              </w:rPr>
            </w:pPr>
          </w:p>
          <w:p w14:paraId="4E068B1E" w14:textId="37A67444" w:rsidR="00226748" w:rsidRPr="00297E92" w:rsidRDefault="00226748" w:rsidP="00226748">
            <w:pPr>
              <w:jc w:val="right"/>
              <w:rPr>
                <w:rFonts w:cs="Arial"/>
                <w:i/>
                <w:iCs/>
                <w:sz w:val="15"/>
                <w:szCs w:val="15"/>
                <w:lang w:eastAsia="sk-SK"/>
              </w:rPr>
            </w:pPr>
          </w:p>
        </w:tc>
        <w:tc>
          <w:tcPr>
            <w:tcW w:w="1111" w:type="dxa"/>
            <w:tcBorders>
              <w:top w:val="nil"/>
              <w:left w:val="nil"/>
              <w:bottom w:val="nil"/>
              <w:right w:val="nil"/>
            </w:tcBorders>
          </w:tcPr>
          <w:p w14:paraId="653B709B" w14:textId="77777777" w:rsidR="00226748" w:rsidRDefault="00226748" w:rsidP="00226748">
            <w:pPr>
              <w:jc w:val="right"/>
              <w:rPr>
                <w:rFonts w:cs="Arial"/>
                <w:i/>
                <w:iCs/>
                <w:sz w:val="15"/>
                <w:szCs w:val="15"/>
                <w:lang w:eastAsia="sk-SK"/>
              </w:rPr>
            </w:pPr>
          </w:p>
          <w:p w14:paraId="6C13EF7D" w14:textId="345BDBE7" w:rsidR="00970E27" w:rsidRPr="00297E92" w:rsidRDefault="00970E27" w:rsidP="00226748">
            <w:pPr>
              <w:jc w:val="right"/>
              <w:rPr>
                <w:rFonts w:cs="Arial"/>
                <w:i/>
                <w:iCs/>
                <w:sz w:val="15"/>
                <w:szCs w:val="15"/>
                <w:lang w:eastAsia="sk-SK"/>
              </w:rPr>
            </w:pPr>
            <w:r>
              <w:rPr>
                <w:rFonts w:cs="Arial"/>
                <w:i/>
                <w:iCs/>
                <w:sz w:val="15"/>
                <w:szCs w:val="15"/>
                <w:lang w:eastAsia="sk-SK"/>
              </w:rPr>
              <w:t>657 092</w:t>
            </w:r>
          </w:p>
        </w:tc>
        <w:tc>
          <w:tcPr>
            <w:tcW w:w="1339" w:type="dxa"/>
            <w:tcBorders>
              <w:top w:val="nil"/>
              <w:left w:val="nil"/>
              <w:bottom w:val="nil"/>
              <w:right w:val="nil"/>
            </w:tcBorders>
            <w:shd w:val="clear" w:color="auto" w:fill="auto"/>
            <w:vAlign w:val="bottom"/>
          </w:tcPr>
          <w:p w14:paraId="53D77656" w14:textId="07C73524" w:rsidR="00226748" w:rsidRPr="00297E92" w:rsidRDefault="00226748" w:rsidP="00226748">
            <w:pPr>
              <w:jc w:val="right"/>
              <w:rPr>
                <w:rFonts w:cs="Arial"/>
                <w:i/>
                <w:iCs/>
                <w:sz w:val="15"/>
                <w:szCs w:val="15"/>
                <w:lang w:eastAsia="sk-SK"/>
              </w:rPr>
            </w:pPr>
            <w:r w:rsidRPr="00297E92">
              <w:rPr>
                <w:rFonts w:cs="Arial"/>
                <w:i/>
                <w:iCs/>
                <w:sz w:val="15"/>
                <w:szCs w:val="15"/>
                <w:lang w:eastAsia="sk-SK"/>
              </w:rPr>
              <w:t>622 796</w:t>
            </w:r>
          </w:p>
        </w:tc>
      </w:tr>
      <w:tr w:rsidR="00F83480" w:rsidRPr="00297E92" w14:paraId="03E3E5E3" w14:textId="77777777" w:rsidTr="00323E56">
        <w:tc>
          <w:tcPr>
            <w:tcW w:w="2221" w:type="dxa"/>
            <w:tcBorders>
              <w:top w:val="nil"/>
              <w:left w:val="nil"/>
              <w:bottom w:val="nil"/>
              <w:right w:val="nil"/>
            </w:tcBorders>
            <w:shd w:val="clear" w:color="auto" w:fill="auto"/>
            <w:vAlign w:val="center"/>
          </w:tcPr>
          <w:p w14:paraId="4F548D44" w14:textId="4BBC88F7" w:rsidR="00F83480" w:rsidRPr="00297E92" w:rsidRDefault="00F83480" w:rsidP="00226748">
            <w:pPr>
              <w:ind w:left="142"/>
              <w:jc w:val="left"/>
              <w:rPr>
                <w:rFonts w:cs="Arial"/>
                <w:i/>
                <w:iCs/>
                <w:sz w:val="15"/>
                <w:szCs w:val="15"/>
                <w:lang w:eastAsia="sk-SK"/>
              </w:rPr>
            </w:pPr>
            <w:r w:rsidRPr="00297E92">
              <w:rPr>
                <w:rFonts w:cs="Arial"/>
                <w:i/>
                <w:iCs/>
                <w:sz w:val="15"/>
                <w:szCs w:val="15"/>
                <w:lang w:eastAsia="sk-SK"/>
              </w:rPr>
              <w:t>CARNIBONA HOLDINGS LIMITED</w:t>
            </w:r>
          </w:p>
        </w:tc>
        <w:tc>
          <w:tcPr>
            <w:tcW w:w="719" w:type="dxa"/>
            <w:tcBorders>
              <w:top w:val="nil"/>
              <w:left w:val="nil"/>
              <w:bottom w:val="nil"/>
              <w:right w:val="nil"/>
            </w:tcBorders>
            <w:shd w:val="clear" w:color="auto" w:fill="auto"/>
            <w:vAlign w:val="bottom"/>
          </w:tcPr>
          <w:p w14:paraId="79BC38D3" w14:textId="1ADF4EDD" w:rsidR="00F83480" w:rsidRPr="00297E92" w:rsidRDefault="00F83480" w:rsidP="00226748">
            <w:pPr>
              <w:jc w:val="center"/>
              <w:rPr>
                <w:rFonts w:cs="Arial"/>
                <w:i/>
                <w:iCs/>
                <w:sz w:val="15"/>
                <w:szCs w:val="15"/>
                <w:lang w:eastAsia="sk-SK"/>
              </w:rPr>
            </w:pPr>
            <w:r>
              <w:rPr>
                <w:rFonts w:cs="Arial"/>
                <w:i/>
                <w:iCs/>
                <w:sz w:val="15"/>
                <w:szCs w:val="15"/>
                <w:lang w:eastAsia="sk-SK"/>
              </w:rPr>
              <w:t>EUR</w:t>
            </w:r>
          </w:p>
        </w:tc>
        <w:tc>
          <w:tcPr>
            <w:tcW w:w="1037" w:type="dxa"/>
            <w:tcBorders>
              <w:top w:val="nil"/>
              <w:left w:val="nil"/>
              <w:bottom w:val="nil"/>
              <w:right w:val="nil"/>
            </w:tcBorders>
            <w:shd w:val="clear" w:color="auto" w:fill="auto"/>
            <w:vAlign w:val="bottom"/>
          </w:tcPr>
          <w:p w14:paraId="44DCEFA9" w14:textId="03E133AE" w:rsidR="00F83480" w:rsidRPr="00297E92" w:rsidRDefault="00F83480" w:rsidP="00226748">
            <w:pPr>
              <w:jc w:val="center"/>
              <w:rPr>
                <w:rFonts w:cs="Arial"/>
                <w:i/>
                <w:iCs/>
                <w:sz w:val="15"/>
                <w:szCs w:val="15"/>
                <w:lang w:eastAsia="sk-SK"/>
              </w:rPr>
            </w:pPr>
            <w:r>
              <w:rPr>
                <w:rFonts w:cs="Arial"/>
                <w:i/>
                <w:iCs/>
                <w:sz w:val="15"/>
                <w:szCs w:val="15"/>
                <w:lang w:eastAsia="sk-SK"/>
              </w:rPr>
              <w:t>5,7 %</w:t>
            </w:r>
          </w:p>
        </w:tc>
        <w:tc>
          <w:tcPr>
            <w:tcW w:w="843" w:type="dxa"/>
            <w:tcBorders>
              <w:top w:val="nil"/>
              <w:left w:val="nil"/>
              <w:bottom w:val="nil"/>
              <w:right w:val="nil"/>
            </w:tcBorders>
            <w:shd w:val="clear" w:color="auto" w:fill="auto"/>
            <w:vAlign w:val="bottom"/>
          </w:tcPr>
          <w:p w14:paraId="6AE30DB8" w14:textId="718840F2" w:rsidR="00F83480" w:rsidRPr="00564063" w:rsidRDefault="00F83480" w:rsidP="00226748">
            <w:pPr>
              <w:jc w:val="center"/>
              <w:rPr>
                <w:rFonts w:cs="Arial"/>
                <w:i/>
                <w:iCs/>
                <w:sz w:val="15"/>
                <w:szCs w:val="15"/>
                <w:lang w:eastAsia="sk-SK"/>
              </w:rPr>
            </w:pPr>
            <w:r w:rsidRPr="00564063">
              <w:rPr>
                <w:rFonts w:cs="Arial"/>
                <w:i/>
                <w:iCs/>
                <w:sz w:val="15"/>
                <w:szCs w:val="15"/>
                <w:lang w:eastAsia="sk-SK"/>
              </w:rPr>
              <w:t>31.12.2017</w:t>
            </w:r>
            <w:bookmarkStart w:id="9" w:name="_GoBack"/>
            <w:bookmarkEnd w:id="9"/>
          </w:p>
        </w:tc>
        <w:tc>
          <w:tcPr>
            <w:tcW w:w="1801" w:type="dxa"/>
            <w:tcBorders>
              <w:top w:val="nil"/>
              <w:left w:val="nil"/>
              <w:bottom w:val="nil"/>
              <w:right w:val="nil"/>
            </w:tcBorders>
            <w:shd w:val="clear" w:color="auto" w:fill="auto"/>
            <w:vAlign w:val="bottom"/>
          </w:tcPr>
          <w:p w14:paraId="23923831" w14:textId="77777777" w:rsidR="00F83480" w:rsidRDefault="00F83480" w:rsidP="00226748">
            <w:pPr>
              <w:jc w:val="right"/>
              <w:rPr>
                <w:rFonts w:cs="Arial"/>
                <w:i/>
                <w:iCs/>
                <w:sz w:val="15"/>
                <w:szCs w:val="15"/>
                <w:lang w:eastAsia="sk-SK"/>
              </w:rPr>
            </w:pPr>
          </w:p>
        </w:tc>
        <w:tc>
          <w:tcPr>
            <w:tcW w:w="1111" w:type="dxa"/>
            <w:tcBorders>
              <w:top w:val="nil"/>
              <w:left w:val="nil"/>
              <w:bottom w:val="nil"/>
              <w:right w:val="nil"/>
            </w:tcBorders>
          </w:tcPr>
          <w:p w14:paraId="13308099" w14:textId="77777777" w:rsidR="00F83480" w:rsidRDefault="00F83480" w:rsidP="00226748">
            <w:pPr>
              <w:jc w:val="right"/>
              <w:rPr>
                <w:rFonts w:cs="Arial"/>
                <w:i/>
                <w:iCs/>
                <w:sz w:val="15"/>
                <w:szCs w:val="15"/>
                <w:lang w:eastAsia="sk-SK"/>
              </w:rPr>
            </w:pPr>
          </w:p>
          <w:p w14:paraId="3B827C74" w14:textId="7B50B2D8" w:rsidR="00F83480" w:rsidRDefault="00F83480" w:rsidP="00226748">
            <w:pPr>
              <w:jc w:val="right"/>
              <w:rPr>
                <w:rFonts w:cs="Arial"/>
                <w:i/>
                <w:iCs/>
                <w:sz w:val="15"/>
                <w:szCs w:val="15"/>
                <w:lang w:eastAsia="sk-SK"/>
              </w:rPr>
            </w:pPr>
            <w:r>
              <w:rPr>
                <w:rFonts w:cs="Arial"/>
                <w:i/>
                <w:iCs/>
                <w:sz w:val="15"/>
                <w:szCs w:val="15"/>
                <w:lang w:eastAsia="sk-SK"/>
              </w:rPr>
              <w:t>3 026 939</w:t>
            </w:r>
          </w:p>
        </w:tc>
        <w:tc>
          <w:tcPr>
            <w:tcW w:w="1339" w:type="dxa"/>
            <w:tcBorders>
              <w:top w:val="nil"/>
              <w:left w:val="nil"/>
              <w:bottom w:val="nil"/>
              <w:right w:val="nil"/>
            </w:tcBorders>
            <w:shd w:val="clear" w:color="auto" w:fill="auto"/>
            <w:vAlign w:val="bottom"/>
          </w:tcPr>
          <w:p w14:paraId="17ED4104" w14:textId="61EA042C" w:rsidR="00F83480" w:rsidRPr="00297E92" w:rsidRDefault="00F83480" w:rsidP="00226748">
            <w:pPr>
              <w:jc w:val="right"/>
              <w:rPr>
                <w:rFonts w:cs="Arial"/>
                <w:i/>
                <w:iCs/>
                <w:sz w:val="15"/>
                <w:szCs w:val="15"/>
                <w:lang w:eastAsia="sk-SK"/>
              </w:rPr>
            </w:pPr>
            <w:r>
              <w:rPr>
                <w:rFonts w:cs="Arial"/>
                <w:i/>
                <w:iCs/>
                <w:sz w:val="15"/>
                <w:szCs w:val="15"/>
                <w:lang w:eastAsia="sk-SK"/>
              </w:rPr>
              <w:t>-</w:t>
            </w:r>
          </w:p>
        </w:tc>
      </w:tr>
      <w:tr w:rsidR="00F83480" w:rsidRPr="00297E92" w14:paraId="334B2B84" w14:textId="77777777" w:rsidTr="00323E56">
        <w:tc>
          <w:tcPr>
            <w:tcW w:w="2221" w:type="dxa"/>
            <w:tcBorders>
              <w:top w:val="nil"/>
              <w:left w:val="nil"/>
              <w:bottom w:val="nil"/>
              <w:right w:val="nil"/>
            </w:tcBorders>
            <w:shd w:val="clear" w:color="auto" w:fill="auto"/>
            <w:vAlign w:val="center"/>
          </w:tcPr>
          <w:p w14:paraId="2FEA19F8" w14:textId="77777777" w:rsidR="00F83480" w:rsidRPr="00297E92" w:rsidRDefault="00F83480" w:rsidP="00226748">
            <w:pPr>
              <w:ind w:left="142"/>
              <w:jc w:val="left"/>
              <w:rPr>
                <w:rFonts w:cs="Arial"/>
                <w:i/>
                <w:iCs/>
                <w:sz w:val="15"/>
                <w:szCs w:val="15"/>
                <w:lang w:eastAsia="sk-SK"/>
              </w:rPr>
            </w:pPr>
          </w:p>
        </w:tc>
        <w:tc>
          <w:tcPr>
            <w:tcW w:w="719" w:type="dxa"/>
            <w:tcBorders>
              <w:top w:val="nil"/>
              <w:left w:val="nil"/>
              <w:bottom w:val="nil"/>
              <w:right w:val="nil"/>
            </w:tcBorders>
            <w:shd w:val="clear" w:color="auto" w:fill="auto"/>
            <w:vAlign w:val="bottom"/>
          </w:tcPr>
          <w:p w14:paraId="42F305FA" w14:textId="77777777" w:rsidR="00F83480" w:rsidRPr="00297E92" w:rsidRDefault="00F83480" w:rsidP="00226748">
            <w:pPr>
              <w:jc w:val="center"/>
              <w:rPr>
                <w:rFonts w:cs="Arial"/>
                <w:i/>
                <w:iCs/>
                <w:sz w:val="15"/>
                <w:szCs w:val="15"/>
                <w:lang w:eastAsia="sk-SK"/>
              </w:rPr>
            </w:pPr>
          </w:p>
        </w:tc>
        <w:tc>
          <w:tcPr>
            <w:tcW w:w="1037" w:type="dxa"/>
            <w:tcBorders>
              <w:top w:val="nil"/>
              <w:left w:val="nil"/>
              <w:bottom w:val="nil"/>
              <w:right w:val="nil"/>
            </w:tcBorders>
            <w:shd w:val="clear" w:color="auto" w:fill="auto"/>
            <w:vAlign w:val="bottom"/>
          </w:tcPr>
          <w:p w14:paraId="00391B38" w14:textId="77777777" w:rsidR="00F83480" w:rsidRPr="00297E92" w:rsidRDefault="00F83480" w:rsidP="00226748">
            <w:pPr>
              <w:jc w:val="center"/>
              <w:rPr>
                <w:rFonts w:cs="Arial"/>
                <w:i/>
                <w:iCs/>
                <w:sz w:val="15"/>
                <w:szCs w:val="15"/>
                <w:lang w:eastAsia="sk-SK"/>
              </w:rPr>
            </w:pPr>
          </w:p>
        </w:tc>
        <w:tc>
          <w:tcPr>
            <w:tcW w:w="843" w:type="dxa"/>
            <w:tcBorders>
              <w:top w:val="nil"/>
              <w:left w:val="nil"/>
              <w:bottom w:val="nil"/>
              <w:right w:val="nil"/>
            </w:tcBorders>
            <w:shd w:val="clear" w:color="auto" w:fill="auto"/>
            <w:vAlign w:val="bottom"/>
          </w:tcPr>
          <w:p w14:paraId="29D5ED31" w14:textId="77777777" w:rsidR="00F83480" w:rsidRPr="00297E92" w:rsidRDefault="00F83480" w:rsidP="00226748">
            <w:pPr>
              <w:jc w:val="center"/>
              <w:rPr>
                <w:rFonts w:cs="Arial"/>
                <w:i/>
                <w:iCs/>
                <w:sz w:val="15"/>
                <w:szCs w:val="15"/>
                <w:lang w:eastAsia="sk-SK"/>
              </w:rPr>
            </w:pPr>
          </w:p>
        </w:tc>
        <w:tc>
          <w:tcPr>
            <w:tcW w:w="1801" w:type="dxa"/>
            <w:tcBorders>
              <w:top w:val="nil"/>
              <w:left w:val="nil"/>
              <w:bottom w:val="nil"/>
              <w:right w:val="nil"/>
            </w:tcBorders>
            <w:shd w:val="clear" w:color="auto" w:fill="auto"/>
            <w:vAlign w:val="bottom"/>
          </w:tcPr>
          <w:p w14:paraId="0EF92CF9" w14:textId="77777777" w:rsidR="00F83480" w:rsidRDefault="00F83480" w:rsidP="00226748">
            <w:pPr>
              <w:jc w:val="right"/>
              <w:rPr>
                <w:rFonts w:cs="Arial"/>
                <w:i/>
                <w:iCs/>
                <w:sz w:val="15"/>
                <w:szCs w:val="15"/>
                <w:lang w:eastAsia="sk-SK"/>
              </w:rPr>
            </w:pPr>
          </w:p>
        </w:tc>
        <w:tc>
          <w:tcPr>
            <w:tcW w:w="1111" w:type="dxa"/>
            <w:tcBorders>
              <w:top w:val="nil"/>
              <w:left w:val="nil"/>
              <w:bottom w:val="nil"/>
              <w:right w:val="nil"/>
            </w:tcBorders>
          </w:tcPr>
          <w:p w14:paraId="083F08DA" w14:textId="77777777" w:rsidR="00F83480" w:rsidRDefault="00F83480" w:rsidP="00226748">
            <w:pPr>
              <w:jc w:val="right"/>
              <w:rPr>
                <w:rFonts w:cs="Arial"/>
                <w:i/>
                <w:iCs/>
                <w:sz w:val="15"/>
                <w:szCs w:val="15"/>
                <w:lang w:eastAsia="sk-SK"/>
              </w:rPr>
            </w:pPr>
          </w:p>
        </w:tc>
        <w:tc>
          <w:tcPr>
            <w:tcW w:w="1339" w:type="dxa"/>
            <w:tcBorders>
              <w:top w:val="nil"/>
              <w:left w:val="nil"/>
              <w:bottom w:val="nil"/>
              <w:right w:val="nil"/>
            </w:tcBorders>
            <w:shd w:val="clear" w:color="auto" w:fill="auto"/>
            <w:vAlign w:val="bottom"/>
          </w:tcPr>
          <w:p w14:paraId="7543561A" w14:textId="77777777" w:rsidR="00F83480" w:rsidRPr="00297E92" w:rsidRDefault="00F83480" w:rsidP="00226748">
            <w:pPr>
              <w:jc w:val="right"/>
              <w:rPr>
                <w:rFonts w:cs="Arial"/>
                <w:i/>
                <w:iCs/>
                <w:sz w:val="15"/>
                <w:szCs w:val="15"/>
                <w:lang w:eastAsia="sk-SK"/>
              </w:rPr>
            </w:pPr>
          </w:p>
        </w:tc>
      </w:tr>
      <w:tr w:rsidR="00226748" w:rsidRPr="00297E92" w14:paraId="39461EE2" w14:textId="77777777" w:rsidTr="00323E56">
        <w:tc>
          <w:tcPr>
            <w:tcW w:w="2221" w:type="dxa"/>
            <w:tcBorders>
              <w:top w:val="dotted" w:sz="4" w:space="0" w:color="auto"/>
              <w:left w:val="nil"/>
              <w:bottom w:val="nil"/>
              <w:right w:val="nil"/>
            </w:tcBorders>
            <w:shd w:val="clear" w:color="auto" w:fill="auto"/>
            <w:vAlign w:val="center"/>
          </w:tcPr>
          <w:p w14:paraId="35654A71" w14:textId="004E50CB" w:rsidR="00226748" w:rsidRPr="00297E92" w:rsidRDefault="00226748" w:rsidP="00226748">
            <w:pPr>
              <w:jc w:val="left"/>
              <w:rPr>
                <w:rFonts w:cs="Arial"/>
                <w:sz w:val="15"/>
                <w:szCs w:val="15"/>
                <w:lang w:eastAsia="sk-SK"/>
              </w:rPr>
            </w:pPr>
          </w:p>
        </w:tc>
        <w:tc>
          <w:tcPr>
            <w:tcW w:w="719" w:type="dxa"/>
            <w:tcBorders>
              <w:top w:val="dotted" w:sz="4" w:space="0" w:color="auto"/>
              <w:left w:val="nil"/>
              <w:bottom w:val="nil"/>
              <w:right w:val="nil"/>
            </w:tcBorders>
            <w:shd w:val="clear" w:color="auto" w:fill="auto"/>
            <w:vAlign w:val="bottom"/>
          </w:tcPr>
          <w:p w14:paraId="09E594DD" w14:textId="77777777" w:rsidR="00226748" w:rsidRPr="00297E92" w:rsidRDefault="00226748" w:rsidP="00226748">
            <w:pPr>
              <w:jc w:val="center"/>
              <w:rPr>
                <w:rFonts w:cs="Arial"/>
                <w:sz w:val="15"/>
                <w:szCs w:val="15"/>
                <w:lang w:eastAsia="sk-SK"/>
              </w:rPr>
            </w:pPr>
          </w:p>
        </w:tc>
        <w:tc>
          <w:tcPr>
            <w:tcW w:w="1037" w:type="dxa"/>
            <w:tcBorders>
              <w:top w:val="dotted" w:sz="4" w:space="0" w:color="auto"/>
              <w:left w:val="nil"/>
              <w:bottom w:val="nil"/>
              <w:right w:val="nil"/>
            </w:tcBorders>
            <w:shd w:val="clear" w:color="auto" w:fill="auto"/>
            <w:vAlign w:val="bottom"/>
          </w:tcPr>
          <w:p w14:paraId="478CA486" w14:textId="77777777" w:rsidR="00226748" w:rsidRPr="00297E92" w:rsidRDefault="00226748" w:rsidP="00226748">
            <w:pPr>
              <w:jc w:val="center"/>
              <w:rPr>
                <w:rFonts w:cs="Arial"/>
                <w:sz w:val="15"/>
                <w:szCs w:val="15"/>
                <w:lang w:eastAsia="sk-SK"/>
              </w:rPr>
            </w:pPr>
          </w:p>
        </w:tc>
        <w:tc>
          <w:tcPr>
            <w:tcW w:w="843" w:type="dxa"/>
            <w:tcBorders>
              <w:top w:val="dotted" w:sz="4" w:space="0" w:color="auto"/>
              <w:left w:val="nil"/>
              <w:bottom w:val="nil"/>
              <w:right w:val="nil"/>
            </w:tcBorders>
            <w:shd w:val="clear" w:color="auto" w:fill="auto"/>
            <w:vAlign w:val="bottom"/>
          </w:tcPr>
          <w:p w14:paraId="79907208" w14:textId="77777777" w:rsidR="00226748" w:rsidRPr="00297E92" w:rsidRDefault="00226748" w:rsidP="00226748">
            <w:pPr>
              <w:jc w:val="center"/>
              <w:rPr>
                <w:rFonts w:cs="Arial"/>
                <w:sz w:val="15"/>
                <w:szCs w:val="15"/>
                <w:lang w:eastAsia="sk-SK"/>
              </w:rPr>
            </w:pPr>
          </w:p>
        </w:tc>
        <w:tc>
          <w:tcPr>
            <w:tcW w:w="1801" w:type="dxa"/>
            <w:tcBorders>
              <w:top w:val="dotted" w:sz="4" w:space="0" w:color="auto"/>
              <w:left w:val="nil"/>
              <w:bottom w:val="nil"/>
              <w:right w:val="nil"/>
            </w:tcBorders>
            <w:shd w:val="clear" w:color="auto" w:fill="auto"/>
            <w:vAlign w:val="bottom"/>
          </w:tcPr>
          <w:p w14:paraId="35739671" w14:textId="577E1D63" w:rsidR="00226748" w:rsidRPr="00297E92" w:rsidRDefault="00226748" w:rsidP="00226748">
            <w:pPr>
              <w:jc w:val="right"/>
              <w:rPr>
                <w:rFonts w:cs="Arial"/>
                <w:sz w:val="15"/>
                <w:szCs w:val="15"/>
                <w:lang w:eastAsia="sk-SK"/>
              </w:rPr>
            </w:pPr>
          </w:p>
        </w:tc>
        <w:tc>
          <w:tcPr>
            <w:tcW w:w="1111" w:type="dxa"/>
            <w:tcBorders>
              <w:top w:val="dotted" w:sz="4" w:space="0" w:color="auto"/>
              <w:left w:val="nil"/>
              <w:bottom w:val="nil"/>
              <w:right w:val="nil"/>
            </w:tcBorders>
          </w:tcPr>
          <w:p w14:paraId="2E5F3881" w14:textId="77777777" w:rsidR="00226748" w:rsidRPr="00297E92" w:rsidRDefault="00226748" w:rsidP="00226748">
            <w:pPr>
              <w:jc w:val="right"/>
              <w:rPr>
                <w:rFonts w:cs="Arial"/>
                <w:sz w:val="15"/>
                <w:szCs w:val="15"/>
                <w:lang w:eastAsia="sk-SK"/>
              </w:rPr>
            </w:pPr>
          </w:p>
        </w:tc>
        <w:tc>
          <w:tcPr>
            <w:tcW w:w="1339" w:type="dxa"/>
            <w:tcBorders>
              <w:top w:val="dotted" w:sz="4" w:space="0" w:color="auto"/>
              <w:left w:val="nil"/>
              <w:bottom w:val="nil"/>
              <w:right w:val="nil"/>
            </w:tcBorders>
            <w:shd w:val="clear" w:color="auto" w:fill="auto"/>
            <w:vAlign w:val="bottom"/>
          </w:tcPr>
          <w:p w14:paraId="16078355" w14:textId="03D5520A" w:rsidR="00226748" w:rsidRPr="00297E92" w:rsidRDefault="00226748" w:rsidP="00226748">
            <w:pPr>
              <w:jc w:val="right"/>
              <w:rPr>
                <w:rFonts w:cs="Arial"/>
                <w:sz w:val="15"/>
                <w:szCs w:val="15"/>
                <w:lang w:eastAsia="sk-SK"/>
              </w:rPr>
            </w:pPr>
          </w:p>
        </w:tc>
      </w:tr>
      <w:tr w:rsidR="00226748" w:rsidRPr="00297E92" w14:paraId="7EDF0952" w14:textId="77777777" w:rsidTr="00323E56">
        <w:tc>
          <w:tcPr>
            <w:tcW w:w="2221" w:type="dxa"/>
            <w:tcBorders>
              <w:top w:val="dotted" w:sz="4" w:space="0" w:color="auto"/>
              <w:left w:val="nil"/>
              <w:bottom w:val="nil"/>
              <w:right w:val="nil"/>
            </w:tcBorders>
            <w:shd w:val="clear" w:color="auto" w:fill="auto"/>
            <w:vAlign w:val="center"/>
          </w:tcPr>
          <w:p w14:paraId="521B971F" w14:textId="29B906A0" w:rsidR="00226748" w:rsidRPr="00297E92" w:rsidRDefault="00226748" w:rsidP="00226748">
            <w:pPr>
              <w:ind w:left="142"/>
              <w:jc w:val="left"/>
              <w:rPr>
                <w:rFonts w:cs="Arial"/>
                <w:i/>
                <w:sz w:val="15"/>
                <w:szCs w:val="15"/>
                <w:lang w:eastAsia="sk-SK"/>
              </w:rPr>
            </w:pPr>
          </w:p>
        </w:tc>
        <w:tc>
          <w:tcPr>
            <w:tcW w:w="719" w:type="dxa"/>
            <w:tcBorders>
              <w:top w:val="dotted" w:sz="4" w:space="0" w:color="auto"/>
              <w:left w:val="nil"/>
              <w:bottom w:val="nil"/>
              <w:right w:val="nil"/>
            </w:tcBorders>
            <w:shd w:val="clear" w:color="auto" w:fill="auto"/>
            <w:vAlign w:val="bottom"/>
          </w:tcPr>
          <w:p w14:paraId="078163FF" w14:textId="3A3FFC6C" w:rsidR="00226748" w:rsidRPr="00297E92" w:rsidRDefault="00226748" w:rsidP="00226748">
            <w:pPr>
              <w:jc w:val="center"/>
              <w:rPr>
                <w:rFonts w:cs="Arial"/>
                <w:i/>
                <w:sz w:val="15"/>
                <w:szCs w:val="15"/>
                <w:lang w:eastAsia="sk-SK"/>
              </w:rPr>
            </w:pPr>
          </w:p>
        </w:tc>
        <w:tc>
          <w:tcPr>
            <w:tcW w:w="1037" w:type="dxa"/>
            <w:tcBorders>
              <w:top w:val="dotted" w:sz="4" w:space="0" w:color="auto"/>
              <w:left w:val="nil"/>
              <w:bottom w:val="nil"/>
              <w:right w:val="nil"/>
            </w:tcBorders>
            <w:shd w:val="clear" w:color="auto" w:fill="auto"/>
            <w:vAlign w:val="bottom"/>
          </w:tcPr>
          <w:p w14:paraId="09E5D80D" w14:textId="43C37BF9" w:rsidR="00226748" w:rsidRPr="00297E92" w:rsidRDefault="00226748" w:rsidP="00226748">
            <w:pPr>
              <w:jc w:val="center"/>
              <w:rPr>
                <w:rFonts w:cs="Arial"/>
                <w:i/>
                <w:sz w:val="15"/>
                <w:szCs w:val="15"/>
                <w:lang w:eastAsia="sk-SK"/>
              </w:rPr>
            </w:pPr>
          </w:p>
        </w:tc>
        <w:tc>
          <w:tcPr>
            <w:tcW w:w="843" w:type="dxa"/>
            <w:tcBorders>
              <w:top w:val="dotted" w:sz="4" w:space="0" w:color="auto"/>
              <w:left w:val="nil"/>
              <w:bottom w:val="nil"/>
              <w:right w:val="nil"/>
            </w:tcBorders>
            <w:shd w:val="clear" w:color="auto" w:fill="auto"/>
            <w:vAlign w:val="bottom"/>
          </w:tcPr>
          <w:p w14:paraId="519E16DB" w14:textId="3D77D6E6" w:rsidR="00226748" w:rsidRPr="00297E92" w:rsidRDefault="00226748" w:rsidP="00226748">
            <w:pPr>
              <w:jc w:val="center"/>
              <w:rPr>
                <w:rFonts w:cs="Arial"/>
                <w:i/>
                <w:sz w:val="15"/>
                <w:szCs w:val="15"/>
                <w:lang w:eastAsia="sk-SK"/>
              </w:rPr>
            </w:pPr>
          </w:p>
        </w:tc>
        <w:tc>
          <w:tcPr>
            <w:tcW w:w="1801" w:type="dxa"/>
            <w:tcBorders>
              <w:top w:val="dotted" w:sz="4" w:space="0" w:color="auto"/>
              <w:left w:val="nil"/>
              <w:bottom w:val="nil"/>
              <w:right w:val="nil"/>
            </w:tcBorders>
            <w:shd w:val="clear" w:color="auto" w:fill="auto"/>
            <w:vAlign w:val="bottom"/>
          </w:tcPr>
          <w:p w14:paraId="38DFA8E0" w14:textId="397C0E6C" w:rsidR="00226748" w:rsidRPr="00297E92" w:rsidRDefault="00226748" w:rsidP="00226748">
            <w:pPr>
              <w:jc w:val="right"/>
              <w:rPr>
                <w:rFonts w:cs="Arial"/>
                <w:i/>
                <w:sz w:val="15"/>
                <w:szCs w:val="15"/>
                <w:lang w:eastAsia="sk-SK"/>
              </w:rPr>
            </w:pPr>
          </w:p>
        </w:tc>
        <w:tc>
          <w:tcPr>
            <w:tcW w:w="1111" w:type="dxa"/>
            <w:tcBorders>
              <w:top w:val="dotted" w:sz="4" w:space="0" w:color="auto"/>
              <w:left w:val="nil"/>
              <w:bottom w:val="nil"/>
              <w:right w:val="nil"/>
            </w:tcBorders>
          </w:tcPr>
          <w:p w14:paraId="775E60A1" w14:textId="77777777" w:rsidR="00226748" w:rsidRPr="00297E92" w:rsidRDefault="00226748" w:rsidP="00226748">
            <w:pPr>
              <w:jc w:val="right"/>
              <w:rPr>
                <w:rFonts w:cs="Arial"/>
                <w:i/>
                <w:iCs/>
                <w:sz w:val="15"/>
                <w:szCs w:val="15"/>
                <w:lang w:eastAsia="sk-SK"/>
              </w:rPr>
            </w:pPr>
          </w:p>
        </w:tc>
        <w:tc>
          <w:tcPr>
            <w:tcW w:w="1339" w:type="dxa"/>
            <w:tcBorders>
              <w:top w:val="dotted" w:sz="4" w:space="0" w:color="auto"/>
              <w:left w:val="nil"/>
              <w:bottom w:val="nil"/>
              <w:right w:val="nil"/>
            </w:tcBorders>
            <w:shd w:val="clear" w:color="auto" w:fill="auto"/>
            <w:vAlign w:val="bottom"/>
          </w:tcPr>
          <w:p w14:paraId="7AADF6B9" w14:textId="6B61D398" w:rsidR="00226748" w:rsidRPr="00297E92" w:rsidRDefault="00226748" w:rsidP="00226748">
            <w:pPr>
              <w:jc w:val="right"/>
              <w:rPr>
                <w:rFonts w:cs="Arial"/>
                <w:i/>
                <w:sz w:val="15"/>
                <w:szCs w:val="15"/>
                <w:lang w:eastAsia="sk-SK"/>
              </w:rPr>
            </w:pPr>
          </w:p>
        </w:tc>
      </w:tr>
      <w:tr w:rsidR="00226748" w:rsidRPr="00297E92" w14:paraId="3085C08C" w14:textId="77777777" w:rsidTr="00323E56">
        <w:tc>
          <w:tcPr>
            <w:tcW w:w="2221" w:type="dxa"/>
            <w:tcBorders>
              <w:top w:val="dotted" w:sz="4" w:space="0" w:color="auto"/>
              <w:left w:val="nil"/>
              <w:bottom w:val="nil"/>
              <w:right w:val="nil"/>
            </w:tcBorders>
            <w:shd w:val="clear" w:color="auto" w:fill="auto"/>
            <w:vAlign w:val="center"/>
          </w:tcPr>
          <w:p w14:paraId="4D758134" w14:textId="77777777" w:rsidR="00226748" w:rsidRPr="00297E92" w:rsidRDefault="00226748" w:rsidP="00226748">
            <w:pPr>
              <w:jc w:val="left"/>
              <w:rPr>
                <w:rFonts w:cs="Arial"/>
                <w:sz w:val="15"/>
                <w:szCs w:val="15"/>
                <w:lang w:eastAsia="sk-SK"/>
              </w:rPr>
            </w:pPr>
            <w:r w:rsidRPr="00297E92">
              <w:rPr>
                <w:rFonts w:cs="Arial"/>
                <w:sz w:val="15"/>
                <w:szCs w:val="15"/>
                <w:lang w:eastAsia="sk-SK"/>
              </w:rPr>
              <w:t>Krátkodobé finančné výpomoci:</w:t>
            </w:r>
          </w:p>
        </w:tc>
        <w:tc>
          <w:tcPr>
            <w:tcW w:w="719" w:type="dxa"/>
            <w:tcBorders>
              <w:top w:val="dotted" w:sz="4" w:space="0" w:color="auto"/>
              <w:left w:val="nil"/>
              <w:bottom w:val="nil"/>
              <w:right w:val="nil"/>
            </w:tcBorders>
            <w:shd w:val="clear" w:color="auto" w:fill="auto"/>
            <w:vAlign w:val="bottom"/>
          </w:tcPr>
          <w:p w14:paraId="2FEA8FD1" w14:textId="77777777" w:rsidR="00226748" w:rsidRPr="00297E92" w:rsidRDefault="00226748" w:rsidP="00226748">
            <w:pPr>
              <w:jc w:val="center"/>
              <w:rPr>
                <w:rFonts w:cs="Arial"/>
                <w:sz w:val="15"/>
                <w:szCs w:val="15"/>
                <w:lang w:eastAsia="sk-SK"/>
              </w:rPr>
            </w:pPr>
          </w:p>
        </w:tc>
        <w:tc>
          <w:tcPr>
            <w:tcW w:w="1037" w:type="dxa"/>
            <w:tcBorders>
              <w:top w:val="dotted" w:sz="4" w:space="0" w:color="auto"/>
              <w:left w:val="nil"/>
              <w:bottom w:val="nil"/>
              <w:right w:val="nil"/>
            </w:tcBorders>
            <w:shd w:val="clear" w:color="auto" w:fill="auto"/>
            <w:vAlign w:val="bottom"/>
          </w:tcPr>
          <w:p w14:paraId="549C1C4B" w14:textId="77777777" w:rsidR="00226748" w:rsidRPr="00297E92" w:rsidRDefault="00226748" w:rsidP="00226748">
            <w:pPr>
              <w:jc w:val="center"/>
              <w:rPr>
                <w:rFonts w:cs="Arial"/>
                <w:sz w:val="15"/>
                <w:szCs w:val="15"/>
                <w:lang w:eastAsia="sk-SK"/>
              </w:rPr>
            </w:pPr>
          </w:p>
        </w:tc>
        <w:tc>
          <w:tcPr>
            <w:tcW w:w="843" w:type="dxa"/>
            <w:tcBorders>
              <w:top w:val="dotted" w:sz="4" w:space="0" w:color="auto"/>
              <w:left w:val="nil"/>
              <w:bottom w:val="nil"/>
              <w:right w:val="nil"/>
            </w:tcBorders>
            <w:shd w:val="clear" w:color="auto" w:fill="auto"/>
            <w:vAlign w:val="bottom"/>
          </w:tcPr>
          <w:p w14:paraId="03F63B26" w14:textId="77777777" w:rsidR="00226748" w:rsidRPr="00297E92" w:rsidRDefault="00226748" w:rsidP="00226748">
            <w:pPr>
              <w:jc w:val="center"/>
              <w:rPr>
                <w:rFonts w:cs="Arial"/>
                <w:sz w:val="15"/>
                <w:szCs w:val="15"/>
                <w:lang w:eastAsia="sk-SK"/>
              </w:rPr>
            </w:pPr>
          </w:p>
        </w:tc>
        <w:tc>
          <w:tcPr>
            <w:tcW w:w="1801" w:type="dxa"/>
            <w:tcBorders>
              <w:top w:val="dotted" w:sz="4" w:space="0" w:color="auto"/>
              <w:left w:val="nil"/>
              <w:bottom w:val="nil"/>
              <w:right w:val="nil"/>
            </w:tcBorders>
            <w:shd w:val="clear" w:color="auto" w:fill="auto"/>
            <w:vAlign w:val="bottom"/>
          </w:tcPr>
          <w:p w14:paraId="1847C260" w14:textId="22FF5DF0" w:rsidR="00226748" w:rsidRPr="00297E92" w:rsidRDefault="00226748" w:rsidP="00226748">
            <w:pPr>
              <w:jc w:val="right"/>
              <w:rPr>
                <w:rFonts w:cs="Arial"/>
                <w:sz w:val="15"/>
                <w:szCs w:val="15"/>
                <w:lang w:eastAsia="sk-SK"/>
              </w:rPr>
            </w:pPr>
          </w:p>
        </w:tc>
        <w:tc>
          <w:tcPr>
            <w:tcW w:w="1111" w:type="dxa"/>
            <w:tcBorders>
              <w:top w:val="dotted" w:sz="4" w:space="0" w:color="auto"/>
              <w:left w:val="nil"/>
              <w:bottom w:val="nil"/>
              <w:right w:val="nil"/>
            </w:tcBorders>
          </w:tcPr>
          <w:p w14:paraId="43280447" w14:textId="77777777" w:rsidR="00226748" w:rsidRDefault="00226748" w:rsidP="00226748">
            <w:pPr>
              <w:jc w:val="right"/>
              <w:rPr>
                <w:rFonts w:cs="Arial"/>
                <w:sz w:val="15"/>
                <w:szCs w:val="15"/>
                <w:lang w:eastAsia="sk-SK"/>
              </w:rPr>
            </w:pPr>
          </w:p>
          <w:p w14:paraId="13F89EBD" w14:textId="7138E857" w:rsidR="006C7EBF" w:rsidRPr="00297E92" w:rsidRDefault="006C7EBF" w:rsidP="00226748">
            <w:pPr>
              <w:jc w:val="right"/>
              <w:rPr>
                <w:rFonts w:cs="Arial"/>
                <w:sz w:val="15"/>
                <w:szCs w:val="15"/>
                <w:lang w:eastAsia="sk-SK"/>
              </w:rPr>
            </w:pPr>
            <w:r>
              <w:rPr>
                <w:rFonts w:cs="Arial"/>
                <w:sz w:val="15"/>
                <w:szCs w:val="15"/>
                <w:lang w:eastAsia="sk-SK"/>
              </w:rPr>
              <w:t>63 735</w:t>
            </w:r>
          </w:p>
        </w:tc>
        <w:tc>
          <w:tcPr>
            <w:tcW w:w="1339" w:type="dxa"/>
            <w:tcBorders>
              <w:top w:val="dotted" w:sz="4" w:space="0" w:color="auto"/>
              <w:left w:val="nil"/>
              <w:bottom w:val="nil"/>
              <w:right w:val="nil"/>
            </w:tcBorders>
            <w:shd w:val="clear" w:color="auto" w:fill="auto"/>
            <w:vAlign w:val="bottom"/>
          </w:tcPr>
          <w:p w14:paraId="43EE8589" w14:textId="39C3936F" w:rsidR="00226748" w:rsidRPr="00297E92" w:rsidRDefault="00226748" w:rsidP="00226748">
            <w:pPr>
              <w:jc w:val="right"/>
              <w:rPr>
                <w:rFonts w:cs="Arial"/>
                <w:sz w:val="15"/>
                <w:szCs w:val="15"/>
                <w:lang w:eastAsia="sk-SK"/>
              </w:rPr>
            </w:pPr>
            <w:r w:rsidRPr="00297E92">
              <w:rPr>
                <w:rFonts w:cs="Arial"/>
                <w:sz w:val="15"/>
                <w:szCs w:val="15"/>
                <w:lang w:eastAsia="sk-SK"/>
              </w:rPr>
              <w:t>65 471</w:t>
            </w:r>
          </w:p>
        </w:tc>
      </w:tr>
      <w:tr w:rsidR="00226748" w:rsidRPr="00297E92" w14:paraId="708EAEED" w14:textId="77777777" w:rsidTr="00323E56">
        <w:tc>
          <w:tcPr>
            <w:tcW w:w="2221" w:type="dxa"/>
            <w:tcBorders>
              <w:top w:val="nil"/>
              <w:left w:val="nil"/>
              <w:bottom w:val="single" w:sz="8" w:space="0" w:color="auto"/>
              <w:right w:val="nil"/>
            </w:tcBorders>
            <w:shd w:val="clear" w:color="auto" w:fill="auto"/>
            <w:vAlign w:val="center"/>
            <w:hideMark/>
          </w:tcPr>
          <w:p w14:paraId="1638844B" w14:textId="77777777" w:rsidR="00226748" w:rsidRPr="00297E92" w:rsidRDefault="00226748" w:rsidP="00226748">
            <w:pPr>
              <w:ind w:left="142"/>
              <w:jc w:val="left"/>
              <w:rPr>
                <w:rFonts w:cs="Arial"/>
                <w:i/>
                <w:iCs/>
                <w:sz w:val="15"/>
                <w:szCs w:val="15"/>
                <w:lang w:eastAsia="sk-SK"/>
              </w:rPr>
            </w:pPr>
            <w:r w:rsidRPr="00297E92">
              <w:rPr>
                <w:rFonts w:cs="Arial"/>
                <w:i/>
                <w:iCs/>
                <w:sz w:val="15"/>
                <w:szCs w:val="15"/>
                <w:lang w:eastAsia="sk-SK"/>
              </w:rPr>
              <w:t>Euler Hermes</w:t>
            </w:r>
          </w:p>
        </w:tc>
        <w:tc>
          <w:tcPr>
            <w:tcW w:w="719" w:type="dxa"/>
            <w:tcBorders>
              <w:top w:val="nil"/>
              <w:left w:val="nil"/>
              <w:bottom w:val="single" w:sz="8" w:space="0" w:color="auto"/>
              <w:right w:val="nil"/>
            </w:tcBorders>
            <w:shd w:val="clear" w:color="auto" w:fill="auto"/>
            <w:vAlign w:val="bottom"/>
            <w:hideMark/>
          </w:tcPr>
          <w:p w14:paraId="1137E506" w14:textId="77777777" w:rsidR="00226748" w:rsidRPr="00297E92" w:rsidRDefault="00226748" w:rsidP="00226748">
            <w:pPr>
              <w:jc w:val="center"/>
              <w:rPr>
                <w:rFonts w:cs="Arial"/>
                <w:i/>
                <w:iCs/>
                <w:sz w:val="15"/>
                <w:szCs w:val="15"/>
                <w:lang w:eastAsia="sk-SK"/>
              </w:rPr>
            </w:pPr>
            <w:r w:rsidRPr="00297E92">
              <w:rPr>
                <w:rFonts w:cs="Arial"/>
                <w:i/>
                <w:iCs/>
                <w:sz w:val="15"/>
                <w:szCs w:val="15"/>
                <w:lang w:eastAsia="sk-SK"/>
              </w:rPr>
              <w:t>EUR</w:t>
            </w:r>
          </w:p>
        </w:tc>
        <w:tc>
          <w:tcPr>
            <w:tcW w:w="1037" w:type="dxa"/>
            <w:tcBorders>
              <w:top w:val="nil"/>
              <w:left w:val="nil"/>
              <w:bottom w:val="single" w:sz="8" w:space="0" w:color="auto"/>
              <w:right w:val="nil"/>
            </w:tcBorders>
            <w:shd w:val="clear" w:color="auto" w:fill="auto"/>
            <w:vAlign w:val="bottom"/>
          </w:tcPr>
          <w:p w14:paraId="2859DE5D" w14:textId="77777777" w:rsidR="00226748" w:rsidRPr="00297E92" w:rsidRDefault="00226748" w:rsidP="00226748">
            <w:pPr>
              <w:jc w:val="center"/>
              <w:rPr>
                <w:rFonts w:cs="Arial"/>
                <w:i/>
                <w:iCs/>
                <w:sz w:val="15"/>
                <w:szCs w:val="15"/>
                <w:lang w:eastAsia="sk-SK"/>
              </w:rPr>
            </w:pPr>
          </w:p>
        </w:tc>
        <w:tc>
          <w:tcPr>
            <w:tcW w:w="843" w:type="dxa"/>
            <w:tcBorders>
              <w:top w:val="nil"/>
              <w:left w:val="nil"/>
              <w:bottom w:val="single" w:sz="8" w:space="0" w:color="auto"/>
              <w:right w:val="nil"/>
            </w:tcBorders>
            <w:shd w:val="clear" w:color="auto" w:fill="auto"/>
            <w:vAlign w:val="bottom"/>
          </w:tcPr>
          <w:p w14:paraId="1AB45EB1" w14:textId="77777777" w:rsidR="00226748" w:rsidRPr="00297E92" w:rsidRDefault="00226748" w:rsidP="00226748">
            <w:pPr>
              <w:jc w:val="center"/>
              <w:rPr>
                <w:rFonts w:cs="Arial"/>
                <w:i/>
                <w:iCs/>
                <w:sz w:val="15"/>
                <w:szCs w:val="15"/>
                <w:lang w:eastAsia="sk-SK"/>
              </w:rPr>
            </w:pPr>
          </w:p>
        </w:tc>
        <w:tc>
          <w:tcPr>
            <w:tcW w:w="1801" w:type="dxa"/>
            <w:tcBorders>
              <w:top w:val="nil"/>
              <w:left w:val="nil"/>
              <w:bottom w:val="single" w:sz="8" w:space="0" w:color="auto"/>
              <w:right w:val="nil"/>
            </w:tcBorders>
            <w:shd w:val="clear" w:color="auto" w:fill="auto"/>
            <w:vAlign w:val="bottom"/>
          </w:tcPr>
          <w:p w14:paraId="14A17C07" w14:textId="1EFBDB99" w:rsidR="00226748" w:rsidRPr="00297E92" w:rsidRDefault="00226748" w:rsidP="00226748">
            <w:pPr>
              <w:jc w:val="right"/>
              <w:rPr>
                <w:rFonts w:cs="Arial"/>
                <w:i/>
                <w:sz w:val="15"/>
                <w:szCs w:val="15"/>
                <w:lang w:eastAsia="sk-SK"/>
              </w:rPr>
            </w:pPr>
          </w:p>
        </w:tc>
        <w:tc>
          <w:tcPr>
            <w:tcW w:w="1111" w:type="dxa"/>
            <w:tcBorders>
              <w:top w:val="nil"/>
              <w:left w:val="nil"/>
              <w:bottom w:val="single" w:sz="8" w:space="0" w:color="auto"/>
              <w:right w:val="nil"/>
            </w:tcBorders>
          </w:tcPr>
          <w:p w14:paraId="121FD636" w14:textId="2F363590" w:rsidR="00226748" w:rsidRPr="00297E92" w:rsidRDefault="006C7EBF" w:rsidP="00226748">
            <w:pPr>
              <w:jc w:val="right"/>
              <w:rPr>
                <w:rFonts w:cs="Arial"/>
                <w:i/>
                <w:sz w:val="15"/>
                <w:szCs w:val="15"/>
                <w:lang w:eastAsia="sk-SK"/>
              </w:rPr>
            </w:pPr>
            <w:r>
              <w:rPr>
                <w:rFonts w:cs="Arial"/>
                <w:i/>
                <w:sz w:val="15"/>
                <w:szCs w:val="15"/>
                <w:lang w:eastAsia="sk-SK"/>
              </w:rPr>
              <w:t>63 735</w:t>
            </w:r>
          </w:p>
        </w:tc>
        <w:tc>
          <w:tcPr>
            <w:tcW w:w="1339" w:type="dxa"/>
            <w:tcBorders>
              <w:top w:val="nil"/>
              <w:left w:val="nil"/>
              <w:bottom w:val="single" w:sz="8" w:space="0" w:color="auto"/>
              <w:right w:val="nil"/>
            </w:tcBorders>
            <w:shd w:val="clear" w:color="auto" w:fill="auto"/>
            <w:vAlign w:val="bottom"/>
            <w:hideMark/>
          </w:tcPr>
          <w:p w14:paraId="6A699BE6" w14:textId="3F2440FE" w:rsidR="00226748" w:rsidRPr="00297E92" w:rsidRDefault="00226748" w:rsidP="00226748">
            <w:pPr>
              <w:jc w:val="right"/>
              <w:rPr>
                <w:rFonts w:cs="Arial"/>
                <w:i/>
                <w:sz w:val="15"/>
                <w:szCs w:val="15"/>
                <w:lang w:eastAsia="sk-SK"/>
              </w:rPr>
            </w:pPr>
            <w:r w:rsidRPr="00297E92">
              <w:rPr>
                <w:rFonts w:cs="Arial"/>
                <w:i/>
                <w:sz w:val="15"/>
                <w:szCs w:val="15"/>
                <w:lang w:eastAsia="sk-SK"/>
              </w:rPr>
              <w:t>65 471</w:t>
            </w:r>
          </w:p>
        </w:tc>
      </w:tr>
    </w:tbl>
    <w:p w14:paraId="2CD9BB47" w14:textId="77777777" w:rsidR="008513B4" w:rsidRPr="00297E92" w:rsidRDefault="008513B4" w:rsidP="00374FB9">
      <w:pPr>
        <w:rPr>
          <w:snapToGrid w:val="0"/>
          <w:highlight w:val="yellow"/>
          <w:lang w:eastAsia="sk-SK"/>
        </w:rPr>
      </w:pPr>
    </w:p>
    <w:p w14:paraId="37F24BF7" w14:textId="77777777" w:rsidR="008513B4" w:rsidRPr="00297E92" w:rsidRDefault="008B59F4" w:rsidP="008B59F4">
      <w:pPr>
        <w:rPr>
          <w:snapToGrid w:val="0"/>
          <w:lang w:eastAsia="sk-SK"/>
        </w:rPr>
      </w:pPr>
      <w:r w:rsidRPr="00ED53B2">
        <w:rPr>
          <w:snapToGrid w:val="0"/>
          <w:lang w:eastAsia="sk-SK"/>
        </w:rPr>
        <w:t>Krátkodobé finančné výpomoci predstavujú poistné plnenie od spoločnosti Euler Hermes za poistenie pohľadávok.</w:t>
      </w:r>
    </w:p>
    <w:p w14:paraId="1EFAF1B0" w14:textId="77777777" w:rsidR="00CB7BA1" w:rsidRPr="00297E92" w:rsidRDefault="00CB7BA1" w:rsidP="008B59F4">
      <w:pPr>
        <w:rPr>
          <w:snapToGrid w:val="0"/>
          <w:lang w:eastAsia="sk-SK"/>
        </w:rPr>
      </w:pPr>
    </w:p>
    <w:p w14:paraId="245119BE" w14:textId="1C16BE03" w:rsidR="00A027B7" w:rsidRPr="00297E92" w:rsidRDefault="00CB7BA1" w:rsidP="00E83254">
      <w:pPr>
        <w:pStyle w:val="Nadpis3"/>
      </w:pPr>
      <w:r w:rsidRPr="00297E92">
        <w:br w:type="page"/>
      </w:r>
      <w:r w:rsidR="00A027B7" w:rsidRPr="00297E92">
        <w:lastRenderedPageBreak/>
        <w:t xml:space="preserve">Záväzky zo sociálneho fondu </w:t>
      </w:r>
    </w:p>
    <w:p w14:paraId="5655525B" w14:textId="77777777" w:rsidR="00A027B7" w:rsidRPr="00297E92" w:rsidRDefault="00A027B7" w:rsidP="00A027B7"/>
    <w:tbl>
      <w:tblPr>
        <w:tblW w:w="4884" w:type="pct"/>
        <w:tblInd w:w="108" w:type="dxa"/>
        <w:tblBorders>
          <w:top w:val="single" w:sz="8" w:space="0" w:color="auto"/>
          <w:bottom w:val="single" w:sz="8" w:space="0" w:color="auto"/>
        </w:tblBorders>
        <w:tblLook w:val="0000" w:firstRow="0" w:lastRow="0" w:firstColumn="0" w:lastColumn="0" w:noHBand="0" w:noVBand="0"/>
      </w:tblPr>
      <w:tblGrid>
        <w:gridCol w:w="6047"/>
        <w:gridCol w:w="1340"/>
        <w:gridCol w:w="1474"/>
      </w:tblGrid>
      <w:tr w:rsidR="0071247B" w:rsidRPr="00297E92" w14:paraId="2CA69239" w14:textId="77777777" w:rsidTr="003C2177">
        <w:tc>
          <w:tcPr>
            <w:tcW w:w="3412" w:type="pct"/>
            <w:tcBorders>
              <w:top w:val="single" w:sz="8" w:space="0" w:color="auto"/>
              <w:bottom w:val="single" w:sz="4" w:space="0" w:color="auto"/>
            </w:tcBorders>
          </w:tcPr>
          <w:p w14:paraId="22456013" w14:textId="77777777" w:rsidR="0071247B" w:rsidRPr="00297E92" w:rsidRDefault="0071247B" w:rsidP="0071247B">
            <w:pPr>
              <w:rPr>
                <w:b/>
                <w:i/>
                <w:sz w:val="15"/>
                <w:szCs w:val="15"/>
              </w:rPr>
            </w:pPr>
          </w:p>
        </w:tc>
        <w:tc>
          <w:tcPr>
            <w:tcW w:w="756" w:type="pct"/>
            <w:tcBorders>
              <w:top w:val="single" w:sz="8" w:space="0" w:color="auto"/>
              <w:bottom w:val="single" w:sz="4" w:space="0" w:color="auto"/>
            </w:tcBorders>
          </w:tcPr>
          <w:p w14:paraId="5A838BC6" w14:textId="6CDE23E4" w:rsidR="0071247B" w:rsidRPr="00297E92" w:rsidRDefault="00CA35A9" w:rsidP="0071247B">
            <w:pPr>
              <w:jc w:val="center"/>
              <w:rPr>
                <w:b/>
                <w:i/>
                <w:sz w:val="15"/>
                <w:szCs w:val="15"/>
              </w:rPr>
            </w:pPr>
            <w:r w:rsidRPr="00297E92">
              <w:rPr>
                <w:b/>
                <w:i/>
                <w:sz w:val="15"/>
                <w:szCs w:val="15"/>
              </w:rPr>
              <w:t>201</w:t>
            </w:r>
            <w:r w:rsidR="00226748">
              <w:rPr>
                <w:b/>
                <w:i/>
                <w:sz w:val="15"/>
                <w:szCs w:val="15"/>
              </w:rPr>
              <w:t>6</w:t>
            </w:r>
          </w:p>
        </w:tc>
        <w:tc>
          <w:tcPr>
            <w:tcW w:w="832" w:type="pct"/>
            <w:tcBorders>
              <w:top w:val="single" w:sz="8" w:space="0" w:color="auto"/>
              <w:bottom w:val="single" w:sz="4" w:space="0" w:color="auto"/>
            </w:tcBorders>
          </w:tcPr>
          <w:p w14:paraId="039600BA" w14:textId="2113D6F1" w:rsidR="0071247B" w:rsidRPr="00297E92" w:rsidRDefault="00CA35A9" w:rsidP="00FC6AF9">
            <w:pPr>
              <w:jc w:val="center"/>
              <w:rPr>
                <w:b/>
                <w:i/>
                <w:sz w:val="15"/>
                <w:szCs w:val="15"/>
              </w:rPr>
            </w:pPr>
            <w:r w:rsidRPr="00297E92">
              <w:rPr>
                <w:b/>
                <w:i/>
                <w:sz w:val="15"/>
                <w:szCs w:val="15"/>
              </w:rPr>
              <w:t>201</w:t>
            </w:r>
            <w:r w:rsidR="00226748">
              <w:rPr>
                <w:b/>
                <w:i/>
                <w:sz w:val="15"/>
                <w:szCs w:val="15"/>
              </w:rPr>
              <w:t>5</w:t>
            </w:r>
          </w:p>
        </w:tc>
      </w:tr>
      <w:tr w:rsidR="00226748" w:rsidRPr="00297E92" w14:paraId="5812EE6F" w14:textId="77777777" w:rsidTr="003C2177">
        <w:tc>
          <w:tcPr>
            <w:tcW w:w="3412" w:type="pct"/>
            <w:tcBorders>
              <w:top w:val="single" w:sz="4" w:space="0" w:color="auto"/>
            </w:tcBorders>
          </w:tcPr>
          <w:p w14:paraId="0D446675" w14:textId="77777777" w:rsidR="00226748" w:rsidRPr="00297E92" w:rsidRDefault="00226748" w:rsidP="00226748">
            <w:pPr>
              <w:rPr>
                <w:snapToGrid w:val="0"/>
                <w:sz w:val="15"/>
                <w:lang w:eastAsia="sk-SK"/>
              </w:rPr>
            </w:pPr>
            <w:r w:rsidRPr="00297E92">
              <w:rPr>
                <w:snapToGrid w:val="0"/>
                <w:sz w:val="15"/>
                <w:lang w:eastAsia="sk-SK"/>
              </w:rPr>
              <w:t>Začiatočný stav sociálneho fondu</w:t>
            </w:r>
          </w:p>
        </w:tc>
        <w:tc>
          <w:tcPr>
            <w:tcW w:w="756" w:type="pct"/>
            <w:tcBorders>
              <w:top w:val="single" w:sz="4" w:space="0" w:color="auto"/>
            </w:tcBorders>
            <w:vAlign w:val="bottom"/>
          </w:tcPr>
          <w:p w14:paraId="141B5080" w14:textId="1129B1CC" w:rsidR="00226748" w:rsidRPr="00297E92" w:rsidRDefault="00226748">
            <w:pPr>
              <w:jc w:val="right"/>
              <w:rPr>
                <w:snapToGrid w:val="0"/>
                <w:sz w:val="15"/>
                <w:lang w:eastAsia="sk-SK"/>
              </w:rPr>
            </w:pPr>
            <w:r>
              <w:rPr>
                <w:snapToGrid w:val="0"/>
                <w:sz w:val="15"/>
                <w:lang w:eastAsia="sk-SK"/>
              </w:rPr>
              <w:t>2 092</w:t>
            </w:r>
          </w:p>
        </w:tc>
        <w:tc>
          <w:tcPr>
            <w:tcW w:w="832" w:type="pct"/>
            <w:tcBorders>
              <w:top w:val="single" w:sz="4" w:space="0" w:color="auto"/>
            </w:tcBorders>
            <w:vAlign w:val="bottom"/>
          </w:tcPr>
          <w:p w14:paraId="76EC089A" w14:textId="07969536" w:rsidR="00226748" w:rsidRPr="00297E92" w:rsidRDefault="00226748" w:rsidP="00226748">
            <w:pPr>
              <w:jc w:val="right"/>
              <w:rPr>
                <w:snapToGrid w:val="0"/>
                <w:sz w:val="15"/>
                <w:lang w:eastAsia="sk-SK"/>
              </w:rPr>
            </w:pPr>
            <w:r w:rsidRPr="00297E92">
              <w:rPr>
                <w:snapToGrid w:val="0"/>
                <w:sz w:val="15"/>
                <w:lang w:eastAsia="sk-SK"/>
              </w:rPr>
              <w:t>1 157</w:t>
            </w:r>
          </w:p>
        </w:tc>
      </w:tr>
      <w:tr w:rsidR="00226748" w:rsidRPr="00297E92" w14:paraId="160D7F33" w14:textId="77777777" w:rsidTr="003C2177">
        <w:tc>
          <w:tcPr>
            <w:tcW w:w="3412" w:type="pct"/>
          </w:tcPr>
          <w:p w14:paraId="69520724" w14:textId="77777777" w:rsidR="00226748" w:rsidRPr="00297E92" w:rsidRDefault="00226748" w:rsidP="00226748">
            <w:pPr>
              <w:ind w:left="176"/>
              <w:rPr>
                <w:snapToGrid w:val="0"/>
                <w:sz w:val="15"/>
                <w:lang w:eastAsia="sk-SK"/>
              </w:rPr>
            </w:pPr>
            <w:r w:rsidRPr="00297E92">
              <w:rPr>
                <w:snapToGrid w:val="0"/>
                <w:sz w:val="15"/>
                <w:lang w:eastAsia="sk-SK"/>
              </w:rPr>
              <w:t>Tvorba sociálneho fondu na ťarchu nákladov</w:t>
            </w:r>
          </w:p>
        </w:tc>
        <w:tc>
          <w:tcPr>
            <w:tcW w:w="756" w:type="pct"/>
          </w:tcPr>
          <w:p w14:paraId="0AE8E2B9" w14:textId="36E6F1A3" w:rsidR="00226748" w:rsidRPr="00297E92" w:rsidRDefault="00ED53B2">
            <w:pPr>
              <w:jc w:val="right"/>
              <w:rPr>
                <w:snapToGrid w:val="0"/>
                <w:sz w:val="15"/>
                <w:lang w:eastAsia="sk-SK"/>
              </w:rPr>
            </w:pPr>
            <w:r>
              <w:rPr>
                <w:snapToGrid w:val="0"/>
                <w:sz w:val="15"/>
                <w:lang w:eastAsia="sk-SK"/>
              </w:rPr>
              <w:t>86 475</w:t>
            </w:r>
          </w:p>
        </w:tc>
        <w:tc>
          <w:tcPr>
            <w:tcW w:w="832" w:type="pct"/>
          </w:tcPr>
          <w:p w14:paraId="234E833D" w14:textId="54D0DCD2" w:rsidR="00226748" w:rsidRPr="00297E92" w:rsidRDefault="00226748" w:rsidP="00226748">
            <w:pPr>
              <w:jc w:val="right"/>
              <w:rPr>
                <w:snapToGrid w:val="0"/>
                <w:sz w:val="15"/>
                <w:lang w:eastAsia="sk-SK"/>
              </w:rPr>
            </w:pPr>
            <w:r w:rsidRPr="00297E92">
              <w:rPr>
                <w:snapToGrid w:val="0"/>
                <w:sz w:val="15"/>
                <w:lang w:eastAsia="sk-SK"/>
              </w:rPr>
              <w:t>46 383</w:t>
            </w:r>
          </w:p>
        </w:tc>
      </w:tr>
      <w:tr w:rsidR="00226748" w:rsidRPr="00297E92" w14:paraId="2F892365" w14:textId="77777777" w:rsidTr="0072512B">
        <w:tc>
          <w:tcPr>
            <w:tcW w:w="3412" w:type="pct"/>
          </w:tcPr>
          <w:p w14:paraId="1ED5784F" w14:textId="77777777" w:rsidR="00226748" w:rsidRPr="00297E92" w:rsidRDefault="00226748" w:rsidP="00226748">
            <w:pPr>
              <w:ind w:left="176"/>
              <w:rPr>
                <w:snapToGrid w:val="0"/>
                <w:sz w:val="15"/>
                <w:lang w:eastAsia="sk-SK"/>
              </w:rPr>
            </w:pPr>
            <w:r w:rsidRPr="00297E92">
              <w:rPr>
                <w:snapToGrid w:val="0"/>
                <w:sz w:val="15"/>
                <w:lang w:eastAsia="sk-SK"/>
              </w:rPr>
              <w:t>Tvorba sociálneho fondu zo zisku</w:t>
            </w:r>
          </w:p>
        </w:tc>
        <w:tc>
          <w:tcPr>
            <w:tcW w:w="756" w:type="pct"/>
            <w:tcBorders>
              <w:bottom w:val="nil"/>
            </w:tcBorders>
          </w:tcPr>
          <w:p w14:paraId="7E752BB0" w14:textId="6BB43FA0" w:rsidR="00226748" w:rsidRPr="00297E92" w:rsidRDefault="00ED53B2">
            <w:pPr>
              <w:jc w:val="right"/>
              <w:rPr>
                <w:i/>
                <w:snapToGrid w:val="0"/>
                <w:sz w:val="15"/>
                <w:lang w:eastAsia="sk-SK"/>
              </w:rPr>
            </w:pPr>
            <w:r>
              <w:rPr>
                <w:i/>
                <w:snapToGrid w:val="0"/>
                <w:sz w:val="15"/>
                <w:lang w:eastAsia="sk-SK"/>
              </w:rPr>
              <w:t>-</w:t>
            </w:r>
          </w:p>
        </w:tc>
        <w:tc>
          <w:tcPr>
            <w:tcW w:w="832" w:type="pct"/>
            <w:tcBorders>
              <w:bottom w:val="nil"/>
            </w:tcBorders>
          </w:tcPr>
          <w:p w14:paraId="7019F998" w14:textId="7CF9C712" w:rsidR="00226748" w:rsidRPr="00297E92" w:rsidRDefault="00226748" w:rsidP="00226748">
            <w:pPr>
              <w:jc w:val="right"/>
              <w:rPr>
                <w:i/>
                <w:snapToGrid w:val="0"/>
                <w:sz w:val="15"/>
                <w:lang w:eastAsia="sk-SK"/>
              </w:rPr>
            </w:pPr>
            <w:r w:rsidRPr="00297E92">
              <w:rPr>
                <w:i/>
                <w:snapToGrid w:val="0"/>
                <w:sz w:val="15"/>
                <w:lang w:eastAsia="sk-SK"/>
              </w:rPr>
              <w:t>-</w:t>
            </w:r>
          </w:p>
        </w:tc>
      </w:tr>
      <w:tr w:rsidR="00226748" w:rsidRPr="00297E92" w14:paraId="67A169D3" w14:textId="77777777" w:rsidTr="0072512B">
        <w:tc>
          <w:tcPr>
            <w:tcW w:w="3412" w:type="pct"/>
          </w:tcPr>
          <w:p w14:paraId="3B1FB82D" w14:textId="77777777" w:rsidR="00226748" w:rsidRPr="00297E92" w:rsidRDefault="00226748" w:rsidP="00226748">
            <w:pPr>
              <w:ind w:left="176"/>
              <w:rPr>
                <w:snapToGrid w:val="0"/>
                <w:sz w:val="15"/>
                <w:lang w:eastAsia="sk-SK"/>
              </w:rPr>
            </w:pPr>
            <w:r w:rsidRPr="00297E92">
              <w:rPr>
                <w:snapToGrid w:val="0"/>
                <w:sz w:val="15"/>
                <w:lang w:eastAsia="sk-SK"/>
              </w:rPr>
              <w:t xml:space="preserve">Ostatná tvorba sociálneho fondu </w:t>
            </w:r>
          </w:p>
        </w:tc>
        <w:tc>
          <w:tcPr>
            <w:tcW w:w="756" w:type="pct"/>
            <w:tcBorders>
              <w:top w:val="nil"/>
              <w:bottom w:val="nil"/>
            </w:tcBorders>
          </w:tcPr>
          <w:p w14:paraId="4AE9720F" w14:textId="1556F7C0" w:rsidR="00226748" w:rsidRPr="00297E92" w:rsidRDefault="00ED53B2">
            <w:pPr>
              <w:jc w:val="right"/>
              <w:rPr>
                <w:i/>
                <w:snapToGrid w:val="0"/>
                <w:sz w:val="15"/>
                <w:lang w:eastAsia="sk-SK"/>
              </w:rPr>
            </w:pPr>
            <w:r>
              <w:rPr>
                <w:i/>
                <w:snapToGrid w:val="0"/>
                <w:sz w:val="15"/>
                <w:lang w:eastAsia="sk-SK"/>
              </w:rPr>
              <w:t>-</w:t>
            </w:r>
          </w:p>
        </w:tc>
        <w:tc>
          <w:tcPr>
            <w:tcW w:w="832" w:type="pct"/>
            <w:tcBorders>
              <w:top w:val="nil"/>
              <w:bottom w:val="nil"/>
            </w:tcBorders>
          </w:tcPr>
          <w:p w14:paraId="78C98FE0" w14:textId="446B3E1E" w:rsidR="00226748" w:rsidRPr="00297E92" w:rsidRDefault="00226748" w:rsidP="00226748">
            <w:pPr>
              <w:jc w:val="right"/>
              <w:rPr>
                <w:i/>
                <w:snapToGrid w:val="0"/>
                <w:sz w:val="15"/>
                <w:lang w:eastAsia="sk-SK"/>
              </w:rPr>
            </w:pPr>
            <w:r w:rsidRPr="00297E92">
              <w:rPr>
                <w:i/>
                <w:snapToGrid w:val="0"/>
                <w:sz w:val="15"/>
                <w:lang w:eastAsia="sk-SK"/>
              </w:rPr>
              <w:t>-</w:t>
            </w:r>
          </w:p>
        </w:tc>
      </w:tr>
      <w:tr w:rsidR="00226748" w:rsidRPr="00297E92" w14:paraId="3C556147" w14:textId="77777777" w:rsidTr="0072512B">
        <w:tc>
          <w:tcPr>
            <w:tcW w:w="3412" w:type="pct"/>
          </w:tcPr>
          <w:p w14:paraId="3665C1C2" w14:textId="77777777" w:rsidR="00226748" w:rsidRPr="00297E92" w:rsidRDefault="00226748" w:rsidP="00226748">
            <w:pPr>
              <w:rPr>
                <w:snapToGrid w:val="0"/>
                <w:sz w:val="15"/>
                <w:lang w:eastAsia="sk-SK"/>
              </w:rPr>
            </w:pPr>
            <w:r w:rsidRPr="00297E92">
              <w:rPr>
                <w:snapToGrid w:val="0"/>
                <w:sz w:val="15"/>
                <w:lang w:eastAsia="sk-SK"/>
              </w:rPr>
              <w:t>Tvorba sociálneho fondu celkom</w:t>
            </w:r>
          </w:p>
        </w:tc>
        <w:tc>
          <w:tcPr>
            <w:tcW w:w="756" w:type="pct"/>
            <w:tcBorders>
              <w:top w:val="nil"/>
              <w:bottom w:val="nil"/>
            </w:tcBorders>
          </w:tcPr>
          <w:p w14:paraId="78C6FDD9" w14:textId="613AD5AB" w:rsidR="00226748" w:rsidRPr="00297E92" w:rsidRDefault="00ED53B2">
            <w:pPr>
              <w:jc w:val="right"/>
              <w:rPr>
                <w:snapToGrid w:val="0"/>
                <w:sz w:val="15"/>
                <w:lang w:eastAsia="sk-SK"/>
              </w:rPr>
            </w:pPr>
            <w:r>
              <w:rPr>
                <w:snapToGrid w:val="0"/>
                <w:sz w:val="15"/>
                <w:lang w:eastAsia="sk-SK"/>
              </w:rPr>
              <w:t>88 567</w:t>
            </w:r>
          </w:p>
        </w:tc>
        <w:tc>
          <w:tcPr>
            <w:tcW w:w="832" w:type="pct"/>
            <w:tcBorders>
              <w:top w:val="nil"/>
              <w:bottom w:val="nil"/>
            </w:tcBorders>
          </w:tcPr>
          <w:p w14:paraId="05056DE3" w14:textId="2923F9FB" w:rsidR="00226748" w:rsidRPr="00297E92" w:rsidRDefault="00226748" w:rsidP="00226748">
            <w:pPr>
              <w:jc w:val="right"/>
              <w:rPr>
                <w:snapToGrid w:val="0"/>
                <w:sz w:val="15"/>
                <w:lang w:eastAsia="sk-SK"/>
              </w:rPr>
            </w:pPr>
            <w:r w:rsidRPr="00297E92">
              <w:rPr>
                <w:snapToGrid w:val="0"/>
                <w:sz w:val="15"/>
                <w:lang w:eastAsia="sk-SK"/>
              </w:rPr>
              <w:t>47 540</w:t>
            </w:r>
          </w:p>
        </w:tc>
      </w:tr>
      <w:tr w:rsidR="00226748" w:rsidRPr="00297E92" w14:paraId="0923C0E5" w14:textId="77777777" w:rsidTr="003C2177">
        <w:tc>
          <w:tcPr>
            <w:tcW w:w="3412" w:type="pct"/>
          </w:tcPr>
          <w:p w14:paraId="3281A308" w14:textId="77777777" w:rsidR="00226748" w:rsidRPr="00297E92" w:rsidRDefault="00226748" w:rsidP="00226748">
            <w:pPr>
              <w:rPr>
                <w:snapToGrid w:val="0"/>
                <w:sz w:val="15"/>
                <w:lang w:eastAsia="sk-SK"/>
              </w:rPr>
            </w:pPr>
            <w:r w:rsidRPr="00297E92">
              <w:rPr>
                <w:snapToGrid w:val="0"/>
                <w:sz w:val="15"/>
                <w:lang w:eastAsia="sk-SK"/>
              </w:rPr>
              <w:t>Čerpanie sociálneho fondu</w:t>
            </w:r>
          </w:p>
        </w:tc>
        <w:tc>
          <w:tcPr>
            <w:tcW w:w="756" w:type="pct"/>
            <w:tcBorders>
              <w:top w:val="nil"/>
            </w:tcBorders>
          </w:tcPr>
          <w:p w14:paraId="32583343" w14:textId="6439EB7F" w:rsidR="00226748" w:rsidRPr="00297E92" w:rsidRDefault="00ED53B2" w:rsidP="0072512B">
            <w:pPr>
              <w:jc w:val="right"/>
              <w:rPr>
                <w:snapToGrid w:val="0"/>
                <w:sz w:val="15"/>
                <w:lang w:eastAsia="sk-SK"/>
              </w:rPr>
            </w:pPr>
            <w:r>
              <w:rPr>
                <w:snapToGrid w:val="0"/>
                <w:sz w:val="15"/>
                <w:lang w:eastAsia="sk-SK"/>
              </w:rPr>
              <w:t>(55 011)</w:t>
            </w:r>
          </w:p>
        </w:tc>
        <w:tc>
          <w:tcPr>
            <w:tcW w:w="832" w:type="pct"/>
            <w:tcBorders>
              <w:top w:val="nil"/>
            </w:tcBorders>
          </w:tcPr>
          <w:p w14:paraId="7CB36482" w14:textId="1D0C54C2" w:rsidR="00226748" w:rsidRPr="00297E92" w:rsidRDefault="00226748" w:rsidP="00226748">
            <w:pPr>
              <w:ind w:right="-57"/>
              <w:jc w:val="right"/>
              <w:rPr>
                <w:snapToGrid w:val="0"/>
                <w:sz w:val="15"/>
                <w:lang w:eastAsia="sk-SK"/>
              </w:rPr>
            </w:pPr>
            <w:r w:rsidRPr="00297E92">
              <w:rPr>
                <w:snapToGrid w:val="0"/>
                <w:sz w:val="15"/>
                <w:lang w:eastAsia="sk-SK"/>
              </w:rPr>
              <w:t>(45 448)</w:t>
            </w:r>
          </w:p>
        </w:tc>
      </w:tr>
      <w:tr w:rsidR="00226748" w:rsidRPr="00297E92" w14:paraId="712F041E" w14:textId="77777777" w:rsidTr="003C2177">
        <w:tc>
          <w:tcPr>
            <w:tcW w:w="3412" w:type="pct"/>
          </w:tcPr>
          <w:p w14:paraId="3BABD9CC" w14:textId="77777777" w:rsidR="00226748" w:rsidRPr="00297E92" w:rsidRDefault="00226748" w:rsidP="00226748">
            <w:pPr>
              <w:rPr>
                <w:b/>
                <w:bCs/>
                <w:sz w:val="15"/>
              </w:rPr>
            </w:pPr>
            <w:r w:rsidRPr="00297E92">
              <w:rPr>
                <w:b/>
                <w:bCs/>
                <w:sz w:val="15"/>
              </w:rPr>
              <w:t>Konečný zostatok sociálneho fondu</w:t>
            </w:r>
          </w:p>
        </w:tc>
        <w:tc>
          <w:tcPr>
            <w:tcW w:w="756" w:type="pct"/>
            <w:tcBorders>
              <w:top w:val="single" w:sz="4" w:space="0" w:color="auto"/>
              <w:bottom w:val="single" w:sz="8" w:space="0" w:color="auto"/>
            </w:tcBorders>
          </w:tcPr>
          <w:p w14:paraId="4ACF4153" w14:textId="7D1C6659" w:rsidR="00226748" w:rsidRPr="00297E92" w:rsidRDefault="00ED53B2">
            <w:pPr>
              <w:jc w:val="right"/>
              <w:rPr>
                <w:b/>
                <w:bCs/>
                <w:snapToGrid w:val="0"/>
                <w:sz w:val="15"/>
                <w:lang w:eastAsia="sk-SK"/>
              </w:rPr>
            </w:pPr>
            <w:r>
              <w:rPr>
                <w:b/>
                <w:bCs/>
                <w:snapToGrid w:val="0"/>
                <w:sz w:val="15"/>
                <w:lang w:eastAsia="sk-SK"/>
              </w:rPr>
              <w:t>33 556</w:t>
            </w:r>
          </w:p>
        </w:tc>
        <w:tc>
          <w:tcPr>
            <w:tcW w:w="832" w:type="pct"/>
            <w:tcBorders>
              <w:top w:val="single" w:sz="4" w:space="0" w:color="auto"/>
              <w:bottom w:val="single" w:sz="8" w:space="0" w:color="auto"/>
            </w:tcBorders>
          </w:tcPr>
          <w:p w14:paraId="0C09DB4E" w14:textId="458F564C" w:rsidR="00226748" w:rsidRPr="00297E92" w:rsidRDefault="00226748" w:rsidP="00226748">
            <w:pPr>
              <w:jc w:val="right"/>
              <w:rPr>
                <w:b/>
                <w:bCs/>
                <w:snapToGrid w:val="0"/>
                <w:sz w:val="15"/>
                <w:lang w:eastAsia="sk-SK"/>
              </w:rPr>
            </w:pPr>
            <w:r w:rsidRPr="00297E92">
              <w:rPr>
                <w:b/>
                <w:bCs/>
                <w:snapToGrid w:val="0"/>
                <w:sz w:val="15"/>
                <w:lang w:eastAsia="sk-SK"/>
              </w:rPr>
              <w:t>2 092</w:t>
            </w:r>
          </w:p>
        </w:tc>
      </w:tr>
    </w:tbl>
    <w:p w14:paraId="33BDE95C" w14:textId="77777777" w:rsidR="00916357" w:rsidRPr="00297E92" w:rsidRDefault="00916357" w:rsidP="00916357"/>
    <w:p w14:paraId="17AE4F02" w14:textId="560EEDC3" w:rsidR="008513B4" w:rsidRPr="00297E92" w:rsidRDefault="008513B4" w:rsidP="00E83254">
      <w:pPr>
        <w:pStyle w:val="Nadpis3"/>
      </w:pPr>
      <w:r w:rsidRPr="00297E92">
        <w:t>Záväzky voči spriazneným osobám</w:t>
      </w:r>
    </w:p>
    <w:p w14:paraId="1519B860" w14:textId="77777777" w:rsidR="00BC5A9F" w:rsidRDefault="00BC5A9F" w:rsidP="002F1332"/>
    <w:tbl>
      <w:tblPr>
        <w:tblW w:w="9073" w:type="dxa"/>
        <w:tblInd w:w="108" w:type="dxa"/>
        <w:tblLook w:val="0000" w:firstRow="0" w:lastRow="0" w:firstColumn="0" w:lastColumn="0" w:noHBand="0" w:noVBand="0"/>
      </w:tblPr>
      <w:tblGrid>
        <w:gridCol w:w="5312"/>
        <w:gridCol w:w="2016"/>
        <w:gridCol w:w="1745"/>
      </w:tblGrid>
      <w:tr w:rsidR="00226748" w:rsidRPr="00297E92" w14:paraId="39AD4B65" w14:textId="77777777" w:rsidTr="00436266">
        <w:tc>
          <w:tcPr>
            <w:tcW w:w="5312" w:type="dxa"/>
            <w:tcBorders>
              <w:top w:val="single" w:sz="8" w:space="0" w:color="auto"/>
              <w:bottom w:val="single" w:sz="4" w:space="0" w:color="auto"/>
            </w:tcBorders>
            <w:vAlign w:val="center"/>
          </w:tcPr>
          <w:p w14:paraId="7F49C141" w14:textId="77777777" w:rsidR="00226748" w:rsidRPr="00297E92" w:rsidRDefault="00226748" w:rsidP="00436266">
            <w:pPr>
              <w:rPr>
                <w:b/>
                <w:i/>
                <w:sz w:val="15"/>
                <w:szCs w:val="15"/>
              </w:rPr>
            </w:pPr>
            <w:r w:rsidRPr="00297E92">
              <w:rPr>
                <w:b/>
                <w:i/>
                <w:sz w:val="15"/>
                <w:szCs w:val="15"/>
              </w:rPr>
              <w:t>Položka</w:t>
            </w:r>
          </w:p>
        </w:tc>
        <w:tc>
          <w:tcPr>
            <w:tcW w:w="2016" w:type="dxa"/>
            <w:tcBorders>
              <w:top w:val="single" w:sz="8" w:space="0" w:color="auto"/>
              <w:bottom w:val="single" w:sz="4" w:space="0" w:color="auto"/>
            </w:tcBorders>
            <w:vAlign w:val="center"/>
          </w:tcPr>
          <w:p w14:paraId="4B87C7EF" w14:textId="77777777" w:rsidR="00226748" w:rsidRPr="00297E92" w:rsidRDefault="00226748" w:rsidP="00436266">
            <w:pPr>
              <w:rPr>
                <w:b/>
                <w:i/>
                <w:sz w:val="15"/>
                <w:szCs w:val="15"/>
              </w:rPr>
            </w:pPr>
            <w:r w:rsidRPr="00297E92">
              <w:rPr>
                <w:b/>
                <w:i/>
                <w:sz w:val="15"/>
                <w:szCs w:val="15"/>
              </w:rPr>
              <w:t>Spriaznené osoby</w:t>
            </w:r>
          </w:p>
        </w:tc>
        <w:tc>
          <w:tcPr>
            <w:tcW w:w="1745" w:type="dxa"/>
            <w:tcBorders>
              <w:top w:val="single" w:sz="8" w:space="0" w:color="auto"/>
              <w:bottom w:val="single" w:sz="4" w:space="0" w:color="auto"/>
            </w:tcBorders>
            <w:vAlign w:val="center"/>
          </w:tcPr>
          <w:p w14:paraId="330DF644" w14:textId="678E1946" w:rsidR="00226748" w:rsidRPr="00297E92" w:rsidRDefault="00226748">
            <w:pPr>
              <w:ind w:left="-57" w:right="-57"/>
              <w:jc w:val="center"/>
              <w:rPr>
                <w:b/>
                <w:i/>
                <w:sz w:val="15"/>
                <w:szCs w:val="15"/>
              </w:rPr>
            </w:pPr>
            <w:r w:rsidRPr="00297E92">
              <w:rPr>
                <w:b/>
                <w:i/>
                <w:sz w:val="15"/>
                <w:szCs w:val="15"/>
              </w:rPr>
              <w:t>Suma k 31. 12. 201</w:t>
            </w:r>
            <w:r>
              <w:rPr>
                <w:b/>
                <w:i/>
                <w:sz w:val="15"/>
                <w:szCs w:val="15"/>
              </w:rPr>
              <w:t>6</w:t>
            </w:r>
          </w:p>
        </w:tc>
      </w:tr>
      <w:tr w:rsidR="00226748" w:rsidRPr="00297E92" w14:paraId="486F52A4" w14:textId="77777777" w:rsidTr="00436266">
        <w:trPr>
          <w:trHeight w:val="70"/>
        </w:trPr>
        <w:tc>
          <w:tcPr>
            <w:tcW w:w="5312" w:type="dxa"/>
            <w:tcBorders>
              <w:top w:val="single" w:sz="4" w:space="0" w:color="auto"/>
            </w:tcBorders>
          </w:tcPr>
          <w:p w14:paraId="4832407A" w14:textId="77777777" w:rsidR="00226748" w:rsidRPr="00297E92" w:rsidRDefault="00226748" w:rsidP="00436266">
            <w:pPr>
              <w:ind w:left="142" w:hanging="142"/>
              <w:jc w:val="left"/>
              <w:rPr>
                <w:b/>
                <w:bCs/>
                <w:i/>
                <w:snapToGrid w:val="0"/>
                <w:sz w:val="15"/>
                <w:lang w:eastAsia="sk-SK"/>
              </w:rPr>
            </w:pPr>
            <w:r w:rsidRPr="00297E92">
              <w:rPr>
                <w:b/>
                <w:bCs/>
                <w:i/>
                <w:snapToGrid w:val="0"/>
                <w:sz w:val="15"/>
                <w:lang w:eastAsia="sk-SK"/>
              </w:rPr>
              <w:t>Dlhodobé záväzky:</w:t>
            </w:r>
          </w:p>
        </w:tc>
        <w:tc>
          <w:tcPr>
            <w:tcW w:w="2016" w:type="dxa"/>
            <w:tcBorders>
              <w:top w:val="single" w:sz="4" w:space="0" w:color="auto"/>
            </w:tcBorders>
            <w:vAlign w:val="bottom"/>
          </w:tcPr>
          <w:p w14:paraId="4AE0598B" w14:textId="77777777" w:rsidR="00226748" w:rsidRPr="00297E92" w:rsidRDefault="00226748" w:rsidP="00436266">
            <w:pPr>
              <w:rPr>
                <w:b/>
                <w:bCs/>
                <w:i/>
                <w:snapToGrid w:val="0"/>
                <w:sz w:val="15"/>
                <w:lang w:eastAsia="sk-SK"/>
              </w:rPr>
            </w:pPr>
          </w:p>
        </w:tc>
        <w:tc>
          <w:tcPr>
            <w:tcW w:w="1745" w:type="dxa"/>
            <w:tcBorders>
              <w:top w:val="single" w:sz="4" w:space="0" w:color="auto"/>
            </w:tcBorders>
            <w:vAlign w:val="bottom"/>
          </w:tcPr>
          <w:p w14:paraId="1BD7FF71" w14:textId="77777777" w:rsidR="00226748" w:rsidRPr="00297E92" w:rsidRDefault="00226748" w:rsidP="00436266">
            <w:pPr>
              <w:jc w:val="right"/>
              <w:rPr>
                <w:b/>
                <w:bCs/>
                <w:i/>
                <w:snapToGrid w:val="0"/>
                <w:sz w:val="15"/>
                <w:lang w:eastAsia="sk-SK"/>
              </w:rPr>
            </w:pPr>
          </w:p>
        </w:tc>
      </w:tr>
      <w:tr w:rsidR="00226748" w:rsidRPr="00297E92" w14:paraId="2C789C7D" w14:textId="77777777" w:rsidTr="00436266">
        <w:tc>
          <w:tcPr>
            <w:tcW w:w="5312" w:type="dxa"/>
          </w:tcPr>
          <w:p w14:paraId="71C22714" w14:textId="77777777" w:rsidR="00226748" w:rsidRPr="00297E92" w:rsidRDefault="00226748" w:rsidP="00436266">
            <w:pPr>
              <w:ind w:left="142" w:hanging="142"/>
              <w:jc w:val="left"/>
              <w:rPr>
                <w:snapToGrid w:val="0"/>
                <w:sz w:val="15"/>
                <w:lang w:eastAsia="sk-SK"/>
              </w:rPr>
            </w:pPr>
            <w:r w:rsidRPr="00297E92">
              <w:rPr>
                <w:snapToGrid w:val="0"/>
                <w:sz w:val="15"/>
                <w:lang w:eastAsia="sk-SK"/>
              </w:rPr>
              <w:t xml:space="preserve">Záväzky z obchodného styku </w:t>
            </w:r>
          </w:p>
        </w:tc>
        <w:tc>
          <w:tcPr>
            <w:tcW w:w="2016" w:type="dxa"/>
            <w:vAlign w:val="bottom"/>
          </w:tcPr>
          <w:p w14:paraId="406231BC" w14:textId="77777777" w:rsidR="00226748" w:rsidRPr="00297E92" w:rsidRDefault="00226748" w:rsidP="00436266">
            <w:pPr>
              <w:rPr>
                <w:snapToGrid w:val="0"/>
                <w:sz w:val="15"/>
                <w:lang w:eastAsia="sk-SK"/>
              </w:rPr>
            </w:pPr>
          </w:p>
        </w:tc>
        <w:tc>
          <w:tcPr>
            <w:tcW w:w="1745" w:type="dxa"/>
            <w:vAlign w:val="bottom"/>
          </w:tcPr>
          <w:p w14:paraId="121AE2B9" w14:textId="516C7D94" w:rsidR="00226748" w:rsidRPr="00297E92" w:rsidRDefault="00226748" w:rsidP="00436266">
            <w:pPr>
              <w:jc w:val="right"/>
              <w:rPr>
                <w:snapToGrid w:val="0"/>
                <w:sz w:val="15"/>
                <w:lang w:eastAsia="sk-SK"/>
              </w:rPr>
            </w:pPr>
          </w:p>
        </w:tc>
      </w:tr>
      <w:tr w:rsidR="00226748" w:rsidRPr="00297E92" w14:paraId="0B1F7D06" w14:textId="77777777" w:rsidTr="00436266">
        <w:tc>
          <w:tcPr>
            <w:tcW w:w="5312" w:type="dxa"/>
          </w:tcPr>
          <w:p w14:paraId="2A18339D" w14:textId="77777777" w:rsidR="00226748" w:rsidRPr="00297E92" w:rsidRDefault="00226748" w:rsidP="00436266">
            <w:pPr>
              <w:ind w:left="142" w:hanging="142"/>
              <w:jc w:val="left"/>
              <w:rPr>
                <w:snapToGrid w:val="0"/>
                <w:sz w:val="15"/>
                <w:lang w:eastAsia="sk-SK"/>
              </w:rPr>
            </w:pPr>
            <w:r w:rsidRPr="00297E92">
              <w:rPr>
                <w:snapToGrid w:val="0"/>
                <w:sz w:val="15"/>
                <w:lang w:eastAsia="sk-SK"/>
              </w:rPr>
              <w:t xml:space="preserve">Nevyfakturované dodávky </w:t>
            </w:r>
          </w:p>
        </w:tc>
        <w:tc>
          <w:tcPr>
            <w:tcW w:w="2016" w:type="dxa"/>
            <w:vAlign w:val="bottom"/>
          </w:tcPr>
          <w:p w14:paraId="7D80DD75" w14:textId="77777777" w:rsidR="00226748" w:rsidRPr="00297E92" w:rsidRDefault="00226748" w:rsidP="00436266">
            <w:pPr>
              <w:rPr>
                <w:snapToGrid w:val="0"/>
                <w:sz w:val="15"/>
                <w:lang w:eastAsia="sk-SK"/>
              </w:rPr>
            </w:pPr>
          </w:p>
        </w:tc>
        <w:tc>
          <w:tcPr>
            <w:tcW w:w="1745" w:type="dxa"/>
            <w:vAlign w:val="bottom"/>
          </w:tcPr>
          <w:p w14:paraId="53BCC006" w14:textId="4A1A66DD" w:rsidR="00226748" w:rsidRPr="00297E92" w:rsidRDefault="00226748" w:rsidP="00436266">
            <w:pPr>
              <w:jc w:val="right"/>
              <w:rPr>
                <w:snapToGrid w:val="0"/>
                <w:sz w:val="15"/>
                <w:lang w:eastAsia="sk-SK"/>
              </w:rPr>
            </w:pPr>
          </w:p>
        </w:tc>
      </w:tr>
      <w:tr w:rsidR="00226748" w:rsidRPr="00297E92" w14:paraId="538C2F05" w14:textId="77777777" w:rsidTr="00436266">
        <w:tc>
          <w:tcPr>
            <w:tcW w:w="5312" w:type="dxa"/>
          </w:tcPr>
          <w:p w14:paraId="520C16A9" w14:textId="77777777" w:rsidR="00226748" w:rsidRPr="00297E92" w:rsidRDefault="00226748" w:rsidP="00436266">
            <w:pPr>
              <w:ind w:left="142" w:hanging="142"/>
              <w:jc w:val="left"/>
              <w:rPr>
                <w:snapToGrid w:val="0"/>
                <w:sz w:val="15"/>
                <w:lang w:eastAsia="sk-SK"/>
              </w:rPr>
            </w:pPr>
            <w:r w:rsidRPr="00297E92">
              <w:rPr>
                <w:snapToGrid w:val="0"/>
                <w:sz w:val="15"/>
                <w:lang w:eastAsia="sk-SK"/>
              </w:rPr>
              <w:t>Ostatné záväzky voči prepojeným účt. jednotkám</w:t>
            </w:r>
          </w:p>
        </w:tc>
        <w:tc>
          <w:tcPr>
            <w:tcW w:w="2016" w:type="dxa"/>
            <w:vAlign w:val="bottom"/>
          </w:tcPr>
          <w:p w14:paraId="34CE362D" w14:textId="77777777" w:rsidR="00226748" w:rsidRPr="00297E92" w:rsidRDefault="00226748" w:rsidP="00436266">
            <w:pPr>
              <w:rPr>
                <w:snapToGrid w:val="0"/>
                <w:sz w:val="15"/>
                <w:lang w:eastAsia="sk-SK"/>
              </w:rPr>
            </w:pPr>
            <w:r w:rsidRPr="00297E92">
              <w:rPr>
                <w:snapToGrid w:val="0"/>
                <w:sz w:val="15"/>
                <w:lang w:eastAsia="sk-SK"/>
              </w:rPr>
              <w:t>materská spoločnosť</w:t>
            </w:r>
          </w:p>
        </w:tc>
        <w:tc>
          <w:tcPr>
            <w:tcW w:w="1745" w:type="dxa"/>
            <w:vAlign w:val="bottom"/>
          </w:tcPr>
          <w:p w14:paraId="66011B96" w14:textId="4C0ADE9C" w:rsidR="00226748" w:rsidRPr="00297E92" w:rsidRDefault="000F4216" w:rsidP="00436266">
            <w:pPr>
              <w:jc w:val="right"/>
              <w:rPr>
                <w:snapToGrid w:val="0"/>
                <w:sz w:val="15"/>
                <w:lang w:eastAsia="sk-SK"/>
              </w:rPr>
            </w:pPr>
            <w:r>
              <w:rPr>
                <w:snapToGrid w:val="0"/>
                <w:sz w:val="15"/>
                <w:lang w:eastAsia="sk-SK"/>
              </w:rPr>
              <w:t>32 952 594</w:t>
            </w:r>
          </w:p>
        </w:tc>
      </w:tr>
      <w:tr w:rsidR="00226748" w:rsidRPr="00297E92" w14:paraId="4F1797A8" w14:textId="77777777" w:rsidTr="00436266">
        <w:tc>
          <w:tcPr>
            <w:tcW w:w="5312" w:type="dxa"/>
          </w:tcPr>
          <w:p w14:paraId="43F4B160" w14:textId="77777777" w:rsidR="00226748" w:rsidRPr="00297E92" w:rsidRDefault="00226748" w:rsidP="00436266">
            <w:pPr>
              <w:ind w:left="142" w:hanging="142"/>
              <w:jc w:val="left"/>
              <w:rPr>
                <w:snapToGrid w:val="0"/>
                <w:sz w:val="15"/>
                <w:lang w:eastAsia="sk-SK"/>
              </w:rPr>
            </w:pPr>
            <w:r w:rsidRPr="00297E92">
              <w:rPr>
                <w:snapToGrid w:val="0"/>
                <w:sz w:val="15"/>
                <w:lang w:eastAsia="sk-SK"/>
              </w:rPr>
              <w:t xml:space="preserve">Ostatné dlhodobé záväzky v rámci konsolidovaného celku </w:t>
            </w:r>
          </w:p>
        </w:tc>
        <w:tc>
          <w:tcPr>
            <w:tcW w:w="2016" w:type="dxa"/>
            <w:vAlign w:val="bottom"/>
          </w:tcPr>
          <w:p w14:paraId="1D45928F" w14:textId="77777777" w:rsidR="00226748" w:rsidRPr="00297E92" w:rsidRDefault="00226748" w:rsidP="00436266">
            <w:pPr>
              <w:rPr>
                <w:snapToGrid w:val="0"/>
                <w:sz w:val="15"/>
                <w:lang w:eastAsia="sk-SK"/>
              </w:rPr>
            </w:pPr>
          </w:p>
        </w:tc>
        <w:tc>
          <w:tcPr>
            <w:tcW w:w="1745" w:type="dxa"/>
            <w:vAlign w:val="bottom"/>
          </w:tcPr>
          <w:p w14:paraId="111433E5" w14:textId="149C9FCA" w:rsidR="00226748" w:rsidRPr="00297E92" w:rsidRDefault="00226748" w:rsidP="00436266">
            <w:pPr>
              <w:jc w:val="right"/>
              <w:rPr>
                <w:snapToGrid w:val="0"/>
                <w:sz w:val="15"/>
                <w:lang w:eastAsia="sk-SK"/>
              </w:rPr>
            </w:pPr>
          </w:p>
        </w:tc>
      </w:tr>
      <w:tr w:rsidR="00226748" w:rsidRPr="00297E92" w14:paraId="2325BD58" w14:textId="77777777" w:rsidTr="00436266">
        <w:tc>
          <w:tcPr>
            <w:tcW w:w="5312" w:type="dxa"/>
          </w:tcPr>
          <w:p w14:paraId="5721DC1A" w14:textId="77777777" w:rsidR="00226748" w:rsidRPr="00297E92" w:rsidRDefault="00226748" w:rsidP="00436266">
            <w:pPr>
              <w:ind w:left="142" w:hanging="142"/>
              <w:jc w:val="left"/>
              <w:rPr>
                <w:snapToGrid w:val="0"/>
                <w:sz w:val="15"/>
                <w:lang w:eastAsia="sk-SK"/>
              </w:rPr>
            </w:pPr>
            <w:r w:rsidRPr="00297E92">
              <w:rPr>
                <w:snapToGrid w:val="0"/>
                <w:sz w:val="15"/>
                <w:lang w:eastAsia="sk-SK"/>
              </w:rPr>
              <w:t xml:space="preserve">Dlhodobé prijaté preddavky </w:t>
            </w:r>
          </w:p>
        </w:tc>
        <w:tc>
          <w:tcPr>
            <w:tcW w:w="2016" w:type="dxa"/>
            <w:vAlign w:val="bottom"/>
          </w:tcPr>
          <w:p w14:paraId="4905A3A4" w14:textId="77777777" w:rsidR="00226748" w:rsidRPr="00297E92" w:rsidRDefault="00226748" w:rsidP="00436266">
            <w:pPr>
              <w:rPr>
                <w:snapToGrid w:val="0"/>
                <w:sz w:val="15"/>
                <w:lang w:eastAsia="sk-SK"/>
              </w:rPr>
            </w:pPr>
          </w:p>
        </w:tc>
        <w:tc>
          <w:tcPr>
            <w:tcW w:w="1745" w:type="dxa"/>
            <w:vAlign w:val="bottom"/>
          </w:tcPr>
          <w:p w14:paraId="7863AE61" w14:textId="57AACC57" w:rsidR="00226748" w:rsidRPr="00297E92" w:rsidRDefault="00226748" w:rsidP="00436266">
            <w:pPr>
              <w:jc w:val="right"/>
              <w:rPr>
                <w:snapToGrid w:val="0"/>
                <w:sz w:val="15"/>
                <w:lang w:eastAsia="sk-SK"/>
              </w:rPr>
            </w:pPr>
          </w:p>
        </w:tc>
      </w:tr>
      <w:tr w:rsidR="00226748" w:rsidRPr="00297E92" w14:paraId="0A869291" w14:textId="77777777" w:rsidTr="00436266">
        <w:tc>
          <w:tcPr>
            <w:tcW w:w="5312" w:type="dxa"/>
          </w:tcPr>
          <w:p w14:paraId="79DDA76A" w14:textId="77777777" w:rsidR="00226748" w:rsidRPr="00297E92" w:rsidRDefault="00226748" w:rsidP="00436266">
            <w:pPr>
              <w:ind w:left="142" w:hanging="142"/>
              <w:jc w:val="left"/>
              <w:rPr>
                <w:snapToGrid w:val="0"/>
                <w:sz w:val="15"/>
                <w:lang w:eastAsia="sk-SK"/>
              </w:rPr>
            </w:pPr>
            <w:r w:rsidRPr="00297E92">
              <w:rPr>
                <w:snapToGrid w:val="0"/>
                <w:sz w:val="15"/>
                <w:lang w:eastAsia="sk-SK"/>
              </w:rPr>
              <w:t xml:space="preserve">Dlhodobé zmenky na úhradu </w:t>
            </w:r>
          </w:p>
        </w:tc>
        <w:tc>
          <w:tcPr>
            <w:tcW w:w="2016" w:type="dxa"/>
            <w:vAlign w:val="bottom"/>
          </w:tcPr>
          <w:p w14:paraId="476C9487" w14:textId="77777777" w:rsidR="00226748" w:rsidRPr="00297E92" w:rsidRDefault="00226748" w:rsidP="00436266">
            <w:pPr>
              <w:rPr>
                <w:snapToGrid w:val="0"/>
                <w:sz w:val="15"/>
                <w:lang w:eastAsia="sk-SK"/>
              </w:rPr>
            </w:pPr>
          </w:p>
        </w:tc>
        <w:tc>
          <w:tcPr>
            <w:tcW w:w="1745" w:type="dxa"/>
            <w:vAlign w:val="bottom"/>
          </w:tcPr>
          <w:p w14:paraId="2B8AE52C" w14:textId="4E6E1C24" w:rsidR="00226748" w:rsidRPr="00297E92" w:rsidRDefault="00226748" w:rsidP="00436266">
            <w:pPr>
              <w:jc w:val="right"/>
              <w:rPr>
                <w:snapToGrid w:val="0"/>
                <w:sz w:val="15"/>
                <w:lang w:eastAsia="sk-SK"/>
              </w:rPr>
            </w:pPr>
          </w:p>
        </w:tc>
      </w:tr>
      <w:tr w:rsidR="00226748" w:rsidRPr="00297E92" w14:paraId="514B92E3" w14:textId="77777777" w:rsidTr="00436266">
        <w:tc>
          <w:tcPr>
            <w:tcW w:w="5312" w:type="dxa"/>
          </w:tcPr>
          <w:p w14:paraId="67B18663" w14:textId="77777777" w:rsidR="00226748" w:rsidRPr="00297E92" w:rsidRDefault="00226748" w:rsidP="00436266">
            <w:pPr>
              <w:ind w:left="142" w:hanging="142"/>
              <w:jc w:val="left"/>
              <w:rPr>
                <w:snapToGrid w:val="0"/>
                <w:sz w:val="15"/>
                <w:lang w:eastAsia="sk-SK"/>
              </w:rPr>
            </w:pPr>
            <w:r w:rsidRPr="00297E92">
              <w:rPr>
                <w:snapToGrid w:val="0"/>
                <w:sz w:val="15"/>
                <w:lang w:eastAsia="sk-SK"/>
              </w:rPr>
              <w:t xml:space="preserve">Vydané dlhopisy </w:t>
            </w:r>
          </w:p>
        </w:tc>
        <w:tc>
          <w:tcPr>
            <w:tcW w:w="2016" w:type="dxa"/>
            <w:vAlign w:val="bottom"/>
          </w:tcPr>
          <w:p w14:paraId="207D6945" w14:textId="77777777" w:rsidR="00226748" w:rsidRPr="00297E92" w:rsidRDefault="00226748" w:rsidP="00436266">
            <w:pPr>
              <w:rPr>
                <w:snapToGrid w:val="0"/>
                <w:sz w:val="15"/>
                <w:lang w:eastAsia="sk-SK"/>
              </w:rPr>
            </w:pPr>
          </w:p>
        </w:tc>
        <w:tc>
          <w:tcPr>
            <w:tcW w:w="1745" w:type="dxa"/>
            <w:vAlign w:val="bottom"/>
          </w:tcPr>
          <w:p w14:paraId="063C45BA" w14:textId="713A788D" w:rsidR="00226748" w:rsidRPr="00297E92" w:rsidRDefault="00226748" w:rsidP="00436266">
            <w:pPr>
              <w:jc w:val="right"/>
              <w:rPr>
                <w:snapToGrid w:val="0"/>
                <w:sz w:val="15"/>
                <w:lang w:eastAsia="sk-SK"/>
              </w:rPr>
            </w:pPr>
          </w:p>
        </w:tc>
      </w:tr>
      <w:tr w:rsidR="00226748" w:rsidRPr="00297E92" w14:paraId="27B56912" w14:textId="77777777" w:rsidTr="00436266">
        <w:tc>
          <w:tcPr>
            <w:tcW w:w="5312" w:type="dxa"/>
          </w:tcPr>
          <w:p w14:paraId="5B4EEFA5" w14:textId="77777777" w:rsidR="00226748" w:rsidRPr="00297E92" w:rsidRDefault="00226748" w:rsidP="00436266">
            <w:pPr>
              <w:ind w:left="142" w:hanging="142"/>
              <w:jc w:val="left"/>
              <w:rPr>
                <w:snapToGrid w:val="0"/>
                <w:sz w:val="15"/>
                <w:lang w:eastAsia="sk-SK"/>
              </w:rPr>
            </w:pPr>
            <w:r w:rsidRPr="00297E92">
              <w:rPr>
                <w:snapToGrid w:val="0"/>
                <w:sz w:val="15"/>
                <w:lang w:eastAsia="sk-SK"/>
              </w:rPr>
              <w:t xml:space="preserve">Ostatné dlhodobé záväzky </w:t>
            </w:r>
          </w:p>
        </w:tc>
        <w:tc>
          <w:tcPr>
            <w:tcW w:w="2016" w:type="dxa"/>
            <w:vAlign w:val="bottom"/>
          </w:tcPr>
          <w:p w14:paraId="7E4C7D55" w14:textId="77777777" w:rsidR="00226748" w:rsidRPr="00297E92" w:rsidRDefault="00226748" w:rsidP="00436266">
            <w:pPr>
              <w:rPr>
                <w:snapToGrid w:val="0"/>
                <w:sz w:val="15"/>
                <w:lang w:eastAsia="sk-SK"/>
              </w:rPr>
            </w:pPr>
          </w:p>
        </w:tc>
        <w:tc>
          <w:tcPr>
            <w:tcW w:w="1745" w:type="dxa"/>
            <w:vAlign w:val="bottom"/>
          </w:tcPr>
          <w:p w14:paraId="57711166" w14:textId="6B2FB381" w:rsidR="00226748" w:rsidRPr="00297E92" w:rsidRDefault="00226748" w:rsidP="00436266">
            <w:pPr>
              <w:jc w:val="right"/>
              <w:rPr>
                <w:snapToGrid w:val="0"/>
                <w:sz w:val="15"/>
                <w:lang w:eastAsia="sk-SK"/>
              </w:rPr>
            </w:pPr>
          </w:p>
        </w:tc>
      </w:tr>
      <w:tr w:rsidR="00226748" w:rsidRPr="00297E92" w14:paraId="18BD3783" w14:textId="77777777" w:rsidTr="00436266">
        <w:tc>
          <w:tcPr>
            <w:tcW w:w="5312" w:type="dxa"/>
          </w:tcPr>
          <w:p w14:paraId="758CAA68" w14:textId="77777777" w:rsidR="00226748" w:rsidRPr="00297E92" w:rsidRDefault="00226748" w:rsidP="00436266">
            <w:pPr>
              <w:ind w:left="142" w:hanging="142"/>
              <w:jc w:val="left"/>
              <w:rPr>
                <w:snapToGrid w:val="0"/>
                <w:sz w:val="15"/>
                <w:lang w:eastAsia="sk-SK"/>
              </w:rPr>
            </w:pPr>
          </w:p>
        </w:tc>
        <w:tc>
          <w:tcPr>
            <w:tcW w:w="2016" w:type="dxa"/>
            <w:vAlign w:val="bottom"/>
          </w:tcPr>
          <w:p w14:paraId="307253F0" w14:textId="77777777" w:rsidR="00226748" w:rsidRPr="00297E92" w:rsidRDefault="00226748" w:rsidP="00436266">
            <w:pPr>
              <w:rPr>
                <w:snapToGrid w:val="0"/>
                <w:sz w:val="15"/>
                <w:lang w:eastAsia="sk-SK"/>
              </w:rPr>
            </w:pPr>
          </w:p>
        </w:tc>
        <w:tc>
          <w:tcPr>
            <w:tcW w:w="1745" w:type="dxa"/>
            <w:vAlign w:val="bottom"/>
          </w:tcPr>
          <w:p w14:paraId="2D0AF747" w14:textId="77777777" w:rsidR="00226748" w:rsidRPr="00297E92" w:rsidRDefault="00226748" w:rsidP="00436266">
            <w:pPr>
              <w:jc w:val="right"/>
              <w:rPr>
                <w:snapToGrid w:val="0"/>
                <w:sz w:val="15"/>
                <w:lang w:eastAsia="sk-SK"/>
              </w:rPr>
            </w:pPr>
          </w:p>
        </w:tc>
      </w:tr>
      <w:tr w:rsidR="00226748" w:rsidRPr="00297E92" w14:paraId="266C1A6C" w14:textId="77777777" w:rsidTr="00436266">
        <w:tc>
          <w:tcPr>
            <w:tcW w:w="5312" w:type="dxa"/>
          </w:tcPr>
          <w:p w14:paraId="2E075277" w14:textId="77777777" w:rsidR="00226748" w:rsidRPr="00297E92" w:rsidRDefault="00226748" w:rsidP="00436266">
            <w:pPr>
              <w:ind w:left="142" w:hanging="142"/>
              <w:jc w:val="left"/>
              <w:rPr>
                <w:b/>
                <w:bCs/>
                <w:i/>
                <w:snapToGrid w:val="0"/>
                <w:sz w:val="15"/>
                <w:lang w:eastAsia="sk-SK"/>
              </w:rPr>
            </w:pPr>
            <w:r w:rsidRPr="00297E92">
              <w:rPr>
                <w:b/>
                <w:bCs/>
                <w:i/>
                <w:snapToGrid w:val="0"/>
                <w:sz w:val="15"/>
                <w:lang w:eastAsia="sk-SK"/>
              </w:rPr>
              <w:t>Krátkodobé záväzky:</w:t>
            </w:r>
          </w:p>
        </w:tc>
        <w:tc>
          <w:tcPr>
            <w:tcW w:w="2016" w:type="dxa"/>
            <w:vAlign w:val="bottom"/>
          </w:tcPr>
          <w:p w14:paraId="69F369B5" w14:textId="77777777" w:rsidR="00226748" w:rsidRPr="00297E92" w:rsidRDefault="00226748" w:rsidP="00436266">
            <w:pPr>
              <w:rPr>
                <w:b/>
                <w:bCs/>
                <w:i/>
                <w:snapToGrid w:val="0"/>
                <w:sz w:val="15"/>
                <w:lang w:eastAsia="sk-SK"/>
              </w:rPr>
            </w:pPr>
          </w:p>
        </w:tc>
        <w:tc>
          <w:tcPr>
            <w:tcW w:w="1745" w:type="dxa"/>
            <w:vAlign w:val="bottom"/>
          </w:tcPr>
          <w:p w14:paraId="3A2B33B9" w14:textId="77777777" w:rsidR="00226748" w:rsidRPr="00297E92" w:rsidRDefault="00226748" w:rsidP="00436266">
            <w:pPr>
              <w:jc w:val="right"/>
              <w:rPr>
                <w:b/>
                <w:bCs/>
                <w:i/>
                <w:snapToGrid w:val="0"/>
                <w:sz w:val="15"/>
                <w:lang w:eastAsia="sk-SK"/>
              </w:rPr>
            </w:pPr>
          </w:p>
        </w:tc>
      </w:tr>
      <w:tr w:rsidR="00226748" w:rsidRPr="00297E92" w14:paraId="05B49B58" w14:textId="77777777" w:rsidTr="00436266">
        <w:tc>
          <w:tcPr>
            <w:tcW w:w="5312" w:type="dxa"/>
          </w:tcPr>
          <w:p w14:paraId="1C3E6F63" w14:textId="77777777" w:rsidR="00226748" w:rsidRPr="00297E92" w:rsidRDefault="00226748" w:rsidP="00436266">
            <w:pPr>
              <w:ind w:left="142" w:hanging="142"/>
              <w:jc w:val="left"/>
              <w:rPr>
                <w:snapToGrid w:val="0"/>
                <w:sz w:val="15"/>
                <w:lang w:eastAsia="sk-SK"/>
              </w:rPr>
            </w:pPr>
            <w:r w:rsidRPr="00297E92">
              <w:rPr>
                <w:snapToGrid w:val="0"/>
                <w:sz w:val="15"/>
                <w:lang w:eastAsia="sk-SK"/>
              </w:rPr>
              <w:t xml:space="preserve">Záväzky z obchodného styku </w:t>
            </w:r>
          </w:p>
        </w:tc>
        <w:tc>
          <w:tcPr>
            <w:tcW w:w="2016" w:type="dxa"/>
            <w:vAlign w:val="bottom"/>
          </w:tcPr>
          <w:p w14:paraId="2243EDC0" w14:textId="77777777" w:rsidR="00226748" w:rsidRPr="00297E92" w:rsidRDefault="00226748" w:rsidP="00436266">
            <w:pPr>
              <w:rPr>
                <w:snapToGrid w:val="0"/>
                <w:sz w:val="15"/>
                <w:lang w:eastAsia="sk-SK"/>
              </w:rPr>
            </w:pPr>
            <w:r w:rsidRPr="00297E92">
              <w:rPr>
                <w:snapToGrid w:val="0"/>
                <w:sz w:val="15"/>
                <w:lang w:eastAsia="sk-SK"/>
              </w:rPr>
              <w:t>dcérska spoločnosť</w:t>
            </w:r>
          </w:p>
        </w:tc>
        <w:tc>
          <w:tcPr>
            <w:tcW w:w="1745" w:type="dxa"/>
            <w:vAlign w:val="bottom"/>
          </w:tcPr>
          <w:p w14:paraId="2304AEDA" w14:textId="293D7E94" w:rsidR="00226748" w:rsidRPr="00297E92" w:rsidRDefault="00207B9F">
            <w:pPr>
              <w:jc w:val="right"/>
              <w:rPr>
                <w:snapToGrid w:val="0"/>
                <w:sz w:val="15"/>
                <w:lang w:eastAsia="sk-SK"/>
              </w:rPr>
            </w:pPr>
            <w:r>
              <w:rPr>
                <w:snapToGrid w:val="0"/>
                <w:sz w:val="15"/>
                <w:lang w:eastAsia="sk-SK"/>
              </w:rPr>
              <w:t>4 748 971</w:t>
            </w:r>
          </w:p>
        </w:tc>
      </w:tr>
      <w:tr w:rsidR="00226748" w:rsidRPr="00297E92" w14:paraId="4A0382B4" w14:textId="77777777" w:rsidTr="00436266">
        <w:tc>
          <w:tcPr>
            <w:tcW w:w="5312" w:type="dxa"/>
          </w:tcPr>
          <w:p w14:paraId="7CB830A5" w14:textId="77777777" w:rsidR="00226748" w:rsidRPr="00297E92" w:rsidRDefault="00226748" w:rsidP="00436266">
            <w:pPr>
              <w:ind w:left="142" w:hanging="142"/>
              <w:jc w:val="left"/>
              <w:rPr>
                <w:snapToGrid w:val="0"/>
                <w:sz w:val="15"/>
                <w:lang w:eastAsia="sk-SK"/>
              </w:rPr>
            </w:pPr>
            <w:r w:rsidRPr="00297E92">
              <w:rPr>
                <w:snapToGrid w:val="0"/>
                <w:sz w:val="15"/>
                <w:lang w:eastAsia="sk-SK"/>
              </w:rPr>
              <w:t xml:space="preserve">Nevyfakturované dodávky </w:t>
            </w:r>
          </w:p>
        </w:tc>
        <w:tc>
          <w:tcPr>
            <w:tcW w:w="2016" w:type="dxa"/>
            <w:vAlign w:val="bottom"/>
          </w:tcPr>
          <w:p w14:paraId="412F1431" w14:textId="77777777" w:rsidR="00226748" w:rsidRPr="00297E92" w:rsidRDefault="00226748" w:rsidP="00436266">
            <w:pPr>
              <w:rPr>
                <w:snapToGrid w:val="0"/>
                <w:sz w:val="15"/>
                <w:lang w:eastAsia="sk-SK"/>
              </w:rPr>
            </w:pPr>
          </w:p>
        </w:tc>
        <w:tc>
          <w:tcPr>
            <w:tcW w:w="1745" w:type="dxa"/>
            <w:vAlign w:val="bottom"/>
          </w:tcPr>
          <w:p w14:paraId="46266528" w14:textId="26FF3F0F" w:rsidR="00226748" w:rsidRPr="00297E92" w:rsidRDefault="00226748" w:rsidP="00436266">
            <w:pPr>
              <w:jc w:val="right"/>
              <w:rPr>
                <w:snapToGrid w:val="0"/>
                <w:sz w:val="15"/>
                <w:lang w:eastAsia="sk-SK"/>
              </w:rPr>
            </w:pPr>
          </w:p>
        </w:tc>
      </w:tr>
      <w:tr w:rsidR="00226748" w:rsidRPr="00297E92" w14:paraId="6EF1CE6A" w14:textId="77777777" w:rsidTr="00436266">
        <w:tc>
          <w:tcPr>
            <w:tcW w:w="5312" w:type="dxa"/>
          </w:tcPr>
          <w:p w14:paraId="03B9FEB3" w14:textId="77777777" w:rsidR="00226748" w:rsidRPr="00297E92" w:rsidRDefault="00226748" w:rsidP="00436266">
            <w:pPr>
              <w:ind w:left="142" w:hanging="142"/>
              <w:jc w:val="left"/>
              <w:rPr>
                <w:snapToGrid w:val="0"/>
                <w:sz w:val="15"/>
                <w:lang w:eastAsia="sk-SK"/>
              </w:rPr>
            </w:pPr>
            <w:r w:rsidRPr="00297E92">
              <w:rPr>
                <w:snapToGrid w:val="0"/>
                <w:sz w:val="15"/>
                <w:lang w:eastAsia="sk-SK"/>
              </w:rPr>
              <w:t>Ostatné záväzky voči prepojeným účt. jednotkám</w:t>
            </w:r>
          </w:p>
        </w:tc>
        <w:tc>
          <w:tcPr>
            <w:tcW w:w="2016" w:type="dxa"/>
            <w:vAlign w:val="bottom"/>
          </w:tcPr>
          <w:p w14:paraId="116CBB33" w14:textId="77777777" w:rsidR="00226748" w:rsidRPr="00297E92" w:rsidRDefault="00226748" w:rsidP="00436266">
            <w:pPr>
              <w:rPr>
                <w:snapToGrid w:val="0"/>
                <w:sz w:val="15"/>
                <w:lang w:eastAsia="sk-SK"/>
              </w:rPr>
            </w:pPr>
          </w:p>
        </w:tc>
        <w:tc>
          <w:tcPr>
            <w:tcW w:w="1745" w:type="dxa"/>
            <w:vAlign w:val="bottom"/>
          </w:tcPr>
          <w:p w14:paraId="1356406A" w14:textId="2922EC55" w:rsidR="00226748" w:rsidRPr="00297E92" w:rsidRDefault="00226748" w:rsidP="00436266">
            <w:pPr>
              <w:jc w:val="right"/>
              <w:rPr>
                <w:snapToGrid w:val="0"/>
                <w:sz w:val="15"/>
                <w:lang w:eastAsia="sk-SK"/>
              </w:rPr>
            </w:pPr>
          </w:p>
        </w:tc>
      </w:tr>
      <w:tr w:rsidR="00226748" w:rsidRPr="00297E92" w14:paraId="2F2DD70E" w14:textId="77777777" w:rsidTr="00436266">
        <w:tc>
          <w:tcPr>
            <w:tcW w:w="5312" w:type="dxa"/>
          </w:tcPr>
          <w:p w14:paraId="4D88A348" w14:textId="77777777" w:rsidR="00226748" w:rsidRPr="00297E92" w:rsidRDefault="00226748" w:rsidP="00436266">
            <w:pPr>
              <w:ind w:left="142" w:hanging="142"/>
              <w:jc w:val="left"/>
              <w:rPr>
                <w:snapToGrid w:val="0"/>
                <w:sz w:val="15"/>
                <w:lang w:eastAsia="sk-SK"/>
              </w:rPr>
            </w:pPr>
          </w:p>
        </w:tc>
        <w:tc>
          <w:tcPr>
            <w:tcW w:w="2016" w:type="dxa"/>
            <w:vAlign w:val="bottom"/>
          </w:tcPr>
          <w:p w14:paraId="0DECD4DB" w14:textId="77777777" w:rsidR="00226748" w:rsidRPr="00297E92" w:rsidRDefault="00226748" w:rsidP="00436266">
            <w:pPr>
              <w:rPr>
                <w:snapToGrid w:val="0"/>
                <w:sz w:val="15"/>
                <w:lang w:eastAsia="sk-SK"/>
              </w:rPr>
            </w:pPr>
          </w:p>
        </w:tc>
        <w:tc>
          <w:tcPr>
            <w:tcW w:w="1745" w:type="dxa"/>
            <w:vAlign w:val="bottom"/>
          </w:tcPr>
          <w:p w14:paraId="51AE84EA" w14:textId="3BD1301A" w:rsidR="00226748" w:rsidRPr="00297E92" w:rsidRDefault="00226748" w:rsidP="00436266">
            <w:pPr>
              <w:jc w:val="right"/>
              <w:rPr>
                <w:snapToGrid w:val="0"/>
                <w:sz w:val="15"/>
                <w:lang w:eastAsia="sk-SK"/>
              </w:rPr>
            </w:pPr>
          </w:p>
        </w:tc>
      </w:tr>
      <w:tr w:rsidR="00226748" w:rsidRPr="00297E92" w14:paraId="07B90E7C" w14:textId="77777777" w:rsidTr="00436266">
        <w:tc>
          <w:tcPr>
            <w:tcW w:w="5312" w:type="dxa"/>
          </w:tcPr>
          <w:p w14:paraId="0CA009F5" w14:textId="77777777" w:rsidR="00226748" w:rsidRPr="00297E92" w:rsidRDefault="00226748" w:rsidP="00436266">
            <w:pPr>
              <w:ind w:left="142" w:hanging="142"/>
              <w:jc w:val="left"/>
              <w:rPr>
                <w:snapToGrid w:val="0"/>
                <w:sz w:val="15"/>
                <w:lang w:eastAsia="sk-SK"/>
              </w:rPr>
            </w:pPr>
            <w:r w:rsidRPr="00297E92">
              <w:rPr>
                <w:snapToGrid w:val="0"/>
                <w:sz w:val="15"/>
                <w:lang w:eastAsia="sk-SK"/>
              </w:rPr>
              <w:t xml:space="preserve">Ostatné záväzky v rámci konsolidovaného celku </w:t>
            </w:r>
          </w:p>
        </w:tc>
        <w:tc>
          <w:tcPr>
            <w:tcW w:w="2016" w:type="dxa"/>
            <w:vAlign w:val="bottom"/>
          </w:tcPr>
          <w:p w14:paraId="72AAB59F" w14:textId="77777777" w:rsidR="00226748" w:rsidRPr="00297E92" w:rsidRDefault="00226748" w:rsidP="00436266">
            <w:pPr>
              <w:rPr>
                <w:snapToGrid w:val="0"/>
                <w:sz w:val="15"/>
                <w:lang w:eastAsia="sk-SK"/>
              </w:rPr>
            </w:pPr>
          </w:p>
        </w:tc>
        <w:tc>
          <w:tcPr>
            <w:tcW w:w="1745" w:type="dxa"/>
            <w:vAlign w:val="bottom"/>
          </w:tcPr>
          <w:p w14:paraId="1A0688C1" w14:textId="632F2A43" w:rsidR="00226748" w:rsidRPr="00297E92" w:rsidRDefault="00226748" w:rsidP="00436266">
            <w:pPr>
              <w:jc w:val="right"/>
              <w:rPr>
                <w:snapToGrid w:val="0"/>
                <w:sz w:val="15"/>
                <w:lang w:eastAsia="sk-SK"/>
              </w:rPr>
            </w:pPr>
          </w:p>
        </w:tc>
      </w:tr>
      <w:tr w:rsidR="00226748" w:rsidRPr="00297E92" w14:paraId="289EA7ED" w14:textId="77777777" w:rsidTr="00436266">
        <w:tc>
          <w:tcPr>
            <w:tcW w:w="5312" w:type="dxa"/>
          </w:tcPr>
          <w:p w14:paraId="616D71A1" w14:textId="77777777" w:rsidR="00226748" w:rsidRPr="00297E92" w:rsidRDefault="00226748" w:rsidP="00436266">
            <w:pPr>
              <w:ind w:left="142" w:hanging="142"/>
              <w:jc w:val="left"/>
              <w:rPr>
                <w:snapToGrid w:val="0"/>
                <w:sz w:val="15"/>
                <w:lang w:eastAsia="sk-SK"/>
              </w:rPr>
            </w:pPr>
            <w:r w:rsidRPr="00297E92">
              <w:rPr>
                <w:snapToGrid w:val="0"/>
                <w:sz w:val="15"/>
                <w:lang w:eastAsia="sk-SK"/>
              </w:rPr>
              <w:t xml:space="preserve">Záväzky voči spoločníkom a združeniu </w:t>
            </w:r>
          </w:p>
        </w:tc>
        <w:tc>
          <w:tcPr>
            <w:tcW w:w="2016" w:type="dxa"/>
            <w:vAlign w:val="bottom"/>
          </w:tcPr>
          <w:p w14:paraId="3EAD0B60" w14:textId="77777777" w:rsidR="00226748" w:rsidRPr="00297E92" w:rsidRDefault="00226748" w:rsidP="00436266">
            <w:pPr>
              <w:rPr>
                <w:snapToGrid w:val="0"/>
                <w:sz w:val="15"/>
                <w:lang w:eastAsia="sk-SK"/>
              </w:rPr>
            </w:pPr>
          </w:p>
        </w:tc>
        <w:tc>
          <w:tcPr>
            <w:tcW w:w="1745" w:type="dxa"/>
            <w:vAlign w:val="bottom"/>
          </w:tcPr>
          <w:p w14:paraId="0F9A2C35" w14:textId="23753DDC" w:rsidR="00226748" w:rsidRPr="00297E92" w:rsidRDefault="00226748" w:rsidP="00436266">
            <w:pPr>
              <w:jc w:val="right"/>
              <w:rPr>
                <w:snapToGrid w:val="0"/>
                <w:sz w:val="15"/>
                <w:lang w:eastAsia="sk-SK"/>
              </w:rPr>
            </w:pPr>
          </w:p>
        </w:tc>
      </w:tr>
      <w:tr w:rsidR="00226748" w:rsidRPr="00297E92" w14:paraId="15B187CB" w14:textId="77777777" w:rsidTr="00436266">
        <w:tc>
          <w:tcPr>
            <w:tcW w:w="5312" w:type="dxa"/>
          </w:tcPr>
          <w:p w14:paraId="699CEB30" w14:textId="77777777" w:rsidR="00226748" w:rsidRPr="00297E92" w:rsidRDefault="00226748" w:rsidP="00436266">
            <w:pPr>
              <w:ind w:left="142" w:hanging="142"/>
              <w:jc w:val="left"/>
              <w:rPr>
                <w:snapToGrid w:val="0"/>
                <w:sz w:val="15"/>
                <w:lang w:eastAsia="sk-SK"/>
              </w:rPr>
            </w:pPr>
            <w:r w:rsidRPr="00297E92">
              <w:rPr>
                <w:snapToGrid w:val="0"/>
                <w:sz w:val="15"/>
                <w:lang w:eastAsia="sk-SK"/>
              </w:rPr>
              <w:t xml:space="preserve">Ostatné záväzky </w:t>
            </w:r>
          </w:p>
        </w:tc>
        <w:tc>
          <w:tcPr>
            <w:tcW w:w="2016" w:type="dxa"/>
            <w:vAlign w:val="bottom"/>
          </w:tcPr>
          <w:p w14:paraId="43F78434" w14:textId="77777777" w:rsidR="00226748" w:rsidRPr="00297E92" w:rsidRDefault="00226748" w:rsidP="00436266">
            <w:pPr>
              <w:rPr>
                <w:snapToGrid w:val="0"/>
                <w:sz w:val="15"/>
                <w:lang w:eastAsia="sk-SK"/>
              </w:rPr>
            </w:pPr>
          </w:p>
        </w:tc>
        <w:tc>
          <w:tcPr>
            <w:tcW w:w="1745" w:type="dxa"/>
            <w:tcBorders>
              <w:bottom w:val="single" w:sz="4" w:space="0" w:color="auto"/>
            </w:tcBorders>
            <w:vAlign w:val="bottom"/>
          </w:tcPr>
          <w:p w14:paraId="09978AB9" w14:textId="63D2DB84" w:rsidR="00226748" w:rsidRPr="00297E92" w:rsidRDefault="00226748" w:rsidP="00436266">
            <w:pPr>
              <w:jc w:val="right"/>
              <w:rPr>
                <w:snapToGrid w:val="0"/>
                <w:sz w:val="15"/>
                <w:lang w:eastAsia="sk-SK"/>
              </w:rPr>
            </w:pPr>
          </w:p>
        </w:tc>
      </w:tr>
      <w:tr w:rsidR="00226748" w:rsidRPr="00297E92" w14:paraId="7A44CE9E" w14:textId="77777777" w:rsidTr="00436266">
        <w:tc>
          <w:tcPr>
            <w:tcW w:w="5312" w:type="dxa"/>
            <w:tcBorders>
              <w:bottom w:val="single" w:sz="8" w:space="0" w:color="auto"/>
            </w:tcBorders>
          </w:tcPr>
          <w:p w14:paraId="56B32D25" w14:textId="77777777" w:rsidR="00226748" w:rsidRPr="00297E92" w:rsidRDefault="00226748" w:rsidP="00436266">
            <w:pPr>
              <w:ind w:left="142" w:hanging="142"/>
              <w:jc w:val="left"/>
              <w:rPr>
                <w:b/>
                <w:bCs/>
                <w:snapToGrid w:val="0"/>
                <w:sz w:val="15"/>
                <w:lang w:eastAsia="sk-SK"/>
              </w:rPr>
            </w:pPr>
            <w:r w:rsidRPr="00297E92">
              <w:rPr>
                <w:b/>
                <w:bCs/>
                <w:snapToGrid w:val="0"/>
                <w:sz w:val="15"/>
                <w:lang w:eastAsia="sk-SK"/>
              </w:rPr>
              <w:t>Spolu</w:t>
            </w:r>
          </w:p>
        </w:tc>
        <w:tc>
          <w:tcPr>
            <w:tcW w:w="2016" w:type="dxa"/>
            <w:tcBorders>
              <w:bottom w:val="single" w:sz="8" w:space="0" w:color="auto"/>
            </w:tcBorders>
            <w:vAlign w:val="bottom"/>
          </w:tcPr>
          <w:p w14:paraId="32D7B956" w14:textId="77777777" w:rsidR="00226748" w:rsidRPr="00297E92" w:rsidRDefault="00226748" w:rsidP="00436266">
            <w:pPr>
              <w:rPr>
                <w:b/>
                <w:bCs/>
                <w:snapToGrid w:val="0"/>
                <w:sz w:val="15"/>
                <w:lang w:eastAsia="sk-SK"/>
              </w:rPr>
            </w:pPr>
          </w:p>
        </w:tc>
        <w:tc>
          <w:tcPr>
            <w:tcW w:w="1745" w:type="dxa"/>
            <w:tcBorders>
              <w:top w:val="single" w:sz="4" w:space="0" w:color="auto"/>
              <w:bottom w:val="single" w:sz="8" w:space="0" w:color="auto"/>
            </w:tcBorders>
            <w:vAlign w:val="bottom"/>
          </w:tcPr>
          <w:p w14:paraId="18EDEA5E" w14:textId="421F9481" w:rsidR="00226748" w:rsidRPr="00297E92" w:rsidRDefault="00207B9F">
            <w:pPr>
              <w:jc w:val="right"/>
              <w:rPr>
                <w:b/>
                <w:bCs/>
                <w:snapToGrid w:val="0"/>
                <w:sz w:val="15"/>
                <w:lang w:eastAsia="sk-SK"/>
              </w:rPr>
            </w:pPr>
            <w:r>
              <w:rPr>
                <w:b/>
                <w:bCs/>
                <w:snapToGrid w:val="0"/>
                <w:sz w:val="15"/>
                <w:lang w:eastAsia="sk-SK"/>
              </w:rPr>
              <w:t>37 701 565</w:t>
            </w:r>
          </w:p>
        </w:tc>
      </w:tr>
    </w:tbl>
    <w:p w14:paraId="66EB8084" w14:textId="77777777" w:rsidR="00226748" w:rsidRPr="00297E92" w:rsidRDefault="00226748" w:rsidP="002F1332"/>
    <w:tbl>
      <w:tblPr>
        <w:tblW w:w="9073" w:type="dxa"/>
        <w:tblInd w:w="108" w:type="dxa"/>
        <w:tblLook w:val="0000" w:firstRow="0" w:lastRow="0" w:firstColumn="0" w:lastColumn="0" w:noHBand="0" w:noVBand="0"/>
      </w:tblPr>
      <w:tblGrid>
        <w:gridCol w:w="5312"/>
        <w:gridCol w:w="2016"/>
        <w:gridCol w:w="1745"/>
      </w:tblGrid>
      <w:tr w:rsidR="008513B4" w:rsidRPr="00297E92" w14:paraId="5B43949C" w14:textId="77777777" w:rsidTr="005827D4">
        <w:tc>
          <w:tcPr>
            <w:tcW w:w="5312" w:type="dxa"/>
            <w:tcBorders>
              <w:top w:val="single" w:sz="8" w:space="0" w:color="auto"/>
              <w:bottom w:val="single" w:sz="4" w:space="0" w:color="auto"/>
            </w:tcBorders>
            <w:vAlign w:val="center"/>
          </w:tcPr>
          <w:p w14:paraId="16C2FAA4" w14:textId="77777777" w:rsidR="008513B4" w:rsidRPr="00297E92" w:rsidRDefault="008513B4" w:rsidP="008513B4">
            <w:pPr>
              <w:rPr>
                <w:b/>
                <w:i/>
                <w:sz w:val="15"/>
                <w:szCs w:val="15"/>
              </w:rPr>
            </w:pPr>
            <w:r w:rsidRPr="00297E92">
              <w:rPr>
                <w:b/>
                <w:i/>
                <w:sz w:val="15"/>
                <w:szCs w:val="15"/>
              </w:rPr>
              <w:t>Položka</w:t>
            </w:r>
          </w:p>
        </w:tc>
        <w:tc>
          <w:tcPr>
            <w:tcW w:w="2016" w:type="dxa"/>
            <w:tcBorders>
              <w:top w:val="single" w:sz="8" w:space="0" w:color="auto"/>
              <w:bottom w:val="single" w:sz="4" w:space="0" w:color="auto"/>
            </w:tcBorders>
            <w:vAlign w:val="center"/>
          </w:tcPr>
          <w:p w14:paraId="51162F28" w14:textId="77777777" w:rsidR="008513B4" w:rsidRPr="00297E92" w:rsidRDefault="008513B4" w:rsidP="008513B4">
            <w:pPr>
              <w:rPr>
                <w:b/>
                <w:i/>
                <w:sz w:val="15"/>
                <w:szCs w:val="15"/>
              </w:rPr>
            </w:pPr>
            <w:r w:rsidRPr="00297E92">
              <w:rPr>
                <w:b/>
                <w:i/>
                <w:sz w:val="15"/>
                <w:szCs w:val="15"/>
              </w:rPr>
              <w:t>Spriaznené osoby</w:t>
            </w:r>
          </w:p>
        </w:tc>
        <w:tc>
          <w:tcPr>
            <w:tcW w:w="1745" w:type="dxa"/>
            <w:tcBorders>
              <w:top w:val="single" w:sz="8" w:space="0" w:color="auto"/>
              <w:bottom w:val="single" w:sz="4" w:space="0" w:color="auto"/>
            </w:tcBorders>
            <w:vAlign w:val="center"/>
          </w:tcPr>
          <w:p w14:paraId="5B1BF99B" w14:textId="77777777" w:rsidR="008513B4" w:rsidRPr="00297E92" w:rsidRDefault="008513B4" w:rsidP="008513B4">
            <w:pPr>
              <w:ind w:left="-57" w:right="-57"/>
              <w:jc w:val="center"/>
              <w:rPr>
                <w:b/>
                <w:i/>
                <w:sz w:val="15"/>
                <w:szCs w:val="15"/>
              </w:rPr>
            </w:pPr>
            <w:r w:rsidRPr="00297E92">
              <w:rPr>
                <w:b/>
                <w:i/>
                <w:sz w:val="15"/>
                <w:szCs w:val="15"/>
              </w:rPr>
              <w:t>Suma k 31. 12. 201</w:t>
            </w:r>
            <w:r w:rsidR="00EB5F33" w:rsidRPr="00297E92">
              <w:rPr>
                <w:b/>
                <w:i/>
                <w:sz w:val="15"/>
                <w:szCs w:val="15"/>
              </w:rPr>
              <w:t>5</w:t>
            </w:r>
          </w:p>
        </w:tc>
      </w:tr>
      <w:tr w:rsidR="008513B4" w:rsidRPr="00297E92" w14:paraId="0C86482E" w14:textId="77777777" w:rsidTr="005827D4">
        <w:trPr>
          <w:trHeight w:val="70"/>
        </w:trPr>
        <w:tc>
          <w:tcPr>
            <w:tcW w:w="5312" w:type="dxa"/>
            <w:tcBorders>
              <w:top w:val="single" w:sz="4" w:space="0" w:color="auto"/>
            </w:tcBorders>
          </w:tcPr>
          <w:p w14:paraId="4AA914B0" w14:textId="77777777" w:rsidR="008513B4" w:rsidRPr="00297E92" w:rsidRDefault="008513B4" w:rsidP="008513B4">
            <w:pPr>
              <w:ind w:left="142" w:hanging="142"/>
              <w:jc w:val="left"/>
              <w:rPr>
                <w:b/>
                <w:bCs/>
                <w:i/>
                <w:snapToGrid w:val="0"/>
                <w:sz w:val="15"/>
                <w:lang w:eastAsia="sk-SK"/>
              </w:rPr>
            </w:pPr>
            <w:r w:rsidRPr="00297E92">
              <w:rPr>
                <w:b/>
                <w:bCs/>
                <w:i/>
                <w:snapToGrid w:val="0"/>
                <w:sz w:val="15"/>
                <w:lang w:eastAsia="sk-SK"/>
              </w:rPr>
              <w:t>Dlhodobé záväzky:</w:t>
            </w:r>
          </w:p>
        </w:tc>
        <w:tc>
          <w:tcPr>
            <w:tcW w:w="2016" w:type="dxa"/>
            <w:tcBorders>
              <w:top w:val="single" w:sz="4" w:space="0" w:color="auto"/>
            </w:tcBorders>
            <w:vAlign w:val="bottom"/>
          </w:tcPr>
          <w:p w14:paraId="538B92FB" w14:textId="77777777" w:rsidR="008513B4" w:rsidRPr="00297E92" w:rsidRDefault="008513B4" w:rsidP="008513B4">
            <w:pPr>
              <w:rPr>
                <w:b/>
                <w:bCs/>
                <w:i/>
                <w:snapToGrid w:val="0"/>
                <w:sz w:val="15"/>
                <w:lang w:eastAsia="sk-SK"/>
              </w:rPr>
            </w:pPr>
          </w:p>
        </w:tc>
        <w:tc>
          <w:tcPr>
            <w:tcW w:w="1745" w:type="dxa"/>
            <w:tcBorders>
              <w:top w:val="single" w:sz="4" w:space="0" w:color="auto"/>
            </w:tcBorders>
            <w:vAlign w:val="bottom"/>
          </w:tcPr>
          <w:p w14:paraId="2C92885E" w14:textId="77777777" w:rsidR="008513B4" w:rsidRPr="00297E92" w:rsidRDefault="008513B4" w:rsidP="008513B4">
            <w:pPr>
              <w:jc w:val="right"/>
              <w:rPr>
                <w:b/>
                <w:bCs/>
                <w:i/>
                <w:snapToGrid w:val="0"/>
                <w:sz w:val="15"/>
                <w:lang w:eastAsia="sk-SK"/>
              </w:rPr>
            </w:pPr>
          </w:p>
        </w:tc>
      </w:tr>
      <w:tr w:rsidR="008513B4" w:rsidRPr="00297E92" w14:paraId="26F76C64" w14:textId="77777777" w:rsidTr="005827D4">
        <w:tc>
          <w:tcPr>
            <w:tcW w:w="5312" w:type="dxa"/>
          </w:tcPr>
          <w:p w14:paraId="168BD1DF" w14:textId="77777777" w:rsidR="008513B4" w:rsidRPr="00297E92" w:rsidRDefault="008513B4" w:rsidP="00BF6FD9">
            <w:pPr>
              <w:ind w:left="142" w:hanging="142"/>
              <w:jc w:val="left"/>
              <w:rPr>
                <w:snapToGrid w:val="0"/>
                <w:sz w:val="15"/>
                <w:lang w:eastAsia="sk-SK"/>
              </w:rPr>
            </w:pPr>
            <w:r w:rsidRPr="00297E92">
              <w:rPr>
                <w:snapToGrid w:val="0"/>
                <w:sz w:val="15"/>
                <w:lang w:eastAsia="sk-SK"/>
              </w:rPr>
              <w:t xml:space="preserve">Záväzky z obchodného styku </w:t>
            </w:r>
          </w:p>
        </w:tc>
        <w:tc>
          <w:tcPr>
            <w:tcW w:w="2016" w:type="dxa"/>
            <w:vAlign w:val="bottom"/>
          </w:tcPr>
          <w:p w14:paraId="0CFF2498" w14:textId="77777777" w:rsidR="008513B4" w:rsidRPr="00297E92" w:rsidRDefault="008513B4" w:rsidP="008513B4">
            <w:pPr>
              <w:rPr>
                <w:snapToGrid w:val="0"/>
                <w:sz w:val="15"/>
                <w:lang w:eastAsia="sk-SK"/>
              </w:rPr>
            </w:pPr>
          </w:p>
        </w:tc>
        <w:tc>
          <w:tcPr>
            <w:tcW w:w="1745" w:type="dxa"/>
            <w:vAlign w:val="bottom"/>
          </w:tcPr>
          <w:p w14:paraId="332B80C2" w14:textId="23F46B0E" w:rsidR="008513B4" w:rsidRPr="00297E92" w:rsidRDefault="00CB7BA1" w:rsidP="008513B4">
            <w:pPr>
              <w:jc w:val="right"/>
              <w:rPr>
                <w:snapToGrid w:val="0"/>
                <w:sz w:val="15"/>
                <w:lang w:eastAsia="sk-SK"/>
              </w:rPr>
            </w:pPr>
            <w:r w:rsidRPr="00297E92">
              <w:rPr>
                <w:snapToGrid w:val="0"/>
                <w:sz w:val="15"/>
                <w:lang w:eastAsia="sk-SK"/>
              </w:rPr>
              <w:t>-</w:t>
            </w:r>
          </w:p>
        </w:tc>
      </w:tr>
      <w:tr w:rsidR="008513B4" w:rsidRPr="00297E92" w14:paraId="4E2EEB03" w14:textId="77777777" w:rsidTr="005827D4">
        <w:tc>
          <w:tcPr>
            <w:tcW w:w="5312" w:type="dxa"/>
          </w:tcPr>
          <w:p w14:paraId="7D0610F7" w14:textId="77777777" w:rsidR="008513B4" w:rsidRPr="00297E92" w:rsidRDefault="008513B4" w:rsidP="00BF6FD9">
            <w:pPr>
              <w:ind w:left="142" w:hanging="142"/>
              <w:jc w:val="left"/>
              <w:rPr>
                <w:snapToGrid w:val="0"/>
                <w:sz w:val="15"/>
                <w:lang w:eastAsia="sk-SK"/>
              </w:rPr>
            </w:pPr>
            <w:r w:rsidRPr="00297E92">
              <w:rPr>
                <w:snapToGrid w:val="0"/>
                <w:sz w:val="15"/>
                <w:lang w:eastAsia="sk-SK"/>
              </w:rPr>
              <w:t xml:space="preserve">Nevyfakturované dodávky </w:t>
            </w:r>
          </w:p>
        </w:tc>
        <w:tc>
          <w:tcPr>
            <w:tcW w:w="2016" w:type="dxa"/>
            <w:vAlign w:val="bottom"/>
          </w:tcPr>
          <w:p w14:paraId="6CC5CF5C" w14:textId="77777777" w:rsidR="008513B4" w:rsidRPr="00297E92" w:rsidRDefault="008513B4" w:rsidP="008513B4">
            <w:pPr>
              <w:rPr>
                <w:snapToGrid w:val="0"/>
                <w:sz w:val="15"/>
                <w:lang w:eastAsia="sk-SK"/>
              </w:rPr>
            </w:pPr>
          </w:p>
        </w:tc>
        <w:tc>
          <w:tcPr>
            <w:tcW w:w="1745" w:type="dxa"/>
            <w:vAlign w:val="bottom"/>
          </w:tcPr>
          <w:p w14:paraId="7BB0F188" w14:textId="15C43A11" w:rsidR="008513B4" w:rsidRPr="00297E92" w:rsidRDefault="00CB7BA1" w:rsidP="008513B4">
            <w:pPr>
              <w:jc w:val="right"/>
              <w:rPr>
                <w:snapToGrid w:val="0"/>
                <w:sz w:val="15"/>
                <w:lang w:eastAsia="sk-SK"/>
              </w:rPr>
            </w:pPr>
            <w:r w:rsidRPr="00297E92">
              <w:rPr>
                <w:snapToGrid w:val="0"/>
                <w:sz w:val="15"/>
                <w:lang w:eastAsia="sk-SK"/>
              </w:rPr>
              <w:t>-</w:t>
            </w:r>
          </w:p>
        </w:tc>
      </w:tr>
      <w:tr w:rsidR="008513B4" w:rsidRPr="00297E92" w14:paraId="5D4F8E4A" w14:textId="77777777" w:rsidTr="005827D4">
        <w:tc>
          <w:tcPr>
            <w:tcW w:w="5312" w:type="dxa"/>
          </w:tcPr>
          <w:p w14:paraId="78FAAEA0" w14:textId="77777777" w:rsidR="008513B4" w:rsidRPr="00297E92" w:rsidRDefault="00972B5F" w:rsidP="00BF6FD9">
            <w:pPr>
              <w:ind w:left="142" w:hanging="142"/>
              <w:jc w:val="left"/>
              <w:rPr>
                <w:snapToGrid w:val="0"/>
                <w:sz w:val="15"/>
                <w:lang w:eastAsia="sk-SK"/>
              </w:rPr>
            </w:pPr>
            <w:r w:rsidRPr="00297E92">
              <w:rPr>
                <w:snapToGrid w:val="0"/>
                <w:sz w:val="15"/>
                <w:lang w:eastAsia="sk-SK"/>
              </w:rPr>
              <w:t>Ostatné záväzky voči prepojeným účt. jednotkám</w:t>
            </w:r>
          </w:p>
        </w:tc>
        <w:tc>
          <w:tcPr>
            <w:tcW w:w="2016" w:type="dxa"/>
            <w:vAlign w:val="bottom"/>
          </w:tcPr>
          <w:p w14:paraId="440A167A" w14:textId="77777777" w:rsidR="008513B4" w:rsidRPr="00297E92" w:rsidRDefault="008513B4" w:rsidP="008513B4">
            <w:pPr>
              <w:rPr>
                <w:snapToGrid w:val="0"/>
                <w:sz w:val="15"/>
                <w:lang w:eastAsia="sk-SK"/>
              </w:rPr>
            </w:pPr>
            <w:r w:rsidRPr="00297E92">
              <w:rPr>
                <w:snapToGrid w:val="0"/>
                <w:sz w:val="15"/>
                <w:lang w:eastAsia="sk-SK"/>
              </w:rPr>
              <w:t>materská spoločnosť</w:t>
            </w:r>
          </w:p>
        </w:tc>
        <w:tc>
          <w:tcPr>
            <w:tcW w:w="1745" w:type="dxa"/>
            <w:vAlign w:val="bottom"/>
          </w:tcPr>
          <w:p w14:paraId="520D24F4" w14:textId="77777777" w:rsidR="008513B4" w:rsidRPr="00297E92" w:rsidRDefault="001F541A" w:rsidP="00C16669">
            <w:pPr>
              <w:jc w:val="right"/>
              <w:rPr>
                <w:snapToGrid w:val="0"/>
                <w:sz w:val="15"/>
                <w:lang w:eastAsia="sk-SK"/>
              </w:rPr>
            </w:pPr>
            <w:r w:rsidRPr="00297E92">
              <w:rPr>
                <w:snapToGrid w:val="0"/>
                <w:sz w:val="15"/>
                <w:lang w:eastAsia="sk-SK"/>
              </w:rPr>
              <w:t>28 582 285</w:t>
            </w:r>
          </w:p>
        </w:tc>
      </w:tr>
      <w:tr w:rsidR="008513B4" w:rsidRPr="00297E92" w14:paraId="558F910C" w14:textId="77777777" w:rsidTr="005827D4">
        <w:tc>
          <w:tcPr>
            <w:tcW w:w="5312" w:type="dxa"/>
          </w:tcPr>
          <w:p w14:paraId="50128B11" w14:textId="77777777" w:rsidR="008513B4" w:rsidRPr="00297E92" w:rsidRDefault="008513B4" w:rsidP="00BF6FD9">
            <w:pPr>
              <w:ind w:left="142" w:hanging="142"/>
              <w:jc w:val="left"/>
              <w:rPr>
                <w:snapToGrid w:val="0"/>
                <w:sz w:val="15"/>
                <w:lang w:eastAsia="sk-SK"/>
              </w:rPr>
            </w:pPr>
            <w:r w:rsidRPr="00297E92">
              <w:rPr>
                <w:snapToGrid w:val="0"/>
                <w:sz w:val="15"/>
                <w:lang w:eastAsia="sk-SK"/>
              </w:rPr>
              <w:t xml:space="preserve">Ostatné dlhodobé záväzky v rámci konsolidovaného celku </w:t>
            </w:r>
          </w:p>
        </w:tc>
        <w:tc>
          <w:tcPr>
            <w:tcW w:w="2016" w:type="dxa"/>
            <w:vAlign w:val="bottom"/>
          </w:tcPr>
          <w:p w14:paraId="726DF160" w14:textId="77777777" w:rsidR="008513B4" w:rsidRPr="00297E92" w:rsidRDefault="008513B4" w:rsidP="008513B4">
            <w:pPr>
              <w:rPr>
                <w:snapToGrid w:val="0"/>
                <w:sz w:val="15"/>
                <w:lang w:eastAsia="sk-SK"/>
              </w:rPr>
            </w:pPr>
          </w:p>
        </w:tc>
        <w:tc>
          <w:tcPr>
            <w:tcW w:w="1745" w:type="dxa"/>
            <w:vAlign w:val="bottom"/>
          </w:tcPr>
          <w:p w14:paraId="7ED1E6C8" w14:textId="72BBB97F" w:rsidR="008513B4" w:rsidRPr="00297E92" w:rsidRDefault="00CB7BA1" w:rsidP="008513B4">
            <w:pPr>
              <w:jc w:val="right"/>
              <w:rPr>
                <w:snapToGrid w:val="0"/>
                <w:sz w:val="15"/>
                <w:lang w:eastAsia="sk-SK"/>
              </w:rPr>
            </w:pPr>
            <w:r w:rsidRPr="00297E92">
              <w:rPr>
                <w:snapToGrid w:val="0"/>
                <w:sz w:val="15"/>
                <w:lang w:eastAsia="sk-SK"/>
              </w:rPr>
              <w:t>-</w:t>
            </w:r>
          </w:p>
        </w:tc>
      </w:tr>
      <w:tr w:rsidR="008513B4" w:rsidRPr="00297E92" w14:paraId="2C086683" w14:textId="77777777" w:rsidTr="005827D4">
        <w:tc>
          <w:tcPr>
            <w:tcW w:w="5312" w:type="dxa"/>
          </w:tcPr>
          <w:p w14:paraId="7FBC6614" w14:textId="77777777" w:rsidR="008513B4" w:rsidRPr="00297E92" w:rsidRDefault="008513B4" w:rsidP="00BF6FD9">
            <w:pPr>
              <w:ind w:left="142" w:hanging="142"/>
              <w:jc w:val="left"/>
              <w:rPr>
                <w:snapToGrid w:val="0"/>
                <w:sz w:val="15"/>
                <w:lang w:eastAsia="sk-SK"/>
              </w:rPr>
            </w:pPr>
            <w:r w:rsidRPr="00297E92">
              <w:rPr>
                <w:snapToGrid w:val="0"/>
                <w:sz w:val="15"/>
                <w:lang w:eastAsia="sk-SK"/>
              </w:rPr>
              <w:t xml:space="preserve">Dlhodobé prijaté preddavky </w:t>
            </w:r>
          </w:p>
        </w:tc>
        <w:tc>
          <w:tcPr>
            <w:tcW w:w="2016" w:type="dxa"/>
            <w:vAlign w:val="bottom"/>
          </w:tcPr>
          <w:p w14:paraId="79A4FC9B" w14:textId="77777777" w:rsidR="008513B4" w:rsidRPr="00297E92" w:rsidRDefault="008513B4" w:rsidP="008513B4">
            <w:pPr>
              <w:rPr>
                <w:snapToGrid w:val="0"/>
                <w:sz w:val="15"/>
                <w:lang w:eastAsia="sk-SK"/>
              </w:rPr>
            </w:pPr>
          </w:p>
        </w:tc>
        <w:tc>
          <w:tcPr>
            <w:tcW w:w="1745" w:type="dxa"/>
            <w:vAlign w:val="bottom"/>
          </w:tcPr>
          <w:p w14:paraId="497BC383" w14:textId="26C82CEE" w:rsidR="008513B4" w:rsidRPr="00297E92" w:rsidRDefault="00CB7BA1" w:rsidP="008513B4">
            <w:pPr>
              <w:jc w:val="right"/>
              <w:rPr>
                <w:snapToGrid w:val="0"/>
                <w:sz w:val="15"/>
                <w:lang w:eastAsia="sk-SK"/>
              </w:rPr>
            </w:pPr>
            <w:r w:rsidRPr="00297E92">
              <w:rPr>
                <w:snapToGrid w:val="0"/>
                <w:sz w:val="15"/>
                <w:lang w:eastAsia="sk-SK"/>
              </w:rPr>
              <w:t>-</w:t>
            </w:r>
          </w:p>
        </w:tc>
      </w:tr>
      <w:tr w:rsidR="008513B4" w:rsidRPr="00297E92" w14:paraId="316B5365" w14:textId="77777777" w:rsidTr="005827D4">
        <w:tc>
          <w:tcPr>
            <w:tcW w:w="5312" w:type="dxa"/>
          </w:tcPr>
          <w:p w14:paraId="595174F9" w14:textId="77777777" w:rsidR="008513B4" w:rsidRPr="00297E92" w:rsidRDefault="008513B4" w:rsidP="00BF6FD9">
            <w:pPr>
              <w:ind w:left="142" w:hanging="142"/>
              <w:jc w:val="left"/>
              <w:rPr>
                <w:snapToGrid w:val="0"/>
                <w:sz w:val="15"/>
                <w:lang w:eastAsia="sk-SK"/>
              </w:rPr>
            </w:pPr>
            <w:r w:rsidRPr="00297E92">
              <w:rPr>
                <w:snapToGrid w:val="0"/>
                <w:sz w:val="15"/>
                <w:lang w:eastAsia="sk-SK"/>
              </w:rPr>
              <w:t xml:space="preserve">Dlhodobé zmenky na úhradu </w:t>
            </w:r>
          </w:p>
        </w:tc>
        <w:tc>
          <w:tcPr>
            <w:tcW w:w="2016" w:type="dxa"/>
            <w:vAlign w:val="bottom"/>
          </w:tcPr>
          <w:p w14:paraId="250155F1" w14:textId="77777777" w:rsidR="008513B4" w:rsidRPr="00297E92" w:rsidRDefault="008513B4" w:rsidP="008513B4">
            <w:pPr>
              <w:rPr>
                <w:snapToGrid w:val="0"/>
                <w:sz w:val="15"/>
                <w:lang w:eastAsia="sk-SK"/>
              </w:rPr>
            </w:pPr>
          </w:p>
        </w:tc>
        <w:tc>
          <w:tcPr>
            <w:tcW w:w="1745" w:type="dxa"/>
            <w:vAlign w:val="bottom"/>
          </w:tcPr>
          <w:p w14:paraId="3F4ABE17" w14:textId="68708099" w:rsidR="008513B4" w:rsidRPr="00297E92" w:rsidRDefault="00CB7BA1" w:rsidP="008513B4">
            <w:pPr>
              <w:jc w:val="right"/>
              <w:rPr>
                <w:snapToGrid w:val="0"/>
                <w:sz w:val="15"/>
                <w:lang w:eastAsia="sk-SK"/>
              </w:rPr>
            </w:pPr>
            <w:r w:rsidRPr="00297E92">
              <w:rPr>
                <w:snapToGrid w:val="0"/>
                <w:sz w:val="15"/>
                <w:lang w:eastAsia="sk-SK"/>
              </w:rPr>
              <w:t>-</w:t>
            </w:r>
          </w:p>
        </w:tc>
      </w:tr>
      <w:tr w:rsidR="008513B4" w:rsidRPr="00297E92" w14:paraId="2054DD4C" w14:textId="77777777" w:rsidTr="005827D4">
        <w:tc>
          <w:tcPr>
            <w:tcW w:w="5312" w:type="dxa"/>
          </w:tcPr>
          <w:p w14:paraId="7D6B17C3" w14:textId="77777777" w:rsidR="008513B4" w:rsidRPr="00297E92" w:rsidRDefault="008513B4" w:rsidP="00BF6FD9">
            <w:pPr>
              <w:ind w:left="142" w:hanging="142"/>
              <w:jc w:val="left"/>
              <w:rPr>
                <w:snapToGrid w:val="0"/>
                <w:sz w:val="15"/>
                <w:lang w:eastAsia="sk-SK"/>
              </w:rPr>
            </w:pPr>
            <w:r w:rsidRPr="00297E92">
              <w:rPr>
                <w:snapToGrid w:val="0"/>
                <w:sz w:val="15"/>
                <w:lang w:eastAsia="sk-SK"/>
              </w:rPr>
              <w:t xml:space="preserve">Vydané dlhopisy </w:t>
            </w:r>
          </w:p>
        </w:tc>
        <w:tc>
          <w:tcPr>
            <w:tcW w:w="2016" w:type="dxa"/>
            <w:vAlign w:val="bottom"/>
          </w:tcPr>
          <w:p w14:paraId="107B9E63" w14:textId="77777777" w:rsidR="008513B4" w:rsidRPr="00297E92" w:rsidRDefault="008513B4" w:rsidP="008513B4">
            <w:pPr>
              <w:rPr>
                <w:snapToGrid w:val="0"/>
                <w:sz w:val="15"/>
                <w:lang w:eastAsia="sk-SK"/>
              </w:rPr>
            </w:pPr>
          </w:p>
        </w:tc>
        <w:tc>
          <w:tcPr>
            <w:tcW w:w="1745" w:type="dxa"/>
            <w:vAlign w:val="bottom"/>
          </w:tcPr>
          <w:p w14:paraId="7177E9E5" w14:textId="3F025B21" w:rsidR="008513B4" w:rsidRPr="00297E92" w:rsidRDefault="00CB7BA1" w:rsidP="008513B4">
            <w:pPr>
              <w:jc w:val="right"/>
              <w:rPr>
                <w:snapToGrid w:val="0"/>
                <w:sz w:val="15"/>
                <w:lang w:eastAsia="sk-SK"/>
              </w:rPr>
            </w:pPr>
            <w:r w:rsidRPr="00297E92">
              <w:rPr>
                <w:snapToGrid w:val="0"/>
                <w:sz w:val="15"/>
                <w:lang w:eastAsia="sk-SK"/>
              </w:rPr>
              <w:t>-</w:t>
            </w:r>
          </w:p>
        </w:tc>
      </w:tr>
      <w:tr w:rsidR="008513B4" w:rsidRPr="00297E92" w14:paraId="7F80055B" w14:textId="77777777" w:rsidTr="005827D4">
        <w:tc>
          <w:tcPr>
            <w:tcW w:w="5312" w:type="dxa"/>
          </w:tcPr>
          <w:p w14:paraId="72BA5DAF" w14:textId="77777777" w:rsidR="008513B4" w:rsidRPr="00297E92" w:rsidRDefault="008513B4" w:rsidP="00BF6FD9">
            <w:pPr>
              <w:ind w:left="142" w:hanging="142"/>
              <w:jc w:val="left"/>
              <w:rPr>
                <w:snapToGrid w:val="0"/>
                <w:sz w:val="15"/>
                <w:lang w:eastAsia="sk-SK"/>
              </w:rPr>
            </w:pPr>
            <w:r w:rsidRPr="00297E92">
              <w:rPr>
                <w:snapToGrid w:val="0"/>
                <w:sz w:val="15"/>
                <w:lang w:eastAsia="sk-SK"/>
              </w:rPr>
              <w:t xml:space="preserve">Ostatné dlhodobé záväzky </w:t>
            </w:r>
          </w:p>
        </w:tc>
        <w:tc>
          <w:tcPr>
            <w:tcW w:w="2016" w:type="dxa"/>
            <w:vAlign w:val="bottom"/>
          </w:tcPr>
          <w:p w14:paraId="72A901CD" w14:textId="77777777" w:rsidR="008513B4" w:rsidRPr="00297E92" w:rsidRDefault="008513B4" w:rsidP="008513B4">
            <w:pPr>
              <w:rPr>
                <w:snapToGrid w:val="0"/>
                <w:sz w:val="15"/>
                <w:lang w:eastAsia="sk-SK"/>
              </w:rPr>
            </w:pPr>
          </w:p>
        </w:tc>
        <w:tc>
          <w:tcPr>
            <w:tcW w:w="1745" w:type="dxa"/>
            <w:vAlign w:val="bottom"/>
          </w:tcPr>
          <w:p w14:paraId="58B6FFCB" w14:textId="586EC9E4" w:rsidR="008513B4" w:rsidRPr="00297E92" w:rsidRDefault="00CB7BA1" w:rsidP="008513B4">
            <w:pPr>
              <w:jc w:val="right"/>
              <w:rPr>
                <w:snapToGrid w:val="0"/>
                <w:sz w:val="15"/>
                <w:lang w:eastAsia="sk-SK"/>
              </w:rPr>
            </w:pPr>
            <w:r w:rsidRPr="00297E92">
              <w:rPr>
                <w:snapToGrid w:val="0"/>
                <w:sz w:val="15"/>
                <w:lang w:eastAsia="sk-SK"/>
              </w:rPr>
              <w:t>-</w:t>
            </w:r>
          </w:p>
        </w:tc>
      </w:tr>
      <w:tr w:rsidR="008513B4" w:rsidRPr="00297E92" w14:paraId="69E84C81" w14:textId="77777777" w:rsidTr="005827D4">
        <w:tc>
          <w:tcPr>
            <w:tcW w:w="5312" w:type="dxa"/>
          </w:tcPr>
          <w:p w14:paraId="6D5A6280" w14:textId="77777777" w:rsidR="008513B4" w:rsidRPr="00297E92" w:rsidRDefault="008513B4" w:rsidP="008513B4">
            <w:pPr>
              <w:ind w:left="142" w:hanging="142"/>
              <w:jc w:val="left"/>
              <w:rPr>
                <w:snapToGrid w:val="0"/>
                <w:sz w:val="15"/>
                <w:lang w:eastAsia="sk-SK"/>
              </w:rPr>
            </w:pPr>
          </w:p>
        </w:tc>
        <w:tc>
          <w:tcPr>
            <w:tcW w:w="2016" w:type="dxa"/>
            <w:vAlign w:val="bottom"/>
          </w:tcPr>
          <w:p w14:paraId="3F81BED0" w14:textId="77777777" w:rsidR="008513B4" w:rsidRPr="00297E92" w:rsidRDefault="008513B4" w:rsidP="008513B4">
            <w:pPr>
              <w:rPr>
                <w:snapToGrid w:val="0"/>
                <w:sz w:val="15"/>
                <w:lang w:eastAsia="sk-SK"/>
              </w:rPr>
            </w:pPr>
          </w:p>
        </w:tc>
        <w:tc>
          <w:tcPr>
            <w:tcW w:w="1745" w:type="dxa"/>
            <w:vAlign w:val="bottom"/>
          </w:tcPr>
          <w:p w14:paraId="6F820435" w14:textId="77777777" w:rsidR="008513B4" w:rsidRPr="00297E92" w:rsidRDefault="008513B4" w:rsidP="008513B4">
            <w:pPr>
              <w:jc w:val="right"/>
              <w:rPr>
                <w:snapToGrid w:val="0"/>
                <w:sz w:val="15"/>
                <w:lang w:eastAsia="sk-SK"/>
              </w:rPr>
            </w:pPr>
          </w:p>
        </w:tc>
      </w:tr>
      <w:tr w:rsidR="008513B4" w:rsidRPr="00297E92" w14:paraId="6061B0BF" w14:textId="77777777" w:rsidTr="005827D4">
        <w:tc>
          <w:tcPr>
            <w:tcW w:w="5312" w:type="dxa"/>
          </w:tcPr>
          <w:p w14:paraId="0FCBD665" w14:textId="77777777" w:rsidR="008513B4" w:rsidRPr="00297E92" w:rsidRDefault="008513B4" w:rsidP="008513B4">
            <w:pPr>
              <w:ind w:left="142" w:hanging="142"/>
              <w:jc w:val="left"/>
              <w:rPr>
                <w:b/>
                <w:bCs/>
                <w:i/>
                <w:snapToGrid w:val="0"/>
                <w:sz w:val="15"/>
                <w:lang w:eastAsia="sk-SK"/>
              </w:rPr>
            </w:pPr>
            <w:r w:rsidRPr="00297E92">
              <w:rPr>
                <w:b/>
                <w:bCs/>
                <w:i/>
                <w:snapToGrid w:val="0"/>
                <w:sz w:val="15"/>
                <w:lang w:eastAsia="sk-SK"/>
              </w:rPr>
              <w:t>Krátkodobé záväzky:</w:t>
            </w:r>
          </w:p>
        </w:tc>
        <w:tc>
          <w:tcPr>
            <w:tcW w:w="2016" w:type="dxa"/>
            <w:vAlign w:val="bottom"/>
          </w:tcPr>
          <w:p w14:paraId="19EC98E4" w14:textId="77777777" w:rsidR="008513B4" w:rsidRPr="00297E92" w:rsidRDefault="008513B4" w:rsidP="008513B4">
            <w:pPr>
              <w:rPr>
                <w:b/>
                <w:bCs/>
                <w:i/>
                <w:snapToGrid w:val="0"/>
                <w:sz w:val="15"/>
                <w:lang w:eastAsia="sk-SK"/>
              </w:rPr>
            </w:pPr>
          </w:p>
        </w:tc>
        <w:tc>
          <w:tcPr>
            <w:tcW w:w="1745" w:type="dxa"/>
            <w:vAlign w:val="bottom"/>
          </w:tcPr>
          <w:p w14:paraId="24B21F26" w14:textId="77777777" w:rsidR="008513B4" w:rsidRPr="00297E92" w:rsidRDefault="008513B4" w:rsidP="008513B4">
            <w:pPr>
              <w:jc w:val="right"/>
              <w:rPr>
                <w:b/>
                <w:bCs/>
                <w:i/>
                <w:snapToGrid w:val="0"/>
                <w:sz w:val="15"/>
                <w:lang w:eastAsia="sk-SK"/>
              </w:rPr>
            </w:pPr>
          </w:p>
        </w:tc>
      </w:tr>
      <w:tr w:rsidR="008513B4" w:rsidRPr="00297E92" w14:paraId="74C2BA2C" w14:textId="77777777" w:rsidTr="005827D4">
        <w:tc>
          <w:tcPr>
            <w:tcW w:w="5312" w:type="dxa"/>
          </w:tcPr>
          <w:p w14:paraId="1EC67537" w14:textId="77777777" w:rsidR="008513B4" w:rsidRPr="00297E92" w:rsidRDefault="008513B4" w:rsidP="00BF6FD9">
            <w:pPr>
              <w:ind w:left="142" w:hanging="142"/>
              <w:jc w:val="left"/>
              <w:rPr>
                <w:snapToGrid w:val="0"/>
                <w:sz w:val="15"/>
                <w:lang w:eastAsia="sk-SK"/>
              </w:rPr>
            </w:pPr>
            <w:r w:rsidRPr="00297E92">
              <w:rPr>
                <w:snapToGrid w:val="0"/>
                <w:sz w:val="15"/>
                <w:lang w:eastAsia="sk-SK"/>
              </w:rPr>
              <w:t xml:space="preserve">Záväzky z obchodného styku </w:t>
            </w:r>
          </w:p>
        </w:tc>
        <w:tc>
          <w:tcPr>
            <w:tcW w:w="2016" w:type="dxa"/>
            <w:vAlign w:val="bottom"/>
          </w:tcPr>
          <w:p w14:paraId="3E8B930D" w14:textId="77777777" w:rsidR="008513B4" w:rsidRPr="00297E92" w:rsidRDefault="008513B4" w:rsidP="008513B4">
            <w:pPr>
              <w:rPr>
                <w:snapToGrid w:val="0"/>
                <w:sz w:val="15"/>
                <w:lang w:eastAsia="sk-SK"/>
              </w:rPr>
            </w:pPr>
            <w:r w:rsidRPr="00297E92">
              <w:rPr>
                <w:snapToGrid w:val="0"/>
                <w:sz w:val="15"/>
                <w:lang w:eastAsia="sk-SK"/>
              </w:rPr>
              <w:t>dcérska spoločnosť</w:t>
            </w:r>
          </w:p>
        </w:tc>
        <w:tc>
          <w:tcPr>
            <w:tcW w:w="1745" w:type="dxa"/>
            <w:vAlign w:val="bottom"/>
          </w:tcPr>
          <w:p w14:paraId="0B952BEC" w14:textId="77777777" w:rsidR="008513B4" w:rsidRPr="00297E92" w:rsidRDefault="006A48E3" w:rsidP="006A48E3">
            <w:pPr>
              <w:jc w:val="right"/>
              <w:rPr>
                <w:snapToGrid w:val="0"/>
                <w:sz w:val="15"/>
                <w:lang w:eastAsia="sk-SK"/>
              </w:rPr>
            </w:pPr>
            <w:r w:rsidRPr="00297E92">
              <w:rPr>
                <w:snapToGrid w:val="0"/>
                <w:sz w:val="15"/>
                <w:lang w:eastAsia="sk-SK"/>
              </w:rPr>
              <w:t>5</w:t>
            </w:r>
            <w:r w:rsidR="001F541A" w:rsidRPr="00297E92">
              <w:rPr>
                <w:snapToGrid w:val="0"/>
                <w:sz w:val="15"/>
                <w:lang w:eastAsia="sk-SK"/>
              </w:rPr>
              <w:t> </w:t>
            </w:r>
            <w:r w:rsidRPr="00297E92">
              <w:rPr>
                <w:snapToGrid w:val="0"/>
                <w:sz w:val="15"/>
                <w:lang w:eastAsia="sk-SK"/>
              </w:rPr>
              <w:t>763</w:t>
            </w:r>
            <w:r w:rsidR="001F541A" w:rsidRPr="00297E92">
              <w:rPr>
                <w:snapToGrid w:val="0"/>
                <w:sz w:val="15"/>
                <w:lang w:eastAsia="sk-SK"/>
              </w:rPr>
              <w:t xml:space="preserve"> </w:t>
            </w:r>
            <w:r w:rsidRPr="00297E92">
              <w:rPr>
                <w:snapToGrid w:val="0"/>
                <w:sz w:val="15"/>
                <w:lang w:eastAsia="sk-SK"/>
              </w:rPr>
              <w:t>269</w:t>
            </w:r>
          </w:p>
        </w:tc>
      </w:tr>
      <w:tr w:rsidR="008513B4" w:rsidRPr="00297E92" w14:paraId="59C5129F" w14:textId="77777777" w:rsidTr="005827D4">
        <w:tc>
          <w:tcPr>
            <w:tcW w:w="5312" w:type="dxa"/>
          </w:tcPr>
          <w:p w14:paraId="6D6D2816" w14:textId="77777777" w:rsidR="008513B4" w:rsidRPr="00297E92" w:rsidRDefault="008513B4" w:rsidP="00BF6FD9">
            <w:pPr>
              <w:ind w:left="142" w:hanging="142"/>
              <w:jc w:val="left"/>
              <w:rPr>
                <w:snapToGrid w:val="0"/>
                <w:sz w:val="15"/>
                <w:lang w:eastAsia="sk-SK"/>
              </w:rPr>
            </w:pPr>
            <w:r w:rsidRPr="00297E92">
              <w:rPr>
                <w:snapToGrid w:val="0"/>
                <w:sz w:val="15"/>
                <w:lang w:eastAsia="sk-SK"/>
              </w:rPr>
              <w:t xml:space="preserve">Nevyfakturované dodávky </w:t>
            </w:r>
          </w:p>
        </w:tc>
        <w:tc>
          <w:tcPr>
            <w:tcW w:w="2016" w:type="dxa"/>
            <w:vAlign w:val="bottom"/>
          </w:tcPr>
          <w:p w14:paraId="0FA7C8CF" w14:textId="77777777" w:rsidR="008513B4" w:rsidRPr="00297E92" w:rsidRDefault="008513B4" w:rsidP="008513B4">
            <w:pPr>
              <w:rPr>
                <w:snapToGrid w:val="0"/>
                <w:sz w:val="15"/>
                <w:lang w:eastAsia="sk-SK"/>
              </w:rPr>
            </w:pPr>
          </w:p>
        </w:tc>
        <w:tc>
          <w:tcPr>
            <w:tcW w:w="1745" w:type="dxa"/>
            <w:vAlign w:val="bottom"/>
          </w:tcPr>
          <w:p w14:paraId="32CF6792" w14:textId="2D4425EB" w:rsidR="008513B4" w:rsidRPr="00297E92" w:rsidRDefault="00CB7BA1" w:rsidP="008513B4">
            <w:pPr>
              <w:jc w:val="right"/>
              <w:rPr>
                <w:snapToGrid w:val="0"/>
                <w:sz w:val="15"/>
                <w:lang w:eastAsia="sk-SK"/>
              </w:rPr>
            </w:pPr>
            <w:r w:rsidRPr="00297E92">
              <w:rPr>
                <w:snapToGrid w:val="0"/>
                <w:sz w:val="15"/>
                <w:lang w:eastAsia="sk-SK"/>
              </w:rPr>
              <w:t>-</w:t>
            </w:r>
          </w:p>
        </w:tc>
      </w:tr>
      <w:tr w:rsidR="008513B4" w:rsidRPr="00297E92" w14:paraId="59AD8C8E" w14:textId="77777777" w:rsidTr="005827D4">
        <w:tc>
          <w:tcPr>
            <w:tcW w:w="5312" w:type="dxa"/>
          </w:tcPr>
          <w:p w14:paraId="78683BA5" w14:textId="77777777" w:rsidR="008513B4" w:rsidRPr="00297E92" w:rsidRDefault="00972B5F" w:rsidP="00BF6FD9">
            <w:pPr>
              <w:ind w:left="142" w:hanging="142"/>
              <w:jc w:val="left"/>
              <w:rPr>
                <w:snapToGrid w:val="0"/>
                <w:sz w:val="15"/>
                <w:lang w:eastAsia="sk-SK"/>
              </w:rPr>
            </w:pPr>
            <w:r w:rsidRPr="00297E92">
              <w:rPr>
                <w:snapToGrid w:val="0"/>
                <w:sz w:val="15"/>
                <w:lang w:eastAsia="sk-SK"/>
              </w:rPr>
              <w:t>Ostatné záväzky voči prepojeným účt. jednotkám</w:t>
            </w:r>
          </w:p>
        </w:tc>
        <w:tc>
          <w:tcPr>
            <w:tcW w:w="2016" w:type="dxa"/>
            <w:vAlign w:val="bottom"/>
          </w:tcPr>
          <w:p w14:paraId="51C519A2" w14:textId="77777777" w:rsidR="008513B4" w:rsidRPr="00297E92" w:rsidRDefault="008513B4" w:rsidP="00FF6FEF">
            <w:pPr>
              <w:rPr>
                <w:snapToGrid w:val="0"/>
                <w:sz w:val="15"/>
                <w:lang w:eastAsia="sk-SK"/>
              </w:rPr>
            </w:pPr>
          </w:p>
        </w:tc>
        <w:tc>
          <w:tcPr>
            <w:tcW w:w="1745" w:type="dxa"/>
            <w:vAlign w:val="bottom"/>
          </w:tcPr>
          <w:p w14:paraId="11753CE3" w14:textId="2A6F660A" w:rsidR="008513B4" w:rsidRPr="00297E92" w:rsidRDefault="00CB7BA1" w:rsidP="004F1ACC">
            <w:pPr>
              <w:jc w:val="right"/>
              <w:rPr>
                <w:snapToGrid w:val="0"/>
                <w:sz w:val="15"/>
                <w:lang w:eastAsia="sk-SK"/>
              </w:rPr>
            </w:pPr>
            <w:r w:rsidRPr="00297E92">
              <w:rPr>
                <w:snapToGrid w:val="0"/>
                <w:sz w:val="15"/>
                <w:lang w:eastAsia="sk-SK"/>
              </w:rPr>
              <w:t>-</w:t>
            </w:r>
          </w:p>
        </w:tc>
      </w:tr>
      <w:tr w:rsidR="004F1ACC" w:rsidRPr="00297E92" w14:paraId="2FF3BCE3" w14:textId="77777777" w:rsidTr="005827D4">
        <w:tc>
          <w:tcPr>
            <w:tcW w:w="5312" w:type="dxa"/>
          </w:tcPr>
          <w:p w14:paraId="71F61759" w14:textId="77777777" w:rsidR="004F1ACC" w:rsidRPr="00297E92" w:rsidRDefault="004F1ACC" w:rsidP="00BF6FD9">
            <w:pPr>
              <w:ind w:left="142" w:hanging="142"/>
              <w:jc w:val="left"/>
              <w:rPr>
                <w:snapToGrid w:val="0"/>
                <w:sz w:val="15"/>
                <w:lang w:eastAsia="sk-SK"/>
              </w:rPr>
            </w:pPr>
          </w:p>
        </w:tc>
        <w:tc>
          <w:tcPr>
            <w:tcW w:w="2016" w:type="dxa"/>
            <w:vAlign w:val="bottom"/>
          </w:tcPr>
          <w:p w14:paraId="08EAA387" w14:textId="77777777" w:rsidR="004F1ACC" w:rsidRPr="00297E92" w:rsidRDefault="004F1ACC" w:rsidP="00FF6FEF">
            <w:pPr>
              <w:rPr>
                <w:snapToGrid w:val="0"/>
                <w:sz w:val="15"/>
                <w:lang w:eastAsia="sk-SK"/>
              </w:rPr>
            </w:pPr>
          </w:p>
        </w:tc>
        <w:tc>
          <w:tcPr>
            <w:tcW w:w="1745" w:type="dxa"/>
            <w:vAlign w:val="bottom"/>
          </w:tcPr>
          <w:p w14:paraId="2C901EA0" w14:textId="0EAA53EB" w:rsidR="004F1ACC" w:rsidRPr="00297E92" w:rsidRDefault="00CB7BA1" w:rsidP="008513B4">
            <w:pPr>
              <w:jc w:val="right"/>
              <w:rPr>
                <w:snapToGrid w:val="0"/>
                <w:sz w:val="15"/>
                <w:lang w:eastAsia="sk-SK"/>
              </w:rPr>
            </w:pPr>
            <w:r w:rsidRPr="00297E92">
              <w:rPr>
                <w:snapToGrid w:val="0"/>
                <w:sz w:val="15"/>
                <w:lang w:eastAsia="sk-SK"/>
              </w:rPr>
              <w:t>-</w:t>
            </w:r>
          </w:p>
        </w:tc>
      </w:tr>
      <w:tr w:rsidR="008513B4" w:rsidRPr="00297E92" w14:paraId="3B0251BE" w14:textId="77777777" w:rsidTr="005827D4">
        <w:tc>
          <w:tcPr>
            <w:tcW w:w="5312" w:type="dxa"/>
          </w:tcPr>
          <w:p w14:paraId="34A2255C" w14:textId="77777777" w:rsidR="008513B4" w:rsidRPr="00297E92" w:rsidRDefault="008513B4" w:rsidP="00BF6FD9">
            <w:pPr>
              <w:ind w:left="142" w:hanging="142"/>
              <w:jc w:val="left"/>
              <w:rPr>
                <w:snapToGrid w:val="0"/>
                <w:sz w:val="15"/>
                <w:lang w:eastAsia="sk-SK"/>
              </w:rPr>
            </w:pPr>
            <w:r w:rsidRPr="00297E92">
              <w:rPr>
                <w:snapToGrid w:val="0"/>
                <w:sz w:val="15"/>
                <w:lang w:eastAsia="sk-SK"/>
              </w:rPr>
              <w:t xml:space="preserve">Ostatné záväzky v rámci konsolidovaného celku </w:t>
            </w:r>
          </w:p>
        </w:tc>
        <w:tc>
          <w:tcPr>
            <w:tcW w:w="2016" w:type="dxa"/>
            <w:vAlign w:val="bottom"/>
          </w:tcPr>
          <w:p w14:paraId="4B800C8B" w14:textId="77777777" w:rsidR="008513B4" w:rsidRPr="00297E92" w:rsidRDefault="008513B4" w:rsidP="008513B4">
            <w:pPr>
              <w:rPr>
                <w:snapToGrid w:val="0"/>
                <w:sz w:val="15"/>
                <w:lang w:eastAsia="sk-SK"/>
              </w:rPr>
            </w:pPr>
          </w:p>
        </w:tc>
        <w:tc>
          <w:tcPr>
            <w:tcW w:w="1745" w:type="dxa"/>
            <w:vAlign w:val="bottom"/>
          </w:tcPr>
          <w:p w14:paraId="0A6E0D56" w14:textId="37622062" w:rsidR="008513B4" w:rsidRPr="00297E92" w:rsidRDefault="00CB7BA1" w:rsidP="008513B4">
            <w:pPr>
              <w:jc w:val="right"/>
              <w:rPr>
                <w:snapToGrid w:val="0"/>
                <w:sz w:val="15"/>
                <w:lang w:eastAsia="sk-SK"/>
              </w:rPr>
            </w:pPr>
            <w:r w:rsidRPr="00297E92">
              <w:rPr>
                <w:snapToGrid w:val="0"/>
                <w:sz w:val="15"/>
                <w:lang w:eastAsia="sk-SK"/>
              </w:rPr>
              <w:t>-</w:t>
            </w:r>
          </w:p>
        </w:tc>
      </w:tr>
      <w:tr w:rsidR="008513B4" w:rsidRPr="00297E92" w14:paraId="014122E2" w14:textId="77777777" w:rsidTr="005827D4">
        <w:tc>
          <w:tcPr>
            <w:tcW w:w="5312" w:type="dxa"/>
          </w:tcPr>
          <w:p w14:paraId="6306B406" w14:textId="77777777" w:rsidR="008513B4" w:rsidRPr="00297E92" w:rsidRDefault="008513B4" w:rsidP="00BF6FD9">
            <w:pPr>
              <w:ind w:left="142" w:hanging="142"/>
              <w:jc w:val="left"/>
              <w:rPr>
                <w:snapToGrid w:val="0"/>
                <w:sz w:val="15"/>
                <w:lang w:eastAsia="sk-SK"/>
              </w:rPr>
            </w:pPr>
            <w:r w:rsidRPr="00297E92">
              <w:rPr>
                <w:snapToGrid w:val="0"/>
                <w:sz w:val="15"/>
                <w:lang w:eastAsia="sk-SK"/>
              </w:rPr>
              <w:t xml:space="preserve">Záväzky voči spoločníkom a združeniu </w:t>
            </w:r>
          </w:p>
        </w:tc>
        <w:tc>
          <w:tcPr>
            <w:tcW w:w="2016" w:type="dxa"/>
            <w:vAlign w:val="bottom"/>
          </w:tcPr>
          <w:p w14:paraId="13352765" w14:textId="77777777" w:rsidR="008513B4" w:rsidRPr="00297E92" w:rsidRDefault="008513B4" w:rsidP="008513B4">
            <w:pPr>
              <w:rPr>
                <w:snapToGrid w:val="0"/>
                <w:sz w:val="15"/>
                <w:lang w:eastAsia="sk-SK"/>
              </w:rPr>
            </w:pPr>
          </w:p>
        </w:tc>
        <w:tc>
          <w:tcPr>
            <w:tcW w:w="1745" w:type="dxa"/>
            <w:vAlign w:val="bottom"/>
          </w:tcPr>
          <w:p w14:paraId="7934FFAA" w14:textId="4A812A6A" w:rsidR="008513B4" w:rsidRPr="00297E92" w:rsidRDefault="00CB7BA1" w:rsidP="008513B4">
            <w:pPr>
              <w:jc w:val="right"/>
              <w:rPr>
                <w:snapToGrid w:val="0"/>
                <w:sz w:val="15"/>
                <w:lang w:eastAsia="sk-SK"/>
              </w:rPr>
            </w:pPr>
            <w:r w:rsidRPr="00297E92">
              <w:rPr>
                <w:snapToGrid w:val="0"/>
                <w:sz w:val="15"/>
                <w:lang w:eastAsia="sk-SK"/>
              </w:rPr>
              <w:t>-</w:t>
            </w:r>
          </w:p>
        </w:tc>
      </w:tr>
      <w:tr w:rsidR="008513B4" w:rsidRPr="00297E92" w14:paraId="16D6D04E" w14:textId="77777777" w:rsidTr="005827D4">
        <w:tc>
          <w:tcPr>
            <w:tcW w:w="5312" w:type="dxa"/>
          </w:tcPr>
          <w:p w14:paraId="3AE3F0F9" w14:textId="77777777" w:rsidR="008513B4" w:rsidRPr="00297E92" w:rsidRDefault="008513B4" w:rsidP="00BF6FD9">
            <w:pPr>
              <w:ind w:left="142" w:hanging="142"/>
              <w:jc w:val="left"/>
              <w:rPr>
                <w:snapToGrid w:val="0"/>
                <w:sz w:val="15"/>
                <w:lang w:eastAsia="sk-SK"/>
              </w:rPr>
            </w:pPr>
            <w:r w:rsidRPr="00297E92">
              <w:rPr>
                <w:snapToGrid w:val="0"/>
                <w:sz w:val="15"/>
                <w:lang w:eastAsia="sk-SK"/>
              </w:rPr>
              <w:t xml:space="preserve">Ostatné záväzky </w:t>
            </w:r>
          </w:p>
        </w:tc>
        <w:tc>
          <w:tcPr>
            <w:tcW w:w="2016" w:type="dxa"/>
            <w:vAlign w:val="bottom"/>
          </w:tcPr>
          <w:p w14:paraId="55A05520" w14:textId="77777777" w:rsidR="008513B4" w:rsidRPr="00297E92" w:rsidRDefault="008513B4" w:rsidP="008513B4">
            <w:pPr>
              <w:rPr>
                <w:snapToGrid w:val="0"/>
                <w:sz w:val="15"/>
                <w:lang w:eastAsia="sk-SK"/>
              </w:rPr>
            </w:pPr>
          </w:p>
        </w:tc>
        <w:tc>
          <w:tcPr>
            <w:tcW w:w="1745" w:type="dxa"/>
            <w:tcBorders>
              <w:bottom w:val="single" w:sz="4" w:space="0" w:color="auto"/>
            </w:tcBorders>
            <w:vAlign w:val="bottom"/>
          </w:tcPr>
          <w:p w14:paraId="02EE9BAC" w14:textId="5845040A" w:rsidR="008513B4" w:rsidRPr="00297E92" w:rsidRDefault="00CB7BA1" w:rsidP="008513B4">
            <w:pPr>
              <w:jc w:val="right"/>
              <w:rPr>
                <w:snapToGrid w:val="0"/>
                <w:sz w:val="15"/>
                <w:lang w:eastAsia="sk-SK"/>
              </w:rPr>
            </w:pPr>
            <w:r w:rsidRPr="00297E92">
              <w:rPr>
                <w:snapToGrid w:val="0"/>
                <w:sz w:val="15"/>
                <w:lang w:eastAsia="sk-SK"/>
              </w:rPr>
              <w:t>-</w:t>
            </w:r>
          </w:p>
        </w:tc>
      </w:tr>
      <w:tr w:rsidR="008513B4" w:rsidRPr="00297E92" w14:paraId="224CC822" w14:textId="77777777" w:rsidTr="005827D4">
        <w:tc>
          <w:tcPr>
            <w:tcW w:w="5312" w:type="dxa"/>
            <w:tcBorders>
              <w:bottom w:val="single" w:sz="8" w:space="0" w:color="auto"/>
            </w:tcBorders>
          </w:tcPr>
          <w:p w14:paraId="4A020A5E" w14:textId="77777777" w:rsidR="008513B4" w:rsidRPr="00297E92" w:rsidRDefault="008513B4" w:rsidP="008513B4">
            <w:pPr>
              <w:ind w:left="142" w:hanging="142"/>
              <w:jc w:val="left"/>
              <w:rPr>
                <w:b/>
                <w:bCs/>
                <w:snapToGrid w:val="0"/>
                <w:sz w:val="15"/>
                <w:lang w:eastAsia="sk-SK"/>
              </w:rPr>
            </w:pPr>
            <w:r w:rsidRPr="00297E92">
              <w:rPr>
                <w:b/>
                <w:bCs/>
                <w:snapToGrid w:val="0"/>
                <w:sz w:val="15"/>
                <w:lang w:eastAsia="sk-SK"/>
              </w:rPr>
              <w:t>Spolu</w:t>
            </w:r>
          </w:p>
        </w:tc>
        <w:tc>
          <w:tcPr>
            <w:tcW w:w="2016" w:type="dxa"/>
            <w:tcBorders>
              <w:bottom w:val="single" w:sz="8" w:space="0" w:color="auto"/>
            </w:tcBorders>
            <w:vAlign w:val="bottom"/>
          </w:tcPr>
          <w:p w14:paraId="4B54944F" w14:textId="77777777" w:rsidR="008513B4" w:rsidRPr="00297E92" w:rsidRDefault="008513B4" w:rsidP="008513B4">
            <w:pPr>
              <w:rPr>
                <w:b/>
                <w:bCs/>
                <w:snapToGrid w:val="0"/>
                <w:sz w:val="15"/>
                <w:lang w:eastAsia="sk-SK"/>
              </w:rPr>
            </w:pPr>
          </w:p>
        </w:tc>
        <w:tc>
          <w:tcPr>
            <w:tcW w:w="1745" w:type="dxa"/>
            <w:tcBorders>
              <w:top w:val="single" w:sz="4" w:space="0" w:color="auto"/>
              <w:bottom w:val="single" w:sz="8" w:space="0" w:color="auto"/>
            </w:tcBorders>
            <w:vAlign w:val="bottom"/>
          </w:tcPr>
          <w:p w14:paraId="06CA8494" w14:textId="77777777" w:rsidR="008513B4" w:rsidRPr="00297E92" w:rsidRDefault="001F541A" w:rsidP="006A48E3">
            <w:pPr>
              <w:jc w:val="right"/>
              <w:rPr>
                <w:b/>
                <w:bCs/>
                <w:snapToGrid w:val="0"/>
                <w:sz w:val="15"/>
                <w:lang w:eastAsia="sk-SK"/>
              </w:rPr>
            </w:pPr>
            <w:r w:rsidRPr="00297E92">
              <w:rPr>
                <w:b/>
                <w:bCs/>
                <w:snapToGrid w:val="0"/>
                <w:sz w:val="15"/>
                <w:lang w:eastAsia="sk-SK"/>
              </w:rPr>
              <w:t>3</w:t>
            </w:r>
            <w:r w:rsidR="006A48E3" w:rsidRPr="00297E92">
              <w:rPr>
                <w:b/>
                <w:bCs/>
                <w:snapToGrid w:val="0"/>
                <w:sz w:val="15"/>
                <w:lang w:eastAsia="sk-SK"/>
              </w:rPr>
              <w:t>4</w:t>
            </w:r>
            <w:r w:rsidRPr="00297E92">
              <w:rPr>
                <w:b/>
                <w:bCs/>
                <w:snapToGrid w:val="0"/>
                <w:sz w:val="15"/>
                <w:lang w:eastAsia="sk-SK"/>
              </w:rPr>
              <w:t> </w:t>
            </w:r>
            <w:r w:rsidR="006A48E3" w:rsidRPr="00297E92">
              <w:rPr>
                <w:b/>
                <w:bCs/>
                <w:snapToGrid w:val="0"/>
                <w:sz w:val="15"/>
                <w:lang w:eastAsia="sk-SK"/>
              </w:rPr>
              <w:t>345</w:t>
            </w:r>
            <w:r w:rsidRPr="00297E92">
              <w:rPr>
                <w:b/>
                <w:bCs/>
                <w:snapToGrid w:val="0"/>
                <w:sz w:val="15"/>
                <w:lang w:eastAsia="sk-SK"/>
              </w:rPr>
              <w:t xml:space="preserve"> </w:t>
            </w:r>
            <w:r w:rsidR="006A48E3" w:rsidRPr="00297E92">
              <w:rPr>
                <w:b/>
                <w:bCs/>
                <w:snapToGrid w:val="0"/>
                <w:sz w:val="15"/>
                <w:lang w:eastAsia="sk-SK"/>
              </w:rPr>
              <w:t>554</w:t>
            </w:r>
          </w:p>
        </w:tc>
      </w:tr>
    </w:tbl>
    <w:p w14:paraId="6535200E" w14:textId="77777777" w:rsidR="00B42835" w:rsidRPr="00B42835" w:rsidRDefault="00B42835" w:rsidP="0072512B">
      <w:pPr>
        <w:rPr>
          <w:lang w:eastAsia="x-none"/>
        </w:rPr>
      </w:pPr>
    </w:p>
    <w:p w14:paraId="0D94C098" w14:textId="77777777" w:rsidR="00993653" w:rsidRPr="00297E92" w:rsidRDefault="00993653" w:rsidP="00E83254">
      <w:pPr>
        <w:pStyle w:val="Nadpis3"/>
      </w:pPr>
      <w:r w:rsidRPr="00297E92">
        <w:t>Záväzky zabezpečené záložným právom alebo inou formou zabezpečenia</w:t>
      </w:r>
    </w:p>
    <w:p w14:paraId="1EAD3ED1" w14:textId="77777777" w:rsidR="008513B4" w:rsidRPr="00297E92" w:rsidRDefault="008513B4" w:rsidP="008513B4">
      <w:pPr>
        <w:rPr>
          <w:lang w:eastAsia="x-none"/>
        </w:rPr>
      </w:pPr>
    </w:p>
    <w:p w14:paraId="774FA938" w14:textId="77777777" w:rsidR="00993653" w:rsidRPr="00297E92" w:rsidRDefault="00464A57" w:rsidP="008A2897">
      <w:pPr>
        <w:ind w:left="539" w:hanging="539"/>
        <w:rPr>
          <w:lang w:eastAsia="x-none"/>
        </w:rPr>
      </w:pPr>
      <w:r w:rsidRPr="00297E92">
        <w:rPr>
          <w:lang w:eastAsia="x-none"/>
        </w:rPr>
        <w:t>Záväzky spoločnosti nie sú zabezpečené záložným právom.</w:t>
      </w:r>
    </w:p>
    <w:p w14:paraId="461BCC9E" w14:textId="77777777" w:rsidR="00C450B1" w:rsidRPr="00297E92" w:rsidRDefault="00C450B1" w:rsidP="008A2897">
      <w:pPr>
        <w:ind w:left="539" w:hanging="539"/>
        <w:rPr>
          <w:lang w:eastAsia="x-none"/>
        </w:rPr>
      </w:pPr>
    </w:p>
    <w:p w14:paraId="3385AC3B" w14:textId="3526DABE" w:rsidR="00C450B1" w:rsidRPr="00297E92" w:rsidRDefault="00CB7BA1" w:rsidP="00C450B1">
      <w:pPr>
        <w:pStyle w:val="Nadpis3"/>
      </w:pPr>
      <w:r w:rsidRPr="00297E92">
        <w:br w:type="page"/>
      </w:r>
      <w:r w:rsidR="00C450B1" w:rsidRPr="00297E92">
        <w:lastRenderedPageBreak/>
        <w:t>Odložená daňová pohľadávka</w:t>
      </w:r>
      <w:r w:rsidRPr="00297E92">
        <w:t>/</w:t>
      </w:r>
      <w:r w:rsidR="00F66ED0" w:rsidRPr="00297E92">
        <w:t>Odložený daňový záväzok</w:t>
      </w:r>
    </w:p>
    <w:p w14:paraId="2A2D1D51" w14:textId="77777777" w:rsidR="00C450B1" w:rsidRPr="00297E92" w:rsidRDefault="00C450B1" w:rsidP="00C450B1">
      <w:pPr>
        <w:rPr>
          <w:snapToGrid w:val="0"/>
          <w:color w:val="000000"/>
          <w:lang w:eastAsia="sk-SK"/>
        </w:rPr>
      </w:pPr>
    </w:p>
    <w:tbl>
      <w:tblPr>
        <w:tblW w:w="9073" w:type="dxa"/>
        <w:tblInd w:w="108" w:type="dxa"/>
        <w:tblBorders>
          <w:top w:val="single" w:sz="8" w:space="0" w:color="auto"/>
          <w:bottom w:val="single" w:sz="8" w:space="0" w:color="auto"/>
        </w:tblBorders>
        <w:tblLayout w:type="fixed"/>
        <w:tblLook w:val="0000" w:firstRow="0" w:lastRow="0" w:firstColumn="0" w:lastColumn="0" w:noHBand="0" w:noVBand="0"/>
      </w:tblPr>
      <w:tblGrid>
        <w:gridCol w:w="6237"/>
        <w:gridCol w:w="1418"/>
        <w:gridCol w:w="1418"/>
      </w:tblGrid>
      <w:tr w:rsidR="00C450B1" w:rsidRPr="00297E92" w14:paraId="145A3D41" w14:textId="77777777" w:rsidTr="00FB519D">
        <w:tc>
          <w:tcPr>
            <w:tcW w:w="6237" w:type="dxa"/>
            <w:tcBorders>
              <w:top w:val="single" w:sz="8" w:space="0" w:color="auto"/>
              <w:bottom w:val="single" w:sz="4" w:space="0" w:color="auto"/>
            </w:tcBorders>
          </w:tcPr>
          <w:p w14:paraId="1FCA63A6" w14:textId="77777777" w:rsidR="00C450B1" w:rsidRPr="00297E92" w:rsidRDefault="00C450B1" w:rsidP="00FB519D">
            <w:pPr>
              <w:rPr>
                <w:b/>
                <w:i/>
                <w:sz w:val="15"/>
                <w:szCs w:val="15"/>
              </w:rPr>
            </w:pPr>
            <w:r w:rsidRPr="00297E92">
              <w:rPr>
                <w:b/>
                <w:i/>
                <w:sz w:val="15"/>
                <w:szCs w:val="15"/>
              </w:rPr>
              <w:t>Položka</w:t>
            </w:r>
          </w:p>
        </w:tc>
        <w:tc>
          <w:tcPr>
            <w:tcW w:w="1418" w:type="dxa"/>
            <w:tcBorders>
              <w:top w:val="single" w:sz="8" w:space="0" w:color="auto"/>
              <w:bottom w:val="single" w:sz="4" w:space="0" w:color="auto"/>
            </w:tcBorders>
          </w:tcPr>
          <w:p w14:paraId="325DAC20" w14:textId="26EE8617" w:rsidR="00C450B1" w:rsidRPr="00297E92" w:rsidRDefault="00C450B1" w:rsidP="00FB519D">
            <w:pPr>
              <w:jc w:val="center"/>
              <w:rPr>
                <w:b/>
                <w:i/>
                <w:sz w:val="15"/>
                <w:szCs w:val="15"/>
              </w:rPr>
            </w:pPr>
            <w:r w:rsidRPr="00297E92">
              <w:rPr>
                <w:b/>
                <w:i/>
                <w:sz w:val="15"/>
                <w:szCs w:val="15"/>
              </w:rPr>
              <w:t>201</w:t>
            </w:r>
            <w:r w:rsidR="00226748">
              <w:rPr>
                <w:b/>
                <w:i/>
                <w:sz w:val="15"/>
                <w:szCs w:val="15"/>
              </w:rPr>
              <w:t>6</w:t>
            </w:r>
          </w:p>
        </w:tc>
        <w:tc>
          <w:tcPr>
            <w:tcW w:w="1418" w:type="dxa"/>
            <w:tcBorders>
              <w:top w:val="single" w:sz="8" w:space="0" w:color="auto"/>
              <w:bottom w:val="single" w:sz="4" w:space="0" w:color="auto"/>
            </w:tcBorders>
          </w:tcPr>
          <w:p w14:paraId="4EA112C7" w14:textId="279AEA16" w:rsidR="00C450B1" w:rsidRPr="00297E92" w:rsidRDefault="00C450B1" w:rsidP="00FB519D">
            <w:pPr>
              <w:jc w:val="center"/>
              <w:rPr>
                <w:b/>
                <w:i/>
                <w:sz w:val="15"/>
                <w:szCs w:val="15"/>
              </w:rPr>
            </w:pPr>
            <w:r w:rsidRPr="00297E92">
              <w:rPr>
                <w:b/>
                <w:i/>
                <w:sz w:val="15"/>
                <w:szCs w:val="15"/>
              </w:rPr>
              <w:t>201</w:t>
            </w:r>
            <w:r w:rsidR="00226748">
              <w:rPr>
                <w:b/>
                <w:i/>
                <w:sz w:val="15"/>
                <w:szCs w:val="15"/>
              </w:rPr>
              <w:t>5</w:t>
            </w:r>
          </w:p>
        </w:tc>
      </w:tr>
      <w:tr w:rsidR="00226748" w:rsidRPr="00297E92" w14:paraId="04B21A84" w14:textId="77777777" w:rsidTr="00FB519D">
        <w:tc>
          <w:tcPr>
            <w:tcW w:w="6237" w:type="dxa"/>
            <w:tcBorders>
              <w:top w:val="single" w:sz="4" w:space="0" w:color="auto"/>
            </w:tcBorders>
          </w:tcPr>
          <w:p w14:paraId="64EC9BBC" w14:textId="77777777" w:rsidR="00226748" w:rsidRPr="00297E92" w:rsidRDefault="00226748" w:rsidP="00226748">
            <w:pPr>
              <w:ind w:left="142" w:hanging="142"/>
              <w:jc w:val="left"/>
              <w:rPr>
                <w:snapToGrid w:val="0"/>
                <w:sz w:val="15"/>
                <w:lang w:eastAsia="sk-SK"/>
              </w:rPr>
            </w:pPr>
            <w:r w:rsidRPr="00297E92">
              <w:rPr>
                <w:snapToGrid w:val="0"/>
                <w:sz w:val="15"/>
                <w:lang w:eastAsia="sk-SK"/>
              </w:rPr>
              <w:t>Dočasné rozdiely medzi účtovnou hodnotou majetku a daňovou základňou:</w:t>
            </w:r>
          </w:p>
        </w:tc>
        <w:tc>
          <w:tcPr>
            <w:tcW w:w="1418" w:type="dxa"/>
            <w:tcBorders>
              <w:top w:val="single" w:sz="4" w:space="0" w:color="auto"/>
            </w:tcBorders>
            <w:vAlign w:val="bottom"/>
          </w:tcPr>
          <w:p w14:paraId="641F732E" w14:textId="77777777" w:rsidR="00226748" w:rsidRPr="00297E92" w:rsidRDefault="00226748">
            <w:pPr>
              <w:jc w:val="right"/>
              <w:rPr>
                <w:sz w:val="15"/>
              </w:rPr>
            </w:pPr>
          </w:p>
        </w:tc>
        <w:tc>
          <w:tcPr>
            <w:tcW w:w="1418" w:type="dxa"/>
            <w:tcBorders>
              <w:top w:val="single" w:sz="4" w:space="0" w:color="auto"/>
            </w:tcBorders>
            <w:vAlign w:val="bottom"/>
          </w:tcPr>
          <w:p w14:paraId="25929D87" w14:textId="77777777" w:rsidR="00226748" w:rsidRPr="00297E92" w:rsidRDefault="00226748" w:rsidP="00226748">
            <w:pPr>
              <w:jc w:val="right"/>
              <w:rPr>
                <w:sz w:val="15"/>
              </w:rPr>
            </w:pPr>
          </w:p>
        </w:tc>
      </w:tr>
      <w:tr w:rsidR="00226748" w:rsidRPr="00297E92" w14:paraId="52BEC69A" w14:textId="77777777" w:rsidTr="00FB519D">
        <w:tc>
          <w:tcPr>
            <w:tcW w:w="6237" w:type="dxa"/>
            <w:tcBorders>
              <w:bottom w:val="nil"/>
            </w:tcBorders>
          </w:tcPr>
          <w:p w14:paraId="3FAFDE98" w14:textId="77777777" w:rsidR="00226748" w:rsidRPr="00297E92" w:rsidRDefault="00226748" w:rsidP="00226748">
            <w:pPr>
              <w:ind w:left="318" w:hanging="142"/>
              <w:jc w:val="left"/>
              <w:rPr>
                <w:i/>
                <w:snapToGrid w:val="0"/>
                <w:sz w:val="15"/>
                <w:lang w:eastAsia="sk-SK"/>
              </w:rPr>
            </w:pPr>
            <w:r w:rsidRPr="00297E92">
              <w:rPr>
                <w:i/>
                <w:snapToGrid w:val="0"/>
                <w:sz w:val="15"/>
                <w:lang w:eastAsia="sk-SK"/>
              </w:rPr>
              <w:t>Odpočítateľné</w:t>
            </w:r>
          </w:p>
        </w:tc>
        <w:tc>
          <w:tcPr>
            <w:tcW w:w="1418" w:type="dxa"/>
            <w:tcBorders>
              <w:bottom w:val="nil"/>
            </w:tcBorders>
            <w:vAlign w:val="bottom"/>
          </w:tcPr>
          <w:p w14:paraId="58FB403D" w14:textId="7D131DA3" w:rsidR="00226748" w:rsidRPr="00297E92" w:rsidRDefault="00531BF9">
            <w:pPr>
              <w:jc w:val="right"/>
              <w:rPr>
                <w:i/>
                <w:sz w:val="15"/>
              </w:rPr>
            </w:pPr>
            <w:r>
              <w:rPr>
                <w:i/>
                <w:sz w:val="15"/>
              </w:rPr>
              <w:t>7</w:t>
            </w:r>
            <w:r w:rsidR="000F4216">
              <w:rPr>
                <w:i/>
                <w:sz w:val="15"/>
              </w:rPr>
              <w:t> 050 457</w:t>
            </w:r>
          </w:p>
        </w:tc>
        <w:tc>
          <w:tcPr>
            <w:tcW w:w="1418" w:type="dxa"/>
            <w:tcBorders>
              <w:bottom w:val="nil"/>
            </w:tcBorders>
            <w:vAlign w:val="bottom"/>
          </w:tcPr>
          <w:p w14:paraId="39DC47E4" w14:textId="6164F9A3" w:rsidR="00226748" w:rsidRPr="00297E92" w:rsidRDefault="00226748" w:rsidP="00226748">
            <w:pPr>
              <w:jc w:val="right"/>
              <w:rPr>
                <w:i/>
                <w:sz w:val="15"/>
              </w:rPr>
            </w:pPr>
            <w:r w:rsidRPr="00297E92">
              <w:rPr>
                <w:i/>
                <w:sz w:val="15"/>
              </w:rPr>
              <w:t>1 910 417</w:t>
            </w:r>
          </w:p>
        </w:tc>
      </w:tr>
      <w:tr w:rsidR="00226748" w:rsidRPr="00297E92" w14:paraId="2483DAA8" w14:textId="77777777" w:rsidTr="00FB519D">
        <w:tc>
          <w:tcPr>
            <w:tcW w:w="6237" w:type="dxa"/>
            <w:tcBorders>
              <w:bottom w:val="nil"/>
            </w:tcBorders>
          </w:tcPr>
          <w:p w14:paraId="7BD5D470" w14:textId="77777777" w:rsidR="00226748" w:rsidRPr="00297E92" w:rsidRDefault="00226748" w:rsidP="00226748">
            <w:pPr>
              <w:ind w:left="318" w:hanging="142"/>
              <w:jc w:val="left"/>
              <w:rPr>
                <w:i/>
                <w:snapToGrid w:val="0"/>
                <w:sz w:val="15"/>
                <w:lang w:eastAsia="sk-SK"/>
              </w:rPr>
            </w:pPr>
            <w:r w:rsidRPr="00297E92">
              <w:rPr>
                <w:i/>
                <w:snapToGrid w:val="0"/>
                <w:sz w:val="15"/>
                <w:lang w:eastAsia="sk-SK"/>
              </w:rPr>
              <w:t xml:space="preserve">zdaniteľné </w:t>
            </w:r>
          </w:p>
        </w:tc>
        <w:tc>
          <w:tcPr>
            <w:tcW w:w="1418" w:type="dxa"/>
            <w:tcBorders>
              <w:bottom w:val="nil"/>
            </w:tcBorders>
            <w:vAlign w:val="bottom"/>
          </w:tcPr>
          <w:p w14:paraId="5543CC5D" w14:textId="79C9D321" w:rsidR="00226748" w:rsidRPr="0072512B" w:rsidRDefault="000F4216" w:rsidP="0072512B">
            <w:pPr>
              <w:jc w:val="right"/>
              <w:rPr>
                <w:i/>
                <w:color w:val="002060"/>
                <w:sz w:val="15"/>
              </w:rPr>
            </w:pPr>
            <w:r w:rsidRPr="0072512B">
              <w:rPr>
                <w:i/>
                <w:color w:val="002060"/>
                <w:sz w:val="15"/>
              </w:rPr>
              <w:t>(14 790 493)</w:t>
            </w:r>
          </w:p>
        </w:tc>
        <w:tc>
          <w:tcPr>
            <w:tcW w:w="1418" w:type="dxa"/>
            <w:tcBorders>
              <w:bottom w:val="nil"/>
            </w:tcBorders>
            <w:vAlign w:val="bottom"/>
          </w:tcPr>
          <w:p w14:paraId="2503F968" w14:textId="4EB58EED" w:rsidR="00226748" w:rsidRPr="0072512B" w:rsidRDefault="00226748" w:rsidP="00226748">
            <w:pPr>
              <w:ind w:right="-57"/>
              <w:jc w:val="right"/>
              <w:rPr>
                <w:i/>
                <w:color w:val="002060"/>
                <w:sz w:val="15"/>
              </w:rPr>
            </w:pPr>
            <w:r w:rsidRPr="0072512B">
              <w:rPr>
                <w:i/>
                <w:color w:val="002060"/>
                <w:sz w:val="15"/>
              </w:rPr>
              <w:t>(15 809 427)</w:t>
            </w:r>
          </w:p>
        </w:tc>
      </w:tr>
      <w:tr w:rsidR="00226748" w:rsidRPr="00297E92" w14:paraId="5ACE096E" w14:textId="77777777" w:rsidTr="00FB519D">
        <w:tc>
          <w:tcPr>
            <w:tcW w:w="6237" w:type="dxa"/>
            <w:tcBorders>
              <w:bottom w:val="nil"/>
            </w:tcBorders>
          </w:tcPr>
          <w:p w14:paraId="71682AA2" w14:textId="77777777" w:rsidR="00226748" w:rsidRPr="00297E92" w:rsidRDefault="00226748" w:rsidP="00226748">
            <w:pPr>
              <w:ind w:left="142" w:hanging="142"/>
              <w:jc w:val="left"/>
              <w:rPr>
                <w:snapToGrid w:val="0"/>
                <w:sz w:val="15"/>
                <w:lang w:eastAsia="sk-SK"/>
              </w:rPr>
            </w:pPr>
            <w:r w:rsidRPr="00297E92">
              <w:rPr>
                <w:snapToGrid w:val="0"/>
                <w:sz w:val="15"/>
                <w:lang w:eastAsia="sk-SK"/>
              </w:rPr>
              <w:t>Dočasné rozdiely medzi účtovnou hodnotou záväzkov a daňovou základňou:</w:t>
            </w:r>
          </w:p>
        </w:tc>
        <w:tc>
          <w:tcPr>
            <w:tcW w:w="1418" w:type="dxa"/>
            <w:tcBorders>
              <w:bottom w:val="nil"/>
            </w:tcBorders>
            <w:vAlign w:val="bottom"/>
          </w:tcPr>
          <w:p w14:paraId="44386D41" w14:textId="77777777" w:rsidR="00226748" w:rsidRPr="00297E92" w:rsidRDefault="00226748">
            <w:pPr>
              <w:jc w:val="right"/>
              <w:rPr>
                <w:sz w:val="15"/>
              </w:rPr>
            </w:pPr>
          </w:p>
        </w:tc>
        <w:tc>
          <w:tcPr>
            <w:tcW w:w="1418" w:type="dxa"/>
            <w:tcBorders>
              <w:bottom w:val="nil"/>
            </w:tcBorders>
            <w:vAlign w:val="bottom"/>
          </w:tcPr>
          <w:p w14:paraId="43C43FBD" w14:textId="77777777" w:rsidR="00226748" w:rsidRPr="00297E92" w:rsidRDefault="00226748" w:rsidP="00226748">
            <w:pPr>
              <w:jc w:val="right"/>
              <w:rPr>
                <w:sz w:val="15"/>
              </w:rPr>
            </w:pPr>
          </w:p>
        </w:tc>
      </w:tr>
      <w:tr w:rsidR="00226748" w:rsidRPr="00297E92" w14:paraId="41E75162" w14:textId="77777777" w:rsidTr="00FB519D">
        <w:tc>
          <w:tcPr>
            <w:tcW w:w="6237" w:type="dxa"/>
            <w:tcBorders>
              <w:bottom w:val="nil"/>
            </w:tcBorders>
          </w:tcPr>
          <w:p w14:paraId="2D4C9DA6" w14:textId="77777777" w:rsidR="00226748" w:rsidRPr="00297E92" w:rsidRDefault="00226748" w:rsidP="00226748">
            <w:pPr>
              <w:ind w:left="318" w:hanging="142"/>
              <w:jc w:val="left"/>
              <w:rPr>
                <w:i/>
                <w:snapToGrid w:val="0"/>
                <w:sz w:val="15"/>
                <w:lang w:eastAsia="sk-SK"/>
              </w:rPr>
            </w:pPr>
            <w:r w:rsidRPr="00297E92">
              <w:rPr>
                <w:i/>
                <w:snapToGrid w:val="0"/>
                <w:sz w:val="15"/>
                <w:lang w:eastAsia="sk-SK"/>
              </w:rPr>
              <w:t>Odpočítateľné</w:t>
            </w:r>
          </w:p>
        </w:tc>
        <w:tc>
          <w:tcPr>
            <w:tcW w:w="1418" w:type="dxa"/>
            <w:tcBorders>
              <w:bottom w:val="nil"/>
            </w:tcBorders>
            <w:vAlign w:val="bottom"/>
          </w:tcPr>
          <w:p w14:paraId="6F48B73A" w14:textId="2638F058" w:rsidR="00226748" w:rsidRPr="00297E92" w:rsidRDefault="000F4216">
            <w:pPr>
              <w:jc w:val="right"/>
              <w:rPr>
                <w:i/>
                <w:sz w:val="15"/>
              </w:rPr>
            </w:pPr>
            <w:r>
              <w:rPr>
                <w:i/>
                <w:sz w:val="15"/>
              </w:rPr>
              <w:t>3 078 143</w:t>
            </w:r>
          </w:p>
        </w:tc>
        <w:tc>
          <w:tcPr>
            <w:tcW w:w="1418" w:type="dxa"/>
            <w:tcBorders>
              <w:bottom w:val="nil"/>
            </w:tcBorders>
            <w:vAlign w:val="bottom"/>
          </w:tcPr>
          <w:p w14:paraId="53AA28AD" w14:textId="71691610" w:rsidR="00226748" w:rsidRPr="00297E92" w:rsidRDefault="00226748" w:rsidP="00226748">
            <w:pPr>
              <w:jc w:val="right"/>
              <w:rPr>
                <w:i/>
                <w:sz w:val="15"/>
              </w:rPr>
            </w:pPr>
            <w:r w:rsidRPr="00297E92">
              <w:rPr>
                <w:i/>
                <w:sz w:val="15"/>
              </w:rPr>
              <w:t>3 339 063</w:t>
            </w:r>
          </w:p>
        </w:tc>
      </w:tr>
      <w:tr w:rsidR="00226748" w:rsidRPr="00297E92" w14:paraId="1B72A5AC" w14:textId="77777777" w:rsidTr="00FB519D">
        <w:tc>
          <w:tcPr>
            <w:tcW w:w="6237" w:type="dxa"/>
            <w:tcBorders>
              <w:bottom w:val="nil"/>
            </w:tcBorders>
          </w:tcPr>
          <w:p w14:paraId="622A02F4" w14:textId="77777777" w:rsidR="00226748" w:rsidRPr="00297E92" w:rsidRDefault="00226748" w:rsidP="00226748">
            <w:pPr>
              <w:ind w:left="318" w:hanging="142"/>
              <w:jc w:val="left"/>
              <w:rPr>
                <w:i/>
                <w:snapToGrid w:val="0"/>
                <w:sz w:val="15"/>
                <w:lang w:eastAsia="sk-SK"/>
              </w:rPr>
            </w:pPr>
            <w:r w:rsidRPr="00297E92">
              <w:rPr>
                <w:i/>
                <w:snapToGrid w:val="0"/>
                <w:sz w:val="15"/>
                <w:lang w:eastAsia="sk-SK"/>
              </w:rPr>
              <w:t xml:space="preserve">zdaniteľné </w:t>
            </w:r>
          </w:p>
        </w:tc>
        <w:tc>
          <w:tcPr>
            <w:tcW w:w="1418" w:type="dxa"/>
            <w:tcBorders>
              <w:bottom w:val="nil"/>
            </w:tcBorders>
            <w:vAlign w:val="bottom"/>
          </w:tcPr>
          <w:p w14:paraId="00C02921" w14:textId="77777777" w:rsidR="00226748" w:rsidRPr="00297E92" w:rsidRDefault="00226748">
            <w:pPr>
              <w:jc w:val="right"/>
              <w:rPr>
                <w:i/>
                <w:sz w:val="15"/>
              </w:rPr>
            </w:pPr>
          </w:p>
        </w:tc>
        <w:tc>
          <w:tcPr>
            <w:tcW w:w="1418" w:type="dxa"/>
            <w:tcBorders>
              <w:bottom w:val="nil"/>
            </w:tcBorders>
            <w:vAlign w:val="bottom"/>
          </w:tcPr>
          <w:p w14:paraId="66F68C56" w14:textId="77777777" w:rsidR="00226748" w:rsidRPr="00297E92" w:rsidRDefault="00226748" w:rsidP="00226748">
            <w:pPr>
              <w:ind w:right="-57"/>
              <w:jc w:val="right"/>
              <w:rPr>
                <w:i/>
                <w:sz w:val="15"/>
              </w:rPr>
            </w:pPr>
          </w:p>
        </w:tc>
      </w:tr>
      <w:tr w:rsidR="00226748" w:rsidRPr="00297E92" w14:paraId="1BC400EF" w14:textId="77777777" w:rsidTr="00FB519D">
        <w:tc>
          <w:tcPr>
            <w:tcW w:w="6237" w:type="dxa"/>
            <w:tcBorders>
              <w:bottom w:val="nil"/>
            </w:tcBorders>
          </w:tcPr>
          <w:p w14:paraId="184A820A" w14:textId="77777777" w:rsidR="00226748" w:rsidRPr="00297E92" w:rsidRDefault="00226748" w:rsidP="00226748">
            <w:pPr>
              <w:ind w:left="142" w:hanging="142"/>
              <w:jc w:val="left"/>
              <w:rPr>
                <w:snapToGrid w:val="0"/>
                <w:sz w:val="15"/>
                <w:lang w:eastAsia="sk-SK"/>
              </w:rPr>
            </w:pPr>
            <w:r w:rsidRPr="00297E92">
              <w:rPr>
                <w:snapToGrid w:val="0"/>
                <w:sz w:val="15"/>
                <w:lang w:eastAsia="sk-SK"/>
              </w:rPr>
              <w:t>Možnosť umorovať daňovú stratu v budúcnosti</w:t>
            </w:r>
          </w:p>
        </w:tc>
        <w:tc>
          <w:tcPr>
            <w:tcW w:w="1418" w:type="dxa"/>
            <w:tcBorders>
              <w:bottom w:val="nil"/>
            </w:tcBorders>
            <w:vAlign w:val="bottom"/>
          </w:tcPr>
          <w:p w14:paraId="7D6B8934" w14:textId="6780698F" w:rsidR="00226748" w:rsidRPr="00297E92" w:rsidRDefault="000F4216">
            <w:pPr>
              <w:jc w:val="right"/>
              <w:rPr>
                <w:sz w:val="15"/>
              </w:rPr>
            </w:pPr>
            <w:r>
              <w:rPr>
                <w:sz w:val="15"/>
              </w:rPr>
              <w:t>4</w:t>
            </w:r>
            <w:r w:rsidR="00531BF9">
              <w:rPr>
                <w:sz w:val="15"/>
              </w:rPr>
              <w:t> 980 789</w:t>
            </w:r>
          </w:p>
        </w:tc>
        <w:tc>
          <w:tcPr>
            <w:tcW w:w="1418" w:type="dxa"/>
            <w:tcBorders>
              <w:bottom w:val="nil"/>
            </w:tcBorders>
            <w:vAlign w:val="bottom"/>
          </w:tcPr>
          <w:p w14:paraId="217B8C59" w14:textId="445E75A1" w:rsidR="00226748" w:rsidRPr="00297E92" w:rsidRDefault="00226748" w:rsidP="00226748">
            <w:pPr>
              <w:jc w:val="right"/>
              <w:rPr>
                <w:sz w:val="15"/>
              </w:rPr>
            </w:pPr>
            <w:r w:rsidRPr="00297E92">
              <w:rPr>
                <w:sz w:val="15"/>
              </w:rPr>
              <w:t>8 136 034</w:t>
            </w:r>
          </w:p>
        </w:tc>
      </w:tr>
      <w:tr w:rsidR="00226748" w:rsidRPr="00297E92" w14:paraId="0589C146" w14:textId="77777777" w:rsidTr="00FB519D">
        <w:tc>
          <w:tcPr>
            <w:tcW w:w="6237" w:type="dxa"/>
            <w:tcBorders>
              <w:bottom w:val="nil"/>
            </w:tcBorders>
          </w:tcPr>
          <w:p w14:paraId="4964990E" w14:textId="77777777" w:rsidR="00226748" w:rsidRPr="00297E92" w:rsidRDefault="00226748" w:rsidP="00226748">
            <w:pPr>
              <w:ind w:left="142" w:hanging="142"/>
              <w:jc w:val="left"/>
              <w:rPr>
                <w:snapToGrid w:val="0"/>
                <w:sz w:val="15"/>
                <w:lang w:eastAsia="sk-SK"/>
              </w:rPr>
            </w:pPr>
            <w:r w:rsidRPr="00297E92">
              <w:rPr>
                <w:snapToGrid w:val="0"/>
                <w:sz w:val="15"/>
                <w:lang w:eastAsia="sk-SK"/>
              </w:rPr>
              <w:t>Možnosť previesť nevyužité daňové odpočty</w:t>
            </w:r>
          </w:p>
        </w:tc>
        <w:tc>
          <w:tcPr>
            <w:tcW w:w="1418" w:type="dxa"/>
            <w:tcBorders>
              <w:bottom w:val="nil"/>
            </w:tcBorders>
            <w:vAlign w:val="bottom"/>
          </w:tcPr>
          <w:p w14:paraId="33508BD3" w14:textId="77777777" w:rsidR="00226748" w:rsidRPr="00297E92" w:rsidRDefault="00226748">
            <w:pPr>
              <w:jc w:val="right"/>
              <w:rPr>
                <w:sz w:val="15"/>
              </w:rPr>
            </w:pPr>
          </w:p>
        </w:tc>
        <w:tc>
          <w:tcPr>
            <w:tcW w:w="1418" w:type="dxa"/>
            <w:tcBorders>
              <w:bottom w:val="nil"/>
            </w:tcBorders>
            <w:vAlign w:val="bottom"/>
          </w:tcPr>
          <w:p w14:paraId="3410DA0C" w14:textId="77777777" w:rsidR="00226748" w:rsidRPr="00297E92" w:rsidRDefault="00226748" w:rsidP="00226748">
            <w:pPr>
              <w:jc w:val="right"/>
              <w:rPr>
                <w:sz w:val="15"/>
              </w:rPr>
            </w:pPr>
          </w:p>
        </w:tc>
      </w:tr>
      <w:tr w:rsidR="00226748" w:rsidRPr="00297E92" w14:paraId="1778E693" w14:textId="77777777" w:rsidTr="00FB519D">
        <w:tc>
          <w:tcPr>
            <w:tcW w:w="6237" w:type="dxa"/>
            <w:tcBorders>
              <w:bottom w:val="nil"/>
            </w:tcBorders>
          </w:tcPr>
          <w:p w14:paraId="10C855C7" w14:textId="77777777" w:rsidR="00226748" w:rsidRPr="00297E92" w:rsidRDefault="00226748" w:rsidP="00226748">
            <w:pPr>
              <w:ind w:left="142" w:hanging="142"/>
              <w:jc w:val="left"/>
              <w:rPr>
                <w:snapToGrid w:val="0"/>
                <w:sz w:val="15"/>
                <w:lang w:eastAsia="sk-SK"/>
              </w:rPr>
            </w:pPr>
            <w:r w:rsidRPr="00297E92">
              <w:rPr>
                <w:snapToGrid w:val="0"/>
                <w:sz w:val="15"/>
                <w:lang w:eastAsia="sk-SK"/>
              </w:rPr>
              <w:t>Sadzba dane z príjmov (v %)</w:t>
            </w:r>
          </w:p>
        </w:tc>
        <w:tc>
          <w:tcPr>
            <w:tcW w:w="1418" w:type="dxa"/>
            <w:tcBorders>
              <w:bottom w:val="nil"/>
            </w:tcBorders>
            <w:vAlign w:val="bottom"/>
          </w:tcPr>
          <w:p w14:paraId="708F615F" w14:textId="76D383CB" w:rsidR="00226748" w:rsidRPr="00297E92" w:rsidRDefault="000F4216">
            <w:pPr>
              <w:jc w:val="right"/>
              <w:rPr>
                <w:sz w:val="15"/>
              </w:rPr>
            </w:pPr>
            <w:r>
              <w:rPr>
                <w:sz w:val="15"/>
              </w:rPr>
              <w:t>2</w:t>
            </w:r>
            <w:r w:rsidR="00531BF9">
              <w:rPr>
                <w:sz w:val="15"/>
              </w:rPr>
              <w:t>1</w:t>
            </w:r>
            <w:r>
              <w:rPr>
                <w:sz w:val="15"/>
              </w:rPr>
              <w:t xml:space="preserve"> %</w:t>
            </w:r>
          </w:p>
        </w:tc>
        <w:tc>
          <w:tcPr>
            <w:tcW w:w="1418" w:type="dxa"/>
            <w:tcBorders>
              <w:bottom w:val="nil"/>
            </w:tcBorders>
            <w:vAlign w:val="bottom"/>
          </w:tcPr>
          <w:p w14:paraId="47976E8D" w14:textId="2B73E893" w:rsidR="00226748" w:rsidRPr="00297E92" w:rsidRDefault="00226748" w:rsidP="00226748">
            <w:pPr>
              <w:jc w:val="right"/>
              <w:rPr>
                <w:sz w:val="15"/>
              </w:rPr>
            </w:pPr>
            <w:r w:rsidRPr="00297E92">
              <w:rPr>
                <w:sz w:val="15"/>
              </w:rPr>
              <w:t>22</w:t>
            </w:r>
            <w:r w:rsidR="00B42835">
              <w:rPr>
                <w:sz w:val="15"/>
              </w:rPr>
              <w:t xml:space="preserve"> </w:t>
            </w:r>
            <w:r w:rsidRPr="00297E92">
              <w:rPr>
                <w:sz w:val="15"/>
              </w:rPr>
              <w:t>%</w:t>
            </w:r>
          </w:p>
        </w:tc>
      </w:tr>
      <w:tr w:rsidR="00226748" w:rsidRPr="00297E92" w14:paraId="7D18C519" w14:textId="77777777" w:rsidTr="00FB519D">
        <w:tc>
          <w:tcPr>
            <w:tcW w:w="6237" w:type="dxa"/>
            <w:tcBorders>
              <w:bottom w:val="nil"/>
            </w:tcBorders>
          </w:tcPr>
          <w:p w14:paraId="14325698" w14:textId="77777777" w:rsidR="00226748" w:rsidRPr="00297E92" w:rsidRDefault="00226748" w:rsidP="00226748">
            <w:pPr>
              <w:ind w:left="142" w:hanging="142"/>
              <w:jc w:val="left"/>
              <w:rPr>
                <w:snapToGrid w:val="0"/>
                <w:sz w:val="15"/>
                <w:lang w:eastAsia="sk-SK"/>
              </w:rPr>
            </w:pPr>
            <w:r w:rsidRPr="00297E92">
              <w:rPr>
                <w:snapToGrid w:val="0"/>
                <w:sz w:val="15"/>
                <w:lang w:eastAsia="sk-SK"/>
              </w:rPr>
              <w:t>Odložená daňová pohľadávka</w:t>
            </w:r>
          </w:p>
        </w:tc>
        <w:tc>
          <w:tcPr>
            <w:tcW w:w="1418" w:type="dxa"/>
            <w:tcBorders>
              <w:bottom w:val="nil"/>
            </w:tcBorders>
            <w:vAlign w:val="bottom"/>
          </w:tcPr>
          <w:p w14:paraId="6A30B9BE" w14:textId="18AE238D" w:rsidR="00226748" w:rsidRPr="00297E92" w:rsidRDefault="00531BF9">
            <w:pPr>
              <w:jc w:val="right"/>
              <w:rPr>
                <w:sz w:val="15"/>
              </w:rPr>
            </w:pPr>
            <w:r>
              <w:rPr>
                <w:sz w:val="15"/>
              </w:rPr>
              <w:t>66 968</w:t>
            </w:r>
          </w:p>
        </w:tc>
        <w:tc>
          <w:tcPr>
            <w:tcW w:w="1418" w:type="dxa"/>
            <w:tcBorders>
              <w:bottom w:val="nil"/>
            </w:tcBorders>
            <w:vAlign w:val="bottom"/>
          </w:tcPr>
          <w:p w14:paraId="6A529486" w14:textId="6B968B06" w:rsidR="00226748" w:rsidRPr="00297E92" w:rsidRDefault="00226748" w:rsidP="00226748">
            <w:pPr>
              <w:jc w:val="right"/>
              <w:rPr>
                <w:sz w:val="15"/>
              </w:rPr>
            </w:pPr>
            <w:r w:rsidRPr="00297E92">
              <w:rPr>
                <w:sz w:val="15"/>
              </w:rPr>
              <w:t>-</w:t>
            </w:r>
          </w:p>
        </w:tc>
      </w:tr>
      <w:tr w:rsidR="00226748" w:rsidRPr="00297E92" w14:paraId="04CF0793" w14:textId="77777777" w:rsidTr="00FB519D">
        <w:tc>
          <w:tcPr>
            <w:tcW w:w="6237" w:type="dxa"/>
            <w:tcBorders>
              <w:bottom w:val="nil"/>
            </w:tcBorders>
          </w:tcPr>
          <w:p w14:paraId="3A4E49EB" w14:textId="77777777" w:rsidR="00226748" w:rsidRPr="00297E92" w:rsidRDefault="00226748" w:rsidP="00226748">
            <w:pPr>
              <w:ind w:left="142" w:hanging="142"/>
              <w:jc w:val="left"/>
              <w:rPr>
                <w:snapToGrid w:val="0"/>
                <w:sz w:val="15"/>
                <w:lang w:eastAsia="sk-SK"/>
              </w:rPr>
            </w:pPr>
            <w:r w:rsidRPr="00297E92">
              <w:rPr>
                <w:snapToGrid w:val="0"/>
                <w:sz w:val="15"/>
                <w:lang w:eastAsia="sk-SK"/>
              </w:rPr>
              <w:t>Uplatnená daňová pohľadávka:</w:t>
            </w:r>
          </w:p>
        </w:tc>
        <w:tc>
          <w:tcPr>
            <w:tcW w:w="1418" w:type="dxa"/>
            <w:tcBorders>
              <w:bottom w:val="nil"/>
            </w:tcBorders>
            <w:vAlign w:val="bottom"/>
          </w:tcPr>
          <w:p w14:paraId="68767D55" w14:textId="5090F673" w:rsidR="00226748" w:rsidRPr="00297E92" w:rsidRDefault="00207B9F">
            <w:pPr>
              <w:jc w:val="right"/>
              <w:rPr>
                <w:sz w:val="15"/>
              </w:rPr>
            </w:pPr>
            <w:r>
              <w:rPr>
                <w:sz w:val="15"/>
              </w:rPr>
              <w:t>66 968</w:t>
            </w:r>
          </w:p>
        </w:tc>
        <w:tc>
          <w:tcPr>
            <w:tcW w:w="1418" w:type="dxa"/>
            <w:tcBorders>
              <w:bottom w:val="nil"/>
            </w:tcBorders>
            <w:vAlign w:val="bottom"/>
          </w:tcPr>
          <w:p w14:paraId="24B3123A" w14:textId="4D3EAA7A" w:rsidR="00226748" w:rsidRPr="00297E92" w:rsidRDefault="00226748" w:rsidP="00226748">
            <w:pPr>
              <w:jc w:val="right"/>
              <w:rPr>
                <w:sz w:val="15"/>
              </w:rPr>
            </w:pPr>
            <w:r w:rsidRPr="00297E92">
              <w:rPr>
                <w:sz w:val="15"/>
              </w:rPr>
              <w:t>-</w:t>
            </w:r>
          </w:p>
        </w:tc>
      </w:tr>
      <w:tr w:rsidR="00226748" w:rsidRPr="00297E92" w14:paraId="2C986064" w14:textId="77777777" w:rsidTr="00FB519D">
        <w:tc>
          <w:tcPr>
            <w:tcW w:w="6237" w:type="dxa"/>
            <w:tcBorders>
              <w:bottom w:val="nil"/>
            </w:tcBorders>
          </w:tcPr>
          <w:p w14:paraId="15625757" w14:textId="77777777" w:rsidR="00226748" w:rsidRPr="00297E92" w:rsidRDefault="00226748" w:rsidP="00226748">
            <w:pPr>
              <w:ind w:left="318" w:hanging="142"/>
              <w:jc w:val="left"/>
              <w:rPr>
                <w:i/>
                <w:snapToGrid w:val="0"/>
                <w:sz w:val="15"/>
                <w:lang w:eastAsia="sk-SK"/>
              </w:rPr>
            </w:pPr>
            <w:r w:rsidRPr="00297E92">
              <w:rPr>
                <w:i/>
                <w:snapToGrid w:val="0"/>
                <w:sz w:val="15"/>
                <w:lang w:eastAsia="sk-SK"/>
              </w:rPr>
              <w:t>zaúčtovaná ako zníženie/zvýšenie nákladov</w:t>
            </w:r>
          </w:p>
        </w:tc>
        <w:tc>
          <w:tcPr>
            <w:tcW w:w="1418" w:type="dxa"/>
            <w:tcBorders>
              <w:bottom w:val="nil"/>
            </w:tcBorders>
            <w:vAlign w:val="bottom"/>
          </w:tcPr>
          <w:p w14:paraId="78BD5C46" w14:textId="781EDC24" w:rsidR="00226748" w:rsidRPr="00297E92" w:rsidRDefault="00421F72">
            <w:pPr>
              <w:jc w:val="right"/>
              <w:rPr>
                <w:i/>
                <w:sz w:val="15"/>
              </w:rPr>
            </w:pPr>
            <w:r>
              <w:rPr>
                <w:i/>
                <w:sz w:val="15"/>
              </w:rPr>
              <w:t>600 229</w:t>
            </w:r>
          </w:p>
        </w:tc>
        <w:tc>
          <w:tcPr>
            <w:tcW w:w="1418" w:type="dxa"/>
            <w:tcBorders>
              <w:bottom w:val="nil"/>
            </w:tcBorders>
            <w:vAlign w:val="bottom"/>
          </w:tcPr>
          <w:p w14:paraId="1389E810" w14:textId="52F03867" w:rsidR="00226748" w:rsidRPr="00297E92" w:rsidRDefault="00226748" w:rsidP="00226748">
            <w:pPr>
              <w:ind w:right="-57"/>
              <w:jc w:val="right"/>
              <w:rPr>
                <w:i/>
                <w:sz w:val="15"/>
              </w:rPr>
            </w:pPr>
            <w:r w:rsidRPr="00297E92">
              <w:rPr>
                <w:i/>
                <w:sz w:val="15"/>
              </w:rPr>
              <w:t>-</w:t>
            </w:r>
          </w:p>
        </w:tc>
      </w:tr>
      <w:tr w:rsidR="00226748" w:rsidRPr="00297E92" w14:paraId="4699498E" w14:textId="77777777" w:rsidTr="00FB519D">
        <w:tc>
          <w:tcPr>
            <w:tcW w:w="6237" w:type="dxa"/>
            <w:tcBorders>
              <w:bottom w:val="nil"/>
            </w:tcBorders>
          </w:tcPr>
          <w:p w14:paraId="6CB6A71B" w14:textId="77777777" w:rsidR="00226748" w:rsidRPr="00297E92" w:rsidRDefault="00226748" w:rsidP="00226748">
            <w:pPr>
              <w:ind w:left="318" w:hanging="142"/>
              <w:jc w:val="left"/>
              <w:rPr>
                <w:i/>
                <w:snapToGrid w:val="0"/>
                <w:sz w:val="15"/>
                <w:lang w:eastAsia="sk-SK"/>
              </w:rPr>
            </w:pPr>
            <w:r w:rsidRPr="00297E92">
              <w:rPr>
                <w:i/>
                <w:snapToGrid w:val="0"/>
                <w:sz w:val="15"/>
                <w:lang w:eastAsia="sk-SK"/>
              </w:rPr>
              <w:t>zaúčtovaná do vlastného imania</w:t>
            </w:r>
          </w:p>
        </w:tc>
        <w:tc>
          <w:tcPr>
            <w:tcW w:w="1418" w:type="dxa"/>
            <w:tcBorders>
              <w:bottom w:val="nil"/>
            </w:tcBorders>
            <w:vAlign w:val="bottom"/>
          </w:tcPr>
          <w:p w14:paraId="36359B4A" w14:textId="64B0B3D6" w:rsidR="00226748" w:rsidRPr="00297E92" w:rsidRDefault="000F4216">
            <w:pPr>
              <w:jc w:val="right"/>
              <w:rPr>
                <w:i/>
                <w:sz w:val="15"/>
              </w:rPr>
            </w:pPr>
            <w:r>
              <w:rPr>
                <w:i/>
                <w:sz w:val="15"/>
              </w:rPr>
              <w:t>-</w:t>
            </w:r>
          </w:p>
        </w:tc>
        <w:tc>
          <w:tcPr>
            <w:tcW w:w="1418" w:type="dxa"/>
            <w:tcBorders>
              <w:bottom w:val="nil"/>
            </w:tcBorders>
            <w:vAlign w:val="bottom"/>
          </w:tcPr>
          <w:p w14:paraId="41932FB0" w14:textId="69F01293" w:rsidR="00226748" w:rsidRPr="00297E92" w:rsidRDefault="00226748" w:rsidP="00226748">
            <w:pPr>
              <w:ind w:right="-57"/>
              <w:jc w:val="right"/>
              <w:rPr>
                <w:i/>
                <w:sz w:val="15"/>
              </w:rPr>
            </w:pPr>
            <w:r w:rsidRPr="00297E92">
              <w:rPr>
                <w:i/>
                <w:sz w:val="15"/>
              </w:rPr>
              <w:t>-</w:t>
            </w:r>
          </w:p>
        </w:tc>
      </w:tr>
      <w:tr w:rsidR="00226748" w:rsidRPr="00297E92" w14:paraId="78BBECCB" w14:textId="77777777" w:rsidTr="00FB519D">
        <w:tc>
          <w:tcPr>
            <w:tcW w:w="6237" w:type="dxa"/>
            <w:tcBorders>
              <w:bottom w:val="nil"/>
            </w:tcBorders>
          </w:tcPr>
          <w:p w14:paraId="01A7A588" w14:textId="77777777" w:rsidR="00226748" w:rsidRPr="00297E92" w:rsidRDefault="00226748" w:rsidP="00226748">
            <w:pPr>
              <w:ind w:left="142" w:hanging="142"/>
              <w:jc w:val="left"/>
              <w:rPr>
                <w:snapToGrid w:val="0"/>
                <w:sz w:val="15"/>
                <w:lang w:eastAsia="sk-SK"/>
              </w:rPr>
            </w:pPr>
            <w:r w:rsidRPr="00297E92">
              <w:rPr>
                <w:snapToGrid w:val="0"/>
                <w:sz w:val="15"/>
                <w:lang w:eastAsia="sk-SK"/>
              </w:rPr>
              <w:t>Odložený daňový záväzok</w:t>
            </w:r>
          </w:p>
        </w:tc>
        <w:tc>
          <w:tcPr>
            <w:tcW w:w="1418" w:type="dxa"/>
            <w:tcBorders>
              <w:bottom w:val="nil"/>
            </w:tcBorders>
            <w:vAlign w:val="bottom"/>
          </w:tcPr>
          <w:p w14:paraId="1785F6D3" w14:textId="3A057894" w:rsidR="00226748" w:rsidRPr="00297E92" w:rsidRDefault="00531BF9" w:rsidP="0072512B">
            <w:pPr>
              <w:jc w:val="right"/>
              <w:rPr>
                <w:sz w:val="15"/>
              </w:rPr>
            </w:pPr>
            <w:r>
              <w:rPr>
                <w:sz w:val="15"/>
              </w:rPr>
              <w:t>-</w:t>
            </w:r>
          </w:p>
        </w:tc>
        <w:tc>
          <w:tcPr>
            <w:tcW w:w="1418" w:type="dxa"/>
            <w:tcBorders>
              <w:bottom w:val="nil"/>
            </w:tcBorders>
            <w:vAlign w:val="bottom"/>
          </w:tcPr>
          <w:p w14:paraId="095ABAC6" w14:textId="7EEFA42C" w:rsidR="00226748" w:rsidRPr="00297E92" w:rsidRDefault="00226748" w:rsidP="0072512B">
            <w:pPr>
              <w:ind w:right="-57"/>
              <w:jc w:val="right"/>
              <w:rPr>
                <w:sz w:val="15"/>
              </w:rPr>
            </w:pPr>
            <w:r w:rsidRPr="00297E92">
              <w:rPr>
                <w:sz w:val="15"/>
              </w:rPr>
              <w:t>(533 260)</w:t>
            </w:r>
          </w:p>
        </w:tc>
      </w:tr>
      <w:tr w:rsidR="00226748" w:rsidRPr="00297E92" w14:paraId="7EAB1E3E" w14:textId="77777777" w:rsidTr="00FB519D">
        <w:tc>
          <w:tcPr>
            <w:tcW w:w="6237" w:type="dxa"/>
            <w:tcBorders>
              <w:bottom w:val="nil"/>
            </w:tcBorders>
          </w:tcPr>
          <w:p w14:paraId="5C782C68" w14:textId="77777777" w:rsidR="00226748" w:rsidRPr="00297E92" w:rsidRDefault="00226748" w:rsidP="00226748">
            <w:pPr>
              <w:ind w:left="142" w:hanging="142"/>
              <w:jc w:val="left"/>
              <w:rPr>
                <w:snapToGrid w:val="0"/>
                <w:sz w:val="15"/>
                <w:lang w:eastAsia="sk-SK"/>
              </w:rPr>
            </w:pPr>
            <w:r w:rsidRPr="00297E92">
              <w:rPr>
                <w:snapToGrid w:val="0"/>
                <w:sz w:val="15"/>
                <w:lang w:eastAsia="sk-SK"/>
              </w:rPr>
              <w:t>Zmena odloženého daňového záväzku:</w:t>
            </w:r>
          </w:p>
        </w:tc>
        <w:tc>
          <w:tcPr>
            <w:tcW w:w="1418" w:type="dxa"/>
            <w:tcBorders>
              <w:bottom w:val="nil"/>
            </w:tcBorders>
            <w:vAlign w:val="bottom"/>
          </w:tcPr>
          <w:p w14:paraId="094C6F5F" w14:textId="4A7A2717" w:rsidR="00226748" w:rsidRPr="00297E92" w:rsidRDefault="00421F72">
            <w:pPr>
              <w:jc w:val="right"/>
              <w:rPr>
                <w:sz w:val="15"/>
              </w:rPr>
            </w:pPr>
            <w:r>
              <w:rPr>
                <w:sz w:val="15"/>
              </w:rPr>
              <w:t>-</w:t>
            </w:r>
          </w:p>
        </w:tc>
        <w:tc>
          <w:tcPr>
            <w:tcW w:w="1418" w:type="dxa"/>
            <w:tcBorders>
              <w:bottom w:val="nil"/>
            </w:tcBorders>
            <w:vAlign w:val="bottom"/>
          </w:tcPr>
          <w:p w14:paraId="54593DF7" w14:textId="4B3A87FA" w:rsidR="00226748" w:rsidRPr="00297E92" w:rsidRDefault="00226748" w:rsidP="00226748">
            <w:pPr>
              <w:jc w:val="right"/>
              <w:rPr>
                <w:sz w:val="15"/>
              </w:rPr>
            </w:pPr>
            <w:r w:rsidRPr="00297E92">
              <w:rPr>
                <w:sz w:val="15"/>
              </w:rPr>
              <w:t>1 760 547</w:t>
            </w:r>
          </w:p>
        </w:tc>
      </w:tr>
      <w:tr w:rsidR="00226748" w:rsidRPr="00297E92" w14:paraId="2FF0166E" w14:textId="77777777" w:rsidTr="00FB519D">
        <w:tc>
          <w:tcPr>
            <w:tcW w:w="6237" w:type="dxa"/>
            <w:tcBorders>
              <w:bottom w:val="nil"/>
            </w:tcBorders>
          </w:tcPr>
          <w:p w14:paraId="05B437D9" w14:textId="77777777" w:rsidR="00226748" w:rsidRPr="00297E92" w:rsidRDefault="00226748" w:rsidP="00226748">
            <w:pPr>
              <w:ind w:left="318" w:hanging="142"/>
              <w:jc w:val="left"/>
              <w:rPr>
                <w:i/>
                <w:snapToGrid w:val="0"/>
                <w:sz w:val="15"/>
                <w:lang w:eastAsia="sk-SK"/>
              </w:rPr>
            </w:pPr>
            <w:r w:rsidRPr="00297E92">
              <w:rPr>
                <w:i/>
                <w:snapToGrid w:val="0"/>
                <w:sz w:val="15"/>
                <w:lang w:eastAsia="sk-SK"/>
              </w:rPr>
              <w:t>zaúčtovaná ako náklad</w:t>
            </w:r>
          </w:p>
        </w:tc>
        <w:tc>
          <w:tcPr>
            <w:tcW w:w="1418" w:type="dxa"/>
            <w:tcBorders>
              <w:bottom w:val="nil"/>
            </w:tcBorders>
            <w:vAlign w:val="bottom"/>
          </w:tcPr>
          <w:p w14:paraId="6DCF351B" w14:textId="1F7F6DDF" w:rsidR="00226748" w:rsidRPr="00297E92" w:rsidRDefault="00421F72">
            <w:pPr>
              <w:jc w:val="right"/>
              <w:rPr>
                <w:i/>
                <w:sz w:val="15"/>
              </w:rPr>
            </w:pPr>
            <w:r>
              <w:rPr>
                <w:i/>
                <w:sz w:val="15"/>
              </w:rPr>
              <w:t>-</w:t>
            </w:r>
          </w:p>
        </w:tc>
        <w:tc>
          <w:tcPr>
            <w:tcW w:w="1418" w:type="dxa"/>
            <w:tcBorders>
              <w:bottom w:val="nil"/>
            </w:tcBorders>
            <w:vAlign w:val="bottom"/>
          </w:tcPr>
          <w:p w14:paraId="41352C44" w14:textId="76A6B4A3" w:rsidR="00226748" w:rsidRPr="00297E92" w:rsidRDefault="00226748" w:rsidP="00226748">
            <w:pPr>
              <w:jc w:val="right"/>
              <w:rPr>
                <w:i/>
                <w:sz w:val="15"/>
              </w:rPr>
            </w:pPr>
            <w:r w:rsidRPr="00297E92">
              <w:rPr>
                <w:i/>
                <w:sz w:val="15"/>
              </w:rPr>
              <w:t>1 760 539</w:t>
            </w:r>
          </w:p>
        </w:tc>
      </w:tr>
      <w:tr w:rsidR="00226748" w:rsidRPr="00297E92" w14:paraId="71FDED67" w14:textId="77777777" w:rsidTr="00FB519D">
        <w:tc>
          <w:tcPr>
            <w:tcW w:w="6237" w:type="dxa"/>
            <w:tcBorders>
              <w:top w:val="nil"/>
              <w:bottom w:val="single" w:sz="8" w:space="0" w:color="auto"/>
            </w:tcBorders>
          </w:tcPr>
          <w:p w14:paraId="289938C1" w14:textId="77777777" w:rsidR="00226748" w:rsidRPr="00297E92" w:rsidRDefault="00226748" w:rsidP="00226748">
            <w:pPr>
              <w:ind w:left="318" w:hanging="142"/>
              <w:jc w:val="left"/>
              <w:rPr>
                <w:i/>
                <w:snapToGrid w:val="0"/>
                <w:sz w:val="15"/>
                <w:lang w:eastAsia="sk-SK"/>
              </w:rPr>
            </w:pPr>
            <w:r w:rsidRPr="00297E92">
              <w:rPr>
                <w:i/>
                <w:snapToGrid w:val="0"/>
                <w:sz w:val="15"/>
                <w:lang w:eastAsia="sk-SK"/>
              </w:rPr>
              <w:t>zaúčtovaná do vlastného imania</w:t>
            </w:r>
          </w:p>
        </w:tc>
        <w:tc>
          <w:tcPr>
            <w:tcW w:w="1418" w:type="dxa"/>
            <w:tcBorders>
              <w:top w:val="nil"/>
              <w:bottom w:val="single" w:sz="8" w:space="0" w:color="auto"/>
            </w:tcBorders>
            <w:vAlign w:val="bottom"/>
          </w:tcPr>
          <w:p w14:paraId="1922FFD5" w14:textId="746CCCFE" w:rsidR="00226748" w:rsidRPr="00297E92" w:rsidRDefault="000F4216">
            <w:pPr>
              <w:jc w:val="right"/>
              <w:rPr>
                <w:i/>
                <w:sz w:val="15"/>
              </w:rPr>
            </w:pPr>
            <w:r>
              <w:rPr>
                <w:i/>
                <w:sz w:val="15"/>
              </w:rPr>
              <w:t>-</w:t>
            </w:r>
          </w:p>
        </w:tc>
        <w:tc>
          <w:tcPr>
            <w:tcW w:w="1418" w:type="dxa"/>
            <w:tcBorders>
              <w:top w:val="nil"/>
              <w:bottom w:val="single" w:sz="8" w:space="0" w:color="auto"/>
            </w:tcBorders>
            <w:vAlign w:val="bottom"/>
          </w:tcPr>
          <w:p w14:paraId="6EBD5F4D" w14:textId="0D012F2D" w:rsidR="00226748" w:rsidRPr="00297E92" w:rsidRDefault="00226748" w:rsidP="00226748">
            <w:pPr>
              <w:jc w:val="right"/>
              <w:rPr>
                <w:i/>
                <w:sz w:val="15"/>
              </w:rPr>
            </w:pPr>
            <w:r w:rsidRPr="00297E92">
              <w:rPr>
                <w:i/>
                <w:sz w:val="15"/>
              </w:rPr>
              <w:t>8</w:t>
            </w:r>
          </w:p>
        </w:tc>
      </w:tr>
    </w:tbl>
    <w:p w14:paraId="35897FEE" w14:textId="77777777" w:rsidR="00C450B1" w:rsidRPr="00297E92" w:rsidRDefault="00C450B1" w:rsidP="00C450B1">
      <w:pPr>
        <w:rPr>
          <w:szCs w:val="17"/>
          <w:highlight w:val="yellow"/>
        </w:rPr>
      </w:pPr>
    </w:p>
    <w:p w14:paraId="76FD9C82" w14:textId="77777777" w:rsidR="00C450B1" w:rsidRPr="00297E92" w:rsidRDefault="00C450B1" w:rsidP="008A2897">
      <w:pPr>
        <w:ind w:left="539" w:hanging="539"/>
        <w:rPr>
          <w:lang w:eastAsia="x-none"/>
        </w:rPr>
      </w:pPr>
    </w:p>
    <w:p w14:paraId="7A6A1944" w14:textId="77777777" w:rsidR="00562C52" w:rsidRPr="00297E92" w:rsidRDefault="00562C52" w:rsidP="00E83254">
      <w:pPr>
        <w:pStyle w:val="Nadpis2"/>
      </w:pPr>
      <w:r w:rsidRPr="00297E92">
        <w:t xml:space="preserve">Časové rozlíšenie </w:t>
      </w:r>
    </w:p>
    <w:p w14:paraId="53583139" w14:textId="77777777" w:rsidR="00562C52" w:rsidRPr="00297E92" w:rsidRDefault="00562C52" w:rsidP="00562C52">
      <w:pPr>
        <w:rPr>
          <w:sz w:val="14"/>
          <w:szCs w:val="14"/>
        </w:rPr>
      </w:pPr>
    </w:p>
    <w:tbl>
      <w:tblPr>
        <w:tblW w:w="5000" w:type="pct"/>
        <w:tblLook w:val="0000" w:firstRow="0" w:lastRow="0" w:firstColumn="0" w:lastColumn="0" w:noHBand="0" w:noVBand="0"/>
      </w:tblPr>
      <w:tblGrid>
        <w:gridCol w:w="4400"/>
        <w:gridCol w:w="2360"/>
        <w:gridCol w:w="2311"/>
      </w:tblGrid>
      <w:tr w:rsidR="00BF6FD9" w:rsidRPr="00297E92" w14:paraId="7E6F9734" w14:textId="77777777" w:rsidTr="00BF6FD9">
        <w:tc>
          <w:tcPr>
            <w:tcW w:w="2425" w:type="pct"/>
            <w:tcBorders>
              <w:top w:val="single" w:sz="8" w:space="0" w:color="auto"/>
              <w:bottom w:val="single" w:sz="4" w:space="0" w:color="auto"/>
            </w:tcBorders>
            <w:vAlign w:val="center"/>
          </w:tcPr>
          <w:p w14:paraId="79654AB8" w14:textId="77777777" w:rsidR="00BF6FD9" w:rsidRPr="00297E92" w:rsidRDefault="00BF6FD9" w:rsidP="00682E79">
            <w:pPr>
              <w:rPr>
                <w:b/>
                <w:i/>
                <w:sz w:val="15"/>
                <w:szCs w:val="15"/>
              </w:rPr>
            </w:pPr>
            <w:r w:rsidRPr="00297E92">
              <w:rPr>
                <w:b/>
                <w:i/>
                <w:sz w:val="15"/>
                <w:szCs w:val="15"/>
              </w:rPr>
              <w:t>Položka</w:t>
            </w:r>
          </w:p>
        </w:tc>
        <w:tc>
          <w:tcPr>
            <w:tcW w:w="1301" w:type="pct"/>
            <w:tcBorders>
              <w:top w:val="single" w:sz="8" w:space="0" w:color="auto"/>
              <w:bottom w:val="single" w:sz="4" w:space="0" w:color="auto"/>
            </w:tcBorders>
            <w:vAlign w:val="center"/>
          </w:tcPr>
          <w:p w14:paraId="3DF06E14" w14:textId="017B916A" w:rsidR="00BF6FD9" w:rsidRPr="00297E92" w:rsidRDefault="00BF6FD9" w:rsidP="00682E79">
            <w:pPr>
              <w:ind w:left="-57" w:right="-57"/>
              <w:jc w:val="center"/>
              <w:rPr>
                <w:b/>
                <w:i/>
                <w:sz w:val="15"/>
                <w:szCs w:val="15"/>
              </w:rPr>
            </w:pPr>
            <w:r w:rsidRPr="00297E92">
              <w:rPr>
                <w:b/>
                <w:i/>
                <w:sz w:val="15"/>
                <w:szCs w:val="15"/>
              </w:rPr>
              <w:t xml:space="preserve">31. december </w:t>
            </w:r>
            <w:r w:rsidRPr="00297E92">
              <w:rPr>
                <w:b/>
                <w:i/>
                <w:sz w:val="15"/>
                <w:szCs w:val="15"/>
              </w:rPr>
              <w:br/>
              <w:t>201</w:t>
            </w:r>
            <w:r w:rsidR="00226748">
              <w:rPr>
                <w:b/>
                <w:i/>
                <w:sz w:val="15"/>
                <w:szCs w:val="15"/>
              </w:rPr>
              <w:t>6</w:t>
            </w:r>
          </w:p>
        </w:tc>
        <w:tc>
          <w:tcPr>
            <w:tcW w:w="1274" w:type="pct"/>
            <w:tcBorders>
              <w:top w:val="single" w:sz="8" w:space="0" w:color="auto"/>
              <w:bottom w:val="single" w:sz="4" w:space="0" w:color="auto"/>
            </w:tcBorders>
            <w:vAlign w:val="center"/>
          </w:tcPr>
          <w:p w14:paraId="4BBBCB35" w14:textId="7C864E98" w:rsidR="00BF6FD9" w:rsidRPr="00297E92" w:rsidRDefault="00BF6FD9" w:rsidP="00682E79">
            <w:pPr>
              <w:ind w:left="57" w:right="57"/>
              <w:jc w:val="center"/>
              <w:rPr>
                <w:b/>
                <w:i/>
                <w:sz w:val="15"/>
                <w:szCs w:val="15"/>
              </w:rPr>
            </w:pPr>
            <w:r w:rsidRPr="00297E92">
              <w:rPr>
                <w:b/>
                <w:i/>
                <w:sz w:val="15"/>
                <w:szCs w:val="15"/>
              </w:rPr>
              <w:t xml:space="preserve">31. december </w:t>
            </w:r>
            <w:r w:rsidRPr="00297E92">
              <w:rPr>
                <w:b/>
                <w:i/>
                <w:sz w:val="15"/>
                <w:szCs w:val="15"/>
              </w:rPr>
              <w:br/>
              <w:t>201</w:t>
            </w:r>
            <w:r w:rsidR="00226748">
              <w:rPr>
                <w:b/>
                <w:i/>
                <w:sz w:val="15"/>
                <w:szCs w:val="15"/>
              </w:rPr>
              <w:t>5</w:t>
            </w:r>
          </w:p>
        </w:tc>
      </w:tr>
      <w:tr w:rsidR="00226748" w:rsidRPr="00297E92" w14:paraId="3F2D57C2" w14:textId="77777777" w:rsidTr="00BF6FD9">
        <w:tc>
          <w:tcPr>
            <w:tcW w:w="2425" w:type="pct"/>
            <w:tcBorders>
              <w:top w:val="single" w:sz="4" w:space="0" w:color="auto"/>
            </w:tcBorders>
          </w:tcPr>
          <w:p w14:paraId="1A0895C3" w14:textId="77777777" w:rsidR="00226748" w:rsidRPr="00297E92" w:rsidRDefault="00226748" w:rsidP="00226748">
            <w:pPr>
              <w:rPr>
                <w:snapToGrid w:val="0"/>
                <w:sz w:val="15"/>
                <w:szCs w:val="15"/>
                <w:lang w:eastAsia="sk-SK"/>
              </w:rPr>
            </w:pPr>
            <w:r w:rsidRPr="00297E92">
              <w:rPr>
                <w:snapToGrid w:val="0"/>
                <w:sz w:val="15"/>
                <w:szCs w:val="15"/>
                <w:lang w:eastAsia="sk-SK"/>
              </w:rPr>
              <w:t xml:space="preserve">Výdavky budúcich období dlhodobé </w:t>
            </w:r>
          </w:p>
        </w:tc>
        <w:tc>
          <w:tcPr>
            <w:tcW w:w="1301" w:type="pct"/>
            <w:tcBorders>
              <w:top w:val="single" w:sz="4" w:space="0" w:color="auto"/>
            </w:tcBorders>
          </w:tcPr>
          <w:p w14:paraId="566614A8" w14:textId="2E039334" w:rsidR="00226748" w:rsidRPr="00297E92" w:rsidRDefault="00935C58" w:rsidP="00226748">
            <w:pPr>
              <w:jc w:val="right"/>
              <w:rPr>
                <w:snapToGrid w:val="0"/>
                <w:sz w:val="15"/>
                <w:szCs w:val="15"/>
                <w:lang w:eastAsia="sk-SK"/>
              </w:rPr>
            </w:pPr>
            <w:r>
              <w:rPr>
                <w:snapToGrid w:val="0"/>
                <w:sz w:val="15"/>
                <w:szCs w:val="15"/>
                <w:lang w:eastAsia="sk-SK"/>
              </w:rPr>
              <w:t>0</w:t>
            </w:r>
          </w:p>
        </w:tc>
        <w:tc>
          <w:tcPr>
            <w:tcW w:w="1274" w:type="pct"/>
            <w:tcBorders>
              <w:top w:val="single" w:sz="4" w:space="0" w:color="auto"/>
            </w:tcBorders>
          </w:tcPr>
          <w:p w14:paraId="2533616D" w14:textId="65595966" w:rsidR="00226748" w:rsidRPr="00297E92" w:rsidRDefault="00226748" w:rsidP="00226748">
            <w:pPr>
              <w:jc w:val="right"/>
              <w:rPr>
                <w:snapToGrid w:val="0"/>
                <w:sz w:val="15"/>
                <w:szCs w:val="15"/>
                <w:lang w:eastAsia="sk-SK"/>
              </w:rPr>
            </w:pPr>
            <w:r w:rsidRPr="00297E92">
              <w:rPr>
                <w:snapToGrid w:val="0"/>
                <w:sz w:val="15"/>
                <w:szCs w:val="15"/>
                <w:lang w:eastAsia="sk-SK"/>
              </w:rPr>
              <w:t>-</w:t>
            </w:r>
          </w:p>
        </w:tc>
      </w:tr>
      <w:tr w:rsidR="00226748" w:rsidRPr="00297E92" w14:paraId="1BA2B44C" w14:textId="77777777" w:rsidTr="00BF6FD9">
        <w:tc>
          <w:tcPr>
            <w:tcW w:w="2425" w:type="pct"/>
          </w:tcPr>
          <w:p w14:paraId="498C7A0E" w14:textId="77777777" w:rsidR="00226748" w:rsidRPr="00297E92" w:rsidRDefault="00226748" w:rsidP="00226748">
            <w:pPr>
              <w:rPr>
                <w:snapToGrid w:val="0"/>
                <w:sz w:val="15"/>
                <w:szCs w:val="15"/>
                <w:lang w:eastAsia="sk-SK"/>
              </w:rPr>
            </w:pPr>
            <w:r w:rsidRPr="00297E92">
              <w:rPr>
                <w:snapToGrid w:val="0"/>
                <w:sz w:val="15"/>
                <w:szCs w:val="15"/>
                <w:lang w:eastAsia="sk-SK"/>
              </w:rPr>
              <w:t xml:space="preserve">Výdavky budúcich období krátkodobé </w:t>
            </w:r>
          </w:p>
        </w:tc>
        <w:tc>
          <w:tcPr>
            <w:tcW w:w="1301" w:type="pct"/>
          </w:tcPr>
          <w:p w14:paraId="2D3336FD" w14:textId="4F21CC32" w:rsidR="00226748" w:rsidRPr="00323E56" w:rsidRDefault="00935C58" w:rsidP="00226748">
            <w:pPr>
              <w:jc w:val="right"/>
              <w:rPr>
                <w:snapToGrid w:val="0"/>
                <w:sz w:val="15"/>
                <w:szCs w:val="15"/>
                <w:lang w:eastAsia="sk-SK"/>
              </w:rPr>
            </w:pPr>
            <w:r w:rsidRPr="00323E56">
              <w:rPr>
                <w:snapToGrid w:val="0"/>
                <w:sz w:val="15"/>
                <w:szCs w:val="15"/>
                <w:lang w:eastAsia="sk-SK"/>
              </w:rPr>
              <w:t>456</w:t>
            </w:r>
          </w:p>
        </w:tc>
        <w:tc>
          <w:tcPr>
            <w:tcW w:w="1274" w:type="pct"/>
          </w:tcPr>
          <w:p w14:paraId="20D161D4" w14:textId="1468E5AF" w:rsidR="00226748" w:rsidRPr="00297E92" w:rsidRDefault="00226748" w:rsidP="00226748">
            <w:pPr>
              <w:jc w:val="right"/>
              <w:rPr>
                <w:i/>
                <w:snapToGrid w:val="0"/>
                <w:sz w:val="15"/>
                <w:szCs w:val="15"/>
                <w:lang w:eastAsia="sk-SK"/>
              </w:rPr>
            </w:pPr>
            <w:r w:rsidRPr="00297E92">
              <w:rPr>
                <w:i/>
                <w:snapToGrid w:val="0"/>
                <w:sz w:val="15"/>
                <w:szCs w:val="15"/>
                <w:lang w:eastAsia="sk-SK"/>
              </w:rPr>
              <w:t>-</w:t>
            </w:r>
          </w:p>
        </w:tc>
      </w:tr>
      <w:tr w:rsidR="00226748" w:rsidRPr="00297E92" w14:paraId="7BE2B6A8" w14:textId="77777777" w:rsidTr="00BF6FD9">
        <w:tc>
          <w:tcPr>
            <w:tcW w:w="2425" w:type="pct"/>
          </w:tcPr>
          <w:p w14:paraId="4BEB7684" w14:textId="77777777" w:rsidR="00226748" w:rsidRPr="00297E92" w:rsidRDefault="00226748" w:rsidP="00226748">
            <w:pPr>
              <w:rPr>
                <w:snapToGrid w:val="0"/>
                <w:sz w:val="15"/>
                <w:szCs w:val="15"/>
                <w:lang w:eastAsia="sk-SK"/>
              </w:rPr>
            </w:pPr>
            <w:r w:rsidRPr="00297E92">
              <w:rPr>
                <w:snapToGrid w:val="0"/>
                <w:sz w:val="15"/>
                <w:szCs w:val="15"/>
                <w:lang w:eastAsia="sk-SK"/>
              </w:rPr>
              <w:t xml:space="preserve">Výnosy budúcich období dlhodobé </w:t>
            </w:r>
          </w:p>
        </w:tc>
        <w:tc>
          <w:tcPr>
            <w:tcW w:w="1301" w:type="pct"/>
          </w:tcPr>
          <w:p w14:paraId="232E748E" w14:textId="3CDEAEBC" w:rsidR="00226748" w:rsidRPr="00297E92" w:rsidRDefault="000F4216">
            <w:pPr>
              <w:jc w:val="right"/>
              <w:rPr>
                <w:snapToGrid w:val="0"/>
                <w:sz w:val="15"/>
                <w:szCs w:val="15"/>
                <w:lang w:eastAsia="sk-SK"/>
              </w:rPr>
            </w:pPr>
            <w:r>
              <w:rPr>
                <w:snapToGrid w:val="0"/>
                <w:sz w:val="15"/>
                <w:szCs w:val="15"/>
                <w:lang w:eastAsia="sk-SK"/>
              </w:rPr>
              <w:t>3 </w:t>
            </w:r>
            <w:r w:rsidR="00935C58">
              <w:rPr>
                <w:snapToGrid w:val="0"/>
                <w:sz w:val="15"/>
                <w:szCs w:val="15"/>
                <w:lang w:eastAsia="sk-SK"/>
              </w:rPr>
              <w:t>815 744</w:t>
            </w:r>
          </w:p>
        </w:tc>
        <w:tc>
          <w:tcPr>
            <w:tcW w:w="1274" w:type="pct"/>
          </w:tcPr>
          <w:p w14:paraId="483A33D1" w14:textId="113B10FE" w:rsidR="00226748" w:rsidRPr="00297E92" w:rsidRDefault="00226748" w:rsidP="00226748">
            <w:pPr>
              <w:jc w:val="right"/>
              <w:rPr>
                <w:snapToGrid w:val="0"/>
                <w:sz w:val="15"/>
                <w:szCs w:val="15"/>
                <w:lang w:eastAsia="sk-SK"/>
              </w:rPr>
            </w:pPr>
            <w:r w:rsidRPr="00297E92">
              <w:rPr>
                <w:snapToGrid w:val="0"/>
                <w:sz w:val="15"/>
                <w:szCs w:val="15"/>
                <w:lang w:eastAsia="sk-SK"/>
              </w:rPr>
              <w:t>3 293 086</w:t>
            </w:r>
          </w:p>
        </w:tc>
      </w:tr>
      <w:tr w:rsidR="00226748" w:rsidRPr="00297E92" w14:paraId="4A0DAFAF" w14:textId="77777777" w:rsidTr="00BF6FD9">
        <w:tc>
          <w:tcPr>
            <w:tcW w:w="2425" w:type="pct"/>
          </w:tcPr>
          <w:p w14:paraId="43865426" w14:textId="77777777" w:rsidR="00226748" w:rsidRPr="00297E92" w:rsidRDefault="00226748" w:rsidP="00226748">
            <w:pPr>
              <w:ind w:firstLine="142"/>
              <w:rPr>
                <w:i/>
                <w:snapToGrid w:val="0"/>
                <w:sz w:val="15"/>
                <w:szCs w:val="15"/>
                <w:lang w:eastAsia="sk-SK"/>
              </w:rPr>
            </w:pPr>
            <w:r w:rsidRPr="00297E92">
              <w:rPr>
                <w:i/>
                <w:snapToGrid w:val="0"/>
                <w:sz w:val="15"/>
                <w:szCs w:val="15"/>
                <w:lang w:eastAsia="sk-SK"/>
              </w:rPr>
              <w:t>z toho:</w:t>
            </w:r>
          </w:p>
        </w:tc>
        <w:tc>
          <w:tcPr>
            <w:tcW w:w="1301" w:type="pct"/>
          </w:tcPr>
          <w:p w14:paraId="13571F3B" w14:textId="77777777" w:rsidR="00226748" w:rsidRPr="00297E92" w:rsidRDefault="00226748" w:rsidP="00226748">
            <w:pPr>
              <w:jc w:val="right"/>
              <w:rPr>
                <w:i/>
                <w:snapToGrid w:val="0"/>
                <w:sz w:val="15"/>
                <w:szCs w:val="15"/>
                <w:lang w:eastAsia="sk-SK"/>
              </w:rPr>
            </w:pPr>
          </w:p>
        </w:tc>
        <w:tc>
          <w:tcPr>
            <w:tcW w:w="1274" w:type="pct"/>
          </w:tcPr>
          <w:p w14:paraId="1055E3B7" w14:textId="77777777" w:rsidR="00226748" w:rsidRPr="00297E92" w:rsidRDefault="00226748" w:rsidP="00226748">
            <w:pPr>
              <w:jc w:val="right"/>
              <w:rPr>
                <w:i/>
                <w:snapToGrid w:val="0"/>
                <w:sz w:val="15"/>
                <w:szCs w:val="15"/>
                <w:lang w:eastAsia="sk-SK"/>
              </w:rPr>
            </w:pPr>
          </w:p>
        </w:tc>
      </w:tr>
      <w:tr w:rsidR="00226748" w:rsidRPr="00297E92" w14:paraId="699EBF7C" w14:textId="77777777" w:rsidTr="00BF6FD9">
        <w:tc>
          <w:tcPr>
            <w:tcW w:w="2425" w:type="pct"/>
          </w:tcPr>
          <w:p w14:paraId="3CFD06C3" w14:textId="77777777" w:rsidR="00226748" w:rsidRDefault="00226748" w:rsidP="00226748">
            <w:pPr>
              <w:ind w:firstLine="284"/>
              <w:rPr>
                <w:i/>
                <w:sz w:val="15"/>
              </w:rPr>
            </w:pPr>
            <w:r w:rsidRPr="00297E92">
              <w:rPr>
                <w:i/>
                <w:sz w:val="15"/>
              </w:rPr>
              <w:t>investičné dotácie</w:t>
            </w:r>
          </w:p>
          <w:p w14:paraId="0A199C00" w14:textId="51F931B1" w:rsidR="000F4216" w:rsidRPr="00297E92" w:rsidRDefault="000F4216" w:rsidP="00226748">
            <w:pPr>
              <w:ind w:firstLine="284"/>
              <w:rPr>
                <w:i/>
                <w:snapToGrid w:val="0"/>
                <w:sz w:val="15"/>
                <w:szCs w:val="15"/>
                <w:lang w:eastAsia="sk-SK"/>
              </w:rPr>
            </w:pPr>
            <w:r>
              <w:rPr>
                <w:i/>
                <w:sz w:val="15"/>
              </w:rPr>
              <w:t>ostatné</w:t>
            </w:r>
          </w:p>
        </w:tc>
        <w:tc>
          <w:tcPr>
            <w:tcW w:w="1301" w:type="pct"/>
          </w:tcPr>
          <w:p w14:paraId="60FC58CD" w14:textId="5049BA4A" w:rsidR="000F4216" w:rsidRDefault="000F4216" w:rsidP="00226748">
            <w:pPr>
              <w:jc w:val="right"/>
              <w:rPr>
                <w:i/>
                <w:snapToGrid w:val="0"/>
                <w:sz w:val="15"/>
                <w:szCs w:val="15"/>
                <w:lang w:eastAsia="sk-SK"/>
              </w:rPr>
            </w:pPr>
            <w:r>
              <w:rPr>
                <w:i/>
                <w:snapToGrid w:val="0"/>
                <w:sz w:val="15"/>
                <w:szCs w:val="15"/>
                <w:lang w:eastAsia="sk-SK"/>
              </w:rPr>
              <w:t>3 762 517</w:t>
            </w:r>
          </w:p>
          <w:p w14:paraId="13827429" w14:textId="143AF01B" w:rsidR="00226748" w:rsidRPr="00297E92" w:rsidRDefault="00935C58">
            <w:pPr>
              <w:jc w:val="right"/>
              <w:rPr>
                <w:i/>
                <w:snapToGrid w:val="0"/>
                <w:sz w:val="15"/>
                <w:szCs w:val="15"/>
                <w:lang w:eastAsia="sk-SK"/>
              </w:rPr>
            </w:pPr>
            <w:r>
              <w:rPr>
                <w:i/>
                <w:snapToGrid w:val="0"/>
                <w:sz w:val="15"/>
                <w:szCs w:val="15"/>
                <w:lang w:eastAsia="sk-SK"/>
              </w:rPr>
              <w:t>53 227</w:t>
            </w:r>
          </w:p>
        </w:tc>
        <w:tc>
          <w:tcPr>
            <w:tcW w:w="1274" w:type="pct"/>
          </w:tcPr>
          <w:p w14:paraId="0EAEF94D" w14:textId="1A6AFF84" w:rsidR="00226748" w:rsidRPr="00297E92" w:rsidRDefault="00226748" w:rsidP="00226748">
            <w:pPr>
              <w:jc w:val="right"/>
              <w:rPr>
                <w:i/>
                <w:snapToGrid w:val="0"/>
                <w:sz w:val="15"/>
                <w:szCs w:val="15"/>
                <w:lang w:eastAsia="sk-SK"/>
              </w:rPr>
            </w:pPr>
            <w:r w:rsidRPr="00297E92">
              <w:rPr>
                <w:i/>
                <w:snapToGrid w:val="0"/>
                <w:sz w:val="15"/>
                <w:szCs w:val="15"/>
                <w:lang w:eastAsia="sk-SK"/>
              </w:rPr>
              <w:t>3 293 086</w:t>
            </w:r>
          </w:p>
        </w:tc>
      </w:tr>
      <w:tr w:rsidR="00226748" w:rsidRPr="00297E92" w14:paraId="05E2A5CB" w14:textId="77777777" w:rsidTr="00BF6FD9">
        <w:tc>
          <w:tcPr>
            <w:tcW w:w="2425" w:type="pct"/>
          </w:tcPr>
          <w:p w14:paraId="0A24E0F3" w14:textId="77777777" w:rsidR="00226748" w:rsidRPr="00297E92" w:rsidRDefault="00226748" w:rsidP="00226748">
            <w:pPr>
              <w:rPr>
                <w:i/>
                <w:snapToGrid w:val="0"/>
                <w:sz w:val="15"/>
                <w:szCs w:val="15"/>
                <w:lang w:eastAsia="sk-SK"/>
              </w:rPr>
            </w:pPr>
            <w:r w:rsidRPr="00297E92">
              <w:rPr>
                <w:snapToGrid w:val="0"/>
                <w:sz w:val="15"/>
                <w:szCs w:val="15"/>
                <w:lang w:eastAsia="sk-SK"/>
              </w:rPr>
              <w:t xml:space="preserve">Výnosy budúcich období krátkodobé </w:t>
            </w:r>
          </w:p>
        </w:tc>
        <w:tc>
          <w:tcPr>
            <w:tcW w:w="1301" w:type="pct"/>
          </w:tcPr>
          <w:p w14:paraId="43D68924" w14:textId="15D92A7F" w:rsidR="00226748" w:rsidRPr="00297E92" w:rsidRDefault="000F4216" w:rsidP="00226748">
            <w:pPr>
              <w:jc w:val="right"/>
              <w:rPr>
                <w:snapToGrid w:val="0"/>
                <w:sz w:val="15"/>
                <w:szCs w:val="15"/>
                <w:lang w:eastAsia="sk-SK"/>
              </w:rPr>
            </w:pPr>
            <w:r>
              <w:rPr>
                <w:snapToGrid w:val="0"/>
                <w:sz w:val="15"/>
                <w:szCs w:val="15"/>
                <w:lang w:eastAsia="sk-SK"/>
              </w:rPr>
              <w:t>229 241</w:t>
            </w:r>
          </w:p>
        </w:tc>
        <w:tc>
          <w:tcPr>
            <w:tcW w:w="1274" w:type="pct"/>
          </w:tcPr>
          <w:p w14:paraId="18581321" w14:textId="473FFED0" w:rsidR="00226748" w:rsidRPr="00297E92" w:rsidRDefault="00226748" w:rsidP="00226748">
            <w:pPr>
              <w:jc w:val="right"/>
              <w:rPr>
                <w:snapToGrid w:val="0"/>
                <w:sz w:val="15"/>
                <w:szCs w:val="15"/>
                <w:lang w:eastAsia="sk-SK"/>
              </w:rPr>
            </w:pPr>
            <w:r w:rsidRPr="00297E92">
              <w:rPr>
                <w:snapToGrid w:val="0"/>
                <w:sz w:val="15"/>
                <w:szCs w:val="15"/>
                <w:lang w:eastAsia="sk-SK"/>
              </w:rPr>
              <w:t>353 858</w:t>
            </w:r>
          </w:p>
        </w:tc>
      </w:tr>
      <w:tr w:rsidR="00226748" w:rsidRPr="00297E92" w14:paraId="478937B8" w14:textId="77777777" w:rsidTr="00BF6FD9">
        <w:tc>
          <w:tcPr>
            <w:tcW w:w="2425" w:type="pct"/>
          </w:tcPr>
          <w:p w14:paraId="62FF1730" w14:textId="77777777" w:rsidR="00226748" w:rsidRPr="00297E92" w:rsidRDefault="00226748" w:rsidP="00226748">
            <w:pPr>
              <w:ind w:firstLine="142"/>
              <w:rPr>
                <w:i/>
                <w:snapToGrid w:val="0"/>
                <w:sz w:val="15"/>
                <w:szCs w:val="15"/>
                <w:lang w:eastAsia="sk-SK"/>
              </w:rPr>
            </w:pPr>
            <w:r w:rsidRPr="00297E92">
              <w:rPr>
                <w:i/>
                <w:snapToGrid w:val="0"/>
                <w:sz w:val="15"/>
                <w:szCs w:val="15"/>
                <w:lang w:eastAsia="sk-SK"/>
              </w:rPr>
              <w:t>z toho:</w:t>
            </w:r>
          </w:p>
        </w:tc>
        <w:tc>
          <w:tcPr>
            <w:tcW w:w="1301" w:type="pct"/>
          </w:tcPr>
          <w:p w14:paraId="6F298059" w14:textId="77777777" w:rsidR="00226748" w:rsidRPr="00297E92" w:rsidRDefault="00226748" w:rsidP="00226748">
            <w:pPr>
              <w:jc w:val="right"/>
              <w:rPr>
                <w:snapToGrid w:val="0"/>
                <w:sz w:val="15"/>
                <w:szCs w:val="15"/>
                <w:lang w:eastAsia="sk-SK"/>
              </w:rPr>
            </w:pPr>
          </w:p>
        </w:tc>
        <w:tc>
          <w:tcPr>
            <w:tcW w:w="1274" w:type="pct"/>
          </w:tcPr>
          <w:p w14:paraId="262DD676" w14:textId="77777777" w:rsidR="00226748" w:rsidRPr="00297E92" w:rsidRDefault="00226748" w:rsidP="00226748">
            <w:pPr>
              <w:jc w:val="right"/>
              <w:rPr>
                <w:snapToGrid w:val="0"/>
                <w:sz w:val="15"/>
                <w:szCs w:val="15"/>
                <w:lang w:eastAsia="sk-SK"/>
              </w:rPr>
            </w:pPr>
          </w:p>
        </w:tc>
      </w:tr>
      <w:tr w:rsidR="00226748" w:rsidRPr="00297E92" w14:paraId="3E54799D" w14:textId="77777777" w:rsidTr="00BF6FD9">
        <w:tc>
          <w:tcPr>
            <w:tcW w:w="2425" w:type="pct"/>
          </w:tcPr>
          <w:p w14:paraId="762B794A" w14:textId="77777777" w:rsidR="00226748" w:rsidRPr="00297E92" w:rsidRDefault="00226748" w:rsidP="00226748">
            <w:pPr>
              <w:ind w:firstLine="284"/>
              <w:rPr>
                <w:i/>
                <w:snapToGrid w:val="0"/>
                <w:sz w:val="15"/>
                <w:szCs w:val="15"/>
                <w:lang w:eastAsia="sk-SK"/>
              </w:rPr>
            </w:pPr>
            <w:r w:rsidRPr="00297E92">
              <w:rPr>
                <w:i/>
                <w:sz w:val="15"/>
              </w:rPr>
              <w:t>investičné dotácie</w:t>
            </w:r>
          </w:p>
        </w:tc>
        <w:tc>
          <w:tcPr>
            <w:tcW w:w="1301" w:type="pct"/>
          </w:tcPr>
          <w:p w14:paraId="7CD8F7DA" w14:textId="7D1F3FA2" w:rsidR="00226748" w:rsidRPr="00297E92" w:rsidRDefault="000F4216" w:rsidP="00226748">
            <w:pPr>
              <w:jc w:val="right"/>
              <w:rPr>
                <w:i/>
                <w:snapToGrid w:val="0"/>
                <w:sz w:val="15"/>
                <w:szCs w:val="15"/>
                <w:lang w:eastAsia="sk-SK"/>
              </w:rPr>
            </w:pPr>
            <w:r>
              <w:rPr>
                <w:i/>
                <w:snapToGrid w:val="0"/>
                <w:sz w:val="15"/>
                <w:szCs w:val="15"/>
                <w:lang w:eastAsia="sk-SK"/>
              </w:rPr>
              <w:t>225 619</w:t>
            </w:r>
          </w:p>
        </w:tc>
        <w:tc>
          <w:tcPr>
            <w:tcW w:w="1274" w:type="pct"/>
          </w:tcPr>
          <w:p w14:paraId="2AA95CA9" w14:textId="32D93465" w:rsidR="00226748" w:rsidRPr="00297E92" w:rsidRDefault="00226748" w:rsidP="00226748">
            <w:pPr>
              <w:jc w:val="right"/>
              <w:rPr>
                <w:i/>
                <w:snapToGrid w:val="0"/>
                <w:sz w:val="15"/>
                <w:szCs w:val="15"/>
                <w:lang w:eastAsia="sk-SK"/>
              </w:rPr>
            </w:pPr>
            <w:r w:rsidRPr="00297E92">
              <w:rPr>
                <w:i/>
                <w:snapToGrid w:val="0"/>
                <w:sz w:val="15"/>
                <w:szCs w:val="15"/>
                <w:lang w:eastAsia="sk-SK"/>
              </w:rPr>
              <w:t>353 858</w:t>
            </w:r>
          </w:p>
        </w:tc>
      </w:tr>
      <w:tr w:rsidR="00226748" w:rsidRPr="00297E92" w14:paraId="0569871F" w14:textId="77777777" w:rsidTr="00BF6FD9">
        <w:tc>
          <w:tcPr>
            <w:tcW w:w="2425" w:type="pct"/>
          </w:tcPr>
          <w:p w14:paraId="49CA5B0B" w14:textId="51BBDAFC" w:rsidR="00226748" w:rsidRPr="00297E92" w:rsidRDefault="000F4216" w:rsidP="00226748">
            <w:pPr>
              <w:ind w:firstLine="284"/>
              <w:rPr>
                <w:i/>
                <w:snapToGrid w:val="0"/>
                <w:sz w:val="15"/>
                <w:szCs w:val="15"/>
                <w:lang w:eastAsia="sk-SK"/>
              </w:rPr>
            </w:pPr>
            <w:r>
              <w:rPr>
                <w:i/>
                <w:sz w:val="15"/>
              </w:rPr>
              <w:t>ostatné</w:t>
            </w:r>
          </w:p>
        </w:tc>
        <w:tc>
          <w:tcPr>
            <w:tcW w:w="1301" w:type="pct"/>
          </w:tcPr>
          <w:p w14:paraId="73139B1F" w14:textId="2ECCDCA6" w:rsidR="00226748" w:rsidRPr="00297E92" w:rsidRDefault="000F4216" w:rsidP="00226748">
            <w:pPr>
              <w:jc w:val="right"/>
              <w:rPr>
                <w:i/>
                <w:snapToGrid w:val="0"/>
                <w:sz w:val="15"/>
                <w:szCs w:val="15"/>
                <w:lang w:eastAsia="sk-SK"/>
              </w:rPr>
            </w:pPr>
            <w:r>
              <w:rPr>
                <w:i/>
                <w:snapToGrid w:val="0"/>
                <w:sz w:val="15"/>
                <w:szCs w:val="15"/>
                <w:lang w:eastAsia="sk-SK"/>
              </w:rPr>
              <w:t>3 622</w:t>
            </w:r>
          </w:p>
        </w:tc>
        <w:tc>
          <w:tcPr>
            <w:tcW w:w="1274" w:type="pct"/>
          </w:tcPr>
          <w:p w14:paraId="5232E434" w14:textId="0439A3C0" w:rsidR="00226748" w:rsidRPr="00297E92" w:rsidRDefault="00226748" w:rsidP="00226748">
            <w:pPr>
              <w:jc w:val="right"/>
              <w:rPr>
                <w:i/>
                <w:snapToGrid w:val="0"/>
                <w:sz w:val="15"/>
                <w:szCs w:val="15"/>
                <w:lang w:eastAsia="sk-SK"/>
              </w:rPr>
            </w:pPr>
            <w:r w:rsidRPr="00297E92">
              <w:rPr>
                <w:i/>
                <w:snapToGrid w:val="0"/>
                <w:sz w:val="15"/>
                <w:szCs w:val="15"/>
                <w:lang w:eastAsia="sk-SK"/>
              </w:rPr>
              <w:t>-</w:t>
            </w:r>
          </w:p>
        </w:tc>
      </w:tr>
      <w:tr w:rsidR="00226748" w:rsidRPr="00297E92" w14:paraId="7084A336" w14:textId="77777777" w:rsidTr="00BF6FD9">
        <w:trPr>
          <w:cantSplit/>
        </w:trPr>
        <w:tc>
          <w:tcPr>
            <w:tcW w:w="2425" w:type="pct"/>
            <w:tcBorders>
              <w:bottom w:val="single" w:sz="8" w:space="0" w:color="auto"/>
            </w:tcBorders>
          </w:tcPr>
          <w:p w14:paraId="3C7156C7" w14:textId="77777777" w:rsidR="00226748" w:rsidRPr="00297E92" w:rsidRDefault="00226748" w:rsidP="00226748">
            <w:pPr>
              <w:rPr>
                <w:b/>
                <w:snapToGrid w:val="0"/>
                <w:sz w:val="15"/>
                <w:szCs w:val="15"/>
                <w:lang w:eastAsia="sk-SK"/>
              </w:rPr>
            </w:pPr>
            <w:r w:rsidRPr="00297E92">
              <w:rPr>
                <w:b/>
                <w:snapToGrid w:val="0"/>
                <w:sz w:val="15"/>
                <w:szCs w:val="15"/>
                <w:lang w:eastAsia="sk-SK"/>
              </w:rPr>
              <w:t>Spolu</w:t>
            </w:r>
          </w:p>
        </w:tc>
        <w:tc>
          <w:tcPr>
            <w:tcW w:w="1301" w:type="pct"/>
            <w:tcBorders>
              <w:top w:val="single" w:sz="4" w:space="0" w:color="auto"/>
              <w:bottom w:val="single" w:sz="8" w:space="0" w:color="auto"/>
            </w:tcBorders>
          </w:tcPr>
          <w:p w14:paraId="631AD1B4" w14:textId="324BAF41" w:rsidR="00226748" w:rsidRPr="00297E92" w:rsidRDefault="000F4216" w:rsidP="00226748">
            <w:pPr>
              <w:jc w:val="right"/>
              <w:rPr>
                <w:b/>
                <w:snapToGrid w:val="0"/>
                <w:sz w:val="15"/>
                <w:szCs w:val="15"/>
                <w:lang w:eastAsia="sk-SK"/>
              </w:rPr>
            </w:pPr>
            <w:r>
              <w:rPr>
                <w:b/>
                <w:snapToGrid w:val="0"/>
                <w:sz w:val="15"/>
                <w:szCs w:val="15"/>
                <w:lang w:eastAsia="sk-SK"/>
              </w:rPr>
              <w:t>4 041 819</w:t>
            </w:r>
          </w:p>
        </w:tc>
        <w:tc>
          <w:tcPr>
            <w:tcW w:w="1274" w:type="pct"/>
            <w:tcBorders>
              <w:top w:val="single" w:sz="4" w:space="0" w:color="auto"/>
              <w:bottom w:val="single" w:sz="8" w:space="0" w:color="auto"/>
            </w:tcBorders>
          </w:tcPr>
          <w:p w14:paraId="16EBD630" w14:textId="1C8F146D" w:rsidR="00226748" w:rsidRPr="00297E92" w:rsidRDefault="00226748" w:rsidP="00226748">
            <w:pPr>
              <w:jc w:val="right"/>
              <w:rPr>
                <w:b/>
                <w:snapToGrid w:val="0"/>
                <w:sz w:val="15"/>
                <w:szCs w:val="15"/>
                <w:lang w:eastAsia="sk-SK"/>
              </w:rPr>
            </w:pPr>
            <w:r w:rsidRPr="00297E92">
              <w:rPr>
                <w:b/>
                <w:snapToGrid w:val="0"/>
                <w:sz w:val="15"/>
                <w:szCs w:val="15"/>
                <w:lang w:eastAsia="sk-SK"/>
              </w:rPr>
              <w:t>3 646 944</w:t>
            </w:r>
          </w:p>
        </w:tc>
      </w:tr>
    </w:tbl>
    <w:p w14:paraId="2B763C2A" w14:textId="77777777" w:rsidR="00CB120C" w:rsidRPr="00297E92" w:rsidRDefault="00CB120C" w:rsidP="00CB120C">
      <w:pPr>
        <w:rPr>
          <w:snapToGrid w:val="0"/>
          <w:color w:val="000000"/>
        </w:rPr>
      </w:pPr>
    </w:p>
    <w:p w14:paraId="71EEE04F" w14:textId="77777777" w:rsidR="00CB120C" w:rsidRPr="00297E92" w:rsidRDefault="00CB120C" w:rsidP="00CB120C">
      <w:pPr>
        <w:rPr>
          <w:snapToGrid w:val="0"/>
          <w:color w:val="000000"/>
        </w:rPr>
      </w:pPr>
    </w:p>
    <w:p w14:paraId="74203AB8" w14:textId="739E3AAC" w:rsidR="00562C52" w:rsidRPr="00297E92" w:rsidRDefault="00562C52" w:rsidP="00E83254">
      <w:pPr>
        <w:pStyle w:val="Nadpis2"/>
      </w:pPr>
      <w:r w:rsidRPr="00297E92">
        <w:t>Deriváty</w:t>
      </w:r>
    </w:p>
    <w:p w14:paraId="1379A726" w14:textId="77777777" w:rsidR="00562C52" w:rsidRPr="00297E92" w:rsidRDefault="00562C52" w:rsidP="00562C52">
      <w:pPr>
        <w:rPr>
          <w:snapToGrid w:val="0"/>
          <w:lang w:eastAsia="sk-SK"/>
        </w:rPr>
      </w:pPr>
    </w:p>
    <w:tbl>
      <w:tblPr>
        <w:tblW w:w="9073" w:type="dxa"/>
        <w:tblInd w:w="108" w:type="dxa"/>
        <w:tblBorders>
          <w:top w:val="single" w:sz="8" w:space="0" w:color="auto"/>
          <w:bottom w:val="single" w:sz="8" w:space="0" w:color="auto"/>
        </w:tblBorders>
        <w:tblLayout w:type="fixed"/>
        <w:tblLook w:val="0000" w:firstRow="0" w:lastRow="0" w:firstColumn="0" w:lastColumn="0" w:noHBand="0" w:noVBand="0"/>
      </w:tblPr>
      <w:tblGrid>
        <w:gridCol w:w="4253"/>
        <w:gridCol w:w="1276"/>
        <w:gridCol w:w="1134"/>
        <w:gridCol w:w="1275"/>
        <w:gridCol w:w="1135"/>
      </w:tblGrid>
      <w:tr w:rsidR="00682E79" w:rsidRPr="00297E92" w14:paraId="7C6FC007" w14:textId="77777777" w:rsidTr="00682E79">
        <w:trPr>
          <w:cantSplit/>
        </w:trPr>
        <w:tc>
          <w:tcPr>
            <w:tcW w:w="4253" w:type="dxa"/>
            <w:vMerge w:val="restart"/>
            <w:vAlign w:val="center"/>
          </w:tcPr>
          <w:p w14:paraId="3D0E0B7C" w14:textId="77777777" w:rsidR="00682E79" w:rsidRPr="00297E92" w:rsidRDefault="00682E79" w:rsidP="00682E79">
            <w:pPr>
              <w:jc w:val="left"/>
              <w:rPr>
                <w:b/>
                <w:i/>
                <w:sz w:val="15"/>
                <w:szCs w:val="15"/>
              </w:rPr>
            </w:pPr>
            <w:r w:rsidRPr="00297E92">
              <w:rPr>
                <w:b/>
                <w:i/>
                <w:sz w:val="15"/>
                <w:szCs w:val="15"/>
              </w:rPr>
              <w:t>Položka</w:t>
            </w:r>
          </w:p>
        </w:tc>
        <w:tc>
          <w:tcPr>
            <w:tcW w:w="2410" w:type="dxa"/>
            <w:gridSpan w:val="2"/>
            <w:tcBorders>
              <w:top w:val="single" w:sz="8" w:space="0" w:color="auto"/>
              <w:bottom w:val="single" w:sz="4" w:space="0" w:color="auto"/>
            </w:tcBorders>
            <w:vAlign w:val="center"/>
          </w:tcPr>
          <w:p w14:paraId="5EDB741A" w14:textId="380F5BD6" w:rsidR="00682E79" w:rsidRPr="00297E92" w:rsidRDefault="00682E79" w:rsidP="00682E79">
            <w:pPr>
              <w:jc w:val="center"/>
              <w:rPr>
                <w:b/>
                <w:i/>
                <w:sz w:val="15"/>
                <w:szCs w:val="15"/>
              </w:rPr>
            </w:pPr>
            <w:r w:rsidRPr="00297E92">
              <w:rPr>
                <w:b/>
                <w:i/>
                <w:sz w:val="15"/>
                <w:szCs w:val="15"/>
              </w:rPr>
              <w:t>31. decem</w:t>
            </w:r>
            <w:r w:rsidR="00CA35A9" w:rsidRPr="00297E92">
              <w:rPr>
                <w:b/>
                <w:i/>
                <w:sz w:val="15"/>
                <w:szCs w:val="15"/>
              </w:rPr>
              <w:t xml:space="preserve">ber </w:t>
            </w:r>
            <w:r w:rsidR="00CA35A9" w:rsidRPr="00297E92">
              <w:rPr>
                <w:b/>
                <w:i/>
                <w:sz w:val="15"/>
                <w:szCs w:val="15"/>
              </w:rPr>
              <w:br/>
              <w:t>201</w:t>
            </w:r>
            <w:r w:rsidR="00226748">
              <w:rPr>
                <w:b/>
                <w:i/>
                <w:sz w:val="15"/>
                <w:szCs w:val="15"/>
              </w:rPr>
              <w:t>6</w:t>
            </w:r>
          </w:p>
        </w:tc>
        <w:tc>
          <w:tcPr>
            <w:tcW w:w="2410" w:type="dxa"/>
            <w:gridSpan w:val="2"/>
            <w:tcBorders>
              <w:top w:val="single" w:sz="8" w:space="0" w:color="auto"/>
              <w:bottom w:val="single" w:sz="4" w:space="0" w:color="auto"/>
            </w:tcBorders>
            <w:vAlign w:val="center"/>
          </w:tcPr>
          <w:p w14:paraId="24020468" w14:textId="4042EA19" w:rsidR="00682E79" w:rsidRPr="00297E92" w:rsidRDefault="00CA35A9" w:rsidP="00682E79">
            <w:pPr>
              <w:jc w:val="center"/>
              <w:rPr>
                <w:b/>
                <w:i/>
                <w:sz w:val="15"/>
                <w:szCs w:val="15"/>
              </w:rPr>
            </w:pPr>
            <w:r w:rsidRPr="00297E92">
              <w:rPr>
                <w:b/>
                <w:i/>
                <w:sz w:val="15"/>
                <w:szCs w:val="15"/>
              </w:rPr>
              <w:t xml:space="preserve">31. december </w:t>
            </w:r>
            <w:r w:rsidRPr="00297E92">
              <w:rPr>
                <w:b/>
                <w:i/>
                <w:sz w:val="15"/>
                <w:szCs w:val="15"/>
              </w:rPr>
              <w:br/>
              <w:t>201</w:t>
            </w:r>
            <w:r w:rsidR="00226748">
              <w:rPr>
                <w:b/>
                <w:i/>
                <w:sz w:val="15"/>
                <w:szCs w:val="15"/>
              </w:rPr>
              <w:t>5</w:t>
            </w:r>
          </w:p>
        </w:tc>
      </w:tr>
      <w:tr w:rsidR="00682E79" w:rsidRPr="00297E92" w14:paraId="0978EA47" w14:textId="77777777" w:rsidTr="00682E79">
        <w:tc>
          <w:tcPr>
            <w:tcW w:w="4253" w:type="dxa"/>
            <w:vMerge/>
            <w:vAlign w:val="center"/>
          </w:tcPr>
          <w:p w14:paraId="6626B9DD" w14:textId="77777777" w:rsidR="00682E79" w:rsidRPr="00297E92" w:rsidRDefault="00682E79" w:rsidP="00682E79">
            <w:pPr>
              <w:jc w:val="center"/>
              <w:rPr>
                <w:b/>
                <w:i/>
                <w:sz w:val="15"/>
                <w:szCs w:val="15"/>
              </w:rPr>
            </w:pPr>
          </w:p>
        </w:tc>
        <w:tc>
          <w:tcPr>
            <w:tcW w:w="2410" w:type="dxa"/>
            <w:gridSpan w:val="2"/>
            <w:tcBorders>
              <w:top w:val="single" w:sz="4" w:space="0" w:color="auto"/>
              <w:bottom w:val="single" w:sz="4" w:space="0" w:color="auto"/>
            </w:tcBorders>
            <w:vAlign w:val="center"/>
          </w:tcPr>
          <w:p w14:paraId="76B52DB8" w14:textId="77777777" w:rsidR="00682E79" w:rsidRPr="00297E92" w:rsidRDefault="00682E79" w:rsidP="00682E79">
            <w:pPr>
              <w:ind w:left="-57" w:right="-57"/>
              <w:jc w:val="center"/>
              <w:rPr>
                <w:b/>
                <w:i/>
                <w:sz w:val="15"/>
                <w:szCs w:val="15"/>
              </w:rPr>
            </w:pPr>
            <w:r w:rsidRPr="00297E92">
              <w:rPr>
                <w:b/>
                <w:i/>
                <w:sz w:val="15"/>
                <w:szCs w:val="15"/>
              </w:rPr>
              <w:t xml:space="preserve">Zmena reálnej hodnoty </w:t>
            </w:r>
            <w:r w:rsidRPr="00297E92">
              <w:rPr>
                <w:b/>
                <w:i/>
                <w:sz w:val="15"/>
                <w:szCs w:val="15"/>
              </w:rPr>
              <w:br/>
              <w:t>(+/-) s vplyvom na</w:t>
            </w:r>
          </w:p>
        </w:tc>
        <w:tc>
          <w:tcPr>
            <w:tcW w:w="2410" w:type="dxa"/>
            <w:gridSpan w:val="2"/>
            <w:tcBorders>
              <w:top w:val="single" w:sz="4" w:space="0" w:color="auto"/>
              <w:bottom w:val="single" w:sz="4" w:space="0" w:color="auto"/>
            </w:tcBorders>
            <w:vAlign w:val="center"/>
          </w:tcPr>
          <w:p w14:paraId="1FA7F544" w14:textId="77777777" w:rsidR="00682E79" w:rsidRPr="00297E92" w:rsidRDefault="00682E79" w:rsidP="00682E79">
            <w:pPr>
              <w:ind w:left="-57" w:right="-57"/>
              <w:jc w:val="center"/>
              <w:rPr>
                <w:b/>
                <w:i/>
                <w:sz w:val="15"/>
                <w:szCs w:val="15"/>
              </w:rPr>
            </w:pPr>
            <w:r w:rsidRPr="00297E92">
              <w:rPr>
                <w:b/>
                <w:i/>
                <w:sz w:val="15"/>
                <w:szCs w:val="15"/>
              </w:rPr>
              <w:t xml:space="preserve">Zmena reálnej hodnoty </w:t>
            </w:r>
            <w:r w:rsidRPr="00297E92">
              <w:rPr>
                <w:b/>
                <w:i/>
                <w:sz w:val="15"/>
                <w:szCs w:val="15"/>
              </w:rPr>
              <w:br/>
              <w:t>(+/-) s vplyvom na</w:t>
            </w:r>
          </w:p>
        </w:tc>
      </w:tr>
      <w:tr w:rsidR="00682E79" w:rsidRPr="00297E92" w14:paraId="408C2472" w14:textId="77777777" w:rsidTr="00682E79">
        <w:tc>
          <w:tcPr>
            <w:tcW w:w="4253" w:type="dxa"/>
            <w:vMerge/>
            <w:tcBorders>
              <w:bottom w:val="single" w:sz="4" w:space="0" w:color="auto"/>
            </w:tcBorders>
            <w:vAlign w:val="center"/>
          </w:tcPr>
          <w:p w14:paraId="7EC05E96" w14:textId="77777777" w:rsidR="00682E79" w:rsidRPr="00297E92" w:rsidRDefault="00682E79" w:rsidP="00682E79">
            <w:pPr>
              <w:jc w:val="center"/>
              <w:rPr>
                <w:b/>
                <w:i/>
                <w:sz w:val="15"/>
                <w:szCs w:val="15"/>
              </w:rPr>
            </w:pPr>
          </w:p>
        </w:tc>
        <w:tc>
          <w:tcPr>
            <w:tcW w:w="1276" w:type="dxa"/>
            <w:tcBorders>
              <w:top w:val="single" w:sz="4" w:space="0" w:color="auto"/>
              <w:bottom w:val="single" w:sz="4" w:space="0" w:color="auto"/>
            </w:tcBorders>
            <w:vAlign w:val="center"/>
          </w:tcPr>
          <w:p w14:paraId="34F9948F" w14:textId="77777777" w:rsidR="00682E79" w:rsidRPr="00297E92" w:rsidRDefault="00682E79" w:rsidP="00682E79">
            <w:pPr>
              <w:ind w:left="-57" w:right="-57"/>
              <w:jc w:val="center"/>
              <w:rPr>
                <w:b/>
                <w:i/>
                <w:sz w:val="15"/>
                <w:szCs w:val="15"/>
              </w:rPr>
            </w:pPr>
            <w:r w:rsidRPr="00297E92">
              <w:rPr>
                <w:b/>
                <w:i/>
                <w:sz w:val="15"/>
                <w:szCs w:val="15"/>
              </w:rPr>
              <w:t>Výsledok hospodárenia</w:t>
            </w:r>
          </w:p>
        </w:tc>
        <w:tc>
          <w:tcPr>
            <w:tcW w:w="1134" w:type="dxa"/>
            <w:tcBorders>
              <w:top w:val="single" w:sz="4" w:space="0" w:color="auto"/>
              <w:bottom w:val="single" w:sz="4" w:space="0" w:color="auto"/>
            </w:tcBorders>
            <w:vAlign w:val="center"/>
          </w:tcPr>
          <w:p w14:paraId="65C4F35C" w14:textId="77777777" w:rsidR="00682E79" w:rsidRPr="00297E92" w:rsidRDefault="00682E79" w:rsidP="00682E79">
            <w:pPr>
              <w:ind w:left="-57" w:right="-57"/>
              <w:jc w:val="center"/>
              <w:rPr>
                <w:b/>
                <w:i/>
                <w:sz w:val="15"/>
                <w:szCs w:val="15"/>
              </w:rPr>
            </w:pPr>
            <w:r w:rsidRPr="00297E92">
              <w:rPr>
                <w:b/>
                <w:i/>
                <w:sz w:val="15"/>
                <w:szCs w:val="15"/>
              </w:rPr>
              <w:t>Vlastné imanie</w:t>
            </w:r>
          </w:p>
        </w:tc>
        <w:tc>
          <w:tcPr>
            <w:tcW w:w="1275" w:type="dxa"/>
            <w:tcBorders>
              <w:top w:val="single" w:sz="4" w:space="0" w:color="auto"/>
              <w:bottom w:val="single" w:sz="4" w:space="0" w:color="auto"/>
            </w:tcBorders>
            <w:vAlign w:val="center"/>
          </w:tcPr>
          <w:p w14:paraId="4FB90037" w14:textId="77777777" w:rsidR="00682E79" w:rsidRPr="00297E92" w:rsidRDefault="00682E79" w:rsidP="00682E79">
            <w:pPr>
              <w:ind w:left="-57" w:right="-57"/>
              <w:jc w:val="center"/>
              <w:rPr>
                <w:b/>
                <w:i/>
                <w:sz w:val="15"/>
                <w:szCs w:val="15"/>
              </w:rPr>
            </w:pPr>
            <w:r w:rsidRPr="00297E92">
              <w:rPr>
                <w:b/>
                <w:i/>
                <w:sz w:val="15"/>
                <w:szCs w:val="15"/>
              </w:rPr>
              <w:t>Výsledok hospodárenia</w:t>
            </w:r>
          </w:p>
        </w:tc>
        <w:tc>
          <w:tcPr>
            <w:tcW w:w="1135" w:type="dxa"/>
            <w:tcBorders>
              <w:top w:val="single" w:sz="4" w:space="0" w:color="auto"/>
              <w:bottom w:val="single" w:sz="4" w:space="0" w:color="auto"/>
            </w:tcBorders>
            <w:vAlign w:val="center"/>
          </w:tcPr>
          <w:p w14:paraId="074A181F" w14:textId="77777777" w:rsidR="00682E79" w:rsidRPr="00297E92" w:rsidRDefault="00682E79" w:rsidP="00682E79">
            <w:pPr>
              <w:ind w:left="-57" w:right="-57"/>
              <w:jc w:val="center"/>
              <w:rPr>
                <w:b/>
                <w:i/>
                <w:sz w:val="15"/>
                <w:szCs w:val="15"/>
              </w:rPr>
            </w:pPr>
            <w:r w:rsidRPr="00297E92">
              <w:rPr>
                <w:b/>
                <w:i/>
                <w:sz w:val="15"/>
                <w:szCs w:val="15"/>
              </w:rPr>
              <w:t>Vlastné imanie</w:t>
            </w:r>
          </w:p>
        </w:tc>
      </w:tr>
      <w:tr w:rsidR="00226748" w:rsidRPr="00297E92" w14:paraId="079CA354" w14:textId="77777777" w:rsidTr="00682E79">
        <w:tc>
          <w:tcPr>
            <w:tcW w:w="4253" w:type="dxa"/>
            <w:tcBorders>
              <w:top w:val="single" w:sz="4" w:space="0" w:color="auto"/>
              <w:bottom w:val="nil"/>
            </w:tcBorders>
            <w:vAlign w:val="bottom"/>
          </w:tcPr>
          <w:p w14:paraId="5B5EF251" w14:textId="77777777" w:rsidR="00226748" w:rsidRPr="00297E92" w:rsidRDefault="00226748" w:rsidP="00226748">
            <w:pPr>
              <w:jc w:val="left"/>
              <w:rPr>
                <w:snapToGrid w:val="0"/>
                <w:sz w:val="15"/>
                <w:lang w:eastAsia="sk-SK"/>
              </w:rPr>
            </w:pPr>
            <w:r w:rsidRPr="00297E92">
              <w:rPr>
                <w:snapToGrid w:val="0"/>
                <w:sz w:val="15"/>
              </w:rPr>
              <w:t>Deriváty určené na obchodovanie</w:t>
            </w:r>
          </w:p>
        </w:tc>
        <w:tc>
          <w:tcPr>
            <w:tcW w:w="1276" w:type="dxa"/>
            <w:tcBorders>
              <w:top w:val="single" w:sz="4" w:space="0" w:color="auto"/>
              <w:bottom w:val="nil"/>
            </w:tcBorders>
            <w:vAlign w:val="bottom"/>
          </w:tcPr>
          <w:p w14:paraId="64830383" w14:textId="621B9440" w:rsidR="00226748" w:rsidRPr="00297E92" w:rsidRDefault="000F4216" w:rsidP="00226748">
            <w:pPr>
              <w:jc w:val="right"/>
              <w:rPr>
                <w:snapToGrid w:val="0"/>
                <w:sz w:val="15"/>
                <w:lang w:eastAsia="sk-SK"/>
              </w:rPr>
            </w:pPr>
            <w:r>
              <w:rPr>
                <w:snapToGrid w:val="0"/>
                <w:sz w:val="15"/>
                <w:lang w:eastAsia="sk-SK"/>
              </w:rPr>
              <w:t>(34 051)</w:t>
            </w:r>
          </w:p>
        </w:tc>
        <w:tc>
          <w:tcPr>
            <w:tcW w:w="1134" w:type="dxa"/>
            <w:tcBorders>
              <w:top w:val="single" w:sz="4" w:space="0" w:color="auto"/>
              <w:bottom w:val="nil"/>
            </w:tcBorders>
            <w:vAlign w:val="bottom"/>
          </w:tcPr>
          <w:p w14:paraId="112A9C9F" w14:textId="57134CEA" w:rsidR="00226748" w:rsidRPr="00297E92" w:rsidRDefault="00226748" w:rsidP="00226748">
            <w:pPr>
              <w:jc w:val="right"/>
              <w:rPr>
                <w:snapToGrid w:val="0"/>
                <w:sz w:val="15"/>
                <w:lang w:eastAsia="sk-SK"/>
              </w:rPr>
            </w:pPr>
          </w:p>
        </w:tc>
        <w:tc>
          <w:tcPr>
            <w:tcW w:w="1275" w:type="dxa"/>
            <w:tcBorders>
              <w:top w:val="single" w:sz="4" w:space="0" w:color="auto"/>
              <w:bottom w:val="nil"/>
            </w:tcBorders>
            <w:vAlign w:val="bottom"/>
          </w:tcPr>
          <w:p w14:paraId="2AC7460C" w14:textId="1A7A9BE8" w:rsidR="00226748" w:rsidRPr="00297E92" w:rsidRDefault="00226748" w:rsidP="0072512B">
            <w:pPr>
              <w:jc w:val="right"/>
              <w:rPr>
                <w:snapToGrid w:val="0"/>
                <w:sz w:val="15"/>
                <w:lang w:eastAsia="sk-SK"/>
              </w:rPr>
            </w:pPr>
            <w:r w:rsidRPr="00297E92">
              <w:rPr>
                <w:snapToGrid w:val="0"/>
                <w:sz w:val="15"/>
                <w:lang w:eastAsia="sk-SK"/>
              </w:rPr>
              <w:t>37 353</w:t>
            </w:r>
          </w:p>
        </w:tc>
        <w:tc>
          <w:tcPr>
            <w:tcW w:w="1135" w:type="dxa"/>
            <w:tcBorders>
              <w:top w:val="single" w:sz="4" w:space="0" w:color="auto"/>
              <w:bottom w:val="nil"/>
            </w:tcBorders>
            <w:vAlign w:val="bottom"/>
          </w:tcPr>
          <w:p w14:paraId="39D6FC5F" w14:textId="6CBBC029" w:rsidR="00226748" w:rsidRPr="00297E92" w:rsidRDefault="00226748" w:rsidP="00226748">
            <w:pPr>
              <w:jc w:val="right"/>
              <w:rPr>
                <w:snapToGrid w:val="0"/>
                <w:sz w:val="15"/>
                <w:lang w:eastAsia="sk-SK"/>
              </w:rPr>
            </w:pPr>
            <w:r w:rsidRPr="00297E92">
              <w:rPr>
                <w:snapToGrid w:val="0"/>
                <w:sz w:val="15"/>
                <w:lang w:eastAsia="sk-SK"/>
              </w:rPr>
              <w:t>-</w:t>
            </w:r>
          </w:p>
        </w:tc>
      </w:tr>
      <w:tr w:rsidR="00226748" w:rsidRPr="00297E92" w14:paraId="6D1E2EEE" w14:textId="77777777" w:rsidTr="00682E79">
        <w:tc>
          <w:tcPr>
            <w:tcW w:w="4253" w:type="dxa"/>
            <w:tcBorders>
              <w:top w:val="nil"/>
            </w:tcBorders>
            <w:vAlign w:val="bottom"/>
          </w:tcPr>
          <w:p w14:paraId="1F3286B0" w14:textId="77777777" w:rsidR="00226748" w:rsidRPr="00297E92" w:rsidRDefault="00226748" w:rsidP="00226748">
            <w:pPr>
              <w:jc w:val="left"/>
              <w:rPr>
                <w:snapToGrid w:val="0"/>
                <w:sz w:val="15"/>
              </w:rPr>
            </w:pPr>
            <w:r w:rsidRPr="00297E92">
              <w:rPr>
                <w:snapToGrid w:val="0"/>
                <w:sz w:val="15"/>
              </w:rPr>
              <w:t xml:space="preserve">Zabezpečovacie deriváty </w:t>
            </w:r>
          </w:p>
        </w:tc>
        <w:tc>
          <w:tcPr>
            <w:tcW w:w="1276" w:type="dxa"/>
            <w:tcBorders>
              <w:top w:val="nil"/>
            </w:tcBorders>
            <w:vAlign w:val="bottom"/>
          </w:tcPr>
          <w:p w14:paraId="7065D81D" w14:textId="79C7DD87" w:rsidR="00226748" w:rsidRPr="00297E92" w:rsidRDefault="00226748" w:rsidP="00226748">
            <w:pPr>
              <w:jc w:val="right"/>
              <w:rPr>
                <w:snapToGrid w:val="0"/>
                <w:sz w:val="15"/>
                <w:lang w:eastAsia="sk-SK"/>
              </w:rPr>
            </w:pPr>
          </w:p>
        </w:tc>
        <w:tc>
          <w:tcPr>
            <w:tcW w:w="1134" w:type="dxa"/>
            <w:tcBorders>
              <w:top w:val="nil"/>
            </w:tcBorders>
            <w:vAlign w:val="bottom"/>
          </w:tcPr>
          <w:p w14:paraId="0E20C9FF" w14:textId="038A6EF8" w:rsidR="00226748" w:rsidRPr="00297E92" w:rsidRDefault="00226748" w:rsidP="00226748">
            <w:pPr>
              <w:jc w:val="right"/>
              <w:rPr>
                <w:snapToGrid w:val="0"/>
                <w:sz w:val="15"/>
                <w:lang w:eastAsia="sk-SK"/>
              </w:rPr>
            </w:pPr>
          </w:p>
        </w:tc>
        <w:tc>
          <w:tcPr>
            <w:tcW w:w="1275" w:type="dxa"/>
            <w:tcBorders>
              <w:top w:val="nil"/>
            </w:tcBorders>
            <w:vAlign w:val="bottom"/>
          </w:tcPr>
          <w:p w14:paraId="1AF2000D" w14:textId="70CFDB5C" w:rsidR="00226748" w:rsidRPr="00297E92" w:rsidRDefault="00226748" w:rsidP="00226748">
            <w:pPr>
              <w:jc w:val="right"/>
              <w:rPr>
                <w:snapToGrid w:val="0"/>
                <w:sz w:val="15"/>
                <w:lang w:eastAsia="sk-SK"/>
              </w:rPr>
            </w:pPr>
            <w:r w:rsidRPr="00297E92">
              <w:rPr>
                <w:snapToGrid w:val="0"/>
                <w:sz w:val="15"/>
                <w:lang w:eastAsia="sk-SK"/>
              </w:rPr>
              <w:t>-</w:t>
            </w:r>
          </w:p>
        </w:tc>
        <w:tc>
          <w:tcPr>
            <w:tcW w:w="1135" w:type="dxa"/>
            <w:tcBorders>
              <w:top w:val="nil"/>
            </w:tcBorders>
            <w:vAlign w:val="bottom"/>
          </w:tcPr>
          <w:p w14:paraId="50F89FFB" w14:textId="711F4C42" w:rsidR="00226748" w:rsidRPr="00297E92" w:rsidRDefault="00226748" w:rsidP="00226748">
            <w:pPr>
              <w:jc w:val="right"/>
              <w:rPr>
                <w:snapToGrid w:val="0"/>
                <w:sz w:val="15"/>
                <w:lang w:eastAsia="sk-SK"/>
              </w:rPr>
            </w:pPr>
            <w:r w:rsidRPr="00297E92">
              <w:rPr>
                <w:snapToGrid w:val="0"/>
                <w:sz w:val="15"/>
                <w:lang w:eastAsia="sk-SK"/>
              </w:rPr>
              <w:t>-</w:t>
            </w:r>
          </w:p>
        </w:tc>
      </w:tr>
    </w:tbl>
    <w:p w14:paraId="39FB5CFE" w14:textId="77777777" w:rsidR="00562C52" w:rsidRPr="00297E92" w:rsidRDefault="00562C52" w:rsidP="00562C52">
      <w:pPr>
        <w:rPr>
          <w:snapToGrid w:val="0"/>
        </w:rPr>
      </w:pPr>
    </w:p>
    <w:p w14:paraId="7B2B51EA" w14:textId="77777777" w:rsidR="00562C52" w:rsidRPr="00297E92" w:rsidRDefault="00562C52" w:rsidP="00562C52">
      <w:pPr>
        <w:rPr>
          <w:snapToGrid w:val="0"/>
        </w:rPr>
      </w:pPr>
    </w:p>
    <w:p w14:paraId="47F26F73" w14:textId="77777777" w:rsidR="009A3E92" w:rsidRPr="00297E92" w:rsidRDefault="009A3E92" w:rsidP="009A3E92">
      <w:pPr>
        <w:rPr>
          <w:highlight w:val="yellow"/>
          <w:lang w:eastAsia="sk-SK"/>
        </w:rPr>
      </w:pPr>
    </w:p>
    <w:p w14:paraId="3AAA68EB" w14:textId="77777777" w:rsidR="002F78A4" w:rsidRPr="00297E92" w:rsidRDefault="002F78A4" w:rsidP="002F78A4">
      <w:pPr>
        <w:rPr>
          <w:snapToGrid w:val="0"/>
          <w:sz w:val="14"/>
          <w:highlight w:val="yellow"/>
          <w:lang w:eastAsia="sk-SK"/>
        </w:rPr>
      </w:pPr>
    </w:p>
    <w:p w14:paraId="3687C68E" w14:textId="77777777" w:rsidR="00CC7F14" w:rsidRPr="00297E92" w:rsidRDefault="00CC7F14" w:rsidP="002F78A4">
      <w:pPr>
        <w:rPr>
          <w:snapToGrid w:val="0"/>
          <w:highlight w:val="yellow"/>
          <w:lang w:eastAsia="sk-SK"/>
        </w:rPr>
      </w:pPr>
    </w:p>
    <w:p w14:paraId="11D8FE7F" w14:textId="77777777" w:rsidR="0036037C" w:rsidRPr="00297E92" w:rsidRDefault="0036037C" w:rsidP="002F78A4">
      <w:pPr>
        <w:rPr>
          <w:snapToGrid w:val="0"/>
          <w:highlight w:val="yellow"/>
          <w:lang w:eastAsia="sk-SK"/>
        </w:rPr>
        <w:sectPr w:rsidR="0036037C" w:rsidRPr="00297E92" w:rsidSect="00E56958">
          <w:headerReference w:type="default" r:id="rId111"/>
          <w:footerReference w:type="default" r:id="rId112"/>
          <w:pgSz w:w="11907" w:h="16840" w:code="9"/>
          <w:pgMar w:top="1418" w:right="1418" w:bottom="992" w:left="1418" w:header="851" w:footer="680" w:gutter="0"/>
          <w:cols w:space="708"/>
          <w:docGrid w:linePitch="360"/>
        </w:sectPr>
      </w:pPr>
    </w:p>
    <w:p w14:paraId="4CA7F77F" w14:textId="77777777" w:rsidR="008B4D2C" w:rsidRPr="00297E92" w:rsidRDefault="008B4D2C" w:rsidP="00E83254">
      <w:pPr>
        <w:pStyle w:val="Nadpis1"/>
      </w:pPr>
      <w:r w:rsidRPr="00297E92">
        <w:lastRenderedPageBreak/>
        <w:t>Výnosy</w:t>
      </w:r>
    </w:p>
    <w:p w14:paraId="62CEA72A" w14:textId="77777777" w:rsidR="008B4D2C" w:rsidRPr="00297E92" w:rsidRDefault="008B4D2C" w:rsidP="008B4D2C">
      <w:pPr>
        <w:rPr>
          <w:sz w:val="14"/>
        </w:rPr>
      </w:pPr>
    </w:p>
    <w:p w14:paraId="2CEFE2E8" w14:textId="77777777" w:rsidR="008B4D2C" w:rsidRPr="00297E92" w:rsidRDefault="008B4D2C" w:rsidP="00E83254">
      <w:pPr>
        <w:pStyle w:val="Nadpis2"/>
      </w:pPr>
      <w:r w:rsidRPr="00297E92">
        <w:t>Výnosy z hospodárskej činnosti</w:t>
      </w:r>
    </w:p>
    <w:p w14:paraId="09E0A04C" w14:textId="77777777" w:rsidR="008B4D2C" w:rsidRPr="00297E92" w:rsidRDefault="008B4D2C" w:rsidP="008B4D2C">
      <w:pPr>
        <w:rPr>
          <w:b/>
          <w:snapToGrid w:val="0"/>
          <w:sz w:val="14"/>
          <w:lang w:eastAsia="sk-SK"/>
        </w:rPr>
      </w:pPr>
    </w:p>
    <w:p w14:paraId="09723810" w14:textId="77777777" w:rsidR="008B4D2C" w:rsidRPr="00297E92" w:rsidRDefault="008B4D2C" w:rsidP="00E83254">
      <w:pPr>
        <w:pStyle w:val="Nadpis3"/>
      </w:pPr>
      <w:r w:rsidRPr="00297E92">
        <w:t xml:space="preserve">Tržby z predaja tovaru, vlastných výrobkov a služieb </w:t>
      </w:r>
      <w:r w:rsidR="00EB5F33" w:rsidRPr="00297E92">
        <w:t>/ Čistý obrat</w:t>
      </w:r>
    </w:p>
    <w:p w14:paraId="7DDD76FB" w14:textId="77777777" w:rsidR="008B4D2C" w:rsidRPr="00297E92" w:rsidRDefault="008B4D2C" w:rsidP="008B4D2C">
      <w:pPr>
        <w:rPr>
          <w:snapToGrid w:val="0"/>
          <w:sz w:val="14"/>
          <w:lang w:eastAsia="sk-SK"/>
        </w:rPr>
      </w:pPr>
      <w:r w:rsidRPr="00297E92">
        <w:rPr>
          <w:snapToGrid w:val="0"/>
          <w:sz w:val="14"/>
          <w:lang w:eastAsia="sk-SK"/>
        </w:rPr>
        <w:t xml:space="preserve"> </w:t>
      </w:r>
    </w:p>
    <w:p w14:paraId="342A6BBA" w14:textId="77777777" w:rsidR="008B4D2C" w:rsidRPr="00297E92" w:rsidRDefault="008B4D2C" w:rsidP="008B4D2C">
      <w:pPr>
        <w:rPr>
          <w:snapToGrid w:val="0"/>
          <w:lang w:eastAsia="sk-SK"/>
        </w:rPr>
      </w:pPr>
      <w:r w:rsidRPr="00297E92">
        <w:rPr>
          <w:snapToGrid w:val="0"/>
          <w:lang w:eastAsia="sk-SK"/>
        </w:rPr>
        <w:t>Tržby za vlastné výkony a tovar podľa typov výrobkov a služieb a podľa hlavných oblastí odbytu:</w:t>
      </w:r>
    </w:p>
    <w:p w14:paraId="5A7391D0" w14:textId="77777777" w:rsidR="002F78A4" w:rsidRPr="00297E92" w:rsidRDefault="002F78A4" w:rsidP="002F78A4">
      <w:pPr>
        <w:rPr>
          <w:snapToGrid w:val="0"/>
          <w:sz w:val="14"/>
          <w:lang w:eastAsia="sk-SK"/>
        </w:rPr>
      </w:pPr>
    </w:p>
    <w:tbl>
      <w:tblPr>
        <w:tblW w:w="5000" w:type="pct"/>
        <w:tblInd w:w="108" w:type="dxa"/>
        <w:tblLook w:val="04A0" w:firstRow="1" w:lastRow="0" w:firstColumn="1" w:lastColumn="0" w:noHBand="0" w:noVBand="1"/>
      </w:tblPr>
      <w:tblGrid>
        <w:gridCol w:w="3803"/>
        <w:gridCol w:w="1434"/>
        <w:gridCol w:w="1260"/>
        <w:gridCol w:w="1266"/>
        <w:gridCol w:w="1230"/>
        <w:gridCol w:w="1123"/>
        <w:gridCol w:w="1090"/>
        <w:gridCol w:w="11"/>
        <w:gridCol w:w="1375"/>
        <w:gridCol w:w="1412"/>
      </w:tblGrid>
      <w:tr w:rsidR="009C37A3" w:rsidRPr="00297E92" w14:paraId="2990A3CA" w14:textId="77777777" w:rsidTr="00964F0B">
        <w:tc>
          <w:tcPr>
            <w:tcW w:w="1358" w:type="pct"/>
            <w:vMerge w:val="restart"/>
            <w:tcBorders>
              <w:top w:val="single" w:sz="8" w:space="0" w:color="auto"/>
              <w:left w:val="nil"/>
              <w:bottom w:val="nil"/>
              <w:right w:val="nil"/>
            </w:tcBorders>
            <w:shd w:val="clear" w:color="auto" w:fill="auto"/>
            <w:vAlign w:val="center"/>
            <w:hideMark/>
          </w:tcPr>
          <w:p w14:paraId="0D3F55F1" w14:textId="77777777" w:rsidR="00EB5F33" w:rsidRPr="00297E92" w:rsidRDefault="00EB5F33" w:rsidP="00EB5F33">
            <w:pPr>
              <w:ind w:left="176" w:hanging="176"/>
              <w:jc w:val="left"/>
              <w:rPr>
                <w:b/>
                <w:i/>
                <w:sz w:val="15"/>
              </w:rPr>
            </w:pPr>
            <w:r w:rsidRPr="00297E92">
              <w:rPr>
                <w:rFonts w:cs="Arial"/>
                <w:b/>
                <w:bCs/>
                <w:i/>
                <w:iCs/>
                <w:sz w:val="15"/>
                <w:szCs w:val="15"/>
              </w:rPr>
              <w:t>Typ výrobkov, tovarov, služieb/</w:t>
            </w:r>
            <w:r w:rsidRPr="00297E92">
              <w:rPr>
                <w:b/>
                <w:i/>
                <w:sz w:val="15"/>
              </w:rPr>
              <w:t>Oblasť odbytu</w:t>
            </w:r>
          </w:p>
        </w:tc>
        <w:tc>
          <w:tcPr>
            <w:tcW w:w="962" w:type="pct"/>
            <w:gridSpan w:val="2"/>
            <w:tcBorders>
              <w:top w:val="single" w:sz="8" w:space="0" w:color="auto"/>
              <w:left w:val="nil"/>
              <w:bottom w:val="nil"/>
              <w:right w:val="nil"/>
            </w:tcBorders>
            <w:shd w:val="clear" w:color="auto" w:fill="auto"/>
            <w:vAlign w:val="center"/>
            <w:hideMark/>
          </w:tcPr>
          <w:p w14:paraId="51D0ABCF" w14:textId="77777777" w:rsidR="00EB5F33" w:rsidRPr="00297E92" w:rsidRDefault="00EB5F33" w:rsidP="00EB5F33">
            <w:pPr>
              <w:jc w:val="center"/>
              <w:rPr>
                <w:b/>
                <w:i/>
                <w:sz w:val="15"/>
              </w:rPr>
            </w:pPr>
            <w:r w:rsidRPr="00297E92">
              <w:rPr>
                <w:b/>
                <w:i/>
                <w:sz w:val="15"/>
              </w:rPr>
              <w:t>Slovensko</w:t>
            </w:r>
          </w:p>
        </w:tc>
        <w:tc>
          <w:tcPr>
            <w:tcW w:w="891" w:type="pct"/>
            <w:gridSpan w:val="2"/>
            <w:tcBorders>
              <w:top w:val="single" w:sz="8" w:space="0" w:color="auto"/>
              <w:left w:val="nil"/>
              <w:bottom w:val="nil"/>
              <w:right w:val="nil"/>
            </w:tcBorders>
            <w:shd w:val="clear" w:color="auto" w:fill="auto"/>
            <w:vAlign w:val="center"/>
            <w:hideMark/>
          </w:tcPr>
          <w:p w14:paraId="4D5BF2F3" w14:textId="77777777" w:rsidR="00EB5F33" w:rsidRPr="00297E92" w:rsidRDefault="00EB5F33" w:rsidP="00EB5F33">
            <w:pPr>
              <w:jc w:val="center"/>
              <w:rPr>
                <w:b/>
                <w:i/>
                <w:sz w:val="15"/>
              </w:rPr>
            </w:pPr>
            <w:r w:rsidRPr="00297E92">
              <w:rPr>
                <w:rFonts w:cs="Arial"/>
                <w:b/>
                <w:bCs/>
                <w:i/>
                <w:iCs/>
                <w:sz w:val="15"/>
                <w:szCs w:val="15"/>
              </w:rPr>
              <w:t>Zahraničie (EU)</w:t>
            </w:r>
          </w:p>
        </w:tc>
        <w:tc>
          <w:tcPr>
            <w:tcW w:w="790" w:type="pct"/>
            <w:gridSpan w:val="2"/>
            <w:tcBorders>
              <w:top w:val="single" w:sz="8" w:space="0" w:color="auto"/>
              <w:left w:val="nil"/>
              <w:bottom w:val="nil"/>
              <w:right w:val="nil"/>
            </w:tcBorders>
            <w:shd w:val="clear" w:color="auto" w:fill="auto"/>
            <w:vAlign w:val="center"/>
            <w:hideMark/>
          </w:tcPr>
          <w:p w14:paraId="5B842A72" w14:textId="02965B4F" w:rsidR="00EB5F33" w:rsidRPr="00297E92" w:rsidRDefault="00EB5F33" w:rsidP="00EB5F33">
            <w:pPr>
              <w:jc w:val="center"/>
              <w:rPr>
                <w:b/>
                <w:i/>
                <w:sz w:val="15"/>
              </w:rPr>
            </w:pPr>
            <w:r w:rsidRPr="00297E92">
              <w:rPr>
                <w:rFonts w:cs="Arial"/>
                <w:b/>
                <w:bCs/>
                <w:i/>
                <w:iCs/>
                <w:sz w:val="15"/>
                <w:szCs w:val="15"/>
              </w:rPr>
              <w:t xml:space="preserve">Zahraničie </w:t>
            </w:r>
            <w:r w:rsidR="00D4489E">
              <w:rPr>
                <w:rFonts w:cs="Arial"/>
                <w:b/>
                <w:bCs/>
                <w:i/>
                <w:iCs/>
                <w:sz w:val="15"/>
                <w:szCs w:val="15"/>
              </w:rPr>
              <w:br/>
            </w:r>
            <w:r w:rsidRPr="00297E92">
              <w:rPr>
                <w:rFonts w:cs="Arial"/>
                <w:b/>
                <w:bCs/>
                <w:i/>
                <w:iCs/>
                <w:sz w:val="15"/>
                <w:szCs w:val="15"/>
              </w:rPr>
              <w:t>(tretie krajiny)</w:t>
            </w:r>
          </w:p>
        </w:tc>
        <w:tc>
          <w:tcPr>
            <w:tcW w:w="999" w:type="pct"/>
            <w:gridSpan w:val="3"/>
            <w:tcBorders>
              <w:top w:val="single" w:sz="8" w:space="0" w:color="auto"/>
              <w:left w:val="nil"/>
              <w:bottom w:val="nil"/>
              <w:right w:val="nil"/>
            </w:tcBorders>
            <w:shd w:val="clear" w:color="auto" w:fill="auto"/>
            <w:vAlign w:val="center"/>
            <w:hideMark/>
          </w:tcPr>
          <w:p w14:paraId="785D2CE7" w14:textId="77777777" w:rsidR="00EB5F33" w:rsidRPr="00297E92" w:rsidRDefault="00EB5F33" w:rsidP="00EB5F33">
            <w:pPr>
              <w:jc w:val="center"/>
              <w:rPr>
                <w:b/>
                <w:i/>
                <w:sz w:val="15"/>
              </w:rPr>
            </w:pPr>
            <w:r w:rsidRPr="00297E92">
              <w:rPr>
                <w:b/>
                <w:i/>
                <w:sz w:val="15"/>
              </w:rPr>
              <w:t>Celkom</w:t>
            </w:r>
          </w:p>
        </w:tc>
      </w:tr>
      <w:tr w:rsidR="00A83323" w:rsidRPr="00297E92" w14:paraId="1785C859" w14:textId="77777777" w:rsidTr="00964F0B">
        <w:tc>
          <w:tcPr>
            <w:tcW w:w="1358" w:type="pct"/>
            <w:vMerge/>
            <w:tcBorders>
              <w:top w:val="single" w:sz="8" w:space="0" w:color="auto"/>
              <w:left w:val="nil"/>
              <w:bottom w:val="single" w:sz="4" w:space="0" w:color="auto"/>
              <w:right w:val="nil"/>
            </w:tcBorders>
            <w:vAlign w:val="center"/>
            <w:hideMark/>
          </w:tcPr>
          <w:p w14:paraId="2CE83841" w14:textId="77777777" w:rsidR="00EB5F33" w:rsidRPr="00297E92" w:rsidRDefault="00EB5F33" w:rsidP="00EB5F33">
            <w:pPr>
              <w:ind w:left="176" w:hanging="176"/>
              <w:jc w:val="left"/>
              <w:rPr>
                <w:b/>
                <w:i/>
                <w:sz w:val="15"/>
              </w:rPr>
            </w:pPr>
          </w:p>
        </w:tc>
        <w:tc>
          <w:tcPr>
            <w:tcW w:w="512" w:type="pct"/>
            <w:tcBorders>
              <w:top w:val="single" w:sz="4" w:space="0" w:color="auto"/>
              <w:left w:val="nil"/>
              <w:bottom w:val="single" w:sz="4" w:space="0" w:color="auto"/>
              <w:right w:val="nil"/>
            </w:tcBorders>
            <w:shd w:val="clear" w:color="auto" w:fill="auto"/>
            <w:vAlign w:val="center"/>
            <w:hideMark/>
          </w:tcPr>
          <w:p w14:paraId="63C2CE1B" w14:textId="58BD7949" w:rsidR="00EB5F33" w:rsidRPr="00297E92" w:rsidRDefault="00EB5F33" w:rsidP="00EB5F33">
            <w:pPr>
              <w:jc w:val="center"/>
              <w:rPr>
                <w:b/>
                <w:i/>
                <w:sz w:val="15"/>
              </w:rPr>
            </w:pPr>
            <w:r w:rsidRPr="00297E92">
              <w:rPr>
                <w:rFonts w:cs="Arial"/>
                <w:b/>
                <w:bCs/>
                <w:i/>
                <w:iCs/>
                <w:sz w:val="15"/>
                <w:szCs w:val="15"/>
              </w:rPr>
              <w:t>201</w:t>
            </w:r>
            <w:r w:rsidR="00226748">
              <w:rPr>
                <w:rFonts w:cs="Arial"/>
                <w:b/>
                <w:bCs/>
                <w:i/>
                <w:iCs/>
                <w:sz w:val="15"/>
                <w:szCs w:val="15"/>
              </w:rPr>
              <w:t>6</w:t>
            </w:r>
          </w:p>
        </w:tc>
        <w:tc>
          <w:tcPr>
            <w:tcW w:w="450" w:type="pct"/>
            <w:tcBorders>
              <w:top w:val="single" w:sz="4" w:space="0" w:color="auto"/>
              <w:left w:val="nil"/>
              <w:bottom w:val="single" w:sz="4" w:space="0" w:color="auto"/>
              <w:right w:val="nil"/>
            </w:tcBorders>
            <w:shd w:val="clear" w:color="auto" w:fill="auto"/>
            <w:vAlign w:val="center"/>
            <w:hideMark/>
          </w:tcPr>
          <w:p w14:paraId="4369E05D" w14:textId="77E2C25A" w:rsidR="00EB5F33" w:rsidRPr="00297E92" w:rsidRDefault="00EB5F33" w:rsidP="00EB5F33">
            <w:pPr>
              <w:jc w:val="center"/>
              <w:rPr>
                <w:b/>
                <w:i/>
                <w:sz w:val="15"/>
              </w:rPr>
            </w:pPr>
            <w:r w:rsidRPr="00297E92">
              <w:rPr>
                <w:b/>
                <w:i/>
                <w:sz w:val="15"/>
              </w:rPr>
              <w:t>201</w:t>
            </w:r>
            <w:r w:rsidR="00226748">
              <w:rPr>
                <w:b/>
                <w:i/>
                <w:sz w:val="15"/>
              </w:rPr>
              <w:t>5</w:t>
            </w:r>
          </w:p>
        </w:tc>
        <w:tc>
          <w:tcPr>
            <w:tcW w:w="452" w:type="pct"/>
            <w:tcBorders>
              <w:top w:val="single" w:sz="4" w:space="0" w:color="auto"/>
              <w:left w:val="nil"/>
              <w:bottom w:val="single" w:sz="4" w:space="0" w:color="auto"/>
              <w:right w:val="nil"/>
            </w:tcBorders>
            <w:shd w:val="clear" w:color="auto" w:fill="auto"/>
            <w:vAlign w:val="center"/>
            <w:hideMark/>
          </w:tcPr>
          <w:p w14:paraId="4FD1219B" w14:textId="5146F8EC" w:rsidR="00EB5F33" w:rsidRPr="00297E92" w:rsidRDefault="00EB5F33">
            <w:pPr>
              <w:jc w:val="center"/>
              <w:rPr>
                <w:b/>
                <w:i/>
                <w:sz w:val="15"/>
              </w:rPr>
            </w:pPr>
            <w:r w:rsidRPr="00297E92">
              <w:rPr>
                <w:rFonts w:cs="Arial"/>
                <w:b/>
                <w:bCs/>
                <w:i/>
                <w:iCs/>
                <w:sz w:val="15"/>
                <w:szCs w:val="15"/>
              </w:rPr>
              <w:t>201</w:t>
            </w:r>
            <w:r w:rsidR="00226748">
              <w:rPr>
                <w:rFonts w:cs="Arial"/>
                <w:b/>
                <w:bCs/>
                <w:i/>
                <w:iCs/>
                <w:sz w:val="15"/>
                <w:szCs w:val="15"/>
              </w:rPr>
              <w:t>6</w:t>
            </w:r>
          </w:p>
        </w:tc>
        <w:tc>
          <w:tcPr>
            <w:tcW w:w="439" w:type="pct"/>
            <w:tcBorders>
              <w:top w:val="single" w:sz="4" w:space="0" w:color="auto"/>
              <w:left w:val="nil"/>
              <w:bottom w:val="single" w:sz="4" w:space="0" w:color="auto"/>
              <w:right w:val="nil"/>
            </w:tcBorders>
            <w:shd w:val="clear" w:color="auto" w:fill="auto"/>
            <w:vAlign w:val="center"/>
            <w:hideMark/>
          </w:tcPr>
          <w:p w14:paraId="25031EA3" w14:textId="2AC843E3" w:rsidR="00EB5F33" w:rsidRPr="00297E92" w:rsidRDefault="00EB5F33" w:rsidP="00EB5F33">
            <w:pPr>
              <w:jc w:val="center"/>
              <w:rPr>
                <w:b/>
                <w:i/>
                <w:sz w:val="15"/>
              </w:rPr>
            </w:pPr>
            <w:r w:rsidRPr="00297E92">
              <w:rPr>
                <w:rFonts w:cs="Arial"/>
                <w:b/>
                <w:bCs/>
                <w:i/>
                <w:iCs/>
                <w:sz w:val="15"/>
                <w:szCs w:val="15"/>
              </w:rPr>
              <w:t>201</w:t>
            </w:r>
            <w:r w:rsidR="00226748">
              <w:rPr>
                <w:rFonts w:cs="Arial"/>
                <w:b/>
                <w:bCs/>
                <w:i/>
                <w:iCs/>
                <w:sz w:val="15"/>
                <w:szCs w:val="15"/>
              </w:rPr>
              <w:t>5</w:t>
            </w:r>
          </w:p>
        </w:tc>
        <w:tc>
          <w:tcPr>
            <w:tcW w:w="401" w:type="pct"/>
            <w:tcBorders>
              <w:top w:val="single" w:sz="4" w:space="0" w:color="auto"/>
              <w:left w:val="nil"/>
              <w:bottom w:val="single" w:sz="4" w:space="0" w:color="auto"/>
              <w:right w:val="nil"/>
            </w:tcBorders>
            <w:shd w:val="clear" w:color="auto" w:fill="auto"/>
            <w:vAlign w:val="center"/>
            <w:hideMark/>
          </w:tcPr>
          <w:p w14:paraId="03BB1934" w14:textId="5FE1203F" w:rsidR="00EB5F33" w:rsidRPr="00297E92" w:rsidRDefault="00EB5F33" w:rsidP="00EB5F33">
            <w:pPr>
              <w:jc w:val="center"/>
              <w:rPr>
                <w:b/>
                <w:i/>
                <w:sz w:val="15"/>
              </w:rPr>
            </w:pPr>
            <w:r w:rsidRPr="00297E92">
              <w:rPr>
                <w:rFonts w:cs="Arial"/>
                <w:b/>
                <w:bCs/>
                <w:i/>
                <w:iCs/>
                <w:sz w:val="15"/>
                <w:szCs w:val="15"/>
              </w:rPr>
              <w:t>201</w:t>
            </w:r>
            <w:r w:rsidR="00226748">
              <w:rPr>
                <w:rFonts w:cs="Arial"/>
                <w:b/>
                <w:bCs/>
                <w:i/>
                <w:iCs/>
                <w:sz w:val="15"/>
                <w:szCs w:val="15"/>
              </w:rPr>
              <w:t>6</w:t>
            </w:r>
          </w:p>
        </w:tc>
        <w:tc>
          <w:tcPr>
            <w:tcW w:w="389" w:type="pct"/>
            <w:tcBorders>
              <w:top w:val="single" w:sz="4" w:space="0" w:color="auto"/>
              <w:left w:val="nil"/>
              <w:bottom w:val="single" w:sz="4" w:space="0" w:color="auto"/>
              <w:right w:val="nil"/>
            </w:tcBorders>
            <w:shd w:val="clear" w:color="auto" w:fill="auto"/>
            <w:vAlign w:val="center"/>
            <w:hideMark/>
          </w:tcPr>
          <w:p w14:paraId="3BC28608" w14:textId="5A9F0759" w:rsidR="00EB5F33" w:rsidRPr="00297E92" w:rsidRDefault="00EB5F33" w:rsidP="00EB5F33">
            <w:pPr>
              <w:jc w:val="center"/>
              <w:rPr>
                <w:b/>
                <w:i/>
                <w:sz w:val="15"/>
              </w:rPr>
            </w:pPr>
            <w:r w:rsidRPr="00297E92">
              <w:rPr>
                <w:rFonts w:cs="Arial"/>
                <w:b/>
                <w:bCs/>
                <w:i/>
                <w:iCs/>
                <w:sz w:val="15"/>
                <w:szCs w:val="15"/>
              </w:rPr>
              <w:t>201</w:t>
            </w:r>
            <w:r w:rsidR="00226748">
              <w:rPr>
                <w:rFonts w:cs="Arial"/>
                <w:b/>
                <w:bCs/>
                <w:i/>
                <w:iCs/>
                <w:sz w:val="15"/>
                <w:szCs w:val="15"/>
              </w:rPr>
              <w:t>5</w:t>
            </w:r>
          </w:p>
        </w:tc>
        <w:tc>
          <w:tcPr>
            <w:tcW w:w="495" w:type="pct"/>
            <w:gridSpan w:val="2"/>
            <w:tcBorders>
              <w:top w:val="single" w:sz="4" w:space="0" w:color="auto"/>
              <w:left w:val="nil"/>
              <w:bottom w:val="single" w:sz="4" w:space="0" w:color="auto"/>
              <w:right w:val="nil"/>
            </w:tcBorders>
            <w:shd w:val="clear" w:color="auto" w:fill="auto"/>
            <w:vAlign w:val="center"/>
            <w:hideMark/>
          </w:tcPr>
          <w:p w14:paraId="309CA5D7" w14:textId="21E9C1D8" w:rsidR="00EB5F33" w:rsidRPr="00297E92" w:rsidRDefault="00EB5F33" w:rsidP="00EB5F33">
            <w:pPr>
              <w:jc w:val="center"/>
              <w:rPr>
                <w:b/>
                <w:i/>
                <w:sz w:val="15"/>
              </w:rPr>
            </w:pPr>
            <w:r w:rsidRPr="00297E92">
              <w:rPr>
                <w:rFonts w:cs="Arial"/>
                <w:b/>
                <w:bCs/>
                <w:i/>
                <w:iCs/>
                <w:sz w:val="15"/>
                <w:szCs w:val="15"/>
              </w:rPr>
              <w:t>201</w:t>
            </w:r>
            <w:r w:rsidR="00226748">
              <w:rPr>
                <w:rFonts w:cs="Arial"/>
                <w:b/>
                <w:bCs/>
                <w:i/>
                <w:iCs/>
                <w:sz w:val="15"/>
                <w:szCs w:val="15"/>
              </w:rPr>
              <w:t>6</w:t>
            </w:r>
          </w:p>
        </w:tc>
        <w:tc>
          <w:tcPr>
            <w:tcW w:w="504" w:type="pct"/>
            <w:tcBorders>
              <w:top w:val="single" w:sz="4" w:space="0" w:color="auto"/>
              <w:left w:val="nil"/>
              <w:bottom w:val="single" w:sz="4" w:space="0" w:color="auto"/>
              <w:right w:val="nil"/>
            </w:tcBorders>
            <w:shd w:val="clear" w:color="auto" w:fill="auto"/>
            <w:vAlign w:val="center"/>
            <w:hideMark/>
          </w:tcPr>
          <w:p w14:paraId="04930725" w14:textId="1FBE2D26" w:rsidR="00EB5F33" w:rsidRPr="00297E92" w:rsidRDefault="00EB5F33" w:rsidP="00EB5F33">
            <w:pPr>
              <w:jc w:val="center"/>
              <w:rPr>
                <w:b/>
                <w:i/>
                <w:sz w:val="15"/>
              </w:rPr>
            </w:pPr>
            <w:r w:rsidRPr="00297E92">
              <w:rPr>
                <w:rFonts w:cs="Arial"/>
                <w:b/>
                <w:bCs/>
                <w:i/>
                <w:iCs/>
                <w:sz w:val="15"/>
                <w:szCs w:val="15"/>
              </w:rPr>
              <w:t>201</w:t>
            </w:r>
            <w:r w:rsidR="00226748">
              <w:rPr>
                <w:rFonts w:cs="Arial"/>
                <w:b/>
                <w:bCs/>
                <w:i/>
                <w:iCs/>
                <w:sz w:val="15"/>
                <w:szCs w:val="15"/>
              </w:rPr>
              <w:t>5</w:t>
            </w:r>
          </w:p>
        </w:tc>
      </w:tr>
      <w:tr w:rsidR="00A83323" w:rsidRPr="00297E92" w14:paraId="7B0DFC4E" w14:textId="77777777" w:rsidTr="00964F0B">
        <w:tc>
          <w:tcPr>
            <w:tcW w:w="1358" w:type="pct"/>
            <w:tcBorders>
              <w:top w:val="single" w:sz="4" w:space="0" w:color="auto"/>
              <w:left w:val="nil"/>
              <w:bottom w:val="nil"/>
              <w:right w:val="nil"/>
            </w:tcBorders>
            <w:shd w:val="clear" w:color="auto" w:fill="auto"/>
            <w:vAlign w:val="center"/>
            <w:hideMark/>
          </w:tcPr>
          <w:p w14:paraId="0263B0C3" w14:textId="77777777" w:rsidR="00226748" w:rsidRPr="00297E92" w:rsidRDefault="00226748" w:rsidP="00226748">
            <w:pPr>
              <w:ind w:left="176" w:hanging="176"/>
              <w:jc w:val="left"/>
              <w:rPr>
                <w:sz w:val="15"/>
              </w:rPr>
            </w:pPr>
            <w:r w:rsidRPr="00297E92">
              <w:rPr>
                <w:sz w:val="15"/>
              </w:rPr>
              <w:t>Vlastné výrobky</w:t>
            </w:r>
          </w:p>
        </w:tc>
        <w:tc>
          <w:tcPr>
            <w:tcW w:w="512" w:type="pct"/>
            <w:tcBorders>
              <w:top w:val="single" w:sz="4" w:space="0" w:color="auto"/>
              <w:left w:val="nil"/>
              <w:bottom w:val="nil"/>
              <w:right w:val="nil"/>
            </w:tcBorders>
            <w:shd w:val="clear" w:color="auto" w:fill="auto"/>
            <w:vAlign w:val="center"/>
          </w:tcPr>
          <w:p w14:paraId="4580E5AE" w14:textId="5DD6CEB0" w:rsidR="00226748" w:rsidRPr="00297E92" w:rsidRDefault="00B609FD">
            <w:pPr>
              <w:jc w:val="right"/>
              <w:rPr>
                <w:sz w:val="15"/>
              </w:rPr>
            </w:pPr>
            <w:r>
              <w:rPr>
                <w:sz w:val="15"/>
              </w:rPr>
              <w:t>49 428 855</w:t>
            </w:r>
          </w:p>
        </w:tc>
        <w:tc>
          <w:tcPr>
            <w:tcW w:w="450" w:type="pct"/>
            <w:tcBorders>
              <w:top w:val="single" w:sz="4" w:space="0" w:color="auto"/>
              <w:left w:val="nil"/>
              <w:bottom w:val="nil"/>
              <w:right w:val="nil"/>
            </w:tcBorders>
            <w:shd w:val="clear" w:color="auto" w:fill="auto"/>
            <w:vAlign w:val="center"/>
            <w:hideMark/>
          </w:tcPr>
          <w:p w14:paraId="7CF830EE" w14:textId="14C42582" w:rsidR="00226748" w:rsidRPr="00297E92" w:rsidRDefault="00226748" w:rsidP="00226748">
            <w:pPr>
              <w:jc w:val="right"/>
              <w:rPr>
                <w:sz w:val="15"/>
              </w:rPr>
            </w:pPr>
            <w:r w:rsidRPr="00297E92">
              <w:rPr>
                <w:sz w:val="15"/>
              </w:rPr>
              <w:t>49 106 414</w:t>
            </w:r>
          </w:p>
        </w:tc>
        <w:tc>
          <w:tcPr>
            <w:tcW w:w="452" w:type="pct"/>
            <w:tcBorders>
              <w:top w:val="single" w:sz="4" w:space="0" w:color="auto"/>
              <w:left w:val="nil"/>
              <w:bottom w:val="nil"/>
              <w:right w:val="nil"/>
            </w:tcBorders>
            <w:shd w:val="clear" w:color="auto" w:fill="auto"/>
            <w:vAlign w:val="center"/>
          </w:tcPr>
          <w:p w14:paraId="587A20CE" w14:textId="43DFB176" w:rsidR="00226748" w:rsidRPr="00297E92" w:rsidRDefault="00B609FD">
            <w:pPr>
              <w:jc w:val="right"/>
              <w:rPr>
                <w:sz w:val="15"/>
              </w:rPr>
            </w:pPr>
            <w:r>
              <w:rPr>
                <w:sz w:val="15"/>
              </w:rPr>
              <w:t>3</w:t>
            </w:r>
            <w:r w:rsidR="001320BE">
              <w:rPr>
                <w:sz w:val="15"/>
              </w:rPr>
              <w:t>8 001 651</w:t>
            </w:r>
          </w:p>
        </w:tc>
        <w:tc>
          <w:tcPr>
            <w:tcW w:w="439" w:type="pct"/>
            <w:tcBorders>
              <w:top w:val="single" w:sz="4" w:space="0" w:color="auto"/>
              <w:left w:val="nil"/>
              <w:bottom w:val="nil"/>
              <w:right w:val="nil"/>
            </w:tcBorders>
            <w:shd w:val="clear" w:color="auto" w:fill="auto"/>
            <w:vAlign w:val="center"/>
            <w:hideMark/>
          </w:tcPr>
          <w:p w14:paraId="604972E6" w14:textId="77A7CF69" w:rsidR="00226748" w:rsidRPr="00297E92" w:rsidRDefault="00226748" w:rsidP="00226748">
            <w:pPr>
              <w:jc w:val="right"/>
              <w:rPr>
                <w:sz w:val="15"/>
              </w:rPr>
            </w:pPr>
            <w:r w:rsidRPr="00297E92">
              <w:rPr>
                <w:sz w:val="15"/>
              </w:rPr>
              <w:t>32 660 416</w:t>
            </w:r>
          </w:p>
        </w:tc>
        <w:tc>
          <w:tcPr>
            <w:tcW w:w="401" w:type="pct"/>
            <w:tcBorders>
              <w:top w:val="single" w:sz="4" w:space="0" w:color="auto"/>
              <w:left w:val="nil"/>
              <w:bottom w:val="nil"/>
              <w:right w:val="nil"/>
            </w:tcBorders>
            <w:shd w:val="clear" w:color="auto" w:fill="auto"/>
            <w:vAlign w:val="center"/>
          </w:tcPr>
          <w:p w14:paraId="7CC9C941" w14:textId="7BCCDD49" w:rsidR="00226748" w:rsidRPr="00297E92" w:rsidRDefault="00B609FD">
            <w:pPr>
              <w:jc w:val="right"/>
              <w:rPr>
                <w:sz w:val="15"/>
              </w:rPr>
            </w:pPr>
            <w:r>
              <w:rPr>
                <w:sz w:val="15"/>
              </w:rPr>
              <w:t>288 033</w:t>
            </w:r>
          </w:p>
        </w:tc>
        <w:tc>
          <w:tcPr>
            <w:tcW w:w="389" w:type="pct"/>
            <w:tcBorders>
              <w:top w:val="single" w:sz="4" w:space="0" w:color="auto"/>
              <w:left w:val="nil"/>
              <w:bottom w:val="nil"/>
              <w:right w:val="nil"/>
            </w:tcBorders>
            <w:shd w:val="clear" w:color="auto" w:fill="auto"/>
            <w:vAlign w:val="center"/>
            <w:hideMark/>
          </w:tcPr>
          <w:p w14:paraId="643AAB70" w14:textId="7D523A51" w:rsidR="00226748" w:rsidRPr="00297E92" w:rsidRDefault="00226748" w:rsidP="00226748">
            <w:pPr>
              <w:jc w:val="right"/>
              <w:rPr>
                <w:sz w:val="15"/>
              </w:rPr>
            </w:pPr>
            <w:r w:rsidRPr="00297E92">
              <w:rPr>
                <w:sz w:val="15"/>
              </w:rPr>
              <w:t>1 466 610</w:t>
            </w:r>
          </w:p>
        </w:tc>
        <w:tc>
          <w:tcPr>
            <w:tcW w:w="495" w:type="pct"/>
            <w:gridSpan w:val="2"/>
            <w:tcBorders>
              <w:top w:val="single" w:sz="4" w:space="0" w:color="auto"/>
              <w:left w:val="nil"/>
              <w:bottom w:val="nil"/>
              <w:right w:val="nil"/>
            </w:tcBorders>
            <w:shd w:val="clear" w:color="auto" w:fill="auto"/>
            <w:vAlign w:val="center"/>
          </w:tcPr>
          <w:p w14:paraId="39CFC606" w14:textId="56943EEB" w:rsidR="00226748" w:rsidRPr="00297E92" w:rsidRDefault="00B609FD">
            <w:pPr>
              <w:jc w:val="right"/>
              <w:rPr>
                <w:sz w:val="15"/>
              </w:rPr>
            </w:pPr>
            <w:r>
              <w:rPr>
                <w:sz w:val="15"/>
              </w:rPr>
              <w:t>87</w:t>
            </w:r>
            <w:r w:rsidR="001320BE">
              <w:rPr>
                <w:sz w:val="15"/>
              </w:rPr>
              <w:t> 718 539</w:t>
            </w:r>
          </w:p>
        </w:tc>
        <w:tc>
          <w:tcPr>
            <w:tcW w:w="504" w:type="pct"/>
            <w:tcBorders>
              <w:top w:val="single" w:sz="4" w:space="0" w:color="auto"/>
              <w:left w:val="nil"/>
              <w:bottom w:val="nil"/>
              <w:right w:val="nil"/>
            </w:tcBorders>
            <w:shd w:val="clear" w:color="auto" w:fill="auto"/>
            <w:vAlign w:val="center"/>
            <w:hideMark/>
          </w:tcPr>
          <w:p w14:paraId="72ECA1F4" w14:textId="103EA334" w:rsidR="00226748" w:rsidRPr="00297E92" w:rsidRDefault="00226748" w:rsidP="00226748">
            <w:pPr>
              <w:jc w:val="right"/>
              <w:rPr>
                <w:sz w:val="15"/>
              </w:rPr>
            </w:pPr>
            <w:r w:rsidRPr="00297E92">
              <w:rPr>
                <w:sz w:val="15"/>
              </w:rPr>
              <w:t>83 233 440</w:t>
            </w:r>
          </w:p>
        </w:tc>
      </w:tr>
      <w:tr w:rsidR="00A83323" w:rsidRPr="00297E92" w14:paraId="34173723" w14:textId="77777777" w:rsidTr="00964F0B">
        <w:tc>
          <w:tcPr>
            <w:tcW w:w="1358" w:type="pct"/>
            <w:tcBorders>
              <w:top w:val="nil"/>
              <w:left w:val="nil"/>
              <w:bottom w:val="nil"/>
              <w:right w:val="nil"/>
            </w:tcBorders>
            <w:shd w:val="clear" w:color="auto" w:fill="auto"/>
            <w:vAlign w:val="center"/>
            <w:hideMark/>
          </w:tcPr>
          <w:p w14:paraId="6295477A" w14:textId="77777777" w:rsidR="00226748" w:rsidRPr="00297E92" w:rsidRDefault="00226748" w:rsidP="00226748">
            <w:pPr>
              <w:ind w:left="176" w:hanging="176"/>
              <w:jc w:val="left"/>
              <w:rPr>
                <w:sz w:val="15"/>
              </w:rPr>
            </w:pPr>
            <w:r w:rsidRPr="00297E92">
              <w:rPr>
                <w:sz w:val="15"/>
              </w:rPr>
              <w:t>Tovar</w:t>
            </w:r>
          </w:p>
        </w:tc>
        <w:tc>
          <w:tcPr>
            <w:tcW w:w="512" w:type="pct"/>
            <w:tcBorders>
              <w:top w:val="nil"/>
              <w:left w:val="nil"/>
              <w:bottom w:val="nil"/>
              <w:right w:val="nil"/>
            </w:tcBorders>
            <w:shd w:val="clear" w:color="auto" w:fill="auto"/>
            <w:vAlign w:val="center"/>
          </w:tcPr>
          <w:p w14:paraId="13E3F900" w14:textId="4E07AF99" w:rsidR="00226748" w:rsidRPr="00297E92" w:rsidRDefault="00B609FD" w:rsidP="00226748">
            <w:pPr>
              <w:jc w:val="right"/>
              <w:rPr>
                <w:sz w:val="15"/>
              </w:rPr>
            </w:pPr>
            <w:r>
              <w:rPr>
                <w:sz w:val="15"/>
              </w:rPr>
              <w:t>2 670 178</w:t>
            </w:r>
          </w:p>
        </w:tc>
        <w:tc>
          <w:tcPr>
            <w:tcW w:w="450" w:type="pct"/>
            <w:tcBorders>
              <w:top w:val="nil"/>
              <w:left w:val="nil"/>
              <w:bottom w:val="nil"/>
              <w:right w:val="nil"/>
            </w:tcBorders>
            <w:shd w:val="clear" w:color="auto" w:fill="auto"/>
            <w:vAlign w:val="center"/>
            <w:hideMark/>
          </w:tcPr>
          <w:p w14:paraId="2BD43B22" w14:textId="17E852C8" w:rsidR="00226748" w:rsidRPr="00297E92" w:rsidRDefault="00226748" w:rsidP="00226748">
            <w:pPr>
              <w:jc w:val="right"/>
              <w:rPr>
                <w:sz w:val="15"/>
              </w:rPr>
            </w:pPr>
            <w:r w:rsidRPr="00297E92">
              <w:rPr>
                <w:sz w:val="15"/>
              </w:rPr>
              <w:t>2 433 173</w:t>
            </w:r>
          </w:p>
        </w:tc>
        <w:tc>
          <w:tcPr>
            <w:tcW w:w="452" w:type="pct"/>
            <w:tcBorders>
              <w:top w:val="nil"/>
              <w:left w:val="nil"/>
              <w:bottom w:val="nil"/>
              <w:right w:val="nil"/>
            </w:tcBorders>
            <w:shd w:val="clear" w:color="auto" w:fill="auto"/>
            <w:vAlign w:val="center"/>
          </w:tcPr>
          <w:p w14:paraId="07ED61CB" w14:textId="46BC8019" w:rsidR="00226748" w:rsidRPr="00297E92" w:rsidRDefault="00B609FD" w:rsidP="00226748">
            <w:pPr>
              <w:jc w:val="right"/>
              <w:rPr>
                <w:sz w:val="15"/>
              </w:rPr>
            </w:pPr>
            <w:r>
              <w:rPr>
                <w:sz w:val="15"/>
              </w:rPr>
              <w:t>17 416 416</w:t>
            </w:r>
          </w:p>
        </w:tc>
        <w:tc>
          <w:tcPr>
            <w:tcW w:w="439" w:type="pct"/>
            <w:tcBorders>
              <w:top w:val="nil"/>
              <w:left w:val="nil"/>
              <w:bottom w:val="nil"/>
              <w:right w:val="nil"/>
            </w:tcBorders>
            <w:shd w:val="clear" w:color="auto" w:fill="auto"/>
            <w:vAlign w:val="center"/>
            <w:hideMark/>
          </w:tcPr>
          <w:p w14:paraId="38CD6570" w14:textId="488B16D3" w:rsidR="00226748" w:rsidRPr="00297E92" w:rsidRDefault="00226748" w:rsidP="00226748">
            <w:pPr>
              <w:jc w:val="right"/>
              <w:rPr>
                <w:sz w:val="15"/>
              </w:rPr>
            </w:pPr>
            <w:r w:rsidRPr="00297E92">
              <w:rPr>
                <w:sz w:val="15"/>
              </w:rPr>
              <w:t>10 525 416</w:t>
            </w:r>
          </w:p>
        </w:tc>
        <w:tc>
          <w:tcPr>
            <w:tcW w:w="401" w:type="pct"/>
            <w:tcBorders>
              <w:top w:val="nil"/>
              <w:left w:val="nil"/>
              <w:bottom w:val="nil"/>
              <w:right w:val="nil"/>
            </w:tcBorders>
            <w:shd w:val="clear" w:color="auto" w:fill="auto"/>
            <w:vAlign w:val="center"/>
          </w:tcPr>
          <w:p w14:paraId="3AB95879" w14:textId="1AF76B08" w:rsidR="00226748" w:rsidRPr="00297E92" w:rsidRDefault="00B609FD" w:rsidP="00226748">
            <w:pPr>
              <w:jc w:val="right"/>
              <w:rPr>
                <w:sz w:val="15"/>
              </w:rPr>
            </w:pPr>
            <w:r>
              <w:rPr>
                <w:sz w:val="15"/>
              </w:rPr>
              <w:t>24 365</w:t>
            </w:r>
          </w:p>
        </w:tc>
        <w:tc>
          <w:tcPr>
            <w:tcW w:w="389" w:type="pct"/>
            <w:tcBorders>
              <w:top w:val="nil"/>
              <w:left w:val="nil"/>
              <w:bottom w:val="nil"/>
              <w:right w:val="nil"/>
            </w:tcBorders>
            <w:shd w:val="clear" w:color="auto" w:fill="auto"/>
            <w:vAlign w:val="center"/>
            <w:hideMark/>
          </w:tcPr>
          <w:p w14:paraId="7383EB2D" w14:textId="20D1C53C" w:rsidR="00226748" w:rsidRPr="00297E92" w:rsidRDefault="00226748" w:rsidP="00226748">
            <w:pPr>
              <w:jc w:val="right"/>
              <w:rPr>
                <w:sz w:val="15"/>
              </w:rPr>
            </w:pPr>
            <w:r w:rsidRPr="00297E92">
              <w:rPr>
                <w:sz w:val="15"/>
              </w:rPr>
              <w:t>18 623</w:t>
            </w:r>
          </w:p>
        </w:tc>
        <w:tc>
          <w:tcPr>
            <w:tcW w:w="495" w:type="pct"/>
            <w:gridSpan w:val="2"/>
            <w:tcBorders>
              <w:top w:val="nil"/>
              <w:left w:val="nil"/>
              <w:bottom w:val="nil"/>
              <w:right w:val="nil"/>
            </w:tcBorders>
            <w:shd w:val="clear" w:color="auto" w:fill="auto"/>
            <w:vAlign w:val="center"/>
          </w:tcPr>
          <w:p w14:paraId="26E219A8" w14:textId="2A885289" w:rsidR="00226748" w:rsidRPr="00297E92" w:rsidRDefault="00B609FD" w:rsidP="00226748">
            <w:pPr>
              <w:jc w:val="right"/>
              <w:rPr>
                <w:sz w:val="15"/>
              </w:rPr>
            </w:pPr>
            <w:r>
              <w:rPr>
                <w:sz w:val="15"/>
              </w:rPr>
              <w:t>20 110 959</w:t>
            </w:r>
          </w:p>
        </w:tc>
        <w:tc>
          <w:tcPr>
            <w:tcW w:w="504" w:type="pct"/>
            <w:tcBorders>
              <w:top w:val="nil"/>
              <w:left w:val="nil"/>
              <w:bottom w:val="nil"/>
              <w:right w:val="nil"/>
            </w:tcBorders>
            <w:shd w:val="clear" w:color="auto" w:fill="auto"/>
            <w:vAlign w:val="center"/>
            <w:hideMark/>
          </w:tcPr>
          <w:p w14:paraId="4AFF02B2" w14:textId="4AD30D0A" w:rsidR="00226748" w:rsidRPr="00297E92" w:rsidRDefault="00226748" w:rsidP="00226748">
            <w:pPr>
              <w:jc w:val="right"/>
              <w:rPr>
                <w:sz w:val="15"/>
              </w:rPr>
            </w:pPr>
            <w:r w:rsidRPr="00297E92">
              <w:rPr>
                <w:sz w:val="15"/>
              </w:rPr>
              <w:t>12 977 212</w:t>
            </w:r>
          </w:p>
        </w:tc>
      </w:tr>
      <w:tr w:rsidR="00A83323" w:rsidRPr="00297E92" w14:paraId="2BECBD0E" w14:textId="77777777" w:rsidTr="00964F0B">
        <w:tc>
          <w:tcPr>
            <w:tcW w:w="1358" w:type="pct"/>
            <w:tcBorders>
              <w:top w:val="nil"/>
              <w:left w:val="nil"/>
              <w:bottom w:val="nil"/>
              <w:right w:val="nil"/>
            </w:tcBorders>
            <w:shd w:val="clear" w:color="auto" w:fill="auto"/>
            <w:vAlign w:val="center"/>
            <w:hideMark/>
          </w:tcPr>
          <w:p w14:paraId="79AB16B3" w14:textId="77777777" w:rsidR="00226748" w:rsidRPr="00297E92" w:rsidRDefault="00226748" w:rsidP="00226748">
            <w:pPr>
              <w:ind w:left="176" w:hanging="176"/>
              <w:jc w:val="left"/>
              <w:rPr>
                <w:sz w:val="15"/>
              </w:rPr>
            </w:pPr>
            <w:r w:rsidRPr="00297E92">
              <w:rPr>
                <w:sz w:val="15"/>
              </w:rPr>
              <w:t>Služby</w:t>
            </w:r>
          </w:p>
        </w:tc>
        <w:tc>
          <w:tcPr>
            <w:tcW w:w="512" w:type="pct"/>
            <w:tcBorders>
              <w:top w:val="nil"/>
              <w:left w:val="nil"/>
              <w:bottom w:val="single" w:sz="4" w:space="0" w:color="auto"/>
              <w:right w:val="nil"/>
            </w:tcBorders>
            <w:shd w:val="clear" w:color="auto" w:fill="auto"/>
            <w:vAlign w:val="center"/>
          </w:tcPr>
          <w:p w14:paraId="3392BAD4" w14:textId="1DA8061C" w:rsidR="00226748" w:rsidRPr="00297E92" w:rsidRDefault="00B609FD" w:rsidP="00226748">
            <w:pPr>
              <w:jc w:val="right"/>
              <w:rPr>
                <w:sz w:val="15"/>
              </w:rPr>
            </w:pPr>
            <w:r>
              <w:rPr>
                <w:sz w:val="15"/>
              </w:rPr>
              <w:t>312 575</w:t>
            </w:r>
          </w:p>
        </w:tc>
        <w:tc>
          <w:tcPr>
            <w:tcW w:w="450" w:type="pct"/>
            <w:tcBorders>
              <w:top w:val="nil"/>
              <w:left w:val="nil"/>
              <w:bottom w:val="single" w:sz="4" w:space="0" w:color="auto"/>
              <w:right w:val="nil"/>
            </w:tcBorders>
            <w:shd w:val="clear" w:color="auto" w:fill="auto"/>
            <w:vAlign w:val="center"/>
            <w:hideMark/>
          </w:tcPr>
          <w:p w14:paraId="1F161CC7" w14:textId="51FF32F8" w:rsidR="00226748" w:rsidRPr="00297E92" w:rsidRDefault="00226748" w:rsidP="00226748">
            <w:pPr>
              <w:jc w:val="right"/>
              <w:rPr>
                <w:sz w:val="15"/>
              </w:rPr>
            </w:pPr>
            <w:r w:rsidRPr="00297E92">
              <w:rPr>
                <w:sz w:val="15"/>
              </w:rPr>
              <w:t>102 326</w:t>
            </w:r>
          </w:p>
        </w:tc>
        <w:tc>
          <w:tcPr>
            <w:tcW w:w="452" w:type="pct"/>
            <w:tcBorders>
              <w:top w:val="nil"/>
              <w:left w:val="nil"/>
              <w:bottom w:val="single" w:sz="4" w:space="0" w:color="auto"/>
              <w:right w:val="nil"/>
            </w:tcBorders>
            <w:shd w:val="clear" w:color="auto" w:fill="auto"/>
            <w:vAlign w:val="center"/>
          </w:tcPr>
          <w:p w14:paraId="2E5AB5E4" w14:textId="465322EB" w:rsidR="00226748" w:rsidRPr="00297E92" w:rsidRDefault="00B609FD">
            <w:pPr>
              <w:jc w:val="right"/>
              <w:rPr>
                <w:sz w:val="15"/>
              </w:rPr>
            </w:pPr>
            <w:r>
              <w:rPr>
                <w:rFonts w:cs="Arial"/>
                <w:iCs/>
                <w:sz w:val="15"/>
                <w:szCs w:val="15"/>
              </w:rPr>
              <w:t>40</w:t>
            </w:r>
            <w:r w:rsidR="00A83323">
              <w:rPr>
                <w:rFonts w:cs="Arial"/>
                <w:iCs/>
                <w:sz w:val="15"/>
                <w:szCs w:val="15"/>
              </w:rPr>
              <w:t>7 533</w:t>
            </w:r>
          </w:p>
        </w:tc>
        <w:tc>
          <w:tcPr>
            <w:tcW w:w="439" w:type="pct"/>
            <w:tcBorders>
              <w:top w:val="nil"/>
              <w:left w:val="nil"/>
              <w:bottom w:val="single" w:sz="4" w:space="0" w:color="auto"/>
              <w:right w:val="nil"/>
            </w:tcBorders>
            <w:shd w:val="clear" w:color="auto" w:fill="auto"/>
            <w:vAlign w:val="center"/>
            <w:hideMark/>
          </w:tcPr>
          <w:p w14:paraId="6900BD20" w14:textId="7E6F6E81" w:rsidR="00226748" w:rsidRPr="00297E92" w:rsidRDefault="00226748" w:rsidP="00226748">
            <w:pPr>
              <w:jc w:val="right"/>
              <w:rPr>
                <w:sz w:val="15"/>
              </w:rPr>
            </w:pPr>
            <w:r w:rsidRPr="00297E92">
              <w:rPr>
                <w:rFonts w:cs="Arial"/>
                <w:iCs/>
                <w:sz w:val="15"/>
                <w:szCs w:val="15"/>
              </w:rPr>
              <w:t>730 285</w:t>
            </w:r>
          </w:p>
        </w:tc>
        <w:tc>
          <w:tcPr>
            <w:tcW w:w="401" w:type="pct"/>
            <w:tcBorders>
              <w:top w:val="nil"/>
              <w:left w:val="nil"/>
              <w:bottom w:val="single" w:sz="4" w:space="0" w:color="auto"/>
              <w:right w:val="nil"/>
            </w:tcBorders>
            <w:shd w:val="clear" w:color="auto" w:fill="auto"/>
            <w:vAlign w:val="center"/>
          </w:tcPr>
          <w:p w14:paraId="5C645189" w14:textId="13EF429A" w:rsidR="00226748" w:rsidRPr="00297E92" w:rsidRDefault="00B609FD" w:rsidP="00226748">
            <w:pPr>
              <w:jc w:val="right"/>
              <w:rPr>
                <w:sz w:val="15"/>
              </w:rPr>
            </w:pPr>
            <w:r>
              <w:rPr>
                <w:sz w:val="15"/>
              </w:rPr>
              <w:t>-</w:t>
            </w:r>
          </w:p>
        </w:tc>
        <w:tc>
          <w:tcPr>
            <w:tcW w:w="389" w:type="pct"/>
            <w:tcBorders>
              <w:top w:val="nil"/>
              <w:left w:val="nil"/>
              <w:bottom w:val="single" w:sz="4" w:space="0" w:color="auto"/>
              <w:right w:val="nil"/>
            </w:tcBorders>
            <w:shd w:val="clear" w:color="auto" w:fill="auto"/>
            <w:vAlign w:val="center"/>
            <w:hideMark/>
          </w:tcPr>
          <w:p w14:paraId="0F98D79A" w14:textId="5CDACB9C" w:rsidR="00226748" w:rsidRPr="00297E92" w:rsidRDefault="00226748" w:rsidP="00226748">
            <w:pPr>
              <w:jc w:val="right"/>
              <w:rPr>
                <w:sz w:val="15"/>
              </w:rPr>
            </w:pPr>
            <w:r w:rsidRPr="00297E92">
              <w:rPr>
                <w:sz w:val="15"/>
              </w:rPr>
              <w:t>-</w:t>
            </w:r>
          </w:p>
        </w:tc>
        <w:tc>
          <w:tcPr>
            <w:tcW w:w="495" w:type="pct"/>
            <w:gridSpan w:val="2"/>
            <w:tcBorders>
              <w:top w:val="nil"/>
              <w:left w:val="nil"/>
              <w:bottom w:val="single" w:sz="4" w:space="0" w:color="auto"/>
              <w:right w:val="nil"/>
            </w:tcBorders>
            <w:shd w:val="clear" w:color="auto" w:fill="auto"/>
            <w:vAlign w:val="center"/>
          </w:tcPr>
          <w:p w14:paraId="7593F8D2" w14:textId="50C20C51" w:rsidR="00226748" w:rsidRPr="00297E92" w:rsidRDefault="00B609FD">
            <w:pPr>
              <w:jc w:val="right"/>
              <w:rPr>
                <w:sz w:val="15"/>
              </w:rPr>
            </w:pPr>
            <w:r>
              <w:rPr>
                <w:sz w:val="15"/>
              </w:rPr>
              <w:t>7</w:t>
            </w:r>
            <w:r w:rsidR="009C37A3">
              <w:rPr>
                <w:sz w:val="15"/>
              </w:rPr>
              <w:t>20 108</w:t>
            </w:r>
          </w:p>
        </w:tc>
        <w:tc>
          <w:tcPr>
            <w:tcW w:w="504" w:type="pct"/>
            <w:tcBorders>
              <w:top w:val="nil"/>
              <w:left w:val="nil"/>
              <w:bottom w:val="single" w:sz="4" w:space="0" w:color="auto"/>
              <w:right w:val="nil"/>
            </w:tcBorders>
            <w:shd w:val="clear" w:color="auto" w:fill="auto"/>
            <w:vAlign w:val="center"/>
            <w:hideMark/>
          </w:tcPr>
          <w:p w14:paraId="48BD943D" w14:textId="3F5F67CD" w:rsidR="00226748" w:rsidRPr="00297E92" w:rsidRDefault="00226748" w:rsidP="00226748">
            <w:pPr>
              <w:jc w:val="right"/>
              <w:rPr>
                <w:sz w:val="15"/>
              </w:rPr>
            </w:pPr>
            <w:r w:rsidRPr="00297E92">
              <w:rPr>
                <w:sz w:val="15"/>
              </w:rPr>
              <w:t>832 611</w:t>
            </w:r>
          </w:p>
        </w:tc>
      </w:tr>
      <w:tr w:rsidR="00A83323" w:rsidRPr="00297E92" w14:paraId="27D16ABE" w14:textId="77777777" w:rsidTr="00964F0B">
        <w:tc>
          <w:tcPr>
            <w:tcW w:w="1358" w:type="pct"/>
            <w:tcBorders>
              <w:top w:val="nil"/>
              <w:left w:val="nil"/>
              <w:bottom w:val="single" w:sz="8" w:space="0" w:color="auto"/>
              <w:right w:val="nil"/>
            </w:tcBorders>
            <w:shd w:val="clear" w:color="auto" w:fill="auto"/>
            <w:vAlign w:val="center"/>
            <w:hideMark/>
          </w:tcPr>
          <w:p w14:paraId="341D9435" w14:textId="77777777" w:rsidR="00226748" w:rsidRPr="00297E92" w:rsidRDefault="00226748" w:rsidP="00226748">
            <w:pPr>
              <w:ind w:left="176" w:hanging="176"/>
              <w:jc w:val="left"/>
              <w:rPr>
                <w:b/>
                <w:sz w:val="15"/>
              </w:rPr>
            </w:pPr>
            <w:r w:rsidRPr="00297E92">
              <w:rPr>
                <w:rFonts w:cs="Arial"/>
                <w:b/>
                <w:bCs/>
                <w:sz w:val="15"/>
                <w:szCs w:val="15"/>
              </w:rPr>
              <w:t>Čistý obrat celkom</w:t>
            </w:r>
          </w:p>
        </w:tc>
        <w:tc>
          <w:tcPr>
            <w:tcW w:w="512" w:type="pct"/>
            <w:tcBorders>
              <w:top w:val="single" w:sz="4" w:space="0" w:color="auto"/>
              <w:left w:val="nil"/>
              <w:bottom w:val="single" w:sz="8" w:space="0" w:color="auto"/>
              <w:right w:val="nil"/>
            </w:tcBorders>
            <w:shd w:val="clear" w:color="auto" w:fill="auto"/>
            <w:vAlign w:val="center"/>
          </w:tcPr>
          <w:p w14:paraId="6DCB9216" w14:textId="4A1DFE49" w:rsidR="00226748" w:rsidRPr="00297E92" w:rsidRDefault="00B609FD" w:rsidP="00226748">
            <w:pPr>
              <w:jc w:val="right"/>
              <w:rPr>
                <w:b/>
                <w:sz w:val="15"/>
              </w:rPr>
            </w:pPr>
            <w:r>
              <w:rPr>
                <w:b/>
                <w:sz w:val="15"/>
              </w:rPr>
              <w:t>52 411 608</w:t>
            </w:r>
          </w:p>
        </w:tc>
        <w:tc>
          <w:tcPr>
            <w:tcW w:w="450" w:type="pct"/>
            <w:tcBorders>
              <w:top w:val="single" w:sz="4" w:space="0" w:color="auto"/>
              <w:left w:val="nil"/>
              <w:bottom w:val="single" w:sz="8" w:space="0" w:color="auto"/>
              <w:right w:val="nil"/>
            </w:tcBorders>
            <w:shd w:val="clear" w:color="auto" w:fill="auto"/>
            <w:vAlign w:val="center"/>
            <w:hideMark/>
          </w:tcPr>
          <w:p w14:paraId="35B05838" w14:textId="7BB1160D" w:rsidR="00226748" w:rsidRPr="00297E92" w:rsidRDefault="00226748" w:rsidP="00226748">
            <w:pPr>
              <w:jc w:val="right"/>
              <w:rPr>
                <w:b/>
                <w:sz w:val="15"/>
              </w:rPr>
            </w:pPr>
            <w:r w:rsidRPr="00297E92">
              <w:rPr>
                <w:b/>
                <w:sz w:val="15"/>
              </w:rPr>
              <w:t>51 641 913</w:t>
            </w:r>
          </w:p>
        </w:tc>
        <w:tc>
          <w:tcPr>
            <w:tcW w:w="452" w:type="pct"/>
            <w:tcBorders>
              <w:top w:val="single" w:sz="4" w:space="0" w:color="auto"/>
              <w:left w:val="nil"/>
              <w:bottom w:val="single" w:sz="8" w:space="0" w:color="auto"/>
              <w:right w:val="nil"/>
            </w:tcBorders>
            <w:shd w:val="clear" w:color="auto" w:fill="auto"/>
            <w:vAlign w:val="center"/>
          </w:tcPr>
          <w:p w14:paraId="49352A7E" w14:textId="53A7E144" w:rsidR="00226748" w:rsidRPr="00297E92" w:rsidRDefault="00B609FD">
            <w:pPr>
              <w:jc w:val="right"/>
              <w:rPr>
                <w:b/>
                <w:sz w:val="15"/>
              </w:rPr>
            </w:pPr>
            <w:r>
              <w:rPr>
                <w:b/>
                <w:sz w:val="15"/>
              </w:rPr>
              <w:t>55</w:t>
            </w:r>
            <w:r w:rsidR="00A83323">
              <w:rPr>
                <w:b/>
                <w:sz w:val="15"/>
              </w:rPr>
              <w:t> </w:t>
            </w:r>
            <w:r w:rsidR="001320BE">
              <w:rPr>
                <w:b/>
                <w:sz w:val="15"/>
              </w:rPr>
              <w:t>8</w:t>
            </w:r>
            <w:r w:rsidR="00A83323">
              <w:rPr>
                <w:b/>
                <w:sz w:val="15"/>
              </w:rPr>
              <w:t>25 600</w:t>
            </w:r>
          </w:p>
        </w:tc>
        <w:tc>
          <w:tcPr>
            <w:tcW w:w="439" w:type="pct"/>
            <w:tcBorders>
              <w:top w:val="single" w:sz="4" w:space="0" w:color="auto"/>
              <w:left w:val="nil"/>
              <w:bottom w:val="single" w:sz="8" w:space="0" w:color="auto"/>
              <w:right w:val="nil"/>
            </w:tcBorders>
            <w:shd w:val="clear" w:color="auto" w:fill="auto"/>
            <w:vAlign w:val="center"/>
            <w:hideMark/>
          </w:tcPr>
          <w:p w14:paraId="17AC0EEC" w14:textId="6A79C0F2" w:rsidR="00226748" w:rsidRPr="00297E92" w:rsidRDefault="00226748" w:rsidP="00226748">
            <w:pPr>
              <w:jc w:val="right"/>
              <w:rPr>
                <w:b/>
                <w:sz w:val="15"/>
              </w:rPr>
            </w:pPr>
            <w:r w:rsidRPr="00297E92">
              <w:rPr>
                <w:b/>
                <w:sz w:val="15"/>
              </w:rPr>
              <w:t>43 916 117</w:t>
            </w:r>
          </w:p>
        </w:tc>
        <w:tc>
          <w:tcPr>
            <w:tcW w:w="401" w:type="pct"/>
            <w:tcBorders>
              <w:top w:val="single" w:sz="4" w:space="0" w:color="auto"/>
              <w:left w:val="nil"/>
              <w:bottom w:val="single" w:sz="8" w:space="0" w:color="auto"/>
              <w:right w:val="nil"/>
            </w:tcBorders>
            <w:shd w:val="clear" w:color="auto" w:fill="auto"/>
            <w:vAlign w:val="center"/>
          </w:tcPr>
          <w:p w14:paraId="3EC543D5" w14:textId="5BEBFC8C" w:rsidR="00226748" w:rsidRPr="00297E92" w:rsidRDefault="00B609FD" w:rsidP="00226748">
            <w:pPr>
              <w:jc w:val="right"/>
              <w:rPr>
                <w:b/>
                <w:sz w:val="15"/>
              </w:rPr>
            </w:pPr>
            <w:r>
              <w:rPr>
                <w:b/>
                <w:sz w:val="15"/>
              </w:rPr>
              <w:t>312 398</w:t>
            </w:r>
          </w:p>
        </w:tc>
        <w:tc>
          <w:tcPr>
            <w:tcW w:w="393" w:type="pct"/>
            <w:gridSpan w:val="2"/>
            <w:tcBorders>
              <w:top w:val="single" w:sz="4" w:space="0" w:color="auto"/>
              <w:left w:val="nil"/>
              <w:bottom w:val="single" w:sz="8" w:space="0" w:color="auto"/>
              <w:right w:val="nil"/>
            </w:tcBorders>
            <w:shd w:val="clear" w:color="auto" w:fill="auto"/>
            <w:vAlign w:val="center"/>
            <w:hideMark/>
          </w:tcPr>
          <w:p w14:paraId="30C822E3" w14:textId="67C82778" w:rsidR="00226748" w:rsidRPr="00297E92" w:rsidRDefault="00226748" w:rsidP="00226748">
            <w:pPr>
              <w:jc w:val="right"/>
              <w:rPr>
                <w:b/>
                <w:sz w:val="15"/>
              </w:rPr>
            </w:pPr>
            <w:r w:rsidRPr="00297E92">
              <w:rPr>
                <w:b/>
                <w:sz w:val="15"/>
              </w:rPr>
              <w:t>1 485 233</w:t>
            </w:r>
          </w:p>
        </w:tc>
        <w:tc>
          <w:tcPr>
            <w:tcW w:w="491" w:type="pct"/>
            <w:tcBorders>
              <w:top w:val="single" w:sz="4" w:space="0" w:color="auto"/>
              <w:left w:val="nil"/>
              <w:bottom w:val="single" w:sz="8" w:space="0" w:color="auto"/>
              <w:right w:val="nil"/>
            </w:tcBorders>
            <w:shd w:val="clear" w:color="auto" w:fill="auto"/>
            <w:vAlign w:val="center"/>
          </w:tcPr>
          <w:p w14:paraId="08EF3682" w14:textId="049F1BB6" w:rsidR="00226748" w:rsidRPr="00297E92" w:rsidRDefault="00B609FD">
            <w:pPr>
              <w:jc w:val="right"/>
              <w:rPr>
                <w:b/>
                <w:sz w:val="15"/>
              </w:rPr>
            </w:pPr>
            <w:r>
              <w:rPr>
                <w:b/>
                <w:sz w:val="15"/>
              </w:rPr>
              <w:t>108</w:t>
            </w:r>
            <w:r w:rsidR="009C37A3">
              <w:rPr>
                <w:b/>
                <w:sz w:val="15"/>
              </w:rPr>
              <w:t> </w:t>
            </w:r>
            <w:r w:rsidR="001320BE">
              <w:rPr>
                <w:b/>
                <w:sz w:val="15"/>
              </w:rPr>
              <w:t>54</w:t>
            </w:r>
            <w:r w:rsidR="009C37A3">
              <w:rPr>
                <w:b/>
                <w:sz w:val="15"/>
              </w:rPr>
              <w:t>9 606</w:t>
            </w:r>
          </w:p>
        </w:tc>
        <w:tc>
          <w:tcPr>
            <w:tcW w:w="504" w:type="pct"/>
            <w:tcBorders>
              <w:top w:val="single" w:sz="4" w:space="0" w:color="auto"/>
              <w:left w:val="nil"/>
              <w:bottom w:val="single" w:sz="8" w:space="0" w:color="auto"/>
              <w:right w:val="nil"/>
            </w:tcBorders>
            <w:shd w:val="clear" w:color="auto" w:fill="auto"/>
            <w:vAlign w:val="center"/>
            <w:hideMark/>
          </w:tcPr>
          <w:p w14:paraId="5C0ADD1C" w14:textId="66F6C4EB" w:rsidR="00226748" w:rsidRPr="00297E92" w:rsidRDefault="00226748" w:rsidP="00226748">
            <w:pPr>
              <w:jc w:val="right"/>
              <w:rPr>
                <w:b/>
                <w:sz w:val="15"/>
              </w:rPr>
            </w:pPr>
            <w:r w:rsidRPr="00297E92">
              <w:rPr>
                <w:b/>
                <w:sz w:val="15"/>
              </w:rPr>
              <w:t>97 043 263</w:t>
            </w:r>
          </w:p>
        </w:tc>
      </w:tr>
    </w:tbl>
    <w:p w14:paraId="27F8C042" w14:textId="77777777" w:rsidR="00EB5F33" w:rsidRPr="00297E92" w:rsidRDefault="00EB5F33" w:rsidP="002F78A4">
      <w:pPr>
        <w:rPr>
          <w:snapToGrid w:val="0"/>
          <w:sz w:val="14"/>
          <w:lang w:eastAsia="sk-SK"/>
        </w:rPr>
      </w:pPr>
    </w:p>
    <w:p w14:paraId="0CF47786" w14:textId="77777777" w:rsidR="00EB5F33" w:rsidRPr="00297E92" w:rsidRDefault="00EB5F33" w:rsidP="002F78A4">
      <w:pPr>
        <w:rPr>
          <w:snapToGrid w:val="0"/>
          <w:sz w:val="14"/>
          <w:lang w:eastAsia="sk-SK"/>
        </w:rPr>
      </w:pPr>
    </w:p>
    <w:tbl>
      <w:tblPr>
        <w:tblW w:w="4975" w:type="pct"/>
        <w:tblInd w:w="70" w:type="dxa"/>
        <w:tblCellMar>
          <w:left w:w="70" w:type="dxa"/>
          <w:right w:w="70" w:type="dxa"/>
        </w:tblCellMar>
        <w:tblLook w:val="04A0" w:firstRow="1" w:lastRow="0" w:firstColumn="1" w:lastColumn="0" w:noHBand="0" w:noVBand="1"/>
      </w:tblPr>
      <w:tblGrid>
        <w:gridCol w:w="2047"/>
        <w:gridCol w:w="1488"/>
        <w:gridCol w:w="1488"/>
        <w:gridCol w:w="1488"/>
        <w:gridCol w:w="1488"/>
        <w:gridCol w:w="1488"/>
        <w:gridCol w:w="1488"/>
        <w:gridCol w:w="1488"/>
        <w:gridCol w:w="1471"/>
      </w:tblGrid>
      <w:tr w:rsidR="007A551C" w:rsidRPr="00297E92" w14:paraId="1CB314AF" w14:textId="77777777" w:rsidTr="008B4D2C">
        <w:trPr>
          <w:cantSplit/>
        </w:trPr>
        <w:tc>
          <w:tcPr>
            <w:tcW w:w="734" w:type="pct"/>
            <w:vMerge w:val="restart"/>
            <w:tcBorders>
              <w:top w:val="single" w:sz="8" w:space="0" w:color="auto"/>
              <w:left w:val="nil"/>
              <w:bottom w:val="single" w:sz="8" w:space="0" w:color="000000"/>
              <w:right w:val="nil"/>
            </w:tcBorders>
            <w:shd w:val="clear" w:color="auto" w:fill="auto"/>
            <w:noWrap/>
            <w:vAlign w:val="center"/>
            <w:hideMark/>
          </w:tcPr>
          <w:p w14:paraId="199A1777" w14:textId="77777777" w:rsidR="007A551C" w:rsidRPr="00297E92" w:rsidRDefault="007A551C">
            <w:pPr>
              <w:rPr>
                <w:rFonts w:cs="Calibri"/>
                <w:b/>
                <w:bCs/>
                <w:i/>
                <w:iCs/>
                <w:color w:val="000000"/>
                <w:sz w:val="15"/>
                <w:szCs w:val="15"/>
              </w:rPr>
            </w:pPr>
            <w:r w:rsidRPr="00297E92">
              <w:rPr>
                <w:rFonts w:cs="Calibri"/>
                <w:b/>
                <w:bCs/>
                <w:i/>
                <w:iCs/>
                <w:color w:val="000000"/>
                <w:sz w:val="15"/>
                <w:szCs w:val="15"/>
              </w:rPr>
              <w:t>Oblasť odbytu</w:t>
            </w:r>
          </w:p>
        </w:tc>
        <w:tc>
          <w:tcPr>
            <w:tcW w:w="1068" w:type="pct"/>
            <w:gridSpan w:val="2"/>
            <w:tcBorders>
              <w:top w:val="single" w:sz="8" w:space="0" w:color="auto"/>
              <w:left w:val="nil"/>
              <w:bottom w:val="single" w:sz="4" w:space="0" w:color="auto"/>
              <w:right w:val="nil"/>
            </w:tcBorders>
            <w:shd w:val="clear" w:color="auto" w:fill="auto"/>
            <w:vAlign w:val="center"/>
            <w:hideMark/>
          </w:tcPr>
          <w:p w14:paraId="4782E428" w14:textId="77777777" w:rsidR="007A551C" w:rsidRPr="00297E92" w:rsidRDefault="007A551C">
            <w:pPr>
              <w:jc w:val="center"/>
              <w:rPr>
                <w:rFonts w:cs="Calibri"/>
                <w:b/>
                <w:bCs/>
                <w:i/>
                <w:iCs/>
                <w:sz w:val="15"/>
                <w:szCs w:val="15"/>
              </w:rPr>
            </w:pPr>
            <w:r w:rsidRPr="00297E92">
              <w:rPr>
                <w:rFonts w:cs="Calibri"/>
                <w:b/>
                <w:bCs/>
                <w:i/>
                <w:iCs/>
                <w:sz w:val="15"/>
                <w:szCs w:val="15"/>
              </w:rPr>
              <w:t>Predaj mäsa</w:t>
            </w:r>
          </w:p>
        </w:tc>
        <w:tc>
          <w:tcPr>
            <w:tcW w:w="1068" w:type="pct"/>
            <w:gridSpan w:val="2"/>
            <w:tcBorders>
              <w:top w:val="single" w:sz="8" w:space="0" w:color="auto"/>
              <w:left w:val="nil"/>
              <w:bottom w:val="single" w:sz="4" w:space="0" w:color="auto"/>
              <w:right w:val="nil"/>
            </w:tcBorders>
            <w:shd w:val="clear" w:color="auto" w:fill="auto"/>
            <w:vAlign w:val="center"/>
            <w:hideMark/>
          </w:tcPr>
          <w:p w14:paraId="0377A7A7" w14:textId="77777777" w:rsidR="007A551C" w:rsidRPr="00297E92" w:rsidRDefault="007A551C" w:rsidP="00E4573C">
            <w:pPr>
              <w:jc w:val="center"/>
              <w:rPr>
                <w:rFonts w:cs="Calibri"/>
                <w:b/>
                <w:bCs/>
                <w:i/>
                <w:iCs/>
                <w:sz w:val="15"/>
                <w:szCs w:val="15"/>
              </w:rPr>
            </w:pPr>
            <w:r w:rsidRPr="00297E92">
              <w:rPr>
                <w:rFonts w:cs="Calibri"/>
                <w:b/>
                <w:bCs/>
                <w:i/>
                <w:iCs/>
                <w:sz w:val="15"/>
                <w:szCs w:val="15"/>
              </w:rPr>
              <w:t>Predaj mäsových výrobkov</w:t>
            </w:r>
          </w:p>
        </w:tc>
        <w:tc>
          <w:tcPr>
            <w:tcW w:w="1068" w:type="pct"/>
            <w:gridSpan w:val="2"/>
            <w:tcBorders>
              <w:top w:val="single" w:sz="8" w:space="0" w:color="auto"/>
              <w:left w:val="nil"/>
              <w:bottom w:val="single" w:sz="4" w:space="0" w:color="auto"/>
              <w:right w:val="nil"/>
            </w:tcBorders>
            <w:shd w:val="clear" w:color="auto" w:fill="auto"/>
            <w:vAlign w:val="center"/>
            <w:hideMark/>
          </w:tcPr>
          <w:p w14:paraId="20677255" w14:textId="77777777" w:rsidR="007A551C" w:rsidRPr="00297E92" w:rsidRDefault="007A551C">
            <w:pPr>
              <w:jc w:val="center"/>
              <w:rPr>
                <w:rFonts w:cs="Calibri"/>
                <w:b/>
                <w:bCs/>
                <w:i/>
                <w:iCs/>
                <w:sz w:val="15"/>
                <w:szCs w:val="15"/>
              </w:rPr>
            </w:pPr>
            <w:r w:rsidRPr="00297E92">
              <w:rPr>
                <w:rFonts w:cs="Calibri"/>
                <w:b/>
                <w:bCs/>
                <w:i/>
                <w:iCs/>
                <w:sz w:val="15"/>
                <w:szCs w:val="15"/>
              </w:rPr>
              <w:t>Služby</w:t>
            </w:r>
          </w:p>
        </w:tc>
        <w:tc>
          <w:tcPr>
            <w:tcW w:w="1062" w:type="pct"/>
            <w:gridSpan w:val="2"/>
            <w:tcBorders>
              <w:top w:val="single" w:sz="8" w:space="0" w:color="auto"/>
              <w:left w:val="nil"/>
              <w:bottom w:val="single" w:sz="4" w:space="0" w:color="auto"/>
              <w:right w:val="nil"/>
            </w:tcBorders>
            <w:shd w:val="clear" w:color="auto" w:fill="auto"/>
            <w:vAlign w:val="center"/>
            <w:hideMark/>
          </w:tcPr>
          <w:p w14:paraId="3B99F75A" w14:textId="77777777" w:rsidR="007A551C" w:rsidRPr="00297E92" w:rsidRDefault="007A551C">
            <w:pPr>
              <w:jc w:val="center"/>
              <w:rPr>
                <w:rFonts w:cs="Calibri"/>
                <w:b/>
                <w:bCs/>
                <w:i/>
                <w:iCs/>
                <w:sz w:val="15"/>
                <w:szCs w:val="15"/>
              </w:rPr>
            </w:pPr>
            <w:r w:rsidRPr="00297E92">
              <w:rPr>
                <w:rFonts w:cs="Calibri"/>
                <w:b/>
                <w:bCs/>
                <w:i/>
                <w:iCs/>
                <w:sz w:val="15"/>
                <w:szCs w:val="15"/>
              </w:rPr>
              <w:t>Celkom</w:t>
            </w:r>
          </w:p>
        </w:tc>
      </w:tr>
      <w:tr w:rsidR="00226748" w:rsidRPr="00297E92" w14:paraId="65EA5055" w14:textId="77777777" w:rsidTr="008B4D2C">
        <w:tc>
          <w:tcPr>
            <w:tcW w:w="734" w:type="pct"/>
            <w:vMerge/>
            <w:tcBorders>
              <w:top w:val="single" w:sz="8" w:space="0" w:color="auto"/>
              <w:left w:val="nil"/>
              <w:bottom w:val="single" w:sz="4" w:space="0" w:color="auto"/>
              <w:right w:val="nil"/>
            </w:tcBorders>
            <w:vAlign w:val="center"/>
            <w:hideMark/>
          </w:tcPr>
          <w:p w14:paraId="1D2D4103" w14:textId="77777777" w:rsidR="00226748" w:rsidRPr="00297E92" w:rsidRDefault="00226748" w:rsidP="00226748">
            <w:pPr>
              <w:rPr>
                <w:rFonts w:cs="Calibri"/>
                <w:b/>
                <w:bCs/>
                <w:i/>
                <w:iCs/>
                <w:color w:val="000000"/>
                <w:sz w:val="15"/>
                <w:szCs w:val="15"/>
              </w:rPr>
            </w:pPr>
          </w:p>
        </w:tc>
        <w:tc>
          <w:tcPr>
            <w:tcW w:w="534" w:type="pct"/>
            <w:tcBorders>
              <w:top w:val="single" w:sz="4" w:space="0" w:color="auto"/>
              <w:left w:val="nil"/>
              <w:bottom w:val="single" w:sz="4" w:space="0" w:color="auto"/>
              <w:right w:val="nil"/>
            </w:tcBorders>
            <w:shd w:val="clear" w:color="auto" w:fill="auto"/>
            <w:vAlign w:val="center"/>
            <w:hideMark/>
          </w:tcPr>
          <w:p w14:paraId="6C23D5D9" w14:textId="23ED673B" w:rsidR="00226748" w:rsidRPr="00297E92" w:rsidRDefault="00226748" w:rsidP="00226748">
            <w:pPr>
              <w:jc w:val="center"/>
              <w:rPr>
                <w:rFonts w:cs="Calibri"/>
                <w:b/>
                <w:bCs/>
                <w:i/>
                <w:iCs/>
                <w:color w:val="000000"/>
                <w:sz w:val="15"/>
                <w:szCs w:val="15"/>
              </w:rPr>
            </w:pPr>
            <w:r w:rsidRPr="00297E92">
              <w:rPr>
                <w:rFonts w:cs="Arial"/>
                <w:b/>
                <w:bCs/>
                <w:i/>
                <w:iCs/>
                <w:sz w:val="15"/>
                <w:szCs w:val="15"/>
              </w:rPr>
              <w:t>201</w:t>
            </w:r>
            <w:r>
              <w:rPr>
                <w:rFonts w:cs="Arial"/>
                <w:b/>
                <w:bCs/>
                <w:i/>
                <w:iCs/>
                <w:sz w:val="15"/>
                <w:szCs w:val="15"/>
              </w:rPr>
              <w:t>6</w:t>
            </w:r>
          </w:p>
        </w:tc>
        <w:tc>
          <w:tcPr>
            <w:tcW w:w="534" w:type="pct"/>
            <w:tcBorders>
              <w:top w:val="single" w:sz="4" w:space="0" w:color="auto"/>
              <w:left w:val="nil"/>
              <w:bottom w:val="single" w:sz="4" w:space="0" w:color="auto"/>
              <w:right w:val="nil"/>
            </w:tcBorders>
            <w:shd w:val="clear" w:color="auto" w:fill="auto"/>
            <w:vAlign w:val="center"/>
            <w:hideMark/>
          </w:tcPr>
          <w:p w14:paraId="35CFC3CB" w14:textId="659DFF93" w:rsidR="00226748" w:rsidRPr="00297E92" w:rsidRDefault="00226748" w:rsidP="00226748">
            <w:pPr>
              <w:jc w:val="center"/>
              <w:rPr>
                <w:rFonts w:cs="Calibri"/>
                <w:b/>
                <w:bCs/>
                <w:i/>
                <w:iCs/>
                <w:color w:val="000000"/>
                <w:sz w:val="15"/>
                <w:szCs w:val="15"/>
              </w:rPr>
            </w:pPr>
            <w:r w:rsidRPr="00297E92">
              <w:rPr>
                <w:b/>
                <w:i/>
                <w:sz w:val="15"/>
              </w:rPr>
              <w:t>201</w:t>
            </w:r>
            <w:r>
              <w:rPr>
                <w:b/>
                <w:i/>
                <w:sz w:val="15"/>
              </w:rPr>
              <w:t>5</w:t>
            </w:r>
          </w:p>
        </w:tc>
        <w:tc>
          <w:tcPr>
            <w:tcW w:w="534" w:type="pct"/>
            <w:tcBorders>
              <w:top w:val="single" w:sz="4" w:space="0" w:color="auto"/>
              <w:left w:val="nil"/>
              <w:bottom w:val="single" w:sz="4" w:space="0" w:color="auto"/>
              <w:right w:val="nil"/>
            </w:tcBorders>
            <w:shd w:val="clear" w:color="auto" w:fill="auto"/>
            <w:vAlign w:val="center"/>
            <w:hideMark/>
          </w:tcPr>
          <w:p w14:paraId="7E971431" w14:textId="79628CA1" w:rsidR="00226748" w:rsidRPr="00297E92" w:rsidRDefault="00226748" w:rsidP="00226748">
            <w:pPr>
              <w:jc w:val="center"/>
              <w:rPr>
                <w:rFonts w:cs="Calibri"/>
                <w:b/>
                <w:bCs/>
                <w:i/>
                <w:iCs/>
                <w:color w:val="000000"/>
                <w:sz w:val="15"/>
                <w:szCs w:val="15"/>
              </w:rPr>
            </w:pPr>
            <w:r w:rsidRPr="00297E92">
              <w:rPr>
                <w:rFonts w:cs="Arial"/>
                <w:b/>
                <w:bCs/>
                <w:i/>
                <w:iCs/>
                <w:sz w:val="15"/>
                <w:szCs w:val="15"/>
              </w:rPr>
              <w:t>201</w:t>
            </w:r>
            <w:r>
              <w:rPr>
                <w:rFonts w:cs="Arial"/>
                <w:b/>
                <w:bCs/>
                <w:i/>
                <w:iCs/>
                <w:sz w:val="15"/>
                <w:szCs w:val="15"/>
              </w:rPr>
              <w:t>6</w:t>
            </w:r>
          </w:p>
        </w:tc>
        <w:tc>
          <w:tcPr>
            <w:tcW w:w="534" w:type="pct"/>
            <w:tcBorders>
              <w:top w:val="single" w:sz="4" w:space="0" w:color="auto"/>
              <w:left w:val="nil"/>
              <w:bottom w:val="single" w:sz="4" w:space="0" w:color="auto"/>
              <w:right w:val="nil"/>
            </w:tcBorders>
            <w:shd w:val="clear" w:color="auto" w:fill="auto"/>
            <w:vAlign w:val="center"/>
            <w:hideMark/>
          </w:tcPr>
          <w:p w14:paraId="04EE86A7" w14:textId="54BA01B6" w:rsidR="00226748" w:rsidRPr="00297E92" w:rsidRDefault="00226748" w:rsidP="00226748">
            <w:pPr>
              <w:jc w:val="center"/>
              <w:rPr>
                <w:rFonts w:cs="Calibri"/>
                <w:b/>
                <w:bCs/>
                <w:i/>
                <w:iCs/>
                <w:color w:val="000000"/>
                <w:sz w:val="15"/>
                <w:szCs w:val="15"/>
              </w:rPr>
            </w:pPr>
            <w:r w:rsidRPr="00297E92">
              <w:rPr>
                <w:b/>
                <w:i/>
                <w:sz w:val="15"/>
              </w:rPr>
              <w:t>201</w:t>
            </w:r>
            <w:r>
              <w:rPr>
                <w:b/>
                <w:i/>
                <w:sz w:val="15"/>
              </w:rPr>
              <w:t>5</w:t>
            </w:r>
          </w:p>
        </w:tc>
        <w:tc>
          <w:tcPr>
            <w:tcW w:w="534" w:type="pct"/>
            <w:tcBorders>
              <w:top w:val="single" w:sz="4" w:space="0" w:color="auto"/>
              <w:left w:val="nil"/>
              <w:bottom w:val="single" w:sz="4" w:space="0" w:color="auto"/>
              <w:right w:val="nil"/>
            </w:tcBorders>
            <w:shd w:val="clear" w:color="auto" w:fill="auto"/>
            <w:vAlign w:val="center"/>
            <w:hideMark/>
          </w:tcPr>
          <w:p w14:paraId="4DB0690B" w14:textId="7EE07B74" w:rsidR="00226748" w:rsidRPr="00297E92" w:rsidRDefault="00226748" w:rsidP="00226748">
            <w:pPr>
              <w:jc w:val="center"/>
              <w:rPr>
                <w:rFonts w:cs="Calibri"/>
                <w:b/>
                <w:bCs/>
                <w:i/>
                <w:iCs/>
                <w:color w:val="000000"/>
                <w:sz w:val="15"/>
                <w:szCs w:val="15"/>
              </w:rPr>
            </w:pPr>
            <w:r w:rsidRPr="00297E92">
              <w:rPr>
                <w:rFonts w:cs="Arial"/>
                <w:b/>
                <w:bCs/>
                <w:i/>
                <w:iCs/>
                <w:sz w:val="15"/>
                <w:szCs w:val="15"/>
              </w:rPr>
              <w:t>201</w:t>
            </w:r>
            <w:r>
              <w:rPr>
                <w:rFonts w:cs="Arial"/>
                <w:b/>
                <w:bCs/>
                <w:i/>
                <w:iCs/>
                <w:sz w:val="15"/>
                <w:szCs w:val="15"/>
              </w:rPr>
              <w:t>6</w:t>
            </w:r>
          </w:p>
        </w:tc>
        <w:tc>
          <w:tcPr>
            <w:tcW w:w="534" w:type="pct"/>
            <w:tcBorders>
              <w:top w:val="single" w:sz="4" w:space="0" w:color="auto"/>
              <w:left w:val="nil"/>
              <w:bottom w:val="single" w:sz="4" w:space="0" w:color="auto"/>
              <w:right w:val="nil"/>
            </w:tcBorders>
            <w:shd w:val="clear" w:color="auto" w:fill="auto"/>
            <w:vAlign w:val="center"/>
            <w:hideMark/>
          </w:tcPr>
          <w:p w14:paraId="03BAA391" w14:textId="04ED1744" w:rsidR="00226748" w:rsidRPr="00297E92" w:rsidRDefault="00226748" w:rsidP="00226748">
            <w:pPr>
              <w:jc w:val="center"/>
              <w:rPr>
                <w:rFonts w:cs="Calibri"/>
                <w:b/>
                <w:bCs/>
                <w:i/>
                <w:iCs/>
                <w:color w:val="000000"/>
                <w:sz w:val="15"/>
                <w:szCs w:val="15"/>
              </w:rPr>
            </w:pPr>
            <w:r w:rsidRPr="00297E92">
              <w:rPr>
                <w:b/>
                <w:i/>
                <w:sz w:val="15"/>
              </w:rPr>
              <w:t>201</w:t>
            </w:r>
            <w:r>
              <w:rPr>
                <w:b/>
                <w:i/>
                <w:sz w:val="15"/>
              </w:rPr>
              <w:t>5</w:t>
            </w:r>
          </w:p>
        </w:tc>
        <w:tc>
          <w:tcPr>
            <w:tcW w:w="534" w:type="pct"/>
            <w:tcBorders>
              <w:top w:val="single" w:sz="4" w:space="0" w:color="auto"/>
              <w:left w:val="nil"/>
              <w:bottom w:val="single" w:sz="4" w:space="0" w:color="auto"/>
              <w:right w:val="nil"/>
            </w:tcBorders>
            <w:shd w:val="clear" w:color="auto" w:fill="auto"/>
            <w:vAlign w:val="center"/>
            <w:hideMark/>
          </w:tcPr>
          <w:p w14:paraId="2A21999D" w14:textId="16A24494" w:rsidR="00226748" w:rsidRPr="00297E92" w:rsidRDefault="00226748" w:rsidP="00226748">
            <w:pPr>
              <w:jc w:val="center"/>
              <w:rPr>
                <w:rFonts w:cs="Calibri"/>
                <w:b/>
                <w:bCs/>
                <w:i/>
                <w:iCs/>
                <w:color w:val="000000"/>
                <w:sz w:val="15"/>
                <w:szCs w:val="15"/>
              </w:rPr>
            </w:pPr>
            <w:r w:rsidRPr="00297E92">
              <w:rPr>
                <w:rFonts w:cs="Arial"/>
                <w:b/>
                <w:bCs/>
                <w:i/>
                <w:iCs/>
                <w:sz w:val="15"/>
                <w:szCs w:val="15"/>
              </w:rPr>
              <w:t>201</w:t>
            </w:r>
            <w:r>
              <w:rPr>
                <w:rFonts w:cs="Arial"/>
                <w:b/>
                <w:bCs/>
                <w:i/>
                <w:iCs/>
                <w:sz w:val="15"/>
                <w:szCs w:val="15"/>
              </w:rPr>
              <w:t>6</w:t>
            </w:r>
          </w:p>
        </w:tc>
        <w:tc>
          <w:tcPr>
            <w:tcW w:w="528" w:type="pct"/>
            <w:tcBorders>
              <w:top w:val="single" w:sz="4" w:space="0" w:color="auto"/>
              <w:left w:val="nil"/>
              <w:bottom w:val="single" w:sz="4" w:space="0" w:color="auto"/>
              <w:right w:val="nil"/>
            </w:tcBorders>
            <w:shd w:val="clear" w:color="auto" w:fill="auto"/>
            <w:vAlign w:val="center"/>
            <w:hideMark/>
          </w:tcPr>
          <w:p w14:paraId="660EEEC1" w14:textId="6A2D9012" w:rsidR="00226748" w:rsidRPr="00297E92" w:rsidRDefault="00226748" w:rsidP="00226748">
            <w:pPr>
              <w:jc w:val="center"/>
              <w:rPr>
                <w:rFonts w:cs="Calibri"/>
                <w:b/>
                <w:bCs/>
                <w:i/>
                <w:iCs/>
                <w:color w:val="000000"/>
                <w:sz w:val="15"/>
                <w:szCs w:val="15"/>
              </w:rPr>
            </w:pPr>
            <w:r w:rsidRPr="00297E92">
              <w:rPr>
                <w:b/>
                <w:i/>
                <w:sz w:val="15"/>
              </w:rPr>
              <w:t>201</w:t>
            </w:r>
            <w:r>
              <w:rPr>
                <w:b/>
                <w:i/>
                <w:sz w:val="15"/>
              </w:rPr>
              <w:t>5</w:t>
            </w:r>
          </w:p>
        </w:tc>
      </w:tr>
      <w:tr w:rsidR="00226748" w:rsidRPr="00297E92" w14:paraId="394EBE53" w14:textId="77777777" w:rsidTr="00CB7BA1">
        <w:tc>
          <w:tcPr>
            <w:tcW w:w="734" w:type="pct"/>
            <w:tcBorders>
              <w:top w:val="single" w:sz="4" w:space="0" w:color="auto"/>
              <w:left w:val="nil"/>
              <w:bottom w:val="nil"/>
              <w:right w:val="nil"/>
            </w:tcBorders>
            <w:shd w:val="clear" w:color="auto" w:fill="auto"/>
            <w:noWrap/>
            <w:vAlign w:val="center"/>
            <w:hideMark/>
          </w:tcPr>
          <w:p w14:paraId="6918AE22" w14:textId="77777777" w:rsidR="00226748" w:rsidRPr="00297E92" w:rsidRDefault="00226748" w:rsidP="00226748">
            <w:pPr>
              <w:rPr>
                <w:rFonts w:cs="Calibri"/>
                <w:color w:val="000000"/>
                <w:sz w:val="15"/>
                <w:szCs w:val="15"/>
              </w:rPr>
            </w:pPr>
            <w:r w:rsidRPr="00297E92">
              <w:rPr>
                <w:rFonts w:cs="Calibri"/>
                <w:color w:val="000000"/>
                <w:sz w:val="15"/>
                <w:szCs w:val="15"/>
              </w:rPr>
              <w:t>Slovensko</w:t>
            </w:r>
          </w:p>
        </w:tc>
        <w:tc>
          <w:tcPr>
            <w:tcW w:w="534" w:type="pct"/>
            <w:tcBorders>
              <w:top w:val="single" w:sz="4" w:space="0" w:color="auto"/>
              <w:left w:val="nil"/>
              <w:bottom w:val="nil"/>
              <w:right w:val="nil"/>
            </w:tcBorders>
            <w:shd w:val="clear" w:color="auto" w:fill="auto"/>
            <w:vAlign w:val="bottom"/>
          </w:tcPr>
          <w:p w14:paraId="72DD45B6" w14:textId="70FCE61E" w:rsidR="00226748" w:rsidRPr="00297E92" w:rsidRDefault="00333F1E" w:rsidP="00226748">
            <w:pPr>
              <w:jc w:val="right"/>
              <w:rPr>
                <w:color w:val="000000"/>
                <w:sz w:val="15"/>
                <w:szCs w:val="15"/>
              </w:rPr>
            </w:pPr>
            <w:r>
              <w:rPr>
                <w:rFonts w:cs="Calibri"/>
                <w:color w:val="000000"/>
                <w:sz w:val="15"/>
                <w:szCs w:val="15"/>
              </w:rPr>
              <w:t>18 351</w:t>
            </w:r>
          </w:p>
        </w:tc>
        <w:tc>
          <w:tcPr>
            <w:tcW w:w="534" w:type="pct"/>
            <w:tcBorders>
              <w:top w:val="single" w:sz="4" w:space="0" w:color="auto"/>
              <w:left w:val="nil"/>
              <w:bottom w:val="nil"/>
              <w:right w:val="nil"/>
            </w:tcBorders>
            <w:shd w:val="clear" w:color="auto" w:fill="auto"/>
            <w:vAlign w:val="bottom"/>
            <w:hideMark/>
          </w:tcPr>
          <w:p w14:paraId="2DC83E85" w14:textId="3114F619" w:rsidR="00226748" w:rsidRPr="00297E92" w:rsidRDefault="00226748" w:rsidP="00226748">
            <w:pPr>
              <w:jc w:val="right"/>
              <w:rPr>
                <w:color w:val="000000"/>
                <w:sz w:val="15"/>
                <w:szCs w:val="15"/>
              </w:rPr>
            </w:pPr>
            <w:r w:rsidRPr="00297E92">
              <w:rPr>
                <w:rFonts w:cs="Calibri"/>
                <w:color w:val="000000"/>
                <w:sz w:val="15"/>
                <w:szCs w:val="15"/>
              </w:rPr>
              <w:t>82</w:t>
            </w:r>
          </w:p>
        </w:tc>
        <w:tc>
          <w:tcPr>
            <w:tcW w:w="534" w:type="pct"/>
            <w:tcBorders>
              <w:top w:val="single" w:sz="4" w:space="0" w:color="auto"/>
              <w:left w:val="nil"/>
              <w:bottom w:val="nil"/>
              <w:right w:val="nil"/>
            </w:tcBorders>
            <w:shd w:val="clear" w:color="auto" w:fill="auto"/>
            <w:vAlign w:val="bottom"/>
          </w:tcPr>
          <w:p w14:paraId="76134144" w14:textId="0C31F7D3" w:rsidR="00226748" w:rsidRPr="00297E92" w:rsidRDefault="00333F1E">
            <w:pPr>
              <w:jc w:val="right"/>
              <w:rPr>
                <w:color w:val="000000"/>
                <w:sz w:val="15"/>
                <w:szCs w:val="15"/>
              </w:rPr>
            </w:pPr>
            <w:r>
              <w:rPr>
                <w:rFonts w:cs="Calibri"/>
                <w:color w:val="000000"/>
                <w:sz w:val="15"/>
                <w:szCs w:val="15"/>
              </w:rPr>
              <w:t>52 080 682</w:t>
            </w:r>
          </w:p>
        </w:tc>
        <w:tc>
          <w:tcPr>
            <w:tcW w:w="534" w:type="pct"/>
            <w:tcBorders>
              <w:top w:val="single" w:sz="4" w:space="0" w:color="auto"/>
              <w:left w:val="nil"/>
              <w:bottom w:val="nil"/>
              <w:right w:val="nil"/>
            </w:tcBorders>
            <w:shd w:val="clear" w:color="auto" w:fill="auto"/>
            <w:vAlign w:val="bottom"/>
            <w:hideMark/>
          </w:tcPr>
          <w:p w14:paraId="5BBBBC72" w14:textId="73FD0BDA" w:rsidR="00226748" w:rsidRPr="00297E92" w:rsidRDefault="00226748" w:rsidP="00226748">
            <w:pPr>
              <w:jc w:val="right"/>
              <w:rPr>
                <w:color w:val="000000"/>
                <w:sz w:val="15"/>
                <w:szCs w:val="15"/>
              </w:rPr>
            </w:pPr>
            <w:r w:rsidRPr="00297E92">
              <w:rPr>
                <w:rFonts w:cs="Calibri"/>
                <w:color w:val="000000"/>
                <w:sz w:val="15"/>
                <w:szCs w:val="15"/>
              </w:rPr>
              <w:t>51 822 349</w:t>
            </w:r>
          </w:p>
        </w:tc>
        <w:tc>
          <w:tcPr>
            <w:tcW w:w="534" w:type="pct"/>
            <w:tcBorders>
              <w:top w:val="single" w:sz="4" w:space="0" w:color="auto"/>
              <w:left w:val="nil"/>
              <w:bottom w:val="nil"/>
              <w:right w:val="nil"/>
            </w:tcBorders>
            <w:shd w:val="clear" w:color="auto" w:fill="auto"/>
            <w:vAlign w:val="bottom"/>
          </w:tcPr>
          <w:p w14:paraId="4C394D3C" w14:textId="4DBC9EDC" w:rsidR="00226748" w:rsidRPr="00297E92" w:rsidRDefault="00E64D2B">
            <w:pPr>
              <w:jc w:val="right"/>
              <w:rPr>
                <w:color w:val="000000"/>
                <w:sz w:val="15"/>
                <w:szCs w:val="15"/>
              </w:rPr>
            </w:pPr>
            <w:r>
              <w:rPr>
                <w:rFonts w:cs="Calibri"/>
                <w:color w:val="000000"/>
                <w:sz w:val="15"/>
                <w:szCs w:val="15"/>
              </w:rPr>
              <w:t>312 575</w:t>
            </w:r>
          </w:p>
        </w:tc>
        <w:tc>
          <w:tcPr>
            <w:tcW w:w="534" w:type="pct"/>
            <w:tcBorders>
              <w:top w:val="single" w:sz="4" w:space="0" w:color="auto"/>
              <w:left w:val="nil"/>
              <w:bottom w:val="nil"/>
              <w:right w:val="nil"/>
            </w:tcBorders>
            <w:shd w:val="clear" w:color="auto" w:fill="auto"/>
            <w:vAlign w:val="bottom"/>
            <w:hideMark/>
          </w:tcPr>
          <w:p w14:paraId="4D54DF3F" w14:textId="582730B7" w:rsidR="00226748" w:rsidRPr="00297E92" w:rsidRDefault="00226748" w:rsidP="00226748">
            <w:pPr>
              <w:jc w:val="right"/>
              <w:rPr>
                <w:color w:val="000000"/>
                <w:sz w:val="15"/>
                <w:szCs w:val="15"/>
              </w:rPr>
            </w:pPr>
            <w:r w:rsidRPr="00297E92">
              <w:rPr>
                <w:rFonts w:cs="Calibri"/>
                <w:color w:val="000000"/>
                <w:sz w:val="15"/>
                <w:szCs w:val="15"/>
              </w:rPr>
              <w:t>203 803</w:t>
            </w:r>
          </w:p>
        </w:tc>
        <w:tc>
          <w:tcPr>
            <w:tcW w:w="534" w:type="pct"/>
            <w:tcBorders>
              <w:top w:val="single" w:sz="4" w:space="0" w:color="auto"/>
              <w:left w:val="nil"/>
              <w:bottom w:val="nil"/>
              <w:right w:val="nil"/>
            </w:tcBorders>
            <w:shd w:val="clear" w:color="auto" w:fill="auto"/>
            <w:vAlign w:val="bottom"/>
          </w:tcPr>
          <w:p w14:paraId="4C0555AB" w14:textId="7284D1AA" w:rsidR="00226748" w:rsidRPr="00297E92" w:rsidRDefault="00964F0B">
            <w:pPr>
              <w:jc w:val="right"/>
              <w:rPr>
                <w:color w:val="000000"/>
                <w:sz w:val="15"/>
                <w:szCs w:val="15"/>
              </w:rPr>
            </w:pPr>
            <w:r>
              <w:rPr>
                <w:rFonts w:cs="Calibri"/>
                <w:color w:val="000000"/>
                <w:sz w:val="15"/>
                <w:szCs w:val="15"/>
              </w:rPr>
              <w:t>52 411 608</w:t>
            </w:r>
          </w:p>
        </w:tc>
        <w:tc>
          <w:tcPr>
            <w:tcW w:w="528" w:type="pct"/>
            <w:tcBorders>
              <w:top w:val="single" w:sz="4" w:space="0" w:color="auto"/>
              <w:left w:val="nil"/>
              <w:bottom w:val="nil"/>
              <w:right w:val="nil"/>
            </w:tcBorders>
            <w:shd w:val="clear" w:color="auto" w:fill="auto"/>
            <w:vAlign w:val="bottom"/>
            <w:hideMark/>
          </w:tcPr>
          <w:p w14:paraId="03B45C8A" w14:textId="6C6C6A41" w:rsidR="00226748" w:rsidRPr="00297E92" w:rsidRDefault="00226748" w:rsidP="00226748">
            <w:pPr>
              <w:jc w:val="right"/>
              <w:rPr>
                <w:color w:val="000000"/>
                <w:sz w:val="15"/>
                <w:szCs w:val="15"/>
              </w:rPr>
            </w:pPr>
            <w:r w:rsidRPr="00297E92">
              <w:rPr>
                <w:rFonts w:cs="Calibri"/>
                <w:color w:val="000000"/>
                <w:sz w:val="15"/>
                <w:szCs w:val="15"/>
              </w:rPr>
              <w:t>52 026 234</w:t>
            </w:r>
          </w:p>
        </w:tc>
      </w:tr>
      <w:tr w:rsidR="00226748" w:rsidRPr="00297E92" w14:paraId="1763C583" w14:textId="77777777" w:rsidTr="00CB7BA1">
        <w:tc>
          <w:tcPr>
            <w:tcW w:w="734" w:type="pct"/>
            <w:tcBorders>
              <w:top w:val="nil"/>
              <w:left w:val="nil"/>
              <w:bottom w:val="nil"/>
              <w:right w:val="nil"/>
            </w:tcBorders>
            <w:shd w:val="clear" w:color="auto" w:fill="auto"/>
            <w:noWrap/>
            <w:vAlign w:val="center"/>
            <w:hideMark/>
          </w:tcPr>
          <w:p w14:paraId="1CE845BB" w14:textId="77777777" w:rsidR="00226748" w:rsidRPr="00297E92" w:rsidRDefault="00226748" w:rsidP="00226748">
            <w:pPr>
              <w:rPr>
                <w:rFonts w:cs="Calibri"/>
                <w:color w:val="000000"/>
                <w:sz w:val="15"/>
                <w:szCs w:val="15"/>
              </w:rPr>
            </w:pPr>
            <w:r w:rsidRPr="00297E92">
              <w:rPr>
                <w:rFonts w:cs="Calibri"/>
                <w:color w:val="000000"/>
                <w:sz w:val="15"/>
                <w:szCs w:val="15"/>
              </w:rPr>
              <w:t>Zahraničie celkom</w:t>
            </w:r>
          </w:p>
        </w:tc>
        <w:tc>
          <w:tcPr>
            <w:tcW w:w="534" w:type="pct"/>
            <w:tcBorders>
              <w:top w:val="nil"/>
              <w:left w:val="nil"/>
              <w:bottom w:val="nil"/>
              <w:right w:val="nil"/>
            </w:tcBorders>
            <w:shd w:val="clear" w:color="auto" w:fill="auto"/>
            <w:vAlign w:val="bottom"/>
          </w:tcPr>
          <w:p w14:paraId="15C7C6AA" w14:textId="1635376D" w:rsidR="00226748" w:rsidRPr="00297E92" w:rsidRDefault="00333F1E" w:rsidP="00226748">
            <w:pPr>
              <w:jc w:val="right"/>
              <w:rPr>
                <w:color w:val="000000"/>
                <w:sz w:val="15"/>
                <w:szCs w:val="15"/>
              </w:rPr>
            </w:pPr>
            <w:r>
              <w:rPr>
                <w:rFonts w:cs="Calibri"/>
                <w:color w:val="000000"/>
                <w:sz w:val="15"/>
                <w:szCs w:val="15"/>
              </w:rPr>
              <w:t>2 472 935</w:t>
            </w:r>
          </w:p>
        </w:tc>
        <w:tc>
          <w:tcPr>
            <w:tcW w:w="534" w:type="pct"/>
            <w:tcBorders>
              <w:top w:val="nil"/>
              <w:left w:val="nil"/>
              <w:bottom w:val="nil"/>
              <w:right w:val="nil"/>
            </w:tcBorders>
            <w:shd w:val="clear" w:color="auto" w:fill="auto"/>
            <w:vAlign w:val="bottom"/>
            <w:hideMark/>
          </w:tcPr>
          <w:p w14:paraId="2C1D3649" w14:textId="129C1529" w:rsidR="00226748" w:rsidRPr="00297E92" w:rsidRDefault="00226748" w:rsidP="00226748">
            <w:pPr>
              <w:jc w:val="right"/>
              <w:rPr>
                <w:color w:val="000000"/>
                <w:sz w:val="15"/>
                <w:szCs w:val="15"/>
              </w:rPr>
            </w:pPr>
            <w:r w:rsidRPr="00297E92">
              <w:rPr>
                <w:rFonts w:cs="Calibri"/>
                <w:color w:val="000000"/>
                <w:sz w:val="15"/>
                <w:szCs w:val="15"/>
              </w:rPr>
              <w:t>11 062</w:t>
            </w:r>
          </w:p>
        </w:tc>
        <w:tc>
          <w:tcPr>
            <w:tcW w:w="534" w:type="pct"/>
            <w:tcBorders>
              <w:top w:val="nil"/>
              <w:left w:val="nil"/>
              <w:bottom w:val="nil"/>
              <w:right w:val="nil"/>
            </w:tcBorders>
            <w:shd w:val="clear" w:color="auto" w:fill="auto"/>
            <w:vAlign w:val="bottom"/>
          </w:tcPr>
          <w:p w14:paraId="77B84FC7" w14:textId="08E48117" w:rsidR="00226748" w:rsidRPr="00297E92" w:rsidRDefault="00333F1E">
            <w:pPr>
              <w:jc w:val="right"/>
              <w:rPr>
                <w:color w:val="000000"/>
                <w:sz w:val="15"/>
                <w:szCs w:val="15"/>
              </w:rPr>
            </w:pPr>
            <w:r>
              <w:rPr>
                <w:color w:val="000000"/>
                <w:sz w:val="15"/>
                <w:szCs w:val="15"/>
              </w:rPr>
              <w:t>53</w:t>
            </w:r>
            <w:r w:rsidR="00661FDC">
              <w:rPr>
                <w:color w:val="000000"/>
                <w:sz w:val="15"/>
                <w:szCs w:val="15"/>
              </w:rPr>
              <w:t> 257 530</w:t>
            </w:r>
          </w:p>
        </w:tc>
        <w:tc>
          <w:tcPr>
            <w:tcW w:w="534" w:type="pct"/>
            <w:tcBorders>
              <w:top w:val="nil"/>
              <w:left w:val="nil"/>
              <w:bottom w:val="nil"/>
              <w:right w:val="nil"/>
            </w:tcBorders>
            <w:shd w:val="clear" w:color="auto" w:fill="auto"/>
            <w:vAlign w:val="bottom"/>
            <w:hideMark/>
          </w:tcPr>
          <w:p w14:paraId="74D98D82" w14:textId="413915DD" w:rsidR="00226748" w:rsidRPr="00297E92" w:rsidRDefault="00226748" w:rsidP="00226748">
            <w:pPr>
              <w:jc w:val="right"/>
              <w:rPr>
                <w:color w:val="000000"/>
                <w:sz w:val="15"/>
                <w:szCs w:val="15"/>
              </w:rPr>
            </w:pPr>
            <w:r w:rsidRPr="00297E92">
              <w:rPr>
                <w:color w:val="000000"/>
                <w:sz w:val="15"/>
                <w:szCs w:val="15"/>
              </w:rPr>
              <w:t>44 377 159</w:t>
            </w:r>
          </w:p>
        </w:tc>
        <w:tc>
          <w:tcPr>
            <w:tcW w:w="534" w:type="pct"/>
            <w:tcBorders>
              <w:top w:val="nil"/>
              <w:left w:val="nil"/>
              <w:bottom w:val="nil"/>
              <w:right w:val="nil"/>
            </w:tcBorders>
            <w:shd w:val="clear" w:color="auto" w:fill="auto"/>
            <w:vAlign w:val="bottom"/>
          </w:tcPr>
          <w:p w14:paraId="5916BD1F" w14:textId="46089634" w:rsidR="00226748" w:rsidRPr="00297E92" w:rsidRDefault="00E64D2B">
            <w:pPr>
              <w:jc w:val="right"/>
              <w:rPr>
                <w:color w:val="000000"/>
                <w:sz w:val="15"/>
                <w:szCs w:val="15"/>
              </w:rPr>
            </w:pPr>
            <w:r>
              <w:rPr>
                <w:rFonts w:cs="Calibri"/>
                <w:color w:val="000000"/>
                <w:sz w:val="15"/>
                <w:szCs w:val="15"/>
              </w:rPr>
              <w:t>40</w:t>
            </w:r>
            <w:r w:rsidR="00661FDC">
              <w:rPr>
                <w:rFonts w:cs="Calibri"/>
                <w:color w:val="000000"/>
                <w:sz w:val="15"/>
                <w:szCs w:val="15"/>
              </w:rPr>
              <w:t>7 533</w:t>
            </w:r>
          </w:p>
        </w:tc>
        <w:tc>
          <w:tcPr>
            <w:tcW w:w="534" w:type="pct"/>
            <w:tcBorders>
              <w:top w:val="nil"/>
              <w:left w:val="nil"/>
              <w:bottom w:val="nil"/>
              <w:right w:val="nil"/>
            </w:tcBorders>
            <w:shd w:val="clear" w:color="auto" w:fill="auto"/>
            <w:vAlign w:val="bottom"/>
            <w:hideMark/>
          </w:tcPr>
          <w:p w14:paraId="586222B4" w14:textId="52771757" w:rsidR="00226748" w:rsidRPr="00297E92" w:rsidRDefault="00226748" w:rsidP="00226748">
            <w:pPr>
              <w:jc w:val="right"/>
              <w:rPr>
                <w:color w:val="000000"/>
                <w:sz w:val="15"/>
                <w:szCs w:val="15"/>
              </w:rPr>
            </w:pPr>
            <w:r w:rsidRPr="00297E92">
              <w:rPr>
                <w:rFonts w:cs="Calibri"/>
                <w:color w:val="000000"/>
                <w:sz w:val="15"/>
                <w:szCs w:val="15"/>
              </w:rPr>
              <w:t>628 808</w:t>
            </w:r>
          </w:p>
        </w:tc>
        <w:tc>
          <w:tcPr>
            <w:tcW w:w="534" w:type="pct"/>
            <w:tcBorders>
              <w:top w:val="nil"/>
              <w:left w:val="nil"/>
              <w:bottom w:val="nil"/>
              <w:right w:val="nil"/>
            </w:tcBorders>
            <w:shd w:val="clear" w:color="auto" w:fill="auto"/>
            <w:vAlign w:val="bottom"/>
          </w:tcPr>
          <w:p w14:paraId="47DA486E" w14:textId="3DC74543" w:rsidR="00226748" w:rsidRPr="00297E92" w:rsidRDefault="00964F0B">
            <w:pPr>
              <w:jc w:val="right"/>
              <w:rPr>
                <w:color w:val="000000"/>
                <w:sz w:val="15"/>
                <w:szCs w:val="15"/>
              </w:rPr>
            </w:pPr>
            <w:r>
              <w:rPr>
                <w:rFonts w:cs="Calibri"/>
                <w:color w:val="000000"/>
                <w:sz w:val="15"/>
                <w:szCs w:val="15"/>
              </w:rPr>
              <w:t>56</w:t>
            </w:r>
            <w:r w:rsidR="00661FDC">
              <w:rPr>
                <w:rFonts w:cs="Calibri"/>
                <w:color w:val="000000"/>
                <w:sz w:val="15"/>
                <w:szCs w:val="15"/>
              </w:rPr>
              <w:t> 137 998</w:t>
            </w:r>
          </w:p>
        </w:tc>
        <w:tc>
          <w:tcPr>
            <w:tcW w:w="528" w:type="pct"/>
            <w:tcBorders>
              <w:top w:val="nil"/>
              <w:left w:val="nil"/>
              <w:bottom w:val="nil"/>
              <w:right w:val="nil"/>
            </w:tcBorders>
            <w:shd w:val="clear" w:color="auto" w:fill="auto"/>
            <w:vAlign w:val="bottom"/>
            <w:hideMark/>
          </w:tcPr>
          <w:p w14:paraId="1C19732A" w14:textId="20B90152" w:rsidR="00226748" w:rsidRPr="00297E92" w:rsidRDefault="00226748" w:rsidP="00226748">
            <w:pPr>
              <w:jc w:val="right"/>
              <w:rPr>
                <w:color w:val="000000"/>
                <w:sz w:val="15"/>
                <w:szCs w:val="15"/>
              </w:rPr>
            </w:pPr>
            <w:r w:rsidRPr="00297E92">
              <w:rPr>
                <w:rFonts w:cs="Calibri"/>
                <w:color w:val="000000"/>
                <w:sz w:val="15"/>
                <w:szCs w:val="15"/>
              </w:rPr>
              <w:t>45 017 029</w:t>
            </w:r>
          </w:p>
        </w:tc>
      </w:tr>
      <w:tr w:rsidR="00226748" w:rsidRPr="00297E92" w14:paraId="05E7A54D" w14:textId="77777777" w:rsidTr="00CB7BA1">
        <w:tc>
          <w:tcPr>
            <w:tcW w:w="734" w:type="pct"/>
            <w:tcBorders>
              <w:top w:val="nil"/>
              <w:left w:val="nil"/>
              <w:bottom w:val="nil"/>
              <w:right w:val="nil"/>
            </w:tcBorders>
            <w:shd w:val="clear" w:color="auto" w:fill="auto"/>
            <w:noWrap/>
            <w:vAlign w:val="center"/>
            <w:hideMark/>
          </w:tcPr>
          <w:p w14:paraId="699CEF5B" w14:textId="77777777" w:rsidR="00226748" w:rsidRPr="00297E92" w:rsidRDefault="00226748" w:rsidP="00226748">
            <w:pPr>
              <w:ind w:left="87"/>
              <w:rPr>
                <w:rFonts w:cs="Calibri"/>
                <w:i/>
                <w:iCs/>
                <w:color w:val="000000"/>
                <w:sz w:val="15"/>
                <w:szCs w:val="15"/>
              </w:rPr>
            </w:pPr>
            <w:r w:rsidRPr="00297E92">
              <w:rPr>
                <w:rFonts w:cs="Calibri"/>
                <w:i/>
                <w:iCs/>
                <w:color w:val="000000"/>
                <w:sz w:val="15"/>
                <w:szCs w:val="15"/>
              </w:rPr>
              <w:t>z toho:</w:t>
            </w:r>
          </w:p>
        </w:tc>
        <w:tc>
          <w:tcPr>
            <w:tcW w:w="534" w:type="pct"/>
            <w:tcBorders>
              <w:top w:val="nil"/>
              <w:left w:val="nil"/>
              <w:bottom w:val="nil"/>
              <w:right w:val="nil"/>
            </w:tcBorders>
            <w:shd w:val="clear" w:color="auto" w:fill="auto"/>
            <w:vAlign w:val="bottom"/>
          </w:tcPr>
          <w:p w14:paraId="44975BD0" w14:textId="77777777" w:rsidR="00226748" w:rsidRPr="00297E92" w:rsidRDefault="00226748" w:rsidP="00226748">
            <w:pPr>
              <w:jc w:val="right"/>
              <w:rPr>
                <w:color w:val="000000"/>
                <w:sz w:val="15"/>
                <w:szCs w:val="15"/>
              </w:rPr>
            </w:pPr>
          </w:p>
        </w:tc>
        <w:tc>
          <w:tcPr>
            <w:tcW w:w="534" w:type="pct"/>
            <w:tcBorders>
              <w:top w:val="nil"/>
              <w:left w:val="nil"/>
              <w:bottom w:val="nil"/>
              <w:right w:val="nil"/>
            </w:tcBorders>
            <w:shd w:val="clear" w:color="auto" w:fill="auto"/>
            <w:vAlign w:val="bottom"/>
            <w:hideMark/>
          </w:tcPr>
          <w:p w14:paraId="7DAA07A9" w14:textId="77777777" w:rsidR="00226748" w:rsidRPr="00297E92" w:rsidRDefault="00226748" w:rsidP="00226748">
            <w:pPr>
              <w:jc w:val="right"/>
              <w:rPr>
                <w:sz w:val="15"/>
                <w:szCs w:val="15"/>
              </w:rPr>
            </w:pPr>
          </w:p>
        </w:tc>
        <w:tc>
          <w:tcPr>
            <w:tcW w:w="534" w:type="pct"/>
            <w:tcBorders>
              <w:top w:val="nil"/>
              <w:left w:val="nil"/>
              <w:bottom w:val="nil"/>
              <w:right w:val="nil"/>
            </w:tcBorders>
            <w:shd w:val="clear" w:color="auto" w:fill="auto"/>
            <w:vAlign w:val="bottom"/>
          </w:tcPr>
          <w:p w14:paraId="7EF4DB12" w14:textId="77777777" w:rsidR="00226748" w:rsidRPr="00297E92" w:rsidRDefault="00226748" w:rsidP="00226748">
            <w:pPr>
              <w:jc w:val="right"/>
              <w:rPr>
                <w:sz w:val="15"/>
                <w:szCs w:val="15"/>
              </w:rPr>
            </w:pPr>
          </w:p>
        </w:tc>
        <w:tc>
          <w:tcPr>
            <w:tcW w:w="534" w:type="pct"/>
            <w:tcBorders>
              <w:top w:val="nil"/>
              <w:left w:val="nil"/>
              <w:bottom w:val="nil"/>
              <w:right w:val="nil"/>
            </w:tcBorders>
            <w:shd w:val="clear" w:color="auto" w:fill="auto"/>
            <w:vAlign w:val="bottom"/>
            <w:hideMark/>
          </w:tcPr>
          <w:p w14:paraId="12854B56" w14:textId="77777777" w:rsidR="00226748" w:rsidRPr="00297E92" w:rsidRDefault="00226748" w:rsidP="00226748">
            <w:pPr>
              <w:jc w:val="right"/>
              <w:rPr>
                <w:sz w:val="15"/>
                <w:szCs w:val="15"/>
              </w:rPr>
            </w:pPr>
          </w:p>
        </w:tc>
        <w:tc>
          <w:tcPr>
            <w:tcW w:w="534" w:type="pct"/>
            <w:tcBorders>
              <w:top w:val="nil"/>
              <w:left w:val="nil"/>
              <w:bottom w:val="nil"/>
              <w:right w:val="nil"/>
            </w:tcBorders>
            <w:shd w:val="clear" w:color="auto" w:fill="auto"/>
            <w:vAlign w:val="bottom"/>
          </w:tcPr>
          <w:p w14:paraId="1EA7D738" w14:textId="77777777" w:rsidR="00226748" w:rsidRPr="00297E92" w:rsidRDefault="00226748" w:rsidP="00226748">
            <w:pPr>
              <w:jc w:val="right"/>
              <w:rPr>
                <w:sz w:val="15"/>
                <w:szCs w:val="15"/>
              </w:rPr>
            </w:pPr>
          </w:p>
        </w:tc>
        <w:tc>
          <w:tcPr>
            <w:tcW w:w="534" w:type="pct"/>
            <w:tcBorders>
              <w:top w:val="nil"/>
              <w:left w:val="nil"/>
              <w:bottom w:val="nil"/>
              <w:right w:val="nil"/>
            </w:tcBorders>
            <w:shd w:val="clear" w:color="auto" w:fill="auto"/>
            <w:vAlign w:val="bottom"/>
            <w:hideMark/>
          </w:tcPr>
          <w:p w14:paraId="27F842EE" w14:textId="77777777" w:rsidR="00226748" w:rsidRPr="00297E92" w:rsidRDefault="00226748" w:rsidP="00226748">
            <w:pPr>
              <w:jc w:val="right"/>
              <w:rPr>
                <w:sz w:val="15"/>
                <w:szCs w:val="15"/>
              </w:rPr>
            </w:pPr>
          </w:p>
        </w:tc>
        <w:tc>
          <w:tcPr>
            <w:tcW w:w="534" w:type="pct"/>
            <w:tcBorders>
              <w:top w:val="nil"/>
              <w:left w:val="nil"/>
              <w:bottom w:val="nil"/>
              <w:right w:val="nil"/>
            </w:tcBorders>
            <w:shd w:val="clear" w:color="auto" w:fill="auto"/>
            <w:vAlign w:val="bottom"/>
          </w:tcPr>
          <w:p w14:paraId="7A2C7827" w14:textId="77777777" w:rsidR="00226748" w:rsidRPr="00297E92" w:rsidRDefault="00226748" w:rsidP="00226748">
            <w:pPr>
              <w:jc w:val="right"/>
              <w:rPr>
                <w:sz w:val="15"/>
                <w:szCs w:val="15"/>
              </w:rPr>
            </w:pPr>
          </w:p>
        </w:tc>
        <w:tc>
          <w:tcPr>
            <w:tcW w:w="528" w:type="pct"/>
            <w:tcBorders>
              <w:top w:val="nil"/>
              <w:left w:val="nil"/>
              <w:bottom w:val="nil"/>
              <w:right w:val="nil"/>
            </w:tcBorders>
            <w:shd w:val="clear" w:color="auto" w:fill="auto"/>
            <w:vAlign w:val="bottom"/>
            <w:hideMark/>
          </w:tcPr>
          <w:p w14:paraId="170A6C41" w14:textId="77777777" w:rsidR="00226748" w:rsidRPr="00297E92" w:rsidRDefault="00226748" w:rsidP="00226748">
            <w:pPr>
              <w:jc w:val="right"/>
              <w:rPr>
                <w:sz w:val="15"/>
                <w:szCs w:val="15"/>
              </w:rPr>
            </w:pPr>
          </w:p>
        </w:tc>
      </w:tr>
      <w:tr w:rsidR="00226748" w:rsidRPr="00297E92" w14:paraId="7BC1F5A1" w14:textId="77777777" w:rsidTr="00CB7BA1">
        <w:tc>
          <w:tcPr>
            <w:tcW w:w="734" w:type="pct"/>
            <w:tcBorders>
              <w:top w:val="nil"/>
              <w:left w:val="nil"/>
              <w:bottom w:val="nil"/>
              <w:right w:val="nil"/>
            </w:tcBorders>
            <w:shd w:val="clear" w:color="auto" w:fill="auto"/>
            <w:noWrap/>
            <w:vAlign w:val="center"/>
            <w:hideMark/>
          </w:tcPr>
          <w:p w14:paraId="22BD2A7B" w14:textId="77777777" w:rsidR="00226748" w:rsidRPr="00297E92" w:rsidRDefault="00226748" w:rsidP="00226748">
            <w:pPr>
              <w:ind w:left="229"/>
              <w:jc w:val="left"/>
              <w:rPr>
                <w:rFonts w:cs="Calibri"/>
                <w:i/>
                <w:iCs/>
                <w:color w:val="000000"/>
                <w:sz w:val="15"/>
                <w:szCs w:val="15"/>
              </w:rPr>
            </w:pPr>
            <w:r w:rsidRPr="00297E92">
              <w:rPr>
                <w:rFonts w:cs="Calibri"/>
                <w:i/>
                <w:iCs/>
                <w:color w:val="000000"/>
                <w:sz w:val="15"/>
                <w:szCs w:val="15"/>
              </w:rPr>
              <w:t>Maďarsko</w:t>
            </w:r>
          </w:p>
        </w:tc>
        <w:tc>
          <w:tcPr>
            <w:tcW w:w="534" w:type="pct"/>
            <w:tcBorders>
              <w:top w:val="nil"/>
              <w:left w:val="nil"/>
              <w:bottom w:val="nil"/>
              <w:right w:val="nil"/>
            </w:tcBorders>
            <w:shd w:val="clear" w:color="auto" w:fill="auto"/>
            <w:vAlign w:val="bottom"/>
          </w:tcPr>
          <w:p w14:paraId="4E136A4E" w14:textId="7474626E" w:rsidR="00226748" w:rsidRPr="00297E92" w:rsidRDefault="00333F1E" w:rsidP="00226748">
            <w:pPr>
              <w:jc w:val="right"/>
              <w:rPr>
                <w:i/>
                <w:iCs/>
                <w:color w:val="000000"/>
                <w:sz w:val="15"/>
                <w:szCs w:val="15"/>
              </w:rPr>
            </w:pPr>
            <w:r>
              <w:rPr>
                <w:rFonts w:cs="Calibri"/>
                <w:i/>
                <w:iCs/>
                <w:color w:val="000000"/>
                <w:sz w:val="15"/>
                <w:szCs w:val="15"/>
              </w:rPr>
              <w:t>1 084 268</w:t>
            </w:r>
          </w:p>
        </w:tc>
        <w:tc>
          <w:tcPr>
            <w:tcW w:w="534" w:type="pct"/>
            <w:tcBorders>
              <w:top w:val="nil"/>
              <w:left w:val="nil"/>
              <w:bottom w:val="nil"/>
              <w:right w:val="nil"/>
            </w:tcBorders>
            <w:shd w:val="clear" w:color="auto" w:fill="auto"/>
            <w:vAlign w:val="bottom"/>
            <w:hideMark/>
          </w:tcPr>
          <w:p w14:paraId="59E1FFF6" w14:textId="2FF10648" w:rsidR="00226748" w:rsidRPr="00297E92" w:rsidRDefault="00226748" w:rsidP="00226748">
            <w:pPr>
              <w:jc w:val="right"/>
              <w:rPr>
                <w:i/>
                <w:iCs/>
                <w:color w:val="000000"/>
                <w:sz w:val="15"/>
                <w:szCs w:val="15"/>
              </w:rPr>
            </w:pPr>
            <w:r w:rsidRPr="00297E92">
              <w:rPr>
                <w:rFonts w:cs="Calibri"/>
                <w:i/>
                <w:iCs/>
                <w:color w:val="000000"/>
                <w:sz w:val="15"/>
                <w:szCs w:val="15"/>
              </w:rPr>
              <w:t>10 401</w:t>
            </w:r>
          </w:p>
        </w:tc>
        <w:tc>
          <w:tcPr>
            <w:tcW w:w="534" w:type="pct"/>
            <w:tcBorders>
              <w:top w:val="nil"/>
              <w:left w:val="nil"/>
              <w:bottom w:val="nil"/>
              <w:right w:val="nil"/>
            </w:tcBorders>
            <w:shd w:val="clear" w:color="auto" w:fill="auto"/>
            <w:vAlign w:val="bottom"/>
          </w:tcPr>
          <w:p w14:paraId="4E256119" w14:textId="4C8AB66C" w:rsidR="00226748" w:rsidRPr="00297E92" w:rsidRDefault="00333F1E" w:rsidP="00226748">
            <w:pPr>
              <w:jc w:val="right"/>
              <w:rPr>
                <w:i/>
                <w:iCs/>
                <w:color w:val="000000"/>
                <w:sz w:val="15"/>
                <w:szCs w:val="15"/>
              </w:rPr>
            </w:pPr>
            <w:r>
              <w:rPr>
                <w:rFonts w:cs="Calibri"/>
                <w:i/>
                <w:iCs/>
                <w:color w:val="000000"/>
                <w:sz w:val="15"/>
                <w:szCs w:val="15"/>
              </w:rPr>
              <w:t>41 093 475</w:t>
            </w:r>
          </w:p>
        </w:tc>
        <w:tc>
          <w:tcPr>
            <w:tcW w:w="534" w:type="pct"/>
            <w:tcBorders>
              <w:top w:val="nil"/>
              <w:left w:val="nil"/>
              <w:bottom w:val="nil"/>
              <w:right w:val="nil"/>
            </w:tcBorders>
            <w:shd w:val="clear" w:color="auto" w:fill="auto"/>
            <w:vAlign w:val="bottom"/>
            <w:hideMark/>
          </w:tcPr>
          <w:p w14:paraId="0B0AE908" w14:textId="008524E8" w:rsidR="00226748" w:rsidRPr="00297E92" w:rsidRDefault="00226748" w:rsidP="00226748">
            <w:pPr>
              <w:jc w:val="right"/>
              <w:rPr>
                <w:i/>
                <w:iCs/>
                <w:color w:val="000000"/>
                <w:sz w:val="15"/>
                <w:szCs w:val="15"/>
              </w:rPr>
            </w:pPr>
            <w:r w:rsidRPr="00297E92">
              <w:rPr>
                <w:rFonts w:cs="Calibri"/>
                <w:i/>
                <w:iCs/>
                <w:color w:val="000000"/>
                <w:sz w:val="15"/>
                <w:szCs w:val="15"/>
              </w:rPr>
              <w:t>36 635 527</w:t>
            </w:r>
          </w:p>
        </w:tc>
        <w:tc>
          <w:tcPr>
            <w:tcW w:w="534" w:type="pct"/>
            <w:tcBorders>
              <w:top w:val="nil"/>
              <w:left w:val="nil"/>
              <w:bottom w:val="nil"/>
              <w:right w:val="nil"/>
            </w:tcBorders>
            <w:shd w:val="clear" w:color="auto" w:fill="auto"/>
            <w:vAlign w:val="bottom"/>
          </w:tcPr>
          <w:p w14:paraId="3C9A8F6E" w14:textId="0EE57954" w:rsidR="00226748" w:rsidRPr="00297E92" w:rsidRDefault="00661FDC" w:rsidP="00226748">
            <w:pPr>
              <w:jc w:val="right"/>
              <w:rPr>
                <w:i/>
                <w:iCs/>
                <w:color w:val="000000"/>
                <w:sz w:val="15"/>
                <w:szCs w:val="15"/>
              </w:rPr>
            </w:pPr>
            <w:r>
              <w:rPr>
                <w:rFonts w:cs="Calibri"/>
                <w:i/>
                <w:iCs/>
                <w:color w:val="000000"/>
                <w:sz w:val="15"/>
                <w:szCs w:val="15"/>
              </w:rPr>
              <w:t>4</w:t>
            </w:r>
            <w:r w:rsidR="00E64D2B">
              <w:rPr>
                <w:rFonts w:cs="Calibri"/>
                <w:i/>
                <w:iCs/>
                <w:color w:val="000000"/>
                <w:sz w:val="15"/>
                <w:szCs w:val="15"/>
              </w:rPr>
              <w:t xml:space="preserve"> 682</w:t>
            </w:r>
          </w:p>
        </w:tc>
        <w:tc>
          <w:tcPr>
            <w:tcW w:w="534" w:type="pct"/>
            <w:tcBorders>
              <w:top w:val="nil"/>
              <w:left w:val="nil"/>
              <w:bottom w:val="nil"/>
              <w:right w:val="nil"/>
            </w:tcBorders>
            <w:shd w:val="clear" w:color="auto" w:fill="auto"/>
            <w:vAlign w:val="bottom"/>
            <w:hideMark/>
          </w:tcPr>
          <w:p w14:paraId="107D394B" w14:textId="146C42F7" w:rsidR="00226748" w:rsidRPr="00297E92" w:rsidRDefault="00226748" w:rsidP="00226748">
            <w:pPr>
              <w:jc w:val="right"/>
              <w:rPr>
                <w:i/>
                <w:iCs/>
                <w:color w:val="000000"/>
                <w:sz w:val="15"/>
                <w:szCs w:val="15"/>
              </w:rPr>
            </w:pPr>
            <w:r w:rsidRPr="00297E92">
              <w:rPr>
                <w:rFonts w:cs="Calibri"/>
                <w:i/>
                <w:iCs/>
                <w:color w:val="000000"/>
                <w:sz w:val="15"/>
                <w:szCs w:val="15"/>
              </w:rPr>
              <w:t>377 003</w:t>
            </w:r>
          </w:p>
        </w:tc>
        <w:tc>
          <w:tcPr>
            <w:tcW w:w="534" w:type="pct"/>
            <w:tcBorders>
              <w:top w:val="nil"/>
              <w:left w:val="nil"/>
              <w:bottom w:val="nil"/>
              <w:right w:val="nil"/>
            </w:tcBorders>
            <w:shd w:val="clear" w:color="auto" w:fill="auto"/>
            <w:vAlign w:val="bottom"/>
          </w:tcPr>
          <w:p w14:paraId="2F0BACEB" w14:textId="1851CC98" w:rsidR="00226748" w:rsidRPr="00297E92" w:rsidRDefault="00964F0B" w:rsidP="00226748">
            <w:pPr>
              <w:jc w:val="right"/>
              <w:rPr>
                <w:i/>
                <w:color w:val="000000"/>
                <w:sz w:val="15"/>
                <w:szCs w:val="15"/>
              </w:rPr>
            </w:pPr>
            <w:r>
              <w:rPr>
                <w:rFonts w:cs="Calibri"/>
                <w:i/>
                <w:color w:val="000000"/>
                <w:sz w:val="15"/>
                <w:szCs w:val="15"/>
              </w:rPr>
              <w:t>42 182 425</w:t>
            </w:r>
          </w:p>
        </w:tc>
        <w:tc>
          <w:tcPr>
            <w:tcW w:w="528" w:type="pct"/>
            <w:tcBorders>
              <w:top w:val="nil"/>
              <w:left w:val="nil"/>
              <w:bottom w:val="nil"/>
              <w:right w:val="nil"/>
            </w:tcBorders>
            <w:shd w:val="clear" w:color="auto" w:fill="auto"/>
            <w:vAlign w:val="bottom"/>
            <w:hideMark/>
          </w:tcPr>
          <w:p w14:paraId="6DF56F76" w14:textId="1522B0A9" w:rsidR="00226748" w:rsidRPr="00297E92" w:rsidRDefault="00226748" w:rsidP="00226748">
            <w:pPr>
              <w:jc w:val="right"/>
              <w:rPr>
                <w:i/>
                <w:iCs/>
                <w:color w:val="000000"/>
                <w:sz w:val="15"/>
                <w:szCs w:val="15"/>
              </w:rPr>
            </w:pPr>
            <w:r w:rsidRPr="00297E92">
              <w:rPr>
                <w:rFonts w:cs="Calibri"/>
                <w:i/>
                <w:color w:val="000000"/>
                <w:sz w:val="15"/>
                <w:szCs w:val="15"/>
              </w:rPr>
              <w:t>37 022 931</w:t>
            </w:r>
          </w:p>
        </w:tc>
      </w:tr>
      <w:tr w:rsidR="00226748" w:rsidRPr="00297E92" w14:paraId="341685AD" w14:textId="77777777" w:rsidTr="00CB7BA1">
        <w:tc>
          <w:tcPr>
            <w:tcW w:w="734" w:type="pct"/>
            <w:tcBorders>
              <w:top w:val="nil"/>
              <w:left w:val="nil"/>
              <w:bottom w:val="nil"/>
              <w:right w:val="nil"/>
            </w:tcBorders>
            <w:shd w:val="clear" w:color="auto" w:fill="auto"/>
            <w:noWrap/>
            <w:vAlign w:val="center"/>
            <w:hideMark/>
          </w:tcPr>
          <w:p w14:paraId="5AF913C1" w14:textId="77777777" w:rsidR="00226748" w:rsidRPr="00297E92" w:rsidRDefault="00226748" w:rsidP="00226748">
            <w:pPr>
              <w:ind w:left="229"/>
              <w:jc w:val="left"/>
              <w:rPr>
                <w:rFonts w:cs="Calibri"/>
                <w:i/>
                <w:iCs/>
                <w:color w:val="000000"/>
                <w:sz w:val="15"/>
                <w:szCs w:val="15"/>
              </w:rPr>
            </w:pPr>
            <w:r w:rsidRPr="00297E92">
              <w:rPr>
                <w:rFonts w:cs="Calibri"/>
                <w:i/>
                <w:iCs/>
                <w:color w:val="000000"/>
                <w:sz w:val="15"/>
                <w:szCs w:val="15"/>
              </w:rPr>
              <w:t>Česká republika</w:t>
            </w:r>
          </w:p>
        </w:tc>
        <w:tc>
          <w:tcPr>
            <w:tcW w:w="534" w:type="pct"/>
            <w:tcBorders>
              <w:top w:val="nil"/>
              <w:left w:val="nil"/>
              <w:bottom w:val="nil"/>
              <w:right w:val="nil"/>
            </w:tcBorders>
            <w:shd w:val="clear" w:color="auto" w:fill="auto"/>
            <w:vAlign w:val="bottom"/>
          </w:tcPr>
          <w:p w14:paraId="2077AD1B" w14:textId="6EDFFF86" w:rsidR="00226748" w:rsidRPr="00297E92" w:rsidRDefault="00333F1E" w:rsidP="00226748">
            <w:pPr>
              <w:jc w:val="right"/>
              <w:rPr>
                <w:i/>
                <w:iCs/>
                <w:color w:val="000000"/>
                <w:sz w:val="15"/>
                <w:szCs w:val="15"/>
              </w:rPr>
            </w:pPr>
            <w:r>
              <w:rPr>
                <w:rFonts w:cs="Calibri"/>
                <w:i/>
                <w:iCs/>
                <w:color w:val="000000"/>
                <w:sz w:val="15"/>
                <w:szCs w:val="15"/>
              </w:rPr>
              <w:t>1 388 667</w:t>
            </w:r>
          </w:p>
        </w:tc>
        <w:tc>
          <w:tcPr>
            <w:tcW w:w="534" w:type="pct"/>
            <w:tcBorders>
              <w:top w:val="nil"/>
              <w:left w:val="nil"/>
              <w:bottom w:val="nil"/>
              <w:right w:val="nil"/>
            </w:tcBorders>
            <w:shd w:val="clear" w:color="auto" w:fill="auto"/>
            <w:vAlign w:val="bottom"/>
            <w:hideMark/>
          </w:tcPr>
          <w:p w14:paraId="2A389E0E" w14:textId="225A9BC0" w:rsidR="00226748" w:rsidRPr="00297E92" w:rsidRDefault="00226748" w:rsidP="00226748">
            <w:pPr>
              <w:jc w:val="right"/>
              <w:rPr>
                <w:i/>
                <w:iCs/>
                <w:color w:val="000000"/>
                <w:sz w:val="15"/>
                <w:szCs w:val="15"/>
              </w:rPr>
            </w:pPr>
            <w:r w:rsidRPr="00297E92">
              <w:rPr>
                <w:rFonts w:cs="Calibri"/>
                <w:i/>
                <w:iCs/>
                <w:color w:val="000000"/>
                <w:sz w:val="15"/>
                <w:szCs w:val="15"/>
              </w:rPr>
              <w:t>265</w:t>
            </w:r>
          </w:p>
        </w:tc>
        <w:tc>
          <w:tcPr>
            <w:tcW w:w="534" w:type="pct"/>
            <w:tcBorders>
              <w:top w:val="nil"/>
              <w:left w:val="nil"/>
              <w:bottom w:val="nil"/>
              <w:right w:val="nil"/>
            </w:tcBorders>
            <w:shd w:val="clear" w:color="auto" w:fill="auto"/>
            <w:vAlign w:val="bottom"/>
          </w:tcPr>
          <w:p w14:paraId="5914503B" w14:textId="0915CB60" w:rsidR="00226748" w:rsidRPr="00297E92" w:rsidRDefault="00333F1E">
            <w:pPr>
              <w:jc w:val="right"/>
              <w:rPr>
                <w:i/>
                <w:iCs/>
                <w:color w:val="000000"/>
                <w:sz w:val="15"/>
                <w:szCs w:val="15"/>
              </w:rPr>
            </w:pPr>
            <w:r>
              <w:rPr>
                <w:i/>
                <w:iCs/>
                <w:color w:val="000000"/>
                <w:sz w:val="15"/>
                <w:szCs w:val="15"/>
              </w:rPr>
              <w:t>2</w:t>
            </w:r>
            <w:r w:rsidR="00661FDC">
              <w:rPr>
                <w:i/>
                <w:iCs/>
                <w:color w:val="000000"/>
                <w:sz w:val="15"/>
                <w:szCs w:val="15"/>
              </w:rPr>
              <w:t> 577 796</w:t>
            </w:r>
          </w:p>
        </w:tc>
        <w:tc>
          <w:tcPr>
            <w:tcW w:w="534" w:type="pct"/>
            <w:tcBorders>
              <w:top w:val="nil"/>
              <w:left w:val="nil"/>
              <w:bottom w:val="nil"/>
              <w:right w:val="nil"/>
            </w:tcBorders>
            <w:shd w:val="clear" w:color="auto" w:fill="auto"/>
            <w:vAlign w:val="bottom"/>
            <w:hideMark/>
          </w:tcPr>
          <w:p w14:paraId="7B56DCC5" w14:textId="2427E550" w:rsidR="00226748" w:rsidRPr="00297E92" w:rsidRDefault="00226748" w:rsidP="00226748">
            <w:pPr>
              <w:jc w:val="right"/>
              <w:rPr>
                <w:i/>
                <w:iCs/>
                <w:color w:val="000000"/>
                <w:sz w:val="15"/>
                <w:szCs w:val="15"/>
              </w:rPr>
            </w:pPr>
            <w:r w:rsidRPr="00297E92">
              <w:rPr>
                <w:i/>
                <w:iCs/>
                <w:color w:val="000000"/>
                <w:sz w:val="15"/>
                <w:szCs w:val="15"/>
              </w:rPr>
              <w:t>4 641 464</w:t>
            </w:r>
          </w:p>
        </w:tc>
        <w:tc>
          <w:tcPr>
            <w:tcW w:w="534" w:type="pct"/>
            <w:tcBorders>
              <w:top w:val="nil"/>
              <w:left w:val="nil"/>
              <w:bottom w:val="nil"/>
              <w:right w:val="nil"/>
            </w:tcBorders>
            <w:shd w:val="clear" w:color="auto" w:fill="auto"/>
            <w:vAlign w:val="bottom"/>
          </w:tcPr>
          <w:p w14:paraId="4E605CA3" w14:textId="2994F3D3" w:rsidR="00226748" w:rsidRPr="00297E92" w:rsidRDefault="00661FDC">
            <w:pPr>
              <w:jc w:val="right"/>
              <w:rPr>
                <w:i/>
                <w:iCs/>
                <w:color w:val="000000"/>
                <w:sz w:val="15"/>
                <w:szCs w:val="15"/>
              </w:rPr>
            </w:pPr>
            <w:r>
              <w:rPr>
                <w:rFonts w:cs="Calibri"/>
                <w:i/>
                <w:iCs/>
                <w:color w:val="000000"/>
                <w:sz w:val="15"/>
                <w:szCs w:val="15"/>
              </w:rPr>
              <w:t>402 800</w:t>
            </w:r>
          </w:p>
        </w:tc>
        <w:tc>
          <w:tcPr>
            <w:tcW w:w="534" w:type="pct"/>
            <w:tcBorders>
              <w:top w:val="nil"/>
              <w:left w:val="nil"/>
              <w:bottom w:val="nil"/>
              <w:right w:val="nil"/>
            </w:tcBorders>
            <w:shd w:val="clear" w:color="auto" w:fill="auto"/>
            <w:vAlign w:val="bottom"/>
            <w:hideMark/>
          </w:tcPr>
          <w:p w14:paraId="61CEC8C8" w14:textId="794F718B" w:rsidR="00226748" w:rsidRPr="00297E92" w:rsidRDefault="00226748" w:rsidP="00226748">
            <w:pPr>
              <w:jc w:val="right"/>
              <w:rPr>
                <w:i/>
                <w:iCs/>
                <w:color w:val="000000"/>
                <w:sz w:val="15"/>
                <w:szCs w:val="15"/>
              </w:rPr>
            </w:pPr>
            <w:r w:rsidRPr="00297E92">
              <w:rPr>
                <w:rFonts w:cs="Calibri"/>
                <w:i/>
                <w:iCs/>
                <w:color w:val="000000"/>
                <w:sz w:val="15"/>
                <w:szCs w:val="15"/>
              </w:rPr>
              <w:t>250 754</w:t>
            </w:r>
          </w:p>
        </w:tc>
        <w:tc>
          <w:tcPr>
            <w:tcW w:w="534" w:type="pct"/>
            <w:tcBorders>
              <w:top w:val="nil"/>
              <w:left w:val="nil"/>
              <w:bottom w:val="nil"/>
              <w:right w:val="nil"/>
            </w:tcBorders>
            <w:shd w:val="clear" w:color="auto" w:fill="auto"/>
            <w:vAlign w:val="bottom"/>
          </w:tcPr>
          <w:p w14:paraId="54F98C41" w14:textId="77C3E4C4" w:rsidR="00226748" w:rsidRPr="00297E92" w:rsidRDefault="00964F0B">
            <w:pPr>
              <w:jc w:val="right"/>
              <w:rPr>
                <w:i/>
                <w:color w:val="000000"/>
                <w:sz w:val="15"/>
                <w:szCs w:val="15"/>
              </w:rPr>
            </w:pPr>
            <w:r>
              <w:rPr>
                <w:rFonts w:cs="Calibri"/>
                <w:i/>
                <w:color w:val="000000"/>
                <w:sz w:val="15"/>
                <w:szCs w:val="15"/>
              </w:rPr>
              <w:t>4</w:t>
            </w:r>
            <w:r w:rsidR="00661FDC">
              <w:rPr>
                <w:rFonts w:cs="Calibri"/>
                <w:i/>
                <w:color w:val="000000"/>
                <w:sz w:val="15"/>
                <w:szCs w:val="15"/>
              </w:rPr>
              <w:t> 369 263</w:t>
            </w:r>
          </w:p>
        </w:tc>
        <w:tc>
          <w:tcPr>
            <w:tcW w:w="528" w:type="pct"/>
            <w:tcBorders>
              <w:top w:val="nil"/>
              <w:left w:val="nil"/>
              <w:bottom w:val="nil"/>
              <w:right w:val="nil"/>
            </w:tcBorders>
            <w:shd w:val="clear" w:color="auto" w:fill="auto"/>
            <w:vAlign w:val="bottom"/>
            <w:hideMark/>
          </w:tcPr>
          <w:p w14:paraId="04866D2A" w14:textId="312C3C66" w:rsidR="00226748" w:rsidRPr="00297E92" w:rsidRDefault="00226748" w:rsidP="00226748">
            <w:pPr>
              <w:jc w:val="right"/>
              <w:rPr>
                <w:i/>
                <w:iCs/>
                <w:color w:val="000000"/>
                <w:sz w:val="15"/>
                <w:szCs w:val="15"/>
              </w:rPr>
            </w:pPr>
            <w:r w:rsidRPr="00297E92">
              <w:rPr>
                <w:rFonts w:cs="Calibri"/>
                <w:i/>
                <w:color w:val="000000"/>
                <w:sz w:val="15"/>
                <w:szCs w:val="15"/>
              </w:rPr>
              <w:t>4 892 483</w:t>
            </w:r>
          </w:p>
        </w:tc>
      </w:tr>
      <w:tr w:rsidR="00226748" w:rsidRPr="00297E92" w14:paraId="48917F3B" w14:textId="77777777" w:rsidTr="00CB7BA1">
        <w:tc>
          <w:tcPr>
            <w:tcW w:w="734" w:type="pct"/>
            <w:tcBorders>
              <w:top w:val="nil"/>
              <w:left w:val="nil"/>
              <w:bottom w:val="nil"/>
              <w:right w:val="nil"/>
            </w:tcBorders>
            <w:shd w:val="clear" w:color="auto" w:fill="auto"/>
            <w:noWrap/>
            <w:vAlign w:val="center"/>
            <w:hideMark/>
          </w:tcPr>
          <w:p w14:paraId="5F131822" w14:textId="77777777" w:rsidR="00226748" w:rsidRPr="00297E92" w:rsidRDefault="00226748" w:rsidP="00226748">
            <w:pPr>
              <w:ind w:left="229"/>
              <w:jc w:val="left"/>
              <w:rPr>
                <w:rFonts w:cs="Calibri"/>
                <w:i/>
                <w:iCs/>
                <w:color w:val="000000"/>
                <w:sz w:val="15"/>
                <w:szCs w:val="15"/>
              </w:rPr>
            </w:pPr>
            <w:r w:rsidRPr="00297E92">
              <w:rPr>
                <w:rFonts w:cs="Calibri"/>
                <w:i/>
                <w:iCs/>
                <w:color w:val="000000"/>
                <w:sz w:val="15"/>
                <w:szCs w:val="15"/>
              </w:rPr>
              <w:t>Rusko</w:t>
            </w:r>
          </w:p>
        </w:tc>
        <w:tc>
          <w:tcPr>
            <w:tcW w:w="534" w:type="pct"/>
            <w:tcBorders>
              <w:top w:val="nil"/>
              <w:left w:val="nil"/>
              <w:bottom w:val="nil"/>
              <w:right w:val="nil"/>
            </w:tcBorders>
            <w:shd w:val="clear" w:color="auto" w:fill="auto"/>
            <w:vAlign w:val="bottom"/>
          </w:tcPr>
          <w:p w14:paraId="7A91CBD5" w14:textId="0915DF03" w:rsidR="00226748" w:rsidRPr="00297E92" w:rsidRDefault="00333F1E" w:rsidP="00226748">
            <w:pPr>
              <w:jc w:val="right"/>
              <w:rPr>
                <w:i/>
                <w:iCs/>
                <w:color w:val="000000"/>
                <w:sz w:val="15"/>
                <w:szCs w:val="15"/>
              </w:rPr>
            </w:pPr>
            <w:r>
              <w:rPr>
                <w:rFonts w:cs="Calibri"/>
                <w:i/>
                <w:iCs/>
                <w:color w:val="000000"/>
                <w:sz w:val="15"/>
                <w:szCs w:val="15"/>
              </w:rPr>
              <w:t>-</w:t>
            </w:r>
          </w:p>
        </w:tc>
        <w:tc>
          <w:tcPr>
            <w:tcW w:w="534" w:type="pct"/>
            <w:tcBorders>
              <w:top w:val="nil"/>
              <w:left w:val="nil"/>
              <w:bottom w:val="nil"/>
              <w:right w:val="nil"/>
            </w:tcBorders>
            <w:shd w:val="clear" w:color="auto" w:fill="auto"/>
            <w:vAlign w:val="bottom"/>
            <w:hideMark/>
          </w:tcPr>
          <w:p w14:paraId="46459168" w14:textId="27193448" w:rsidR="00226748" w:rsidRPr="00297E92" w:rsidRDefault="00226748" w:rsidP="00226748">
            <w:pPr>
              <w:jc w:val="right"/>
              <w:rPr>
                <w:i/>
                <w:iCs/>
                <w:color w:val="000000"/>
                <w:sz w:val="15"/>
                <w:szCs w:val="15"/>
              </w:rPr>
            </w:pPr>
            <w:r w:rsidRPr="00297E92">
              <w:rPr>
                <w:rFonts w:cs="Calibri"/>
                <w:i/>
                <w:iCs/>
                <w:color w:val="000000"/>
                <w:sz w:val="15"/>
                <w:szCs w:val="15"/>
              </w:rPr>
              <w:t>-</w:t>
            </w:r>
          </w:p>
        </w:tc>
        <w:tc>
          <w:tcPr>
            <w:tcW w:w="534" w:type="pct"/>
            <w:tcBorders>
              <w:top w:val="nil"/>
              <w:left w:val="nil"/>
              <w:bottom w:val="nil"/>
              <w:right w:val="nil"/>
            </w:tcBorders>
            <w:shd w:val="clear" w:color="auto" w:fill="auto"/>
            <w:vAlign w:val="bottom"/>
          </w:tcPr>
          <w:p w14:paraId="75E81354" w14:textId="0CF77EDC" w:rsidR="00226748" w:rsidRPr="00297E92" w:rsidRDefault="00333F1E" w:rsidP="00226748">
            <w:pPr>
              <w:jc w:val="right"/>
              <w:rPr>
                <w:i/>
                <w:iCs/>
                <w:color w:val="000000"/>
                <w:sz w:val="15"/>
                <w:szCs w:val="15"/>
              </w:rPr>
            </w:pPr>
            <w:r>
              <w:rPr>
                <w:rFonts w:cs="Calibri"/>
                <w:i/>
                <w:iCs/>
                <w:color w:val="000000"/>
                <w:sz w:val="15"/>
                <w:szCs w:val="15"/>
              </w:rPr>
              <w:t>280 073</w:t>
            </w:r>
          </w:p>
        </w:tc>
        <w:tc>
          <w:tcPr>
            <w:tcW w:w="534" w:type="pct"/>
            <w:tcBorders>
              <w:top w:val="nil"/>
              <w:left w:val="nil"/>
              <w:bottom w:val="nil"/>
              <w:right w:val="nil"/>
            </w:tcBorders>
            <w:shd w:val="clear" w:color="auto" w:fill="auto"/>
            <w:vAlign w:val="bottom"/>
            <w:hideMark/>
          </w:tcPr>
          <w:p w14:paraId="633A6178" w14:textId="0DCA6317" w:rsidR="00226748" w:rsidRPr="00297E92" w:rsidRDefault="00226748" w:rsidP="00226748">
            <w:pPr>
              <w:jc w:val="right"/>
              <w:rPr>
                <w:i/>
                <w:iCs/>
                <w:color w:val="000000"/>
                <w:sz w:val="15"/>
                <w:szCs w:val="15"/>
              </w:rPr>
            </w:pPr>
            <w:r w:rsidRPr="00297E92">
              <w:rPr>
                <w:rFonts w:cs="Calibri"/>
                <w:i/>
                <w:iCs/>
                <w:color w:val="000000"/>
                <w:sz w:val="15"/>
                <w:szCs w:val="15"/>
              </w:rPr>
              <w:t>875 773</w:t>
            </w:r>
          </w:p>
        </w:tc>
        <w:tc>
          <w:tcPr>
            <w:tcW w:w="534" w:type="pct"/>
            <w:tcBorders>
              <w:top w:val="nil"/>
              <w:left w:val="nil"/>
              <w:bottom w:val="nil"/>
              <w:right w:val="nil"/>
            </w:tcBorders>
            <w:shd w:val="clear" w:color="auto" w:fill="auto"/>
            <w:vAlign w:val="bottom"/>
          </w:tcPr>
          <w:p w14:paraId="51BA1E6C" w14:textId="2848206E" w:rsidR="00226748" w:rsidRPr="00297E92" w:rsidRDefault="00E64D2B" w:rsidP="00226748">
            <w:pPr>
              <w:jc w:val="right"/>
              <w:rPr>
                <w:i/>
                <w:iCs/>
                <w:color w:val="000000"/>
                <w:sz w:val="15"/>
                <w:szCs w:val="15"/>
              </w:rPr>
            </w:pPr>
            <w:r>
              <w:rPr>
                <w:rFonts w:cs="Calibri"/>
                <w:i/>
                <w:iCs/>
                <w:color w:val="000000"/>
                <w:sz w:val="15"/>
                <w:szCs w:val="15"/>
              </w:rPr>
              <w:t>-</w:t>
            </w:r>
          </w:p>
        </w:tc>
        <w:tc>
          <w:tcPr>
            <w:tcW w:w="534" w:type="pct"/>
            <w:tcBorders>
              <w:top w:val="nil"/>
              <w:left w:val="nil"/>
              <w:bottom w:val="nil"/>
              <w:right w:val="nil"/>
            </w:tcBorders>
            <w:shd w:val="clear" w:color="auto" w:fill="auto"/>
            <w:vAlign w:val="bottom"/>
            <w:hideMark/>
          </w:tcPr>
          <w:p w14:paraId="6C2DE94D" w14:textId="7210E2D7" w:rsidR="00226748" w:rsidRPr="00297E92" w:rsidRDefault="00226748" w:rsidP="00226748">
            <w:pPr>
              <w:jc w:val="right"/>
              <w:rPr>
                <w:i/>
                <w:iCs/>
                <w:color w:val="000000"/>
                <w:sz w:val="15"/>
                <w:szCs w:val="15"/>
              </w:rPr>
            </w:pPr>
            <w:r w:rsidRPr="00297E92">
              <w:rPr>
                <w:rFonts w:cs="Calibri"/>
                <w:i/>
                <w:iCs/>
                <w:color w:val="000000"/>
                <w:sz w:val="15"/>
                <w:szCs w:val="15"/>
              </w:rPr>
              <w:t>-</w:t>
            </w:r>
          </w:p>
        </w:tc>
        <w:tc>
          <w:tcPr>
            <w:tcW w:w="534" w:type="pct"/>
            <w:tcBorders>
              <w:top w:val="nil"/>
              <w:left w:val="nil"/>
              <w:bottom w:val="nil"/>
              <w:right w:val="nil"/>
            </w:tcBorders>
            <w:shd w:val="clear" w:color="auto" w:fill="auto"/>
            <w:vAlign w:val="bottom"/>
          </w:tcPr>
          <w:p w14:paraId="385C2788" w14:textId="0CDB4BDE" w:rsidR="00226748" w:rsidRPr="00297E92" w:rsidRDefault="00964F0B" w:rsidP="00226748">
            <w:pPr>
              <w:jc w:val="right"/>
              <w:rPr>
                <w:i/>
                <w:color w:val="000000"/>
                <w:sz w:val="15"/>
                <w:szCs w:val="15"/>
              </w:rPr>
            </w:pPr>
            <w:r>
              <w:rPr>
                <w:rFonts w:cs="Calibri"/>
                <w:i/>
                <w:color w:val="000000"/>
                <w:sz w:val="15"/>
                <w:szCs w:val="15"/>
              </w:rPr>
              <w:t>280 073</w:t>
            </w:r>
          </w:p>
        </w:tc>
        <w:tc>
          <w:tcPr>
            <w:tcW w:w="528" w:type="pct"/>
            <w:tcBorders>
              <w:top w:val="nil"/>
              <w:left w:val="nil"/>
              <w:bottom w:val="nil"/>
              <w:right w:val="nil"/>
            </w:tcBorders>
            <w:shd w:val="clear" w:color="auto" w:fill="auto"/>
            <w:vAlign w:val="bottom"/>
            <w:hideMark/>
          </w:tcPr>
          <w:p w14:paraId="42657049" w14:textId="53FA3D91" w:rsidR="00226748" w:rsidRPr="00297E92" w:rsidRDefault="00226748" w:rsidP="00226748">
            <w:pPr>
              <w:jc w:val="right"/>
              <w:rPr>
                <w:i/>
                <w:iCs/>
                <w:color w:val="000000"/>
                <w:sz w:val="15"/>
                <w:szCs w:val="15"/>
              </w:rPr>
            </w:pPr>
            <w:r w:rsidRPr="00297E92">
              <w:rPr>
                <w:rFonts w:cs="Calibri"/>
                <w:i/>
                <w:color w:val="000000"/>
                <w:sz w:val="15"/>
                <w:szCs w:val="15"/>
              </w:rPr>
              <w:t>875 773</w:t>
            </w:r>
          </w:p>
        </w:tc>
      </w:tr>
      <w:tr w:rsidR="00226748" w:rsidRPr="00297E92" w14:paraId="161D67F9" w14:textId="77777777" w:rsidTr="00CB7BA1">
        <w:tc>
          <w:tcPr>
            <w:tcW w:w="734" w:type="pct"/>
            <w:tcBorders>
              <w:top w:val="nil"/>
              <w:left w:val="nil"/>
              <w:bottom w:val="nil"/>
              <w:right w:val="nil"/>
            </w:tcBorders>
            <w:shd w:val="clear" w:color="auto" w:fill="auto"/>
            <w:noWrap/>
            <w:vAlign w:val="center"/>
            <w:hideMark/>
          </w:tcPr>
          <w:p w14:paraId="10CAC4B1" w14:textId="77777777" w:rsidR="00226748" w:rsidRPr="00297E92" w:rsidRDefault="00226748" w:rsidP="00226748">
            <w:pPr>
              <w:ind w:left="229"/>
              <w:jc w:val="left"/>
              <w:rPr>
                <w:rFonts w:cs="Calibri"/>
                <w:i/>
                <w:iCs/>
                <w:color w:val="000000"/>
                <w:sz w:val="15"/>
                <w:szCs w:val="15"/>
              </w:rPr>
            </w:pPr>
            <w:r w:rsidRPr="00297E92">
              <w:rPr>
                <w:rFonts w:cs="Calibri"/>
                <w:i/>
                <w:iCs/>
                <w:color w:val="000000"/>
                <w:sz w:val="15"/>
                <w:szCs w:val="15"/>
              </w:rPr>
              <w:t>ostatné</w:t>
            </w:r>
          </w:p>
        </w:tc>
        <w:tc>
          <w:tcPr>
            <w:tcW w:w="534" w:type="pct"/>
            <w:tcBorders>
              <w:top w:val="nil"/>
              <w:left w:val="nil"/>
              <w:bottom w:val="nil"/>
              <w:right w:val="nil"/>
            </w:tcBorders>
            <w:shd w:val="clear" w:color="auto" w:fill="auto"/>
            <w:vAlign w:val="bottom"/>
          </w:tcPr>
          <w:p w14:paraId="4DE86E00" w14:textId="4218CD2D" w:rsidR="00226748" w:rsidRPr="00297E92" w:rsidRDefault="00333F1E" w:rsidP="00226748">
            <w:pPr>
              <w:jc w:val="right"/>
              <w:rPr>
                <w:i/>
                <w:iCs/>
                <w:color w:val="000000"/>
                <w:sz w:val="15"/>
                <w:szCs w:val="15"/>
              </w:rPr>
            </w:pPr>
            <w:r>
              <w:rPr>
                <w:rFonts w:cs="Calibri"/>
                <w:i/>
                <w:iCs/>
                <w:color w:val="000000"/>
                <w:sz w:val="15"/>
                <w:szCs w:val="15"/>
              </w:rPr>
              <w:t>-</w:t>
            </w:r>
          </w:p>
        </w:tc>
        <w:tc>
          <w:tcPr>
            <w:tcW w:w="534" w:type="pct"/>
            <w:tcBorders>
              <w:top w:val="nil"/>
              <w:left w:val="nil"/>
              <w:bottom w:val="nil"/>
              <w:right w:val="nil"/>
            </w:tcBorders>
            <w:shd w:val="clear" w:color="auto" w:fill="auto"/>
            <w:vAlign w:val="bottom"/>
            <w:hideMark/>
          </w:tcPr>
          <w:p w14:paraId="68D0DC93" w14:textId="4C840798" w:rsidR="00226748" w:rsidRPr="00297E92" w:rsidRDefault="00226748" w:rsidP="00226748">
            <w:pPr>
              <w:jc w:val="right"/>
              <w:rPr>
                <w:i/>
                <w:iCs/>
                <w:color w:val="000000"/>
                <w:sz w:val="15"/>
                <w:szCs w:val="15"/>
              </w:rPr>
            </w:pPr>
            <w:r w:rsidRPr="00297E92">
              <w:rPr>
                <w:rFonts w:cs="Calibri"/>
                <w:i/>
                <w:iCs/>
                <w:color w:val="000000"/>
                <w:sz w:val="15"/>
                <w:szCs w:val="15"/>
              </w:rPr>
              <w:t>396</w:t>
            </w:r>
          </w:p>
        </w:tc>
        <w:tc>
          <w:tcPr>
            <w:tcW w:w="534" w:type="pct"/>
            <w:tcBorders>
              <w:top w:val="nil"/>
              <w:left w:val="nil"/>
              <w:bottom w:val="nil"/>
              <w:right w:val="nil"/>
            </w:tcBorders>
            <w:shd w:val="clear" w:color="auto" w:fill="auto"/>
            <w:vAlign w:val="bottom"/>
          </w:tcPr>
          <w:p w14:paraId="2FAAE6CB" w14:textId="002440AB" w:rsidR="00226748" w:rsidRPr="00297E92" w:rsidRDefault="00333F1E" w:rsidP="00226748">
            <w:pPr>
              <w:jc w:val="right"/>
              <w:rPr>
                <w:i/>
                <w:iCs/>
                <w:color w:val="000000"/>
                <w:sz w:val="15"/>
                <w:szCs w:val="15"/>
              </w:rPr>
            </w:pPr>
            <w:r>
              <w:rPr>
                <w:rFonts w:cs="Calibri"/>
                <w:i/>
                <w:iCs/>
                <w:color w:val="000000"/>
                <w:sz w:val="15"/>
                <w:szCs w:val="15"/>
              </w:rPr>
              <w:t>9 306 186</w:t>
            </w:r>
          </w:p>
        </w:tc>
        <w:tc>
          <w:tcPr>
            <w:tcW w:w="534" w:type="pct"/>
            <w:tcBorders>
              <w:top w:val="nil"/>
              <w:left w:val="nil"/>
              <w:bottom w:val="nil"/>
              <w:right w:val="nil"/>
            </w:tcBorders>
            <w:shd w:val="clear" w:color="auto" w:fill="auto"/>
            <w:vAlign w:val="bottom"/>
            <w:hideMark/>
          </w:tcPr>
          <w:p w14:paraId="4A64C918" w14:textId="09D1898F" w:rsidR="00226748" w:rsidRPr="00297E92" w:rsidRDefault="00226748" w:rsidP="00226748">
            <w:pPr>
              <w:jc w:val="right"/>
              <w:rPr>
                <w:i/>
                <w:iCs/>
                <w:color w:val="000000"/>
                <w:sz w:val="15"/>
                <w:szCs w:val="15"/>
              </w:rPr>
            </w:pPr>
            <w:r w:rsidRPr="00297E92">
              <w:rPr>
                <w:rFonts w:cs="Calibri"/>
                <w:i/>
                <w:iCs/>
                <w:color w:val="000000"/>
                <w:sz w:val="15"/>
                <w:szCs w:val="15"/>
              </w:rPr>
              <w:t>2 224 395</w:t>
            </w:r>
          </w:p>
        </w:tc>
        <w:tc>
          <w:tcPr>
            <w:tcW w:w="534" w:type="pct"/>
            <w:tcBorders>
              <w:top w:val="nil"/>
              <w:left w:val="nil"/>
              <w:bottom w:val="nil"/>
              <w:right w:val="nil"/>
            </w:tcBorders>
            <w:shd w:val="clear" w:color="auto" w:fill="auto"/>
            <w:vAlign w:val="bottom"/>
          </w:tcPr>
          <w:p w14:paraId="17838546" w14:textId="4696F796" w:rsidR="00226748" w:rsidRPr="00297E92" w:rsidRDefault="00E64D2B" w:rsidP="00226748">
            <w:pPr>
              <w:jc w:val="right"/>
              <w:rPr>
                <w:i/>
                <w:iCs/>
                <w:color w:val="000000"/>
                <w:sz w:val="15"/>
                <w:szCs w:val="15"/>
              </w:rPr>
            </w:pPr>
            <w:r>
              <w:rPr>
                <w:rFonts w:cs="Calibri"/>
                <w:i/>
                <w:iCs/>
                <w:color w:val="000000"/>
                <w:sz w:val="15"/>
                <w:szCs w:val="15"/>
              </w:rPr>
              <w:t>51</w:t>
            </w:r>
          </w:p>
        </w:tc>
        <w:tc>
          <w:tcPr>
            <w:tcW w:w="534" w:type="pct"/>
            <w:tcBorders>
              <w:top w:val="nil"/>
              <w:left w:val="nil"/>
              <w:bottom w:val="nil"/>
              <w:right w:val="nil"/>
            </w:tcBorders>
            <w:shd w:val="clear" w:color="auto" w:fill="auto"/>
            <w:vAlign w:val="bottom"/>
            <w:hideMark/>
          </w:tcPr>
          <w:p w14:paraId="2B9C82F5" w14:textId="28A50608" w:rsidR="00226748" w:rsidRPr="00297E92" w:rsidRDefault="00226748" w:rsidP="00226748">
            <w:pPr>
              <w:jc w:val="right"/>
              <w:rPr>
                <w:i/>
                <w:iCs/>
                <w:color w:val="000000"/>
                <w:sz w:val="15"/>
                <w:szCs w:val="15"/>
              </w:rPr>
            </w:pPr>
            <w:r w:rsidRPr="00297E92">
              <w:rPr>
                <w:rFonts w:cs="Calibri"/>
                <w:i/>
                <w:iCs/>
                <w:color w:val="000000"/>
                <w:sz w:val="15"/>
                <w:szCs w:val="15"/>
              </w:rPr>
              <w:t>1 051</w:t>
            </w:r>
          </w:p>
        </w:tc>
        <w:tc>
          <w:tcPr>
            <w:tcW w:w="534" w:type="pct"/>
            <w:tcBorders>
              <w:top w:val="nil"/>
              <w:left w:val="nil"/>
              <w:bottom w:val="nil"/>
              <w:right w:val="nil"/>
            </w:tcBorders>
            <w:shd w:val="clear" w:color="auto" w:fill="auto"/>
            <w:vAlign w:val="bottom"/>
          </w:tcPr>
          <w:p w14:paraId="2E58B125" w14:textId="5DE53593" w:rsidR="00226748" w:rsidRPr="00297E92" w:rsidRDefault="00964F0B" w:rsidP="00226748">
            <w:pPr>
              <w:jc w:val="right"/>
              <w:rPr>
                <w:i/>
                <w:color w:val="000000"/>
                <w:sz w:val="15"/>
                <w:szCs w:val="15"/>
              </w:rPr>
            </w:pPr>
            <w:r>
              <w:rPr>
                <w:rFonts w:cs="Calibri"/>
                <w:i/>
                <w:color w:val="000000"/>
                <w:sz w:val="15"/>
                <w:szCs w:val="15"/>
              </w:rPr>
              <w:t>9 306 237</w:t>
            </w:r>
          </w:p>
        </w:tc>
        <w:tc>
          <w:tcPr>
            <w:tcW w:w="528" w:type="pct"/>
            <w:tcBorders>
              <w:top w:val="nil"/>
              <w:left w:val="nil"/>
              <w:bottom w:val="nil"/>
              <w:right w:val="nil"/>
            </w:tcBorders>
            <w:shd w:val="clear" w:color="auto" w:fill="auto"/>
            <w:vAlign w:val="bottom"/>
            <w:hideMark/>
          </w:tcPr>
          <w:p w14:paraId="1B909E80" w14:textId="3D452BFC" w:rsidR="00226748" w:rsidRPr="00297E92" w:rsidRDefault="00226748" w:rsidP="00226748">
            <w:pPr>
              <w:jc w:val="right"/>
              <w:rPr>
                <w:i/>
                <w:iCs/>
                <w:color w:val="000000"/>
                <w:sz w:val="15"/>
                <w:szCs w:val="15"/>
              </w:rPr>
            </w:pPr>
            <w:r w:rsidRPr="00297E92">
              <w:rPr>
                <w:rFonts w:cs="Calibri"/>
                <w:i/>
                <w:color w:val="000000"/>
                <w:sz w:val="15"/>
                <w:szCs w:val="15"/>
              </w:rPr>
              <w:t>2 225 842</w:t>
            </w:r>
          </w:p>
        </w:tc>
      </w:tr>
      <w:tr w:rsidR="00226748" w:rsidRPr="00297E92" w14:paraId="0211CD89" w14:textId="77777777" w:rsidTr="00CB7BA1">
        <w:trPr>
          <w:cantSplit/>
        </w:trPr>
        <w:tc>
          <w:tcPr>
            <w:tcW w:w="734" w:type="pct"/>
            <w:tcBorders>
              <w:top w:val="nil"/>
              <w:left w:val="nil"/>
              <w:bottom w:val="single" w:sz="8" w:space="0" w:color="auto"/>
              <w:right w:val="nil"/>
            </w:tcBorders>
            <w:shd w:val="clear" w:color="auto" w:fill="auto"/>
            <w:noWrap/>
            <w:vAlign w:val="center"/>
            <w:hideMark/>
          </w:tcPr>
          <w:p w14:paraId="012A7C46" w14:textId="77777777" w:rsidR="00226748" w:rsidRPr="00297E92" w:rsidRDefault="00226748" w:rsidP="00226748">
            <w:pPr>
              <w:rPr>
                <w:rFonts w:cs="Calibri"/>
                <w:b/>
                <w:bCs/>
                <w:color w:val="000000"/>
                <w:sz w:val="15"/>
                <w:szCs w:val="15"/>
              </w:rPr>
            </w:pPr>
            <w:r w:rsidRPr="00297E92">
              <w:rPr>
                <w:rFonts w:cs="Calibri"/>
                <w:b/>
                <w:bCs/>
                <w:color w:val="000000"/>
                <w:sz w:val="15"/>
                <w:szCs w:val="15"/>
              </w:rPr>
              <w:t>Spolu</w:t>
            </w:r>
          </w:p>
        </w:tc>
        <w:tc>
          <w:tcPr>
            <w:tcW w:w="534" w:type="pct"/>
            <w:tcBorders>
              <w:top w:val="single" w:sz="4" w:space="0" w:color="auto"/>
              <w:left w:val="nil"/>
              <w:bottom w:val="single" w:sz="8" w:space="0" w:color="auto"/>
              <w:right w:val="nil"/>
            </w:tcBorders>
            <w:shd w:val="clear" w:color="auto" w:fill="auto"/>
            <w:vAlign w:val="bottom"/>
          </w:tcPr>
          <w:p w14:paraId="55EE417A" w14:textId="3D67FB57" w:rsidR="00226748" w:rsidRPr="00297E92" w:rsidRDefault="00333F1E" w:rsidP="00226748">
            <w:pPr>
              <w:jc w:val="right"/>
              <w:rPr>
                <w:b/>
                <w:bCs/>
                <w:color w:val="000000"/>
                <w:sz w:val="15"/>
                <w:szCs w:val="15"/>
              </w:rPr>
            </w:pPr>
            <w:r>
              <w:rPr>
                <w:rFonts w:cs="Calibri"/>
                <w:b/>
                <w:bCs/>
                <w:color w:val="000000"/>
                <w:sz w:val="15"/>
                <w:szCs w:val="15"/>
              </w:rPr>
              <w:t>2 491 286</w:t>
            </w:r>
          </w:p>
        </w:tc>
        <w:tc>
          <w:tcPr>
            <w:tcW w:w="534" w:type="pct"/>
            <w:tcBorders>
              <w:top w:val="single" w:sz="4" w:space="0" w:color="auto"/>
              <w:left w:val="nil"/>
              <w:bottom w:val="single" w:sz="8" w:space="0" w:color="auto"/>
              <w:right w:val="nil"/>
            </w:tcBorders>
            <w:shd w:val="clear" w:color="auto" w:fill="auto"/>
            <w:vAlign w:val="bottom"/>
            <w:hideMark/>
          </w:tcPr>
          <w:p w14:paraId="3052BA11" w14:textId="5922112B" w:rsidR="00226748" w:rsidRPr="00297E92" w:rsidRDefault="00226748" w:rsidP="00226748">
            <w:pPr>
              <w:jc w:val="right"/>
              <w:rPr>
                <w:b/>
                <w:bCs/>
                <w:color w:val="000000"/>
                <w:sz w:val="15"/>
                <w:szCs w:val="15"/>
              </w:rPr>
            </w:pPr>
            <w:r w:rsidRPr="00297E92">
              <w:rPr>
                <w:rFonts w:cs="Calibri"/>
                <w:b/>
                <w:bCs/>
                <w:color w:val="000000"/>
                <w:sz w:val="15"/>
                <w:szCs w:val="15"/>
              </w:rPr>
              <w:t>11 144</w:t>
            </w:r>
          </w:p>
        </w:tc>
        <w:tc>
          <w:tcPr>
            <w:tcW w:w="534" w:type="pct"/>
            <w:tcBorders>
              <w:top w:val="single" w:sz="4" w:space="0" w:color="auto"/>
              <w:left w:val="nil"/>
              <w:bottom w:val="single" w:sz="8" w:space="0" w:color="auto"/>
              <w:right w:val="nil"/>
            </w:tcBorders>
            <w:shd w:val="clear" w:color="auto" w:fill="auto"/>
            <w:vAlign w:val="bottom"/>
          </w:tcPr>
          <w:p w14:paraId="70B8EDD2" w14:textId="0AF9934A" w:rsidR="00226748" w:rsidRPr="00297E92" w:rsidRDefault="00333F1E">
            <w:pPr>
              <w:jc w:val="right"/>
              <w:rPr>
                <w:b/>
                <w:bCs/>
                <w:color w:val="000000"/>
                <w:sz w:val="15"/>
                <w:szCs w:val="15"/>
              </w:rPr>
            </w:pPr>
            <w:r>
              <w:rPr>
                <w:b/>
                <w:bCs/>
                <w:color w:val="000000"/>
                <w:sz w:val="15"/>
                <w:szCs w:val="15"/>
              </w:rPr>
              <w:t>105</w:t>
            </w:r>
            <w:r w:rsidR="00661FDC">
              <w:rPr>
                <w:b/>
                <w:bCs/>
                <w:color w:val="000000"/>
                <w:sz w:val="15"/>
                <w:szCs w:val="15"/>
              </w:rPr>
              <w:t> 338 212</w:t>
            </w:r>
          </w:p>
        </w:tc>
        <w:tc>
          <w:tcPr>
            <w:tcW w:w="534" w:type="pct"/>
            <w:tcBorders>
              <w:top w:val="single" w:sz="4" w:space="0" w:color="auto"/>
              <w:left w:val="nil"/>
              <w:bottom w:val="single" w:sz="8" w:space="0" w:color="auto"/>
              <w:right w:val="nil"/>
            </w:tcBorders>
            <w:shd w:val="clear" w:color="auto" w:fill="auto"/>
            <w:vAlign w:val="bottom"/>
            <w:hideMark/>
          </w:tcPr>
          <w:p w14:paraId="018894B8" w14:textId="23942A3E" w:rsidR="00226748" w:rsidRPr="00297E92" w:rsidRDefault="00226748" w:rsidP="00226748">
            <w:pPr>
              <w:jc w:val="right"/>
              <w:rPr>
                <w:b/>
                <w:bCs/>
                <w:color w:val="000000"/>
                <w:sz w:val="15"/>
                <w:szCs w:val="15"/>
              </w:rPr>
            </w:pPr>
            <w:r w:rsidRPr="00297E92">
              <w:rPr>
                <w:b/>
                <w:bCs/>
                <w:color w:val="000000"/>
                <w:sz w:val="15"/>
                <w:szCs w:val="15"/>
              </w:rPr>
              <w:t>96 199 508</w:t>
            </w:r>
          </w:p>
        </w:tc>
        <w:tc>
          <w:tcPr>
            <w:tcW w:w="534" w:type="pct"/>
            <w:tcBorders>
              <w:top w:val="single" w:sz="4" w:space="0" w:color="auto"/>
              <w:left w:val="nil"/>
              <w:bottom w:val="single" w:sz="8" w:space="0" w:color="auto"/>
              <w:right w:val="nil"/>
            </w:tcBorders>
            <w:shd w:val="clear" w:color="auto" w:fill="auto"/>
            <w:vAlign w:val="bottom"/>
          </w:tcPr>
          <w:p w14:paraId="6FBDFB08" w14:textId="06255462" w:rsidR="00226748" w:rsidRPr="00297E92" w:rsidRDefault="00E64D2B">
            <w:pPr>
              <w:jc w:val="right"/>
              <w:rPr>
                <w:b/>
                <w:bCs/>
                <w:color w:val="000000"/>
                <w:sz w:val="15"/>
                <w:szCs w:val="15"/>
              </w:rPr>
            </w:pPr>
            <w:r>
              <w:rPr>
                <w:rFonts w:cs="Calibri"/>
                <w:b/>
                <w:bCs/>
                <w:color w:val="000000"/>
                <w:sz w:val="15"/>
                <w:szCs w:val="15"/>
              </w:rPr>
              <w:t>7</w:t>
            </w:r>
            <w:r w:rsidR="00661FDC">
              <w:rPr>
                <w:rFonts w:cs="Calibri"/>
                <w:b/>
                <w:bCs/>
                <w:color w:val="000000"/>
                <w:sz w:val="15"/>
                <w:szCs w:val="15"/>
              </w:rPr>
              <w:t>20 108</w:t>
            </w:r>
          </w:p>
        </w:tc>
        <w:tc>
          <w:tcPr>
            <w:tcW w:w="534" w:type="pct"/>
            <w:tcBorders>
              <w:top w:val="single" w:sz="4" w:space="0" w:color="auto"/>
              <w:left w:val="nil"/>
              <w:bottom w:val="single" w:sz="8" w:space="0" w:color="auto"/>
              <w:right w:val="nil"/>
            </w:tcBorders>
            <w:shd w:val="clear" w:color="auto" w:fill="auto"/>
            <w:vAlign w:val="bottom"/>
            <w:hideMark/>
          </w:tcPr>
          <w:p w14:paraId="665457D8" w14:textId="6122EE7E" w:rsidR="00226748" w:rsidRPr="00297E92" w:rsidRDefault="00226748" w:rsidP="00226748">
            <w:pPr>
              <w:jc w:val="right"/>
              <w:rPr>
                <w:b/>
                <w:bCs/>
                <w:color w:val="000000"/>
                <w:sz w:val="15"/>
                <w:szCs w:val="15"/>
              </w:rPr>
            </w:pPr>
            <w:r w:rsidRPr="00297E92">
              <w:rPr>
                <w:rFonts w:cs="Calibri"/>
                <w:b/>
                <w:bCs/>
                <w:color w:val="000000"/>
                <w:sz w:val="15"/>
                <w:szCs w:val="15"/>
              </w:rPr>
              <w:t>832 611</w:t>
            </w:r>
          </w:p>
        </w:tc>
        <w:tc>
          <w:tcPr>
            <w:tcW w:w="534" w:type="pct"/>
            <w:tcBorders>
              <w:top w:val="single" w:sz="4" w:space="0" w:color="auto"/>
              <w:left w:val="nil"/>
              <w:bottom w:val="single" w:sz="8" w:space="0" w:color="auto"/>
              <w:right w:val="nil"/>
            </w:tcBorders>
            <w:shd w:val="clear" w:color="auto" w:fill="auto"/>
            <w:vAlign w:val="bottom"/>
          </w:tcPr>
          <w:p w14:paraId="4CBADB1A" w14:textId="14244F23" w:rsidR="00226748" w:rsidRPr="00297E92" w:rsidRDefault="00964F0B">
            <w:pPr>
              <w:jc w:val="right"/>
              <w:rPr>
                <w:b/>
                <w:bCs/>
                <w:color w:val="000000"/>
                <w:sz w:val="15"/>
                <w:szCs w:val="15"/>
              </w:rPr>
            </w:pPr>
            <w:r>
              <w:rPr>
                <w:rFonts w:cs="Calibri"/>
                <w:b/>
                <w:bCs/>
                <w:color w:val="000000"/>
                <w:sz w:val="15"/>
                <w:szCs w:val="15"/>
              </w:rPr>
              <w:t>108</w:t>
            </w:r>
            <w:r w:rsidR="00661FDC">
              <w:rPr>
                <w:rFonts w:cs="Calibri"/>
                <w:b/>
                <w:bCs/>
                <w:color w:val="000000"/>
                <w:sz w:val="15"/>
                <w:szCs w:val="15"/>
              </w:rPr>
              <w:t> 549 606</w:t>
            </w:r>
          </w:p>
        </w:tc>
        <w:tc>
          <w:tcPr>
            <w:tcW w:w="528" w:type="pct"/>
            <w:tcBorders>
              <w:top w:val="single" w:sz="4" w:space="0" w:color="auto"/>
              <w:left w:val="nil"/>
              <w:bottom w:val="single" w:sz="8" w:space="0" w:color="auto"/>
              <w:right w:val="nil"/>
            </w:tcBorders>
            <w:shd w:val="clear" w:color="auto" w:fill="auto"/>
            <w:vAlign w:val="bottom"/>
            <w:hideMark/>
          </w:tcPr>
          <w:p w14:paraId="377441EC" w14:textId="4FFCB2C1" w:rsidR="00226748" w:rsidRPr="00297E92" w:rsidRDefault="00226748" w:rsidP="00226748">
            <w:pPr>
              <w:jc w:val="right"/>
              <w:rPr>
                <w:b/>
                <w:bCs/>
                <w:color w:val="000000"/>
                <w:sz w:val="15"/>
                <w:szCs w:val="15"/>
              </w:rPr>
            </w:pPr>
            <w:r w:rsidRPr="00297E92">
              <w:rPr>
                <w:rFonts w:cs="Calibri"/>
                <w:b/>
                <w:bCs/>
                <w:color w:val="000000"/>
                <w:sz w:val="15"/>
                <w:szCs w:val="15"/>
              </w:rPr>
              <w:t>97 043 263</w:t>
            </w:r>
          </w:p>
        </w:tc>
      </w:tr>
    </w:tbl>
    <w:p w14:paraId="0006A93C" w14:textId="77777777" w:rsidR="0036037C" w:rsidRPr="00297E92" w:rsidRDefault="0036037C" w:rsidP="002F78A4">
      <w:pPr>
        <w:rPr>
          <w:snapToGrid w:val="0"/>
          <w:sz w:val="14"/>
          <w:lang w:eastAsia="sk-SK"/>
        </w:rPr>
      </w:pPr>
    </w:p>
    <w:p w14:paraId="1A971993" w14:textId="5C2C2D6F" w:rsidR="001A471F" w:rsidRPr="00FE355E" w:rsidRDefault="001A471F" w:rsidP="001A471F">
      <w:pPr>
        <w:rPr>
          <w:snapToGrid w:val="0"/>
          <w:lang w:eastAsia="sk-SK"/>
        </w:rPr>
      </w:pPr>
      <w:r w:rsidRPr="00FE355E">
        <w:rPr>
          <w:snapToGrid w:val="0"/>
          <w:lang w:eastAsia="sk-SK"/>
        </w:rPr>
        <w:t xml:space="preserve">Tržby za výrobky predstavujú realizovaný objem predaja mäsových výrobkov a mäsa. Ich súčasťou sú aj poskytnuté zľavy z cien. </w:t>
      </w:r>
      <w:r w:rsidR="00FE355E" w:rsidRPr="00FE355E">
        <w:rPr>
          <w:snapToGrid w:val="0"/>
          <w:lang w:eastAsia="sk-SK"/>
        </w:rPr>
        <w:t xml:space="preserve">Spoločnosť realizovala svoju produkciu v tuzemsku </w:t>
      </w:r>
      <w:r w:rsidR="00D91C44">
        <w:rPr>
          <w:snapToGrid w:val="0"/>
          <w:lang w:eastAsia="sk-SK"/>
        </w:rPr>
        <w:t>56,35</w:t>
      </w:r>
      <w:r w:rsidR="00FE355E" w:rsidRPr="00FE355E">
        <w:rPr>
          <w:snapToGrid w:val="0"/>
          <w:lang w:eastAsia="sk-SK"/>
        </w:rPr>
        <w:t xml:space="preserve"> % aj v zahraničí </w:t>
      </w:r>
      <w:r w:rsidR="00D91C44">
        <w:rPr>
          <w:snapToGrid w:val="0"/>
          <w:lang w:eastAsia="sk-SK"/>
        </w:rPr>
        <w:t>43,65</w:t>
      </w:r>
      <w:r w:rsidR="00FE355E" w:rsidRPr="00FE355E">
        <w:rPr>
          <w:snapToGrid w:val="0"/>
          <w:lang w:eastAsia="sk-SK"/>
        </w:rPr>
        <w:t xml:space="preserve"> %.</w:t>
      </w:r>
    </w:p>
    <w:p w14:paraId="31BCDE69" w14:textId="77777777" w:rsidR="00CB120C" w:rsidRPr="00FE355E" w:rsidRDefault="00CB120C" w:rsidP="001A471F">
      <w:pPr>
        <w:rPr>
          <w:snapToGrid w:val="0"/>
          <w:lang w:eastAsia="sk-SK"/>
        </w:rPr>
      </w:pPr>
    </w:p>
    <w:p w14:paraId="35AD2BFD" w14:textId="77777777" w:rsidR="0036037C" w:rsidRPr="00FE355E" w:rsidRDefault="0036037C" w:rsidP="00F01D36">
      <w:pPr>
        <w:pStyle w:val="Nadpis3"/>
        <w:numPr>
          <w:ilvl w:val="2"/>
          <w:numId w:val="2"/>
        </w:numPr>
        <w:sectPr w:rsidR="0036037C" w:rsidRPr="00FE355E" w:rsidSect="0027501C">
          <w:pgSz w:w="16840" w:h="11907" w:orient="landscape" w:code="9"/>
          <w:pgMar w:top="1418" w:right="1418" w:bottom="992" w:left="1418" w:header="851" w:footer="680" w:gutter="0"/>
          <w:cols w:space="708"/>
          <w:docGrid w:linePitch="360"/>
        </w:sectPr>
      </w:pPr>
    </w:p>
    <w:p w14:paraId="4F7D4FD4" w14:textId="25D7D5FD" w:rsidR="0036037C" w:rsidRPr="00297E92" w:rsidRDefault="0036037C" w:rsidP="0036037C">
      <w:r w:rsidRPr="00297E92">
        <w:lastRenderedPageBreak/>
        <w:t xml:space="preserve">Čistý obrat </w:t>
      </w:r>
    </w:p>
    <w:p w14:paraId="156C621E" w14:textId="77777777" w:rsidR="0036037C" w:rsidRPr="00297E92" w:rsidRDefault="0036037C" w:rsidP="0036037C"/>
    <w:tbl>
      <w:tblPr>
        <w:tblW w:w="4884" w:type="pct"/>
        <w:tblInd w:w="108" w:type="dxa"/>
        <w:tblLook w:val="0000" w:firstRow="0" w:lastRow="0" w:firstColumn="0" w:lastColumn="0" w:noHBand="0" w:noVBand="0"/>
      </w:tblPr>
      <w:tblGrid>
        <w:gridCol w:w="5261"/>
        <w:gridCol w:w="1800"/>
        <w:gridCol w:w="1799"/>
      </w:tblGrid>
      <w:tr w:rsidR="0036037C" w:rsidRPr="00297E92" w14:paraId="01EE8E62" w14:textId="77777777" w:rsidTr="0036037C">
        <w:tc>
          <w:tcPr>
            <w:tcW w:w="2969" w:type="pct"/>
            <w:tcBorders>
              <w:top w:val="single" w:sz="8" w:space="0" w:color="auto"/>
              <w:bottom w:val="single" w:sz="4" w:space="0" w:color="auto"/>
            </w:tcBorders>
            <w:vAlign w:val="center"/>
          </w:tcPr>
          <w:p w14:paraId="79FCD42A" w14:textId="77777777" w:rsidR="0036037C" w:rsidRPr="00297E92" w:rsidRDefault="0036037C" w:rsidP="0036037C">
            <w:pPr>
              <w:rPr>
                <w:b/>
                <w:i/>
                <w:sz w:val="15"/>
                <w:szCs w:val="15"/>
              </w:rPr>
            </w:pPr>
            <w:r w:rsidRPr="00297E92">
              <w:rPr>
                <w:b/>
                <w:i/>
                <w:sz w:val="15"/>
                <w:szCs w:val="15"/>
              </w:rPr>
              <w:t>Položka</w:t>
            </w:r>
          </w:p>
        </w:tc>
        <w:tc>
          <w:tcPr>
            <w:tcW w:w="1016" w:type="pct"/>
            <w:tcBorders>
              <w:top w:val="single" w:sz="8" w:space="0" w:color="auto"/>
              <w:bottom w:val="single" w:sz="4" w:space="0" w:color="auto"/>
            </w:tcBorders>
            <w:vAlign w:val="center"/>
          </w:tcPr>
          <w:p w14:paraId="73644318" w14:textId="64391C81" w:rsidR="0036037C" w:rsidRPr="00297E92" w:rsidRDefault="008B4D2C" w:rsidP="0036037C">
            <w:pPr>
              <w:ind w:left="-57" w:right="-57"/>
              <w:jc w:val="center"/>
              <w:rPr>
                <w:b/>
                <w:i/>
                <w:sz w:val="15"/>
                <w:szCs w:val="15"/>
              </w:rPr>
            </w:pPr>
            <w:r w:rsidRPr="00297E92">
              <w:rPr>
                <w:b/>
                <w:i/>
                <w:sz w:val="15"/>
                <w:szCs w:val="15"/>
              </w:rPr>
              <w:t xml:space="preserve">31. december </w:t>
            </w:r>
            <w:r w:rsidRPr="00297E92">
              <w:rPr>
                <w:b/>
                <w:i/>
                <w:sz w:val="15"/>
                <w:szCs w:val="15"/>
              </w:rPr>
              <w:br/>
              <w:t>201</w:t>
            </w:r>
            <w:r w:rsidR="00226748">
              <w:rPr>
                <w:b/>
                <w:i/>
                <w:sz w:val="15"/>
                <w:szCs w:val="15"/>
              </w:rPr>
              <w:t>6</w:t>
            </w:r>
          </w:p>
        </w:tc>
        <w:tc>
          <w:tcPr>
            <w:tcW w:w="1015" w:type="pct"/>
            <w:tcBorders>
              <w:top w:val="single" w:sz="8" w:space="0" w:color="auto"/>
              <w:bottom w:val="single" w:sz="4" w:space="0" w:color="auto"/>
            </w:tcBorders>
            <w:vAlign w:val="center"/>
          </w:tcPr>
          <w:p w14:paraId="686EE907" w14:textId="7E0779A5" w:rsidR="0036037C" w:rsidRPr="00297E92" w:rsidRDefault="008B4D2C" w:rsidP="0036037C">
            <w:pPr>
              <w:ind w:left="57" w:right="57"/>
              <w:jc w:val="center"/>
              <w:rPr>
                <w:b/>
                <w:i/>
                <w:sz w:val="15"/>
                <w:szCs w:val="15"/>
              </w:rPr>
            </w:pPr>
            <w:r w:rsidRPr="00297E92">
              <w:rPr>
                <w:b/>
                <w:i/>
                <w:sz w:val="15"/>
                <w:szCs w:val="15"/>
              </w:rPr>
              <w:t xml:space="preserve">31. december </w:t>
            </w:r>
            <w:r w:rsidRPr="00297E92">
              <w:rPr>
                <w:b/>
                <w:i/>
                <w:sz w:val="15"/>
                <w:szCs w:val="15"/>
              </w:rPr>
              <w:br/>
              <w:t>201</w:t>
            </w:r>
            <w:r w:rsidR="00226748">
              <w:rPr>
                <w:b/>
                <w:i/>
                <w:sz w:val="15"/>
                <w:szCs w:val="15"/>
              </w:rPr>
              <w:t>5</w:t>
            </w:r>
          </w:p>
        </w:tc>
      </w:tr>
      <w:tr w:rsidR="00226748" w:rsidRPr="00297E92" w14:paraId="07FCA6C4" w14:textId="77777777" w:rsidTr="0036037C">
        <w:tc>
          <w:tcPr>
            <w:tcW w:w="2969" w:type="pct"/>
            <w:tcBorders>
              <w:top w:val="single" w:sz="4" w:space="0" w:color="auto"/>
            </w:tcBorders>
          </w:tcPr>
          <w:p w14:paraId="37D8FB1A" w14:textId="77777777" w:rsidR="00226748" w:rsidRPr="00297E92" w:rsidRDefault="00226748" w:rsidP="00226748">
            <w:pPr>
              <w:rPr>
                <w:snapToGrid w:val="0"/>
                <w:sz w:val="15"/>
                <w:szCs w:val="15"/>
                <w:lang w:eastAsia="sk-SK"/>
              </w:rPr>
            </w:pPr>
            <w:r w:rsidRPr="00297E92">
              <w:rPr>
                <w:snapToGrid w:val="0"/>
                <w:sz w:val="15"/>
                <w:szCs w:val="15"/>
                <w:lang w:eastAsia="sk-SK"/>
              </w:rPr>
              <w:t>Tržby za vlastné výrobky</w:t>
            </w:r>
          </w:p>
        </w:tc>
        <w:tc>
          <w:tcPr>
            <w:tcW w:w="1016" w:type="pct"/>
            <w:tcBorders>
              <w:top w:val="single" w:sz="4" w:space="0" w:color="auto"/>
            </w:tcBorders>
          </w:tcPr>
          <w:p w14:paraId="1A25E273" w14:textId="7FD2A7A6" w:rsidR="00226748" w:rsidRPr="00297E92" w:rsidRDefault="0052431E">
            <w:pPr>
              <w:jc w:val="right"/>
              <w:rPr>
                <w:snapToGrid w:val="0"/>
                <w:sz w:val="15"/>
                <w:szCs w:val="15"/>
                <w:lang w:eastAsia="sk-SK"/>
              </w:rPr>
            </w:pPr>
            <w:r>
              <w:rPr>
                <w:snapToGrid w:val="0"/>
                <w:sz w:val="15"/>
                <w:szCs w:val="15"/>
                <w:lang w:eastAsia="sk-SK"/>
              </w:rPr>
              <w:t>87</w:t>
            </w:r>
            <w:r w:rsidR="00A24B18">
              <w:rPr>
                <w:snapToGrid w:val="0"/>
                <w:sz w:val="15"/>
                <w:szCs w:val="15"/>
                <w:lang w:eastAsia="sk-SK"/>
              </w:rPr>
              <w:t> 718 539</w:t>
            </w:r>
          </w:p>
        </w:tc>
        <w:tc>
          <w:tcPr>
            <w:tcW w:w="1015" w:type="pct"/>
            <w:tcBorders>
              <w:top w:val="single" w:sz="4" w:space="0" w:color="auto"/>
            </w:tcBorders>
          </w:tcPr>
          <w:p w14:paraId="3A6D23A1" w14:textId="4F767D1F" w:rsidR="00226748" w:rsidRPr="00297E92" w:rsidRDefault="00226748" w:rsidP="00226748">
            <w:pPr>
              <w:jc w:val="right"/>
              <w:rPr>
                <w:snapToGrid w:val="0"/>
                <w:sz w:val="15"/>
                <w:szCs w:val="15"/>
                <w:lang w:eastAsia="sk-SK"/>
              </w:rPr>
            </w:pPr>
            <w:r w:rsidRPr="00297E92">
              <w:rPr>
                <w:snapToGrid w:val="0"/>
                <w:sz w:val="15"/>
                <w:szCs w:val="15"/>
                <w:lang w:eastAsia="sk-SK"/>
              </w:rPr>
              <w:t>83 233 440</w:t>
            </w:r>
          </w:p>
        </w:tc>
      </w:tr>
      <w:tr w:rsidR="00226748" w:rsidRPr="00297E92" w14:paraId="5EE35840" w14:textId="77777777" w:rsidTr="0036037C">
        <w:tc>
          <w:tcPr>
            <w:tcW w:w="2969" w:type="pct"/>
          </w:tcPr>
          <w:p w14:paraId="0296676D" w14:textId="77777777" w:rsidR="00226748" w:rsidRPr="00297E92" w:rsidRDefault="00226748" w:rsidP="00226748">
            <w:pPr>
              <w:rPr>
                <w:snapToGrid w:val="0"/>
                <w:sz w:val="15"/>
                <w:szCs w:val="15"/>
                <w:lang w:eastAsia="sk-SK"/>
              </w:rPr>
            </w:pPr>
            <w:r w:rsidRPr="00297E92">
              <w:rPr>
                <w:snapToGrid w:val="0"/>
                <w:sz w:val="15"/>
                <w:szCs w:val="15"/>
                <w:lang w:eastAsia="sk-SK"/>
              </w:rPr>
              <w:t>Tržby z predaja služieb</w:t>
            </w:r>
          </w:p>
        </w:tc>
        <w:tc>
          <w:tcPr>
            <w:tcW w:w="1016" w:type="pct"/>
          </w:tcPr>
          <w:p w14:paraId="5F0A793E" w14:textId="0FAAE4CF" w:rsidR="00226748" w:rsidRPr="00297E92" w:rsidRDefault="001F489A">
            <w:pPr>
              <w:jc w:val="right"/>
              <w:rPr>
                <w:snapToGrid w:val="0"/>
                <w:sz w:val="15"/>
                <w:szCs w:val="15"/>
                <w:lang w:eastAsia="sk-SK"/>
              </w:rPr>
            </w:pPr>
            <w:r>
              <w:rPr>
                <w:snapToGrid w:val="0"/>
                <w:sz w:val="15"/>
                <w:szCs w:val="15"/>
                <w:lang w:eastAsia="sk-SK"/>
              </w:rPr>
              <w:t>7</w:t>
            </w:r>
            <w:r w:rsidR="00A24B18">
              <w:rPr>
                <w:snapToGrid w:val="0"/>
                <w:sz w:val="15"/>
                <w:szCs w:val="15"/>
                <w:lang w:eastAsia="sk-SK"/>
              </w:rPr>
              <w:t>20 108</w:t>
            </w:r>
          </w:p>
        </w:tc>
        <w:tc>
          <w:tcPr>
            <w:tcW w:w="1015" w:type="pct"/>
          </w:tcPr>
          <w:p w14:paraId="2FDA25A8" w14:textId="2A1884CF" w:rsidR="00226748" w:rsidRPr="00297E92" w:rsidRDefault="00226748" w:rsidP="00226748">
            <w:pPr>
              <w:jc w:val="right"/>
              <w:rPr>
                <w:snapToGrid w:val="0"/>
                <w:sz w:val="15"/>
                <w:szCs w:val="15"/>
                <w:lang w:eastAsia="sk-SK"/>
              </w:rPr>
            </w:pPr>
            <w:r w:rsidRPr="00297E92">
              <w:rPr>
                <w:snapToGrid w:val="0"/>
                <w:sz w:val="15"/>
                <w:szCs w:val="15"/>
                <w:lang w:eastAsia="sk-SK"/>
              </w:rPr>
              <w:t>832 611</w:t>
            </w:r>
          </w:p>
        </w:tc>
      </w:tr>
      <w:tr w:rsidR="00226748" w:rsidRPr="00297E92" w14:paraId="0380DF0B" w14:textId="77777777" w:rsidTr="0036037C">
        <w:tc>
          <w:tcPr>
            <w:tcW w:w="2969" w:type="pct"/>
          </w:tcPr>
          <w:p w14:paraId="52BD6E42" w14:textId="77777777" w:rsidR="00226748" w:rsidRPr="00297E92" w:rsidRDefault="00226748" w:rsidP="00226748">
            <w:pPr>
              <w:rPr>
                <w:snapToGrid w:val="0"/>
                <w:sz w:val="15"/>
                <w:szCs w:val="15"/>
                <w:lang w:eastAsia="sk-SK"/>
              </w:rPr>
            </w:pPr>
            <w:r w:rsidRPr="00297E92">
              <w:rPr>
                <w:snapToGrid w:val="0"/>
                <w:sz w:val="15"/>
                <w:szCs w:val="15"/>
                <w:lang w:eastAsia="sk-SK"/>
              </w:rPr>
              <w:t>Tržby za tovar</w:t>
            </w:r>
          </w:p>
        </w:tc>
        <w:tc>
          <w:tcPr>
            <w:tcW w:w="1016" w:type="pct"/>
          </w:tcPr>
          <w:p w14:paraId="483BC01B" w14:textId="09ABC81A" w:rsidR="00226748" w:rsidRPr="00297E92" w:rsidRDefault="0052431E" w:rsidP="00226748">
            <w:pPr>
              <w:jc w:val="right"/>
              <w:rPr>
                <w:snapToGrid w:val="0"/>
                <w:sz w:val="15"/>
                <w:szCs w:val="15"/>
                <w:lang w:eastAsia="sk-SK"/>
              </w:rPr>
            </w:pPr>
            <w:r>
              <w:rPr>
                <w:snapToGrid w:val="0"/>
                <w:sz w:val="15"/>
                <w:szCs w:val="15"/>
                <w:lang w:eastAsia="sk-SK"/>
              </w:rPr>
              <w:t>20 110 959</w:t>
            </w:r>
          </w:p>
        </w:tc>
        <w:tc>
          <w:tcPr>
            <w:tcW w:w="1015" w:type="pct"/>
          </w:tcPr>
          <w:p w14:paraId="37459564" w14:textId="1E284B30" w:rsidR="00226748" w:rsidRPr="00297E92" w:rsidRDefault="00226748" w:rsidP="00226748">
            <w:pPr>
              <w:jc w:val="right"/>
              <w:rPr>
                <w:snapToGrid w:val="0"/>
                <w:sz w:val="15"/>
                <w:szCs w:val="15"/>
                <w:lang w:eastAsia="sk-SK"/>
              </w:rPr>
            </w:pPr>
            <w:r w:rsidRPr="00297E92">
              <w:rPr>
                <w:snapToGrid w:val="0"/>
                <w:sz w:val="15"/>
                <w:szCs w:val="15"/>
                <w:lang w:eastAsia="sk-SK"/>
              </w:rPr>
              <w:t>12 977 212</w:t>
            </w:r>
          </w:p>
        </w:tc>
      </w:tr>
      <w:tr w:rsidR="00226748" w:rsidRPr="00297E92" w14:paraId="0CA197FE" w14:textId="77777777" w:rsidTr="0036037C">
        <w:tc>
          <w:tcPr>
            <w:tcW w:w="2969" w:type="pct"/>
          </w:tcPr>
          <w:p w14:paraId="01F967F1" w14:textId="77777777" w:rsidR="00226748" w:rsidRPr="00297E92" w:rsidRDefault="00226748" w:rsidP="00226748">
            <w:pPr>
              <w:rPr>
                <w:snapToGrid w:val="0"/>
                <w:sz w:val="15"/>
                <w:szCs w:val="15"/>
                <w:lang w:eastAsia="sk-SK"/>
              </w:rPr>
            </w:pPr>
            <w:r w:rsidRPr="00297E92">
              <w:rPr>
                <w:snapToGrid w:val="0"/>
                <w:sz w:val="15"/>
                <w:szCs w:val="15"/>
                <w:lang w:eastAsia="sk-SK"/>
              </w:rPr>
              <w:t>Výnosy zo zákazky</w:t>
            </w:r>
          </w:p>
        </w:tc>
        <w:tc>
          <w:tcPr>
            <w:tcW w:w="1016" w:type="pct"/>
          </w:tcPr>
          <w:p w14:paraId="58152BD7" w14:textId="0AD93DB1" w:rsidR="00226748" w:rsidRPr="00297E92" w:rsidRDefault="0052431E" w:rsidP="00226748">
            <w:pPr>
              <w:jc w:val="right"/>
              <w:rPr>
                <w:snapToGrid w:val="0"/>
                <w:sz w:val="15"/>
                <w:szCs w:val="15"/>
                <w:lang w:eastAsia="sk-SK"/>
              </w:rPr>
            </w:pPr>
            <w:r>
              <w:rPr>
                <w:snapToGrid w:val="0"/>
                <w:sz w:val="15"/>
                <w:szCs w:val="15"/>
                <w:lang w:eastAsia="sk-SK"/>
              </w:rPr>
              <w:t>-</w:t>
            </w:r>
          </w:p>
        </w:tc>
        <w:tc>
          <w:tcPr>
            <w:tcW w:w="1015" w:type="pct"/>
          </w:tcPr>
          <w:p w14:paraId="3F3FC627" w14:textId="4B206D31" w:rsidR="00226748" w:rsidRPr="00297E92" w:rsidRDefault="00226748" w:rsidP="00226748">
            <w:pPr>
              <w:jc w:val="right"/>
              <w:rPr>
                <w:snapToGrid w:val="0"/>
                <w:sz w:val="15"/>
                <w:szCs w:val="15"/>
                <w:lang w:eastAsia="sk-SK"/>
              </w:rPr>
            </w:pPr>
            <w:r w:rsidRPr="00297E92">
              <w:rPr>
                <w:snapToGrid w:val="0"/>
                <w:sz w:val="15"/>
                <w:szCs w:val="15"/>
                <w:lang w:eastAsia="sk-SK"/>
              </w:rPr>
              <w:t>-</w:t>
            </w:r>
          </w:p>
        </w:tc>
      </w:tr>
      <w:tr w:rsidR="00226748" w:rsidRPr="00297E92" w14:paraId="63AEB9D9" w14:textId="77777777" w:rsidTr="0036037C">
        <w:tc>
          <w:tcPr>
            <w:tcW w:w="2969" w:type="pct"/>
          </w:tcPr>
          <w:p w14:paraId="2E50AC3D" w14:textId="77777777" w:rsidR="00226748" w:rsidRPr="00297E92" w:rsidRDefault="00226748" w:rsidP="00226748">
            <w:pPr>
              <w:rPr>
                <w:snapToGrid w:val="0"/>
                <w:sz w:val="15"/>
                <w:szCs w:val="15"/>
                <w:lang w:eastAsia="sk-SK"/>
              </w:rPr>
            </w:pPr>
            <w:r w:rsidRPr="00297E92">
              <w:rPr>
                <w:snapToGrid w:val="0"/>
                <w:sz w:val="15"/>
                <w:szCs w:val="15"/>
                <w:lang w:eastAsia="sk-SK"/>
              </w:rPr>
              <w:t>Výnosy z nehnuteľnosti na predaj</w:t>
            </w:r>
          </w:p>
        </w:tc>
        <w:tc>
          <w:tcPr>
            <w:tcW w:w="1016" w:type="pct"/>
          </w:tcPr>
          <w:p w14:paraId="67EC6624" w14:textId="3609CBFD" w:rsidR="00226748" w:rsidRPr="00297E92" w:rsidRDefault="0052431E" w:rsidP="00226748">
            <w:pPr>
              <w:jc w:val="right"/>
              <w:rPr>
                <w:snapToGrid w:val="0"/>
                <w:sz w:val="15"/>
                <w:szCs w:val="15"/>
                <w:lang w:eastAsia="sk-SK"/>
              </w:rPr>
            </w:pPr>
            <w:r>
              <w:rPr>
                <w:snapToGrid w:val="0"/>
                <w:sz w:val="15"/>
                <w:szCs w:val="15"/>
                <w:lang w:eastAsia="sk-SK"/>
              </w:rPr>
              <w:t>-</w:t>
            </w:r>
          </w:p>
        </w:tc>
        <w:tc>
          <w:tcPr>
            <w:tcW w:w="1015" w:type="pct"/>
          </w:tcPr>
          <w:p w14:paraId="731765F1" w14:textId="30E384EC" w:rsidR="00226748" w:rsidRPr="00297E92" w:rsidRDefault="00226748" w:rsidP="00226748">
            <w:pPr>
              <w:jc w:val="right"/>
              <w:rPr>
                <w:snapToGrid w:val="0"/>
                <w:sz w:val="15"/>
                <w:szCs w:val="15"/>
                <w:lang w:eastAsia="sk-SK"/>
              </w:rPr>
            </w:pPr>
            <w:r w:rsidRPr="00297E92">
              <w:rPr>
                <w:snapToGrid w:val="0"/>
                <w:sz w:val="15"/>
                <w:szCs w:val="15"/>
                <w:lang w:eastAsia="sk-SK"/>
              </w:rPr>
              <w:t>-</w:t>
            </w:r>
          </w:p>
        </w:tc>
      </w:tr>
      <w:tr w:rsidR="00226748" w:rsidRPr="00297E92" w14:paraId="6E900950" w14:textId="77777777" w:rsidTr="0036037C">
        <w:tc>
          <w:tcPr>
            <w:tcW w:w="2969" w:type="pct"/>
          </w:tcPr>
          <w:p w14:paraId="411C97DE" w14:textId="77777777" w:rsidR="00226748" w:rsidRPr="00297E92" w:rsidRDefault="00226748" w:rsidP="00226748">
            <w:pPr>
              <w:rPr>
                <w:snapToGrid w:val="0"/>
                <w:sz w:val="15"/>
                <w:szCs w:val="15"/>
                <w:lang w:eastAsia="sk-SK"/>
              </w:rPr>
            </w:pPr>
            <w:r w:rsidRPr="00297E92">
              <w:rPr>
                <w:snapToGrid w:val="0"/>
                <w:sz w:val="15"/>
                <w:szCs w:val="15"/>
                <w:lang w:eastAsia="sk-SK"/>
              </w:rPr>
              <w:t>Iné výnosy súvisiace s bežnou činnosťou</w:t>
            </w:r>
          </w:p>
        </w:tc>
        <w:tc>
          <w:tcPr>
            <w:tcW w:w="1016" w:type="pct"/>
            <w:tcBorders>
              <w:bottom w:val="single" w:sz="4" w:space="0" w:color="auto"/>
            </w:tcBorders>
          </w:tcPr>
          <w:p w14:paraId="00FAF7EB" w14:textId="236F2DAC" w:rsidR="00226748" w:rsidRPr="00297E92" w:rsidRDefault="0052431E" w:rsidP="00226748">
            <w:pPr>
              <w:jc w:val="right"/>
              <w:rPr>
                <w:snapToGrid w:val="0"/>
                <w:sz w:val="15"/>
                <w:szCs w:val="15"/>
                <w:lang w:eastAsia="sk-SK"/>
              </w:rPr>
            </w:pPr>
            <w:r>
              <w:rPr>
                <w:snapToGrid w:val="0"/>
                <w:sz w:val="15"/>
                <w:szCs w:val="15"/>
                <w:lang w:eastAsia="sk-SK"/>
              </w:rPr>
              <w:t>-</w:t>
            </w:r>
          </w:p>
        </w:tc>
        <w:tc>
          <w:tcPr>
            <w:tcW w:w="1015" w:type="pct"/>
            <w:tcBorders>
              <w:bottom w:val="single" w:sz="4" w:space="0" w:color="auto"/>
            </w:tcBorders>
          </w:tcPr>
          <w:p w14:paraId="3705A4CC" w14:textId="7B37F473" w:rsidR="00226748" w:rsidRPr="00297E92" w:rsidRDefault="00226748" w:rsidP="00226748">
            <w:pPr>
              <w:jc w:val="right"/>
              <w:rPr>
                <w:snapToGrid w:val="0"/>
                <w:sz w:val="15"/>
                <w:szCs w:val="15"/>
                <w:lang w:eastAsia="sk-SK"/>
              </w:rPr>
            </w:pPr>
            <w:r w:rsidRPr="00297E92">
              <w:rPr>
                <w:snapToGrid w:val="0"/>
                <w:sz w:val="15"/>
                <w:szCs w:val="15"/>
                <w:lang w:eastAsia="sk-SK"/>
              </w:rPr>
              <w:t>-</w:t>
            </w:r>
          </w:p>
        </w:tc>
      </w:tr>
      <w:tr w:rsidR="00226748" w:rsidRPr="00297E92" w14:paraId="48E4213B" w14:textId="77777777" w:rsidTr="0036037C">
        <w:tc>
          <w:tcPr>
            <w:tcW w:w="2969" w:type="pct"/>
            <w:tcBorders>
              <w:bottom w:val="single" w:sz="8" w:space="0" w:color="auto"/>
            </w:tcBorders>
          </w:tcPr>
          <w:p w14:paraId="26C23A40" w14:textId="77777777" w:rsidR="00226748" w:rsidRPr="00297E92" w:rsidRDefault="00226748" w:rsidP="00226748">
            <w:pPr>
              <w:rPr>
                <w:b/>
                <w:snapToGrid w:val="0"/>
                <w:sz w:val="15"/>
                <w:szCs w:val="15"/>
                <w:lang w:eastAsia="sk-SK"/>
              </w:rPr>
            </w:pPr>
            <w:r w:rsidRPr="00297E92">
              <w:rPr>
                <w:b/>
                <w:snapToGrid w:val="0"/>
                <w:sz w:val="15"/>
                <w:szCs w:val="15"/>
                <w:lang w:eastAsia="sk-SK"/>
              </w:rPr>
              <w:t>Čistý obrat celkom</w:t>
            </w:r>
          </w:p>
        </w:tc>
        <w:tc>
          <w:tcPr>
            <w:tcW w:w="1016" w:type="pct"/>
            <w:tcBorders>
              <w:top w:val="single" w:sz="4" w:space="0" w:color="auto"/>
              <w:bottom w:val="single" w:sz="8" w:space="0" w:color="auto"/>
            </w:tcBorders>
          </w:tcPr>
          <w:p w14:paraId="04416A38" w14:textId="2CA9DF3B" w:rsidR="00226748" w:rsidRPr="00297E92" w:rsidRDefault="0052431E">
            <w:pPr>
              <w:jc w:val="right"/>
              <w:rPr>
                <w:b/>
                <w:snapToGrid w:val="0"/>
                <w:sz w:val="15"/>
                <w:szCs w:val="15"/>
                <w:lang w:eastAsia="sk-SK"/>
              </w:rPr>
            </w:pPr>
            <w:r>
              <w:rPr>
                <w:b/>
                <w:sz w:val="15"/>
              </w:rPr>
              <w:t>108</w:t>
            </w:r>
            <w:r w:rsidR="00A24B18">
              <w:rPr>
                <w:b/>
                <w:sz w:val="15"/>
              </w:rPr>
              <w:t> 549 606</w:t>
            </w:r>
          </w:p>
        </w:tc>
        <w:tc>
          <w:tcPr>
            <w:tcW w:w="1015" w:type="pct"/>
            <w:tcBorders>
              <w:top w:val="single" w:sz="4" w:space="0" w:color="auto"/>
              <w:bottom w:val="single" w:sz="8" w:space="0" w:color="auto"/>
            </w:tcBorders>
          </w:tcPr>
          <w:p w14:paraId="5C9485F6" w14:textId="0BE5B33A" w:rsidR="00226748" w:rsidRPr="00297E92" w:rsidRDefault="00226748" w:rsidP="00226748">
            <w:pPr>
              <w:jc w:val="right"/>
              <w:rPr>
                <w:b/>
                <w:snapToGrid w:val="0"/>
                <w:sz w:val="15"/>
                <w:szCs w:val="15"/>
                <w:lang w:eastAsia="sk-SK"/>
              </w:rPr>
            </w:pPr>
            <w:r w:rsidRPr="00297E92">
              <w:rPr>
                <w:b/>
                <w:sz w:val="15"/>
              </w:rPr>
              <w:t>97 043 263</w:t>
            </w:r>
          </w:p>
        </w:tc>
      </w:tr>
    </w:tbl>
    <w:p w14:paraId="72DBBFBA" w14:textId="77777777" w:rsidR="0036037C" w:rsidRPr="00297E92" w:rsidRDefault="0036037C" w:rsidP="0036037C"/>
    <w:p w14:paraId="735746F7" w14:textId="77777777" w:rsidR="0036037C" w:rsidRPr="00297E92" w:rsidRDefault="0036037C" w:rsidP="00E83254">
      <w:pPr>
        <w:pStyle w:val="Nadpis3"/>
      </w:pPr>
      <w:r w:rsidRPr="00297E92">
        <w:t xml:space="preserve">Zmena stavu vnútroorganizačných zásob </w:t>
      </w:r>
    </w:p>
    <w:p w14:paraId="764A706E" w14:textId="77777777" w:rsidR="0036037C" w:rsidRPr="00297E92" w:rsidRDefault="0036037C" w:rsidP="0036037C">
      <w:pPr>
        <w:rPr>
          <w:snapToGrid w:val="0"/>
          <w:u w:val="single"/>
          <w:lang w:eastAsia="sk-SK"/>
        </w:rPr>
      </w:pPr>
    </w:p>
    <w:tbl>
      <w:tblPr>
        <w:tblW w:w="4885" w:type="pct"/>
        <w:tblInd w:w="108" w:type="dxa"/>
        <w:tblLook w:val="0000" w:firstRow="0" w:lastRow="0" w:firstColumn="0" w:lastColumn="0" w:noHBand="0" w:noVBand="0"/>
      </w:tblPr>
      <w:tblGrid>
        <w:gridCol w:w="2701"/>
        <w:gridCol w:w="1090"/>
        <w:gridCol w:w="1079"/>
        <w:gridCol w:w="1221"/>
        <w:gridCol w:w="1221"/>
        <w:gridCol w:w="1549"/>
      </w:tblGrid>
      <w:tr w:rsidR="0036037C" w:rsidRPr="00297E92" w14:paraId="0D54E0B6" w14:textId="77777777" w:rsidTr="00161FA5">
        <w:tc>
          <w:tcPr>
            <w:tcW w:w="1524" w:type="pct"/>
            <w:vMerge w:val="restart"/>
            <w:tcBorders>
              <w:top w:val="single" w:sz="8" w:space="0" w:color="auto"/>
            </w:tcBorders>
            <w:vAlign w:val="center"/>
          </w:tcPr>
          <w:p w14:paraId="20C83229" w14:textId="77777777" w:rsidR="0036037C" w:rsidRPr="00297E92" w:rsidRDefault="0036037C" w:rsidP="0036037C">
            <w:pPr>
              <w:rPr>
                <w:b/>
                <w:i/>
                <w:sz w:val="15"/>
                <w:szCs w:val="15"/>
              </w:rPr>
            </w:pPr>
            <w:r w:rsidRPr="00297E92">
              <w:rPr>
                <w:b/>
                <w:i/>
                <w:sz w:val="15"/>
                <w:szCs w:val="15"/>
              </w:rPr>
              <w:t>Položka</w:t>
            </w:r>
          </w:p>
        </w:tc>
        <w:tc>
          <w:tcPr>
            <w:tcW w:w="615" w:type="pct"/>
            <w:tcBorders>
              <w:top w:val="single" w:sz="8" w:space="0" w:color="auto"/>
              <w:bottom w:val="single" w:sz="4" w:space="0" w:color="auto"/>
            </w:tcBorders>
            <w:vAlign w:val="center"/>
          </w:tcPr>
          <w:p w14:paraId="3B390EA9" w14:textId="061974EA" w:rsidR="0036037C" w:rsidRPr="00297E92" w:rsidRDefault="008B4D2C" w:rsidP="003C2177">
            <w:pPr>
              <w:ind w:left="-57" w:right="-57"/>
              <w:jc w:val="center"/>
              <w:rPr>
                <w:b/>
                <w:i/>
                <w:sz w:val="15"/>
                <w:szCs w:val="15"/>
              </w:rPr>
            </w:pPr>
            <w:r w:rsidRPr="00297E92">
              <w:rPr>
                <w:b/>
                <w:i/>
                <w:sz w:val="15"/>
                <w:szCs w:val="15"/>
              </w:rPr>
              <w:t>201</w:t>
            </w:r>
            <w:r w:rsidR="00226748">
              <w:rPr>
                <w:b/>
                <w:i/>
                <w:sz w:val="15"/>
                <w:szCs w:val="15"/>
              </w:rPr>
              <w:t>6</w:t>
            </w:r>
          </w:p>
        </w:tc>
        <w:tc>
          <w:tcPr>
            <w:tcW w:w="1298" w:type="pct"/>
            <w:gridSpan w:val="2"/>
            <w:tcBorders>
              <w:top w:val="single" w:sz="8" w:space="0" w:color="auto"/>
              <w:bottom w:val="single" w:sz="4" w:space="0" w:color="auto"/>
            </w:tcBorders>
            <w:vAlign w:val="center"/>
          </w:tcPr>
          <w:p w14:paraId="16F432FA" w14:textId="19A6FB5E" w:rsidR="0036037C" w:rsidRPr="00297E92" w:rsidRDefault="008B4D2C" w:rsidP="003C2177">
            <w:pPr>
              <w:ind w:left="-57" w:right="-57"/>
              <w:jc w:val="center"/>
              <w:rPr>
                <w:b/>
                <w:i/>
                <w:sz w:val="15"/>
                <w:szCs w:val="15"/>
              </w:rPr>
            </w:pPr>
            <w:r w:rsidRPr="00297E92">
              <w:rPr>
                <w:b/>
                <w:i/>
                <w:sz w:val="15"/>
                <w:szCs w:val="15"/>
              </w:rPr>
              <w:t>201</w:t>
            </w:r>
            <w:r w:rsidR="00226748">
              <w:rPr>
                <w:b/>
                <w:i/>
                <w:sz w:val="15"/>
                <w:szCs w:val="15"/>
              </w:rPr>
              <w:t>5</w:t>
            </w:r>
          </w:p>
        </w:tc>
        <w:tc>
          <w:tcPr>
            <w:tcW w:w="1563" w:type="pct"/>
            <w:gridSpan w:val="2"/>
            <w:tcBorders>
              <w:top w:val="single" w:sz="8" w:space="0" w:color="auto"/>
              <w:bottom w:val="single" w:sz="4" w:space="0" w:color="auto"/>
            </w:tcBorders>
            <w:vAlign w:val="center"/>
          </w:tcPr>
          <w:p w14:paraId="31546289" w14:textId="77777777" w:rsidR="0036037C" w:rsidRPr="00297E92" w:rsidRDefault="0036037C" w:rsidP="0036037C">
            <w:pPr>
              <w:ind w:left="-57" w:right="-57"/>
              <w:jc w:val="center"/>
              <w:rPr>
                <w:b/>
                <w:i/>
                <w:sz w:val="15"/>
                <w:szCs w:val="15"/>
              </w:rPr>
            </w:pPr>
            <w:r w:rsidRPr="00297E92">
              <w:rPr>
                <w:b/>
                <w:i/>
                <w:sz w:val="15"/>
                <w:szCs w:val="15"/>
              </w:rPr>
              <w:t xml:space="preserve">Zmena stavu </w:t>
            </w:r>
            <w:r w:rsidRPr="00297E92">
              <w:rPr>
                <w:b/>
                <w:i/>
                <w:sz w:val="15"/>
                <w:szCs w:val="15"/>
              </w:rPr>
              <w:br/>
              <w:t>vnútroorganizačných zásob</w:t>
            </w:r>
          </w:p>
        </w:tc>
      </w:tr>
      <w:tr w:rsidR="0036037C" w:rsidRPr="00297E92" w14:paraId="329275CF" w14:textId="77777777" w:rsidTr="00161FA5">
        <w:tc>
          <w:tcPr>
            <w:tcW w:w="1524" w:type="pct"/>
            <w:vMerge/>
            <w:tcBorders>
              <w:bottom w:val="single" w:sz="4" w:space="0" w:color="auto"/>
            </w:tcBorders>
            <w:vAlign w:val="center"/>
          </w:tcPr>
          <w:p w14:paraId="0C3D6FC6" w14:textId="77777777" w:rsidR="0036037C" w:rsidRPr="00297E92" w:rsidRDefault="0036037C" w:rsidP="0036037C">
            <w:pPr>
              <w:rPr>
                <w:b/>
                <w:i/>
                <w:sz w:val="15"/>
                <w:szCs w:val="15"/>
              </w:rPr>
            </w:pPr>
          </w:p>
        </w:tc>
        <w:tc>
          <w:tcPr>
            <w:tcW w:w="615" w:type="pct"/>
            <w:tcBorders>
              <w:top w:val="single" w:sz="4" w:space="0" w:color="auto"/>
              <w:bottom w:val="single" w:sz="4" w:space="0" w:color="auto"/>
            </w:tcBorders>
            <w:vAlign w:val="center"/>
          </w:tcPr>
          <w:p w14:paraId="2BF5C79D" w14:textId="36060E21" w:rsidR="0036037C" w:rsidRPr="00297E92" w:rsidRDefault="008B4D2C" w:rsidP="0036037C">
            <w:pPr>
              <w:ind w:left="-57" w:right="-57"/>
              <w:jc w:val="center"/>
              <w:rPr>
                <w:b/>
                <w:i/>
                <w:sz w:val="15"/>
                <w:szCs w:val="15"/>
              </w:rPr>
            </w:pPr>
            <w:r w:rsidRPr="00297E92">
              <w:rPr>
                <w:b/>
                <w:i/>
                <w:sz w:val="15"/>
                <w:szCs w:val="15"/>
              </w:rPr>
              <w:t xml:space="preserve">Stav </w:t>
            </w:r>
            <w:r w:rsidRPr="00297E92">
              <w:rPr>
                <w:b/>
                <w:i/>
                <w:sz w:val="15"/>
                <w:szCs w:val="15"/>
              </w:rPr>
              <w:br/>
              <w:t>k 31. 12. 201</w:t>
            </w:r>
            <w:r w:rsidR="00226748">
              <w:rPr>
                <w:b/>
                <w:i/>
                <w:sz w:val="15"/>
                <w:szCs w:val="15"/>
              </w:rPr>
              <w:t>6</w:t>
            </w:r>
          </w:p>
        </w:tc>
        <w:tc>
          <w:tcPr>
            <w:tcW w:w="609" w:type="pct"/>
            <w:tcBorders>
              <w:top w:val="single" w:sz="4" w:space="0" w:color="auto"/>
              <w:bottom w:val="single" w:sz="4" w:space="0" w:color="auto"/>
            </w:tcBorders>
            <w:vAlign w:val="center"/>
          </w:tcPr>
          <w:p w14:paraId="0EF78CDB" w14:textId="2158DEAF" w:rsidR="0036037C" w:rsidRPr="00297E92" w:rsidRDefault="008B4D2C" w:rsidP="0036037C">
            <w:pPr>
              <w:ind w:left="-57" w:right="-57"/>
              <w:jc w:val="center"/>
              <w:rPr>
                <w:b/>
                <w:i/>
                <w:sz w:val="15"/>
                <w:szCs w:val="15"/>
              </w:rPr>
            </w:pPr>
            <w:r w:rsidRPr="00297E92">
              <w:rPr>
                <w:b/>
                <w:i/>
                <w:sz w:val="15"/>
                <w:szCs w:val="15"/>
              </w:rPr>
              <w:t xml:space="preserve">Stav </w:t>
            </w:r>
            <w:r w:rsidRPr="00297E92">
              <w:rPr>
                <w:b/>
                <w:i/>
                <w:sz w:val="15"/>
                <w:szCs w:val="15"/>
              </w:rPr>
              <w:br/>
              <w:t>k 31. 12. 201</w:t>
            </w:r>
            <w:r w:rsidR="00226748">
              <w:rPr>
                <w:b/>
                <w:i/>
                <w:sz w:val="15"/>
                <w:szCs w:val="15"/>
              </w:rPr>
              <w:t>5</w:t>
            </w:r>
          </w:p>
        </w:tc>
        <w:tc>
          <w:tcPr>
            <w:tcW w:w="689" w:type="pct"/>
            <w:tcBorders>
              <w:top w:val="single" w:sz="4" w:space="0" w:color="auto"/>
              <w:bottom w:val="single" w:sz="4" w:space="0" w:color="auto"/>
            </w:tcBorders>
            <w:vAlign w:val="center"/>
          </w:tcPr>
          <w:p w14:paraId="49E37796" w14:textId="6963991E" w:rsidR="0036037C" w:rsidRPr="00297E92" w:rsidRDefault="008B4D2C" w:rsidP="0036037C">
            <w:pPr>
              <w:ind w:left="-57" w:right="-57"/>
              <w:jc w:val="center"/>
              <w:rPr>
                <w:b/>
                <w:i/>
                <w:sz w:val="15"/>
                <w:szCs w:val="15"/>
              </w:rPr>
            </w:pPr>
            <w:r w:rsidRPr="00297E92">
              <w:rPr>
                <w:b/>
                <w:i/>
                <w:sz w:val="15"/>
                <w:szCs w:val="15"/>
              </w:rPr>
              <w:t xml:space="preserve">Stav </w:t>
            </w:r>
            <w:r w:rsidRPr="00297E92">
              <w:rPr>
                <w:b/>
                <w:i/>
                <w:sz w:val="15"/>
                <w:szCs w:val="15"/>
              </w:rPr>
              <w:br/>
              <w:t xml:space="preserve">k 1. 1. </w:t>
            </w:r>
            <w:r w:rsidRPr="00297E92">
              <w:rPr>
                <w:b/>
                <w:i/>
                <w:sz w:val="15"/>
                <w:szCs w:val="15"/>
              </w:rPr>
              <w:br/>
              <w:t>201</w:t>
            </w:r>
            <w:r w:rsidR="00226748">
              <w:rPr>
                <w:b/>
                <w:i/>
                <w:sz w:val="15"/>
                <w:szCs w:val="15"/>
              </w:rPr>
              <w:t>5</w:t>
            </w:r>
          </w:p>
        </w:tc>
        <w:tc>
          <w:tcPr>
            <w:tcW w:w="689" w:type="pct"/>
            <w:tcBorders>
              <w:top w:val="single" w:sz="4" w:space="0" w:color="auto"/>
              <w:bottom w:val="single" w:sz="4" w:space="0" w:color="auto"/>
            </w:tcBorders>
            <w:vAlign w:val="center"/>
          </w:tcPr>
          <w:p w14:paraId="366FA104" w14:textId="2CF600EC" w:rsidR="0036037C" w:rsidRPr="00297E92" w:rsidRDefault="008B4D2C" w:rsidP="0036037C">
            <w:pPr>
              <w:ind w:left="-57" w:right="-57"/>
              <w:jc w:val="center"/>
              <w:rPr>
                <w:b/>
                <w:i/>
                <w:sz w:val="15"/>
                <w:szCs w:val="15"/>
              </w:rPr>
            </w:pPr>
            <w:r w:rsidRPr="00297E92">
              <w:rPr>
                <w:b/>
                <w:i/>
                <w:sz w:val="15"/>
                <w:szCs w:val="15"/>
              </w:rPr>
              <w:t>201</w:t>
            </w:r>
            <w:r w:rsidR="00226748">
              <w:rPr>
                <w:b/>
                <w:i/>
                <w:sz w:val="15"/>
                <w:szCs w:val="15"/>
              </w:rPr>
              <w:t>6</w:t>
            </w:r>
          </w:p>
        </w:tc>
        <w:tc>
          <w:tcPr>
            <w:tcW w:w="874" w:type="pct"/>
            <w:tcBorders>
              <w:top w:val="single" w:sz="4" w:space="0" w:color="auto"/>
              <w:bottom w:val="single" w:sz="4" w:space="0" w:color="auto"/>
            </w:tcBorders>
            <w:vAlign w:val="center"/>
          </w:tcPr>
          <w:p w14:paraId="7380E307" w14:textId="748E1C39" w:rsidR="0036037C" w:rsidRPr="00297E92" w:rsidRDefault="00161FA5" w:rsidP="008A2897">
            <w:pPr>
              <w:ind w:left="-57" w:right="-57"/>
              <w:jc w:val="center"/>
              <w:rPr>
                <w:b/>
                <w:i/>
                <w:sz w:val="15"/>
                <w:szCs w:val="15"/>
              </w:rPr>
            </w:pPr>
            <w:r w:rsidRPr="00297E92">
              <w:rPr>
                <w:b/>
                <w:i/>
                <w:sz w:val="15"/>
                <w:szCs w:val="15"/>
              </w:rPr>
              <w:t>201</w:t>
            </w:r>
            <w:r w:rsidR="00226748">
              <w:rPr>
                <w:b/>
                <w:i/>
                <w:sz w:val="15"/>
                <w:szCs w:val="15"/>
              </w:rPr>
              <w:t>5</w:t>
            </w:r>
          </w:p>
        </w:tc>
      </w:tr>
      <w:tr w:rsidR="00226748" w:rsidRPr="00297E92" w14:paraId="1ECE0989" w14:textId="77777777" w:rsidTr="00161FA5">
        <w:tc>
          <w:tcPr>
            <w:tcW w:w="1524" w:type="pct"/>
            <w:tcBorders>
              <w:top w:val="single" w:sz="4" w:space="0" w:color="auto"/>
            </w:tcBorders>
            <w:vAlign w:val="center"/>
          </w:tcPr>
          <w:p w14:paraId="37BE6030" w14:textId="77777777" w:rsidR="00226748" w:rsidRPr="00297E92" w:rsidRDefault="00226748" w:rsidP="00226748">
            <w:pPr>
              <w:ind w:left="176" w:hanging="176"/>
              <w:jc w:val="left"/>
              <w:rPr>
                <w:snapToGrid w:val="0"/>
                <w:sz w:val="15"/>
                <w:lang w:eastAsia="sk-SK"/>
              </w:rPr>
            </w:pPr>
            <w:r w:rsidRPr="00297E92">
              <w:rPr>
                <w:snapToGrid w:val="0"/>
                <w:sz w:val="15"/>
                <w:lang w:eastAsia="sk-SK"/>
              </w:rPr>
              <w:t xml:space="preserve">Nedokončená výroba a polotovary vlastnej výroby </w:t>
            </w:r>
          </w:p>
        </w:tc>
        <w:tc>
          <w:tcPr>
            <w:tcW w:w="615" w:type="pct"/>
            <w:tcBorders>
              <w:top w:val="single" w:sz="4" w:space="0" w:color="auto"/>
            </w:tcBorders>
            <w:vAlign w:val="bottom"/>
          </w:tcPr>
          <w:p w14:paraId="1D7CF10C" w14:textId="0ADDA348" w:rsidR="00226748" w:rsidRPr="00297E92" w:rsidRDefault="0052431E">
            <w:pPr>
              <w:jc w:val="right"/>
              <w:rPr>
                <w:sz w:val="15"/>
              </w:rPr>
            </w:pPr>
            <w:r>
              <w:rPr>
                <w:sz w:val="15"/>
              </w:rPr>
              <w:t>350 295</w:t>
            </w:r>
          </w:p>
        </w:tc>
        <w:tc>
          <w:tcPr>
            <w:tcW w:w="609" w:type="pct"/>
            <w:tcBorders>
              <w:top w:val="single" w:sz="4" w:space="0" w:color="auto"/>
            </w:tcBorders>
            <w:vAlign w:val="bottom"/>
          </w:tcPr>
          <w:p w14:paraId="5D382A81" w14:textId="73CDBC46" w:rsidR="00226748" w:rsidRPr="00297E92" w:rsidRDefault="00226748">
            <w:pPr>
              <w:jc w:val="right"/>
              <w:rPr>
                <w:sz w:val="15"/>
              </w:rPr>
            </w:pPr>
            <w:r w:rsidRPr="00297E92">
              <w:rPr>
                <w:sz w:val="15"/>
              </w:rPr>
              <w:t>240 277</w:t>
            </w:r>
          </w:p>
        </w:tc>
        <w:tc>
          <w:tcPr>
            <w:tcW w:w="689" w:type="pct"/>
            <w:tcBorders>
              <w:top w:val="single" w:sz="4" w:space="0" w:color="auto"/>
            </w:tcBorders>
            <w:vAlign w:val="bottom"/>
          </w:tcPr>
          <w:p w14:paraId="4EC38C33" w14:textId="36BCAF55" w:rsidR="00226748" w:rsidRPr="00297E92" w:rsidRDefault="00226748">
            <w:pPr>
              <w:jc w:val="right"/>
              <w:rPr>
                <w:sz w:val="15"/>
              </w:rPr>
            </w:pPr>
            <w:r w:rsidRPr="00297E92">
              <w:rPr>
                <w:sz w:val="15"/>
              </w:rPr>
              <w:t>151 043</w:t>
            </w:r>
          </w:p>
        </w:tc>
        <w:tc>
          <w:tcPr>
            <w:tcW w:w="689" w:type="pct"/>
            <w:tcBorders>
              <w:top w:val="single" w:sz="4" w:space="0" w:color="auto"/>
            </w:tcBorders>
            <w:vAlign w:val="bottom"/>
          </w:tcPr>
          <w:p w14:paraId="3EE66B9A" w14:textId="7F9F2AEA" w:rsidR="00226748" w:rsidRPr="00297E92" w:rsidRDefault="0052431E">
            <w:pPr>
              <w:jc w:val="right"/>
              <w:rPr>
                <w:snapToGrid w:val="0"/>
                <w:sz w:val="15"/>
                <w:lang w:eastAsia="sk-SK"/>
              </w:rPr>
            </w:pPr>
            <w:r>
              <w:rPr>
                <w:snapToGrid w:val="0"/>
                <w:sz w:val="15"/>
                <w:lang w:eastAsia="sk-SK"/>
              </w:rPr>
              <w:t>110 018</w:t>
            </w:r>
          </w:p>
        </w:tc>
        <w:tc>
          <w:tcPr>
            <w:tcW w:w="874" w:type="pct"/>
            <w:tcBorders>
              <w:top w:val="single" w:sz="4" w:space="0" w:color="auto"/>
            </w:tcBorders>
            <w:vAlign w:val="bottom"/>
          </w:tcPr>
          <w:p w14:paraId="28BABC14" w14:textId="183E4773" w:rsidR="00226748" w:rsidRPr="00297E92" w:rsidRDefault="00226748" w:rsidP="0072512B">
            <w:pPr>
              <w:jc w:val="right"/>
              <w:rPr>
                <w:snapToGrid w:val="0"/>
                <w:sz w:val="15"/>
                <w:lang w:eastAsia="sk-SK"/>
              </w:rPr>
            </w:pPr>
            <w:r w:rsidRPr="00297E92">
              <w:rPr>
                <w:snapToGrid w:val="0"/>
                <w:sz w:val="15"/>
                <w:lang w:eastAsia="sk-SK"/>
              </w:rPr>
              <w:t>89 234</w:t>
            </w:r>
          </w:p>
        </w:tc>
      </w:tr>
      <w:tr w:rsidR="00226748" w:rsidRPr="00297E92" w14:paraId="7843F9EA" w14:textId="77777777" w:rsidTr="00161FA5">
        <w:tc>
          <w:tcPr>
            <w:tcW w:w="1524" w:type="pct"/>
            <w:vAlign w:val="center"/>
          </w:tcPr>
          <w:p w14:paraId="61507E12" w14:textId="77777777" w:rsidR="00226748" w:rsidRPr="00297E92" w:rsidRDefault="00226748" w:rsidP="00226748">
            <w:pPr>
              <w:rPr>
                <w:snapToGrid w:val="0"/>
                <w:sz w:val="15"/>
                <w:lang w:eastAsia="sk-SK"/>
              </w:rPr>
            </w:pPr>
            <w:r w:rsidRPr="00297E92">
              <w:rPr>
                <w:snapToGrid w:val="0"/>
                <w:sz w:val="15"/>
                <w:lang w:eastAsia="sk-SK"/>
              </w:rPr>
              <w:t xml:space="preserve">Výrobky </w:t>
            </w:r>
          </w:p>
        </w:tc>
        <w:tc>
          <w:tcPr>
            <w:tcW w:w="615" w:type="pct"/>
            <w:vAlign w:val="bottom"/>
          </w:tcPr>
          <w:p w14:paraId="6801664F" w14:textId="2847C4BF" w:rsidR="00226748" w:rsidRPr="00297E92" w:rsidRDefault="0052431E" w:rsidP="00226748">
            <w:pPr>
              <w:jc w:val="right"/>
              <w:rPr>
                <w:sz w:val="15"/>
              </w:rPr>
            </w:pPr>
            <w:r>
              <w:rPr>
                <w:sz w:val="15"/>
              </w:rPr>
              <w:t>2 914 150</w:t>
            </w:r>
          </w:p>
        </w:tc>
        <w:tc>
          <w:tcPr>
            <w:tcW w:w="609" w:type="pct"/>
            <w:vAlign w:val="bottom"/>
          </w:tcPr>
          <w:p w14:paraId="18BEC283" w14:textId="64538F2D" w:rsidR="00226748" w:rsidRPr="00297E92" w:rsidRDefault="00226748">
            <w:pPr>
              <w:jc w:val="right"/>
              <w:rPr>
                <w:sz w:val="15"/>
              </w:rPr>
            </w:pPr>
            <w:r w:rsidRPr="00297E92">
              <w:rPr>
                <w:sz w:val="15"/>
              </w:rPr>
              <w:t>2 909 172</w:t>
            </w:r>
          </w:p>
        </w:tc>
        <w:tc>
          <w:tcPr>
            <w:tcW w:w="689" w:type="pct"/>
            <w:vAlign w:val="bottom"/>
          </w:tcPr>
          <w:p w14:paraId="6938DEF3" w14:textId="74A8AF99" w:rsidR="00226748" w:rsidRPr="00297E92" w:rsidRDefault="00226748">
            <w:pPr>
              <w:jc w:val="right"/>
              <w:rPr>
                <w:sz w:val="15"/>
              </w:rPr>
            </w:pPr>
            <w:r w:rsidRPr="00297E92">
              <w:rPr>
                <w:sz w:val="15"/>
              </w:rPr>
              <w:t>2 179 703</w:t>
            </w:r>
          </w:p>
        </w:tc>
        <w:tc>
          <w:tcPr>
            <w:tcW w:w="689" w:type="pct"/>
            <w:vAlign w:val="bottom"/>
          </w:tcPr>
          <w:p w14:paraId="45CDF56E" w14:textId="06658343" w:rsidR="00226748" w:rsidRPr="00297E92" w:rsidRDefault="0052431E">
            <w:pPr>
              <w:jc w:val="right"/>
              <w:rPr>
                <w:snapToGrid w:val="0"/>
                <w:sz w:val="15"/>
                <w:lang w:eastAsia="sk-SK"/>
              </w:rPr>
            </w:pPr>
            <w:r>
              <w:rPr>
                <w:snapToGrid w:val="0"/>
                <w:sz w:val="15"/>
                <w:lang w:eastAsia="sk-SK"/>
              </w:rPr>
              <w:t>4 979</w:t>
            </w:r>
          </w:p>
        </w:tc>
        <w:tc>
          <w:tcPr>
            <w:tcW w:w="874" w:type="pct"/>
            <w:vAlign w:val="bottom"/>
          </w:tcPr>
          <w:p w14:paraId="094D5F0C" w14:textId="7F694C6C" w:rsidR="00226748" w:rsidRPr="00297E92" w:rsidRDefault="00226748" w:rsidP="0072512B">
            <w:pPr>
              <w:jc w:val="right"/>
              <w:rPr>
                <w:snapToGrid w:val="0"/>
                <w:sz w:val="15"/>
                <w:lang w:eastAsia="sk-SK"/>
              </w:rPr>
            </w:pPr>
            <w:r w:rsidRPr="00297E92">
              <w:rPr>
                <w:snapToGrid w:val="0"/>
                <w:sz w:val="15"/>
                <w:lang w:eastAsia="sk-SK"/>
              </w:rPr>
              <w:t>729 469</w:t>
            </w:r>
          </w:p>
        </w:tc>
      </w:tr>
      <w:tr w:rsidR="00226748" w:rsidRPr="00297E92" w14:paraId="07F25074" w14:textId="77777777" w:rsidTr="00161FA5">
        <w:tc>
          <w:tcPr>
            <w:tcW w:w="1524" w:type="pct"/>
            <w:vAlign w:val="center"/>
          </w:tcPr>
          <w:p w14:paraId="62D78CCD" w14:textId="77777777" w:rsidR="00226748" w:rsidRPr="00297E92" w:rsidRDefault="00226748" w:rsidP="00226748">
            <w:pPr>
              <w:rPr>
                <w:snapToGrid w:val="0"/>
                <w:sz w:val="15"/>
                <w:lang w:eastAsia="sk-SK"/>
              </w:rPr>
            </w:pPr>
            <w:r w:rsidRPr="00297E92">
              <w:rPr>
                <w:snapToGrid w:val="0"/>
                <w:sz w:val="15"/>
                <w:lang w:eastAsia="sk-SK"/>
              </w:rPr>
              <w:t xml:space="preserve">Zvieratá </w:t>
            </w:r>
          </w:p>
        </w:tc>
        <w:tc>
          <w:tcPr>
            <w:tcW w:w="615" w:type="pct"/>
            <w:tcBorders>
              <w:bottom w:val="single" w:sz="4" w:space="0" w:color="auto"/>
            </w:tcBorders>
            <w:vAlign w:val="bottom"/>
          </w:tcPr>
          <w:p w14:paraId="02418BFD" w14:textId="2F0794DA" w:rsidR="00226748" w:rsidRPr="00297E92" w:rsidRDefault="0052431E" w:rsidP="00226748">
            <w:pPr>
              <w:jc w:val="right"/>
              <w:rPr>
                <w:sz w:val="15"/>
              </w:rPr>
            </w:pPr>
            <w:r>
              <w:rPr>
                <w:sz w:val="15"/>
              </w:rPr>
              <w:t>-</w:t>
            </w:r>
          </w:p>
        </w:tc>
        <w:tc>
          <w:tcPr>
            <w:tcW w:w="609" w:type="pct"/>
            <w:tcBorders>
              <w:bottom w:val="single" w:sz="4" w:space="0" w:color="auto"/>
            </w:tcBorders>
            <w:vAlign w:val="bottom"/>
          </w:tcPr>
          <w:p w14:paraId="27A41186" w14:textId="05A5B616" w:rsidR="00226748" w:rsidRPr="00297E92" w:rsidRDefault="0052431E">
            <w:pPr>
              <w:jc w:val="right"/>
              <w:rPr>
                <w:sz w:val="15"/>
              </w:rPr>
            </w:pPr>
            <w:r>
              <w:rPr>
                <w:sz w:val="15"/>
              </w:rPr>
              <w:t>-</w:t>
            </w:r>
          </w:p>
        </w:tc>
        <w:tc>
          <w:tcPr>
            <w:tcW w:w="689" w:type="pct"/>
            <w:tcBorders>
              <w:bottom w:val="single" w:sz="4" w:space="0" w:color="auto"/>
            </w:tcBorders>
            <w:vAlign w:val="bottom"/>
          </w:tcPr>
          <w:p w14:paraId="5C410664" w14:textId="41471E5E" w:rsidR="00226748" w:rsidRPr="00297E92" w:rsidRDefault="00226748">
            <w:pPr>
              <w:jc w:val="right"/>
              <w:rPr>
                <w:sz w:val="15"/>
              </w:rPr>
            </w:pPr>
            <w:r w:rsidRPr="00297E92">
              <w:rPr>
                <w:sz w:val="15"/>
              </w:rPr>
              <w:t>-</w:t>
            </w:r>
          </w:p>
        </w:tc>
        <w:tc>
          <w:tcPr>
            <w:tcW w:w="689" w:type="pct"/>
            <w:tcBorders>
              <w:bottom w:val="single" w:sz="4" w:space="0" w:color="auto"/>
            </w:tcBorders>
            <w:vAlign w:val="bottom"/>
          </w:tcPr>
          <w:p w14:paraId="459F0A76" w14:textId="6064D4B6" w:rsidR="00226748" w:rsidRPr="00297E92" w:rsidRDefault="0052431E">
            <w:pPr>
              <w:jc w:val="right"/>
              <w:rPr>
                <w:snapToGrid w:val="0"/>
                <w:sz w:val="15"/>
                <w:lang w:eastAsia="sk-SK"/>
              </w:rPr>
            </w:pPr>
            <w:r>
              <w:rPr>
                <w:snapToGrid w:val="0"/>
                <w:sz w:val="15"/>
                <w:lang w:eastAsia="sk-SK"/>
              </w:rPr>
              <w:t>-</w:t>
            </w:r>
          </w:p>
        </w:tc>
        <w:tc>
          <w:tcPr>
            <w:tcW w:w="874" w:type="pct"/>
            <w:tcBorders>
              <w:bottom w:val="single" w:sz="4" w:space="0" w:color="auto"/>
            </w:tcBorders>
            <w:vAlign w:val="bottom"/>
          </w:tcPr>
          <w:p w14:paraId="01612C6F" w14:textId="17413EC9" w:rsidR="00226748" w:rsidRPr="00297E92" w:rsidRDefault="00226748">
            <w:pPr>
              <w:jc w:val="right"/>
              <w:rPr>
                <w:snapToGrid w:val="0"/>
                <w:sz w:val="15"/>
                <w:lang w:eastAsia="sk-SK"/>
              </w:rPr>
            </w:pPr>
            <w:r w:rsidRPr="00297E92">
              <w:rPr>
                <w:snapToGrid w:val="0"/>
                <w:sz w:val="15"/>
                <w:lang w:eastAsia="sk-SK"/>
              </w:rPr>
              <w:t>-</w:t>
            </w:r>
          </w:p>
        </w:tc>
      </w:tr>
      <w:tr w:rsidR="00226748" w:rsidRPr="00297E92" w14:paraId="2FB75ECD" w14:textId="77777777" w:rsidTr="00161FA5">
        <w:tc>
          <w:tcPr>
            <w:tcW w:w="1524" w:type="pct"/>
            <w:vAlign w:val="center"/>
          </w:tcPr>
          <w:p w14:paraId="76053978" w14:textId="77777777" w:rsidR="00226748" w:rsidRPr="00297E92" w:rsidRDefault="00226748" w:rsidP="00226748">
            <w:pPr>
              <w:rPr>
                <w:b/>
                <w:snapToGrid w:val="0"/>
                <w:sz w:val="15"/>
                <w:lang w:eastAsia="sk-SK"/>
              </w:rPr>
            </w:pPr>
            <w:r w:rsidRPr="00297E92">
              <w:rPr>
                <w:b/>
                <w:snapToGrid w:val="0"/>
                <w:sz w:val="15"/>
                <w:lang w:eastAsia="sk-SK"/>
              </w:rPr>
              <w:t>Spolu</w:t>
            </w:r>
          </w:p>
        </w:tc>
        <w:tc>
          <w:tcPr>
            <w:tcW w:w="615" w:type="pct"/>
            <w:tcBorders>
              <w:top w:val="single" w:sz="4" w:space="0" w:color="auto"/>
            </w:tcBorders>
            <w:vAlign w:val="bottom"/>
          </w:tcPr>
          <w:p w14:paraId="417AB94D" w14:textId="3D125161" w:rsidR="00226748" w:rsidRPr="00297E92" w:rsidRDefault="00226748" w:rsidP="00226748">
            <w:pPr>
              <w:jc w:val="right"/>
              <w:rPr>
                <w:b/>
                <w:sz w:val="15"/>
              </w:rPr>
            </w:pPr>
          </w:p>
        </w:tc>
        <w:tc>
          <w:tcPr>
            <w:tcW w:w="609" w:type="pct"/>
            <w:tcBorders>
              <w:top w:val="single" w:sz="4" w:space="0" w:color="auto"/>
            </w:tcBorders>
            <w:vAlign w:val="bottom"/>
          </w:tcPr>
          <w:p w14:paraId="1C239538" w14:textId="02C8BE19" w:rsidR="00226748" w:rsidRPr="00297E92" w:rsidRDefault="00226748">
            <w:pPr>
              <w:jc w:val="right"/>
              <w:rPr>
                <w:b/>
                <w:sz w:val="15"/>
              </w:rPr>
            </w:pPr>
            <w:r w:rsidRPr="00297E92">
              <w:rPr>
                <w:b/>
                <w:sz w:val="15"/>
              </w:rPr>
              <w:t>3 149 449</w:t>
            </w:r>
          </w:p>
        </w:tc>
        <w:tc>
          <w:tcPr>
            <w:tcW w:w="689" w:type="pct"/>
            <w:tcBorders>
              <w:top w:val="single" w:sz="4" w:space="0" w:color="auto"/>
            </w:tcBorders>
            <w:vAlign w:val="bottom"/>
          </w:tcPr>
          <w:p w14:paraId="1C203B72" w14:textId="6A317FF9" w:rsidR="00226748" w:rsidRPr="00297E92" w:rsidRDefault="00226748">
            <w:pPr>
              <w:jc w:val="right"/>
              <w:rPr>
                <w:b/>
                <w:sz w:val="15"/>
              </w:rPr>
            </w:pPr>
            <w:r w:rsidRPr="00297E92">
              <w:rPr>
                <w:b/>
                <w:sz w:val="15"/>
              </w:rPr>
              <w:t>2 330 746</w:t>
            </w:r>
          </w:p>
        </w:tc>
        <w:tc>
          <w:tcPr>
            <w:tcW w:w="689" w:type="pct"/>
            <w:tcBorders>
              <w:top w:val="single" w:sz="4" w:space="0" w:color="auto"/>
            </w:tcBorders>
            <w:vAlign w:val="bottom"/>
          </w:tcPr>
          <w:p w14:paraId="1B953D70" w14:textId="08076AD3" w:rsidR="00226748" w:rsidRPr="00297E92" w:rsidRDefault="0052431E">
            <w:pPr>
              <w:jc w:val="right"/>
              <w:rPr>
                <w:b/>
                <w:snapToGrid w:val="0"/>
                <w:sz w:val="15"/>
                <w:lang w:eastAsia="sk-SK"/>
              </w:rPr>
            </w:pPr>
            <w:r>
              <w:rPr>
                <w:b/>
                <w:snapToGrid w:val="0"/>
                <w:sz w:val="15"/>
                <w:lang w:eastAsia="sk-SK"/>
              </w:rPr>
              <w:t>114 997</w:t>
            </w:r>
          </w:p>
        </w:tc>
        <w:tc>
          <w:tcPr>
            <w:tcW w:w="874" w:type="pct"/>
            <w:tcBorders>
              <w:top w:val="single" w:sz="4" w:space="0" w:color="auto"/>
            </w:tcBorders>
            <w:vAlign w:val="bottom"/>
          </w:tcPr>
          <w:p w14:paraId="4762ADEE" w14:textId="1F99D255" w:rsidR="00226748" w:rsidRPr="00297E92" w:rsidRDefault="00226748" w:rsidP="0072512B">
            <w:pPr>
              <w:jc w:val="right"/>
              <w:rPr>
                <w:b/>
                <w:snapToGrid w:val="0"/>
                <w:sz w:val="15"/>
                <w:lang w:eastAsia="sk-SK"/>
              </w:rPr>
            </w:pPr>
            <w:r w:rsidRPr="00297E92">
              <w:rPr>
                <w:b/>
                <w:snapToGrid w:val="0"/>
                <w:sz w:val="15"/>
                <w:lang w:eastAsia="sk-SK"/>
              </w:rPr>
              <w:t>818 703</w:t>
            </w:r>
          </w:p>
        </w:tc>
      </w:tr>
      <w:tr w:rsidR="00226748" w:rsidRPr="00297E92" w14:paraId="327F1A2F" w14:textId="77777777" w:rsidTr="00161FA5">
        <w:tc>
          <w:tcPr>
            <w:tcW w:w="1524" w:type="pct"/>
            <w:vAlign w:val="center"/>
          </w:tcPr>
          <w:p w14:paraId="28BCA20F" w14:textId="77777777" w:rsidR="00226748" w:rsidRPr="00297E92" w:rsidRDefault="00226748" w:rsidP="00226748">
            <w:pPr>
              <w:rPr>
                <w:snapToGrid w:val="0"/>
                <w:sz w:val="15"/>
                <w:lang w:eastAsia="sk-SK"/>
              </w:rPr>
            </w:pPr>
          </w:p>
        </w:tc>
        <w:tc>
          <w:tcPr>
            <w:tcW w:w="615" w:type="pct"/>
            <w:vAlign w:val="bottom"/>
          </w:tcPr>
          <w:p w14:paraId="67A1ED24" w14:textId="77777777" w:rsidR="00226748" w:rsidRPr="00297E92" w:rsidRDefault="00226748" w:rsidP="00226748">
            <w:pPr>
              <w:jc w:val="right"/>
              <w:rPr>
                <w:sz w:val="15"/>
              </w:rPr>
            </w:pPr>
          </w:p>
        </w:tc>
        <w:tc>
          <w:tcPr>
            <w:tcW w:w="609" w:type="pct"/>
            <w:vAlign w:val="bottom"/>
          </w:tcPr>
          <w:p w14:paraId="4A137A29" w14:textId="77777777" w:rsidR="00226748" w:rsidRPr="00297E92" w:rsidRDefault="00226748">
            <w:pPr>
              <w:jc w:val="right"/>
              <w:rPr>
                <w:sz w:val="15"/>
              </w:rPr>
            </w:pPr>
          </w:p>
        </w:tc>
        <w:tc>
          <w:tcPr>
            <w:tcW w:w="689" w:type="pct"/>
            <w:vAlign w:val="bottom"/>
          </w:tcPr>
          <w:p w14:paraId="684248F0" w14:textId="77777777" w:rsidR="00226748" w:rsidRPr="00297E92" w:rsidRDefault="00226748">
            <w:pPr>
              <w:jc w:val="right"/>
              <w:rPr>
                <w:sz w:val="15"/>
              </w:rPr>
            </w:pPr>
          </w:p>
        </w:tc>
        <w:tc>
          <w:tcPr>
            <w:tcW w:w="689" w:type="pct"/>
            <w:vAlign w:val="bottom"/>
          </w:tcPr>
          <w:p w14:paraId="51F51B6B" w14:textId="77777777" w:rsidR="00226748" w:rsidRPr="00297E92" w:rsidRDefault="00226748">
            <w:pPr>
              <w:jc w:val="right"/>
              <w:rPr>
                <w:snapToGrid w:val="0"/>
                <w:sz w:val="15"/>
                <w:lang w:eastAsia="sk-SK"/>
              </w:rPr>
            </w:pPr>
          </w:p>
        </w:tc>
        <w:tc>
          <w:tcPr>
            <w:tcW w:w="874" w:type="pct"/>
            <w:vAlign w:val="bottom"/>
          </w:tcPr>
          <w:p w14:paraId="4329B7DB" w14:textId="77777777" w:rsidR="00226748" w:rsidRPr="00297E92" w:rsidRDefault="00226748">
            <w:pPr>
              <w:jc w:val="right"/>
              <w:rPr>
                <w:snapToGrid w:val="0"/>
                <w:sz w:val="15"/>
                <w:lang w:eastAsia="sk-SK"/>
              </w:rPr>
            </w:pPr>
          </w:p>
        </w:tc>
      </w:tr>
      <w:tr w:rsidR="00226748" w:rsidRPr="00297E92" w14:paraId="793CB34E" w14:textId="77777777" w:rsidTr="00161FA5">
        <w:tc>
          <w:tcPr>
            <w:tcW w:w="1524" w:type="pct"/>
            <w:vAlign w:val="center"/>
          </w:tcPr>
          <w:p w14:paraId="511C5DCE" w14:textId="77777777" w:rsidR="00226748" w:rsidRPr="00297E92" w:rsidRDefault="00226748" w:rsidP="00226748">
            <w:pPr>
              <w:rPr>
                <w:snapToGrid w:val="0"/>
                <w:sz w:val="15"/>
                <w:lang w:eastAsia="sk-SK"/>
              </w:rPr>
            </w:pPr>
            <w:r w:rsidRPr="00297E92">
              <w:rPr>
                <w:snapToGrid w:val="0"/>
                <w:sz w:val="15"/>
                <w:lang w:eastAsia="sk-SK"/>
              </w:rPr>
              <w:t>Manká a škody</w:t>
            </w:r>
          </w:p>
        </w:tc>
        <w:tc>
          <w:tcPr>
            <w:tcW w:w="615" w:type="pct"/>
            <w:vAlign w:val="bottom"/>
          </w:tcPr>
          <w:p w14:paraId="484794C8" w14:textId="77777777" w:rsidR="00226748" w:rsidRPr="00297E92" w:rsidRDefault="00226748" w:rsidP="00226748">
            <w:pPr>
              <w:jc w:val="right"/>
              <w:rPr>
                <w:sz w:val="15"/>
              </w:rPr>
            </w:pPr>
          </w:p>
        </w:tc>
        <w:tc>
          <w:tcPr>
            <w:tcW w:w="609" w:type="pct"/>
            <w:vAlign w:val="bottom"/>
          </w:tcPr>
          <w:p w14:paraId="7D239A8A" w14:textId="77777777" w:rsidR="00226748" w:rsidRPr="00297E92" w:rsidRDefault="00226748">
            <w:pPr>
              <w:jc w:val="right"/>
              <w:rPr>
                <w:sz w:val="15"/>
              </w:rPr>
            </w:pPr>
          </w:p>
        </w:tc>
        <w:tc>
          <w:tcPr>
            <w:tcW w:w="689" w:type="pct"/>
            <w:vAlign w:val="bottom"/>
          </w:tcPr>
          <w:p w14:paraId="59EC90D3" w14:textId="77777777" w:rsidR="00226748" w:rsidRPr="00297E92" w:rsidRDefault="00226748">
            <w:pPr>
              <w:jc w:val="right"/>
              <w:rPr>
                <w:sz w:val="15"/>
              </w:rPr>
            </w:pPr>
          </w:p>
        </w:tc>
        <w:tc>
          <w:tcPr>
            <w:tcW w:w="689" w:type="pct"/>
            <w:vAlign w:val="bottom"/>
          </w:tcPr>
          <w:p w14:paraId="637CCFAF" w14:textId="6B26CAC3" w:rsidR="00226748" w:rsidRPr="00297E92" w:rsidRDefault="0052431E">
            <w:pPr>
              <w:jc w:val="right"/>
              <w:rPr>
                <w:snapToGrid w:val="0"/>
                <w:sz w:val="15"/>
                <w:lang w:eastAsia="sk-SK"/>
              </w:rPr>
            </w:pPr>
            <w:r>
              <w:rPr>
                <w:snapToGrid w:val="0"/>
                <w:sz w:val="15"/>
                <w:lang w:eastAsia="sk-SK"/>
              </w:rPr>
              <w:t>277 601</w:t>
            </w:r>
          </w:p>
        </w:tc>
        <w:tc>
          <w:tcPr>
            <w:tcW w:w="874" w:type="pct"/>
            <w:vAlign w:val="bottom"/>
          </w:tcPr>
          <w:p w14:paraId="46384F08" w14:textId="4A3D8A68" w:rsidR="00226748" w:rsidRPr="00297E92" w:rsidRDefault="00226748">
            <w:pPr>
              <w:jc w:val="right"/>
              <w:rPr>
                <w:snapToGrid w:val="0"/>
                <w:sz w:val="15"/>
                <w:lang w:eastAsia="sk-SK"/>
              </w:rPr>
            </w:pPr>
            <w:r w:rsidRPr="00297E92">
              <w:rPr>
                <w:snapToGrid w:val="0"/>
                <w:sz w:val="15"/>
                <w:lang w:eastAsia="sk-SK"/>
              </w:rPr>
              <w:t>142 085</w:t>
            </w:r>
          </w:p>
        </w:tc>
      </w:tr>
      <w:tr w:rsidR="00226748" w:rsidRPr="00297E92" w14:paraId="556DB7D6" w14:textId="77777777" w:rsidTr="00161FA5">
        <w:tc>
          <w:tcPr>
            <w:tcW w:w="1524" w:type="pct"/>
            <w:vAlign w:val="center"/>
          </w:tcPr>
          <w:p w14:paraId="28B7A987" w14:textId="77777777" w:rsidR="00226748" w:rsidRPr="00297E92" w:rsidRDefault="00226748" w:rsidP="00226748">
            <w:pPr>
              <w:rPr>
                <w:snapToGrid w:val="0"/>
                <w:sz w:val="15"/>
                <w:lang w:eastAsia="sk-SK"/>
              </w:rPr>
            </w:pPr>
            <w:r w:rsidRPr="00297E92">
              <w:rPr>
                <w:snapToGrid w:val="0"/>
                <w:sz w:val="15"/>
                <w:lang w:eastAsia="sk-SK"/>
              </w:rPr>
              <w:t>Reprezentačné</w:t>
            </w:r>
          </w:p>
        </w:tc>
        <w:tc>
          <w:tcPr>
            <w:tcW w:w="615" w:type="pct"/>
            <w:vAlign w:val="bottom"/>
          </w:tcPr>
          <w:p w14:paraId="28EF72FE" w14:textId="77777777" w:rsidR="00226748" w:rsidRPr="00297E92" w:rsidRDefault="00226748" w:rsidP="00226748">
            <w:pPr>
              <w:jc w:val="right"/>
              <w:rPr>
                <w:sz w:val="15"/>
              </w:rPr>
            </w:pPr>
          </w:p>
        </w:tc>
        <w:tc>
          <w:tcPr>
            <w:tcW w:w="609" w:type="pct"/>
            <w:vAlign w:val="bottom"/>
          </w:tcPr>
          <w:p w14:paraId="051B30AD" w14:textId="77777777" w:rsidR="00226748" w:rsidRPr="00297E92" w:rsidRDefault="00226748">
            <w:pPr>
              <w:jc w:val="right"/>
              <w:rPr>
                <w:sz w:val="15"/>
              </w:rPr>
            </w:pPr>
          </w:p>
        </w:tc>
        <w:tc>
          <w:tcPr>
            <w:tcW w:w="689" w:type="pct"/>
            <w:vAlign w:val="bottom"/>
          </w:tcPr>
          <w:p w14:paraId="7F270B60" w14:textId="77777777" w:rsidR="00226748" w:rsidRPr="00297E92" w:rsidRDefault="00226748">
            <w:pPr>
              <w:jc w:val="right"/>
              <w:rPr>
                <w:sz w:val="15"/>
              </w:rPr>
            </w:pPr>
          </w:p>
        </w:tc>
        <w:tc>
          <w:tcPr>
            <w:tcW w:w="689" w:type="pct"/>
            <w:vAlign w:val="bottom"/>
          </w:tcPr>
          <w:p w14:paraId="17EC5A5D" w14:textId="35F3A374" w:rsidR="00226748" w:rsidRPr="00297E92" w:rsidRDefault="0052431E">
            <w:pPr>
              <w:jc w:val="right"/>
              <w:rPr>
                <w:snapToGrid w:val="0"/>
                <w:sz w:val="15"/>
                <w:lang w:eastAsia="sk-SK"/>
              </w:rPr>
            </w:pPr>
            <w:r>
              <w:rPr>
                <w:snapToGrid w:val="0"/>
                <w:sz w:val="15"/>
                <w:lang w:eastAsia="sk-SK"/>
              </w:rPr>
              <w:t>6 901</w:t>
            </w:r>
          </w:p>
        </w:tc>
        <w:tc>
          <w:tcPr>
            <w:tcW w:w="874" w:type="pct"/>
            <w:vAlign w:val="bottom"/>
          </w:tcPr>
          <w:p w14:paraId="61535842" w14:textId="5ED273A7" w:rsidR="00226748" w:rsidRPr="00297E92" w:rsidRDefault="00226748">
            <w:pPr>
              <w:jc w:val="right"/>
              <w:rPr>
                <w:snapToGrid w:val="0"/>
                <w:sz w:val="15"/>
                <w:lang w:eastAsia="sk-SK"/>
              </w:rPr>
            </w:pPr>
            <w:r w:rsidRPr="00297E92">
              <w:rPr>
                <w:snapToGrid w:val="0"/>
                <w:sz w:val="15"/>
                <w:lang w:eastAsia="sk-SK"/>
              </w:rPr>
              <w:t>1 117</w:t>
            </w:r>
          </w:p>
        </w:tc>
      </w:tr>
      <w:tr w:rsidR="00226748" w:rsidRPr="00297E92" w14:paraId="0335B359" w14:textId="77777777" w:rsidTr="00161FA5">
        <w:tc>
          <w:tcPr>
            <w:tcW w:w="1524" w:type="pct"/>
            <w:vAlign w:val="center"/>
          </w:tcPr>
          <w:p w14:paraId="6D32811A" w14:textId="77777777" w:rsidR="00226748" w:rsidRPr="00297E92" w:rsidRDefault="00226748" w:rsidP="00226748">
            <w:pPr>
              <w:rPr>
                <w:snapToGrid w:val="0"/>
                <w:sz w:val="15"/>
                <w:lang w:eastAsia="sk-SK"/>
              </w:rPr>
            </w:pPr>
            <w:r w:rsidRPr="00297E92">
              <w:rPr>
                <w:snapToGrid w:val="0"/>
                <w:sz w:val="15"/>
                <w:lang w:eastAsia="sk-SK"/>
              </w:rPr>
              <w:t>Dary</w:t>
            </w:r>
          </w:p>
        </w:tc>
        <w:tc>
          <w:tcPr>
            <w:tcW w:w="615" w:type="pct"/>
            <w:vAlign w:val="bottom"/>
          </w:tcPr>
          <w:p w14:paraId="458FC605" w14:textId="77777777" w:rsidR="00226748" w:rsidRPr="00297E92" w:rsidRDefault="00226748" w:rsidP="00226748">
            <w:pPr>
              <w:jc w:val="right"/>
              <w:rPr>
                <w:sz w:val="15"/>
              </w:rPr>
            </w:pPr>
          </w:p>
        </w:tc>
        <w:tc>
          <w:tcPr>
            <w:tcW w:w="609" w:type="pct"/>
            <w:vAlign w:val="bottom"/>
          </w:tcPr>
          <w:p w14:paraId="37AC8628" w14:textId="77777777" w:rsidR="00226748" w:rsidRPr="00297E92" w:rsidRDefault="00226748">
            <w:pPr>
              <w:jc w:val="right"/>
              <w:rPr>
                <w:sz w:val="15"/>
              </w:rPr>
            </w:pPr>
          </w:p>
        </w:tc>
        <w:tc>
          <w:tcPr>
            <w:tcW w:w="689" w:type="pct"/>
            <w:vAlign w:val="bottom"/>
          </w:tcPr>
          <w:p w14:paraId="70A38C49" w14:textId="77777777" w:rsidR="00226748" w:rsidRPr="00297E92" w:rsidRDefault="00226748">
            <w:pPr>
              <w:jc w:val="right"/>
              <w:rPr>
                <w:sz w:val="15"/>
              </w:rPr>
            </w:pPr>
          </w:p>
        </w:tc>
        <w:tc>
          <w:tcPr>
            <w:tcW w:w="689" w:type="pct"/>
            <w:vAlign w:val="bottom"/>
          </w:tcPr>
          <w:p w14:paraId="4D49D1F7" w14:textId="4AABB7B1" w:rsidR="00226748" w:rsidRPr="00297E92" w:rsidRDefault="0052431E">
            <w:pPr>
              <w:jc w:val="right"/>
              <w:rPr>
                <w:snapToGrid w:val="0"/>
                <w:sz w:val="15"/>
                <w:lang w:eastAsia="sk-SK"/>
              </w:rPr>
            </w:pPr>
            <w:r>
              <w:rPr>
                <w:snapToGrid w:val="0"/>
                <w:sz w:val="15"/>
                <w:lang w:eastAsia="sk-SK"/>
              </w:rPr>
              <w:t>-</w:t>
            </w:r>
          </w:p>
        </w:tc>
        <w:tc>
          <w:tcPr>
            <w:tcW w:w="874" w:type="pct"/>
            <w:vAlign w:val="bottom"/>
          </w:tcPr>
          <w:p w14:paraId="2408DDE7" w14:textId="38B2DBF7" w:rsidR="00226748" w:rsidRPr="00297E92" w:rsidRDefault="00226748">
            <w:pPr>
              <w:jc w:val="right"/>
              <w:rPr>
                <w:snapToGrid w:val="0"/>
                <w:sz w:val="15"/>
                <w:lang w:eastAsia="sk-SK"/>
              </w:rPr>
            </w:pPr>
            <w:r w:rsidRPr="00297E92">
              <w:rPr>
                <w:snapToGrid w:val="0"/>
                <w:sz w:val="15"/>
                <w:lang w:eastAsia="sk-SK"/>
              </w:rPr>
              <w:t>-</w:t>
            </w:r>
          </w:p>
        </w:tc>
      </w:tr>
      <w:tr w:rsidR="00226748" w:rsidRPr="00297E92" w14:paraId="1DC1385E" w14:textId="77777777" w:rsidTr="00161FA5">
        <w:tc>
          <w:tcPr>
            <w:tcW w:w="1524" w:type="pct"/>
            <w:vAlign w:val="center"/>
          </w:tcPr>
          <w:p w14:paraId="3E2E1B4C" w14:textId="77777777" w:rsidR="00226748" w:rsidRPr="00297E92" w:rsidRDefault="00226748" w:rsidP="00226748">
            <w:pPr>
              <w:rPr>
                <w:snapToGrid w:val="0"/>
                <w:sz w:val="15"/>
                <w:lang w:eastAsia="sk-SK"/>
              </w:rPr>
            </w:pPr>
            <w:r w:rsidRPr="00297E92">
              <w:rPr>
                <w:snapToGrid w:val="0"/>
                <w:sz w:val="15"/>
                <w:lang w:eastAsia="sk-SK"/>
              </w:rPr>
              <w:t>Rozdiel medzi tvorbou a rozp. OP</w:t>
            </w:r>
          </w:p>
        </w:tc>
        <w:tc>
          <w:tcPr>
            <w:tcW w:w="615" w:type="pct"/>
            <w:vAlign w:val="bottom"/>
          </w:tcPr>
          <w:p w14:paraId="09DA14C5" w14:textId="77777777" w:rsidR="00226748" w:rsidRPr="00297E92" w:rsidRDefault="00226748" w:rsidP="00226748">
            <w:pPr>
              <w:jc w:val="right"/>
              <w:rPr>
                <w:sz w:val="15"/>
              </w:rPr>
            </w:pPr>
          </w:p>
        </w:tc>
        <w:tc>
          <w:tcPr>
            <w:tcW w:w="609" w:type="pct"/>
            <w:vAlign w:val="bottom"/>
          </w:tcPr>
          <w:p w14:paraId="0E5B921A" w14:textId="77777777" w:rsidR="00226748" w:rsidRPr="00297E92" w:rsidRDefault="00226748">
            <w:pPr>
              <w:jc w:val="right"/>
              <w:rPr>
                <w:sz w:val="15"/>
              </w:rPr>
            </w:pPr>
          </w:p>
        </w:tc>
        <w:tc>
          <w:tcPr>
            <w:tcW w:w="689" w:type="pct"/>
            <w:vAlign w:val="bottom"/>
          </w:tcPr>
          <w:p w14:paraId="6A009C53" w14:textId="77777777" w:rsidR="00226748" w:rsidRPr="00297E92" w:rsidRDefault="00226748">
            <w:pPr>
              <w:jc w:val="right"/>
              <w:rPr>
                <w:sz w:val="15"/>
              </w:rPr>
            </w:pPr>
          </w:p>
        </w:tc>
        <w:tc>
          <w:tcPr>
            <w:tcW w:w="689" w:type="pct"/>
            <w:vAlign w:val="bottom"/>
          </w:tcPr>
          <w:p w14:paraId="347A14CA" w14:textId="40AD6454" w:rsidR="00226748" w:rsidRPr="00297E92" w:rsidRDefault="0052431E">
            <w:pPr>
              <w:jc w:val="right"/>
              <w:rPr>
                <w:snapToGrid w:val="0"/>
                <w:sz w:val="15"/>
                <w:lang w:eastAsia="sk-SK"/>
              </w:rPr>
            </w:pPr>
            <w:r>
              <w:rPr>
                <w:snapToGrid w:val="0"/>
                <w:sz w:val="15"/>
                <w:lang w:eastAsia="sk-SK"/>
              </w:rPr>
              <w:t>(616)</w:t>
            </w:r>
          </w:p>
        </w:tc>
        <w:tc>
          <w:tcPr>
            <w:tcW w:w="874" w:type="pct"/>
            <w:vAlign w:val="bottom"/>
          </w:tcPr>
          <w:p w14:paraId="4A7C4DCB" w14:textId="56EEBCF0" w:rsidR="00226748" w:rsidRPr="00297E92" w:rsidRDefault="00226748">
            <w:pPr>
              <w:jc w:val="right"/>
              <w:rPr>
                <w:snapToGrid w:val="0"/>
                <w:sz w:val="15"/>
                <w:lang w:eastAsia="sk-SK"/>
              </w:rPr>
            </w:pPr>
            <w:r w:rsidRPr="00297E92">
              <w:rPr>
                <w:snapToGrid w:val="0"/>
                <w:sz w:val="15"/>
                <w:lang w:eastAsia="sk-SK"/>
              </w:rPr>
              <w:t>7 715</w:t>
            </w:r>
          </w:p>
        </w:tc>
      </w:tr>
      <w:tr w:rsidR="00226748" w:rsidRPr="00297E92" w14:paraId="6805893E" w14:textId="77777777" w:rsidTr="008A2897">
        <w:tc>
          <w:tcPr>
            <w:tcW w:w="1524" w:type="pct"/>
            <w:tcBorders>
              <w:bottom w:val="single" w:sz="8" w:space="0" w:color="auto"/>
            </w:tcBorders>
            <w:vAlign w:val="center"/>
          </w:tcPr>
          <w:p w14:paraId="189C3CE7" w14:textId="404F83B2" w:rsidR="00226748" w:rsidRPr="00297E92" w:rsidRDefault="00226748" w:rsidP="00226748">
            <w:pPr>
              <w:ind w:left="176" w:hanging="176"/>
              <w:jc w:val="left"/>
              <w:rPr>
                <w:b/>
                <w:sz w:val="15"/>
                <w:szCs w:val="15"/>
              </w:rPr>
            </w:pPr>
            <w:r w:rsidRPr="00297E92">
              <w:rPr>
                <w:b/>
                <w:sz w:val="15"/>
                <w:szCs w:val="15"/>
              </w:rPr>
              <w:t>Zmena stavu vnútroorganizačných zásob vo výkaze ziskov a strát</w:t>
            </w:r>
          </w:p>
        </w:tc>
        <w:tc>
          <w:tcPr>
            <w:tcW w:w="615" w:type="pct"/>
            <w:tcBorders>
              <w:bottom w:val="single" w:sz="8" w:space="0" w:color="auto"/>
            </w:tcBorders>
            <w:vAlign w:val="bottom"/>
          </w:tcPr>
          <w:p w14:paraId="3CD919B9" w14:textId="77777777" w:rsidR="00226748" w:rsidRPr="00297E92" w:rsidRDefault="00226748" w:rsidP="00226748">
            <w:pPr>
              <w:jc w:val="right"/>
              <w:rPr>
                <w:sz w:val="15"/>
              </w:rPr>
            </w:pPr>
          </w:p>
        </w:tc>
        <w:tc>
          <w:tcPr>
            <w:tcW w:w="609" w:type="pct"/>
            <w:tcBorders>
              <w:bottom w:val="single" w:sz="8" w:space="0" w:color="auto"/>
            </w:tcBorders>
            <w:vAlign w:val="bottom"/>
          </w:tcPr>
          <w:p w14:paraId="6FBCA3B3" w14:textId="77777777" w:rsidR="00226748" w:rsidRPr="00297E92" w:rsidRDefault="00226748">
            <w:pPr>
              <w:jc w:val="right"/>
              <w:rPr>
                <w:sz w:val="15"/>
              </w:rPr>
            </w:pPr>
          </w:p>
        </w:tc>
        <w:tc>
          <w:tcPr>
            <w:tcW w:w="689" w:type="pct"/>
            <w:tcBorders>
              <w:bottom w:val="single" w:sz="8" w:space="0" w:color="auto"/>
            </w:tcBorders>
            <w:vAlign w:val="bottom"/>
          </w:tcPr>
          <w:p w14:paraId="32E0ED89" w14:textId="77777777" w:rsidR="00226748" w:rsidRPr="00297E92" w:rsidRDefault="00226748">
            <w:pPr>
              <w:jc w:val="right"/>
              <w:rPr>
                <w:sz w:val="15"/>
              </w:rPr>
            </w:pPr>
          </w:p>
        </w:tc>
        <w:tc>
          <w:tcPr>
            <w:tcW w:w="689" w:type="pct"/>
            <w:tcBorders>
              <w:top w:val="single" w:sz="4" w:space="0" w:color="auto"/>
              <w:bottom w:val="single" w:sz="8" w:space="0" w:color="auto"/>
            </w:tcBorders>
            <w:vAlign w:val="bottom"/>
          </w:tcPr>
          <w:p w14:paraId="7A055CA2" w14:textId="1FD31589" w:rsidR="00226748" w:rsidRPr="00297E92" w:rsidRDefault="0052431E">
            <w:pPr>
              <w:jc w:val="right"/>
              <w:rPr>
                <w:b/>
                <w:snapToGrid w:val="0"/>
                <w:sz w:val="15"/>
                <w:lang w:eastAsia="sk-SK"/>
              </w:rPr>
            </w:pPr>
            <w:r>
              <w:rPr>
                <w:b/>
                <w:snapToGrid w:val="0"/>
                <w:sz w:val="15"/>
                <w:lang w:eastAsia="sk-SK"/>
              </w:rPr>
              <w:t>398 883</w:t>
            </w:r>
          </w:p>
        </w:tc>
        <w:tc>
          <w:tcPr>
            <w:tcW w:w="874" w:type="pct"/>
            <w:tcBorders>
              <w:top w:val="single" w:sz="4" w:space="0" w:color="auto"/>
              <w:bottom w:val="single" w:sz="8" w:space="0" w:color="auto"/>
            </w:tcBorders>
            <w:vAlign w:val="bottom"/>
          </w:tcPr>
          <w:p w14:paraId="3ABFB813" w14:textId="7FEDF425" w:rsidR="00226748" w:rsidRPr="00297E92" w:rsidRDefault="00226748" w:rsidP="0072512B">
            <w:pPr>
              <w:jc w:val="right"/>
              <w:rPr>
                <w:b/>
                <w:snapToGrid w:val="0"/>
                <w:sz w:val="15"/>
                <w:lang w:eastAsia="sk-SK"/>
              </w:rPr>
            </w:pPr>
            <w:r w:rsidRPr="00297E92">
              <w:rPr>
                <w:b/>
                <w:snapToGrid w:val="0"/>
                <w:sz w:val="15"/>
                <w:lang w:eastAsia="sk-SK"/>
              </w:rPr>
              <w:t>969 620</w:t>
            </w:r>
          </w:p>
        </w:tc>
      </w:tr>
    </w:tbl>
    <w:p w14:paraId="376EEF48" w14:textId="77777777" w:rsidR="009E65DE" w:rsidRPr="00297E92" w:rsidRDefault="009E65DE" w:rsidP="00C01779">
      <w:pPr>
        <w:rPr>
          <w:snapToGrid w:val="0"/>
          <w:sz w:val="14"/>
          <w:szCs w:val="14"/>
          <w:lang w:eastAsia="sk-SK"/>
        </w:rPr>
      </w:pPr>
    </w:p>
    <w:p w14:paraId="35DE7C3E" w14:textId="77777777" w:rsidR="00E83254" w:rsidRPr="00297E92" w:rsidRDefault="00E83254" w:rsidP="00E83254">
      <w:pPr>
        <w:pStyle w:val="Nadpis3"/>
        <w:numPr>
          <w:ilvl w:val="2"/>
          <w:numId w:val="1"/>
        </w:numPr>
      </w:pPr>
      <w:r w:rsidRPr="00297E92">
        <w:t>Výnosy pri aktivácii nákladov a výnosy z hospodárskej činnosti, finančné výnosy a výnosy výnimočného rozsahu alebo výskytu</w:t>
      </w:r>
    </w:p>
    <w:p w14:paraId="33511D42" w14:textId="77777777" w:rsidR="00E917BD" w:rsidRPr="00297E92" w:rsidRDefault="00E917BD" w:rsidP="00E917BD">
      <w:pPr>
        <w:rPr>
          <w:snapToGrid w:val="0"/>
          <w:lang w:eastAsia="sk-SK"/>
        </w:rPr>
      </w:pPr>
    </w:p>
    <w:tbl>
      <w:tblPr>
        <w:tblW w:w="4942" w:type="pct"/>
        <w:tblInd w:w="108" w:type="dxa"/>
        <w:tblBorders>
          <w:top w:val="single" w:sz="8" w:space="0" w:color="auto"/>
          <w:bottom w:val="single" w:sz="8" w:space="0" w:color="auto"/>
        </w:tblBorders>
        <w:tblLook w:val="0000" w:firstRow="0" w:lastRow="0" w:firstColumn="0" w:lastColumn="0" w:noHBand="0" w:noVBand="0"/>
      </w:tblPr>
      <w:tblGrid>
        <w:gridCol w:w="5840"/>
        <w:gridCol w:w="1563"/>
        <w:gridCol w:w="1562"/>
      </w:tblGrid>
      <w:tr w:rsidR="00BF6FD9" w:rsidRPr="00297E92" w14:paraId="07FBAE89" w14:textId="77777777" w:rsidTr="00916357">
        <w:tc>
          <w:tcPr>
            <w:tcW w:w="3257" w:type="pct"/>
            <w:tcBorders>
              <w:top w:val="single" w:sz="8" w:space="0" w:color="auto"/>
              <w:bottom w:val="single" w:sz="4" w:space="0" w:color="auto"/>
            </w:tcBorders>
          </w:tcPr>
          <w:p w14:paraId="49DC326F" w14:textId="77777777" w:rsidR="00BF6FD9" w:rsidRPr="00297E92" w:rsidRDefault="00BF6FD9" w:rsidP="00E917BD">
            <w:pPr>
              <w:jc w:val="left"/>
              <w:rPr>
                <w:b/>
                <w:i/>
                <w:sz w:val="15"/>
                <w:szCs w:val="15"/>
              </w:rPr>
            </w:pPr>
            <w:r w:rsidRPr="00297E92">
              <w:rPr>
                <w:b/>
                <w:i/>
                <w:sz w:val="15"/>
                <w:szCs w:val="15"/>
              </w:rPr>
              <w:t>Položka</w:t>
            </w:r>
          </w:p>
        </w:tc>
        <w:tc>
          <w:tcPr>
            <w:tcW w:w="872" w:type="pct"/>
            <w:tcBorders>
              <w:top w:val="single" w:sz="8" w:space="0" w:color="auto"/>
              <w:bottom w:val="single" w:sz="4" w:space="0" w:color="auto"/>
            </w:tcBorders>
          </w:tcPr>
          <w:p w14:paraId="1F87B4C7" w14:textId="66BC254D" w:rsidR="00BF6FD9" w:rsidRPr="00297E92" w:rsidRDefault="00BF6FD9">
            <w:pPr>
              <w:jc w:val="center"/>
              <w:rPr>
                <w:b/>
                <w:i/>
                <w:sz w:val="15"/>
                <w:szCs w:val="15"/>
              </w:rPr>
            </w:pPr>
            <w:r w:rsidRPr="00297E92">
              <w:rPr>
                <w:b/>
                <w:i/>
                <w:sz w:val="15"/>
                <w:szCs w:val="15"/>
              </w:rPr>
              <w:t>201</w:t>
            </w:r>
            <w:r w:rsidR="00226748">
              <w:rPr>
                <w:b/>
                <w:i/>
                <w:sz w:val="15"/>
                <w:szCs w:val="15"/>
              </w:rPr>
              <w:t>6</w:t>
            </w:r>
          </w:p>
        </w:tc>
        <w:tc>
          <w:tcPr>
            <w:tcW w:w="871" w:type="pct"/>
            <w:tcBorders>
              <w:top w:val="single" w:sz="8" w:space="0" w:color="auto"/>
              <w:bottom w:val="single" w:sz="4" w:space="0" w:color="auto"/>
            </w:tcBorders>
          </w:tcPr>
          <w:p w14:paraId="342EF1B6" w14:textId="5AEFF089" w:rsidR="00BF6FD9" w:rsidRPr="00297E92" w:rsidRDefault="00BF6FD9" w:rsidP="00E917BD">
            <w:pPr>
              <w:jc w:val="center"/>
              <w:rPr>
                <w:b/>
                <w:i/>
                <w:sz w:val="15"/>
                <w:szCs w:val="15"/>
              </w:rPr>
            </w:pPr>
            <w:r w:rsidRPr="00297E92">
              <w:rPr>
                <w:b/>
                <w:i/>
                <w:sz w:val="15"/>
                <w:szCs w:val="15"/>
              </w:rPr>
              <w:t>201</w:t>
            </w:r>
            <w:r w:rsidR="00226748">
              <w:rPr>
                <w:b/>
                <w:i/>
                <w:sz w:val="15"/>
                <w:szCs w:val="15"/>
              </w:rPr>
              <w:t>5</w:t>
            </w:r>
          </w:p>
        </w:tc>
      </w:tr>
      <w:tr w:rsidR="00226748" w:rsidRPr="00297E92" w14:paraId="03B4C078" w14:textId="77777777" w:rsidTr="00916357">
        <w:tc>
          <w:tcPr>
            <w:tcW w:w="3257" w:type="pct"/>
            <w:tcBorders>
              <w:top w:val="single" w:sz="4" w:space="0" w:color="auto"/>
            </w:tcBorders>
          </w:tcPr>
          <w:p w14:paraId="5D6361F5" w14:textId="77777777" w:rsidR="00226748" w:rsidRPr="00297E92" w:rsidRDefault="00226748" w:rsidP="00226748">
            <w:pPr>
              <w:jc w:val="left"/>
              <w:rPr>
                <w:snapToGrid w:val="0"/>
                <w:sz w:val="15"/>
                <w:lang w:eastAsia="sk-SK"/>
              </w:rPr>
            </w:pPr>
            <w:r w:rsidRPr="00297E92">
              <w:rPr>
                <w:snapToGrid w:val="0"/>
                <w:sz w:val="15"/>
                <w:lang w:eastAsia="sk-SK"/>
              </w:rPr>
              <w:t>Významné položky pri aktivácii nákladov</w:t>
            </w:r>
          </w:p>
        </w:tc>
        <w:tc>
          <w:tcPr>
            <w:tcW w:w="872" w:type="pct"/>
            <w:tcBorders>
              <w:top w:val="single" w:sz="4" w:space="0" w:color="auto"/>
            </w:tcBorders>
            <w:vAlign w:val="bottom"/>
          </w:tcPr>
          <w:p w14:paraId="48B1E9F1" w14:textId="41EB9162" w:rsidR="00226748" w:rsidRPr="00297E92" w:rsidRDefault="0052431E">
            <w:pPr>
              <w:jc w:val="right"/>
              <w:rPr>
                <w:snapToGrid w:val="0"/>
                <w:sz w:val="15"/>
                <w:lang w:eastAsia="sk-SK"/>
              </w:rPr>
            </w:pPr>
            <w:r>
              <w:rPr>
                <w:snapToGrid w:val="0"/>
                <w:sz w:val="15"/>
                <w:lang w:eastAsia="sk-SK"/>
              </w:rPr>
              <w:t>373 701</w:t>
            </w:r>
          </w:p>
        </w:tc>
        <w:tc>
          <w:tcPr>
            <w:tcW w:w="871" w:type="pct"/>
            <w:tcBorders>
              <w:top w:val="single" w:sz="4" w:space="0" w:color="auto"/>
            </w:tcBorders>
            <w:vAlign w:val="bottom"/>
          </w:tcPr>
          <w:p w14:paraId="6C6898A4" w14:textId="05353FBC" w:rsidR="00226748" w:rsidRPr="00297E92" w:rsidRDefault="00226748" w:rsidP="00226748">
            <w:pPr>
              <w:jc w:val="right"/>
              <w:rPr>
                <w:snapToGrid w:val="0"/>
                <w:sz w:val="15"/>
                <w:lang w:eastAsia="sk-SK"/>
              </w:rPr>
            </w:pPr>
            <w:r w:rsidRPr="00297E92">
              <w:rPr>
                <w:snapToGrid w:val="0"/>
                <w:sz w:val="15"/>
                <w:lang w:eastAsia="sk-SK"/>
              </w:rPr>
              <w:t>393 448</w:t>
            </w:r>
          </w:p>
        </w:tc>
      </w:tr>
      <w:tr w:rsidR="00226748" w:rsidRPr="00297E92" w14:paraId="190D1C43" w14:textId="77777777" w:rsidTr="00916357">
        <w:tc>
          <w:tcPr>
            <w:tcW w:w="3257" w:type="pct"/>
          </w:tcPr>
          <w:p w14:paraId="48487CDB" w14:textId="77777777" w:rsidR="00226748" w:rsidRPr="00297E92" w:rsidRDefault="00226748" w:rsidP="00226748">
            <w:pPr>
              <w:ind w:left="176"/>
              <w:jc w:val="left"/>
              <w:rPr>
                <w:i/>
                <w:snapToGrid w:val="0"/>
                <w:sz w:val="15"/>
                <w:lang w:eastAsia="sk-SK"/>
              </w:rPr>
            </w:pPr>
            <w:r w:rsidRPr="00297E92">
              <w:rPr>
                <w:i/>
                <w:sz w:val="15"/>
              </w:rPr>
              <w:t>z toho:</w:t>
            </w:r>
          </w:p>
        </w:tc>
        <w:tc>
          <w:tcPr>
            <w:tcW w:w="872" w:type="pct"/>
            <w:vAlign w:val="bottom"/>
          </w:tcPr>
          <w:p w14:paraId="1FEABF6B" w14:textId="77777777" w:rsidR="00226748" w:rsidRPr="00297E92" w:rsidRDefault="00226748" w:rsidP="00226748">
            <w:pPr>
              <w:jc w:val="right"/>
              <w:rPr>
                <w:i/>
                <w:snapToGrid w:val="0"/>
                <w:sz w:val="15"/>
                <w:lang w:eastAsia="sk-SK"/>
              </w:rPr>
            </w:pPr>
          </w:p>
        </w:tc>
        <w:tc>
          <w:tcPr>
            <w:tcW w:w="871" w:type="pct"/>
            <w:vAlign w:val="bottom"/>
          </w:tcPr>
          <w:p w14:paraId="0BBE27E4" w14:textId="77777777" w:rsidR="00226748" w:rsidRPr="00297E92" w:rsidRDefault="00226748" w:rsidP="00226748">
            <w:pPr>
              <w:jc w:val="right"/>
              <w:rPr>
                <w:i/>
                <w:snapToGrid w:val="0"/>
                <w:sz w:val="15"/>
                <w:lang w:eastAsia="sk-SK"/>
              </w:rPr>
            </w:pPr>
          </w:p>
        </w:tc>
      </w:tr>
      <w:tr w:rsidR="00226748" w:rsidRPr="00297E92" w14:paraId="006C21BD" w14:textId="77777777" w:rsidTr="00916357">
        <w:tc>
          <w:tcPr>
            <w:tcW w:w="3257" w:type="pct"/>
          </w:tcPr>
          <w:p w14:paraId="2702064A" w14:textId="77777777" w:rsidR="00226748" w:rsidRPr="00297E92" w:rsidRDefault="00226748" w:rsidP="00226748">
            <w:pPr>
              <w:ind w:left="318"/>
              <w:jc w:val="left"/>
              <w:rPr>
                <w:i/>
                <w:sz w:val="15"/>
              </w:rPr>
            </w:pPr>
            <w:r w:rsidRPr="00297E92">
              <w:rPr>
                <w:i/>
                <w:sz w:val="15"/>
              </w:rPr>
              <w:t>aktivácia zásob vlastnej výroby</w:t>
            </w:r>
          </w:p>
        </w:tc>
        <w:tc>
          <w:tcPr>
            <w:tcW w:w="872" w:type="pct"/>
            <w:vAlign w:val="bottom"/>
          </w:tcPr>
          <w:p w14:paraId="13B81775" w14:textId="66DACEAF" w:rsidR="00226748" w:rsidRPr="00297E92" w:rsidRDefault="0052431E" w:rsidP="00226748">
            <w:pPr>
              <w:jc w:val="right"/>
              <w:rPr>
                <w:i/>
                <w:snapToGrid w:val="0"/>
                <w:sz w:val="15"/>
                <w:lang w:eastAsia="sk-SK"/>
              </w:rPr>
            </w:pPr>
            <w:r>
              <w:rPr>
                <w:i/>
                <w:snapToGrid w:val="0"/>
                <w:sz w:val="15"/>
                <w:lang w:eastAsia="sk-SK"/>
              </w:rPr>
              <w:t>172 917</w:t>
            </w:r>
          </w:p>
        </w:tc>
        <w:tc>
          <w:tcPr>
            <w:tcW w:w="871" w:type="pct"/>
            <w:vAlign w:val="bottom"/>
          </w:tcPr>
          <w:p w14:paraId="18689D6D" w14:textId="73380309" w:rsidR="00226748" w:rsidRPr="00297E92" w:rsidRDefault="00226748" w:rsidP="00226748">
            <w:pPr>
              <w:jc w:val="right"/>
              <w:rPr>
                <w:i/>
                <w:snapToGrid w:val="0"/>
                <w:sz w:val="15"/>
                <w:lang w:eastAsia="sk-SK"/>
              </w:rPr>
            </w:pPr>
            <w:r w:rsidRPr="00297E92">
              <w:rPr>
                <w:i/>
                <w:snapToGrid w:val="0"/>
                <w:sz w:val="15"/>
                <w:lang w:eastAsia="sk-SK"/>
              </w:rPr>
              <w:t>217 383</w:t>
            </w:r>
          </w:p>
        </w:tc>
      </w:tr>
      <w:tr w:rsidR="00226748" w:rsidRPr="00297E92" w14:paraId="72BC558A" w14:textId="77777777" w:rsidTr="00916357">
        <w:tc>
          <w:tcPr>
            <w:tcW w:w="3257" w:type="pct"/>
          </w:tcPr>
          <w:p w14:paraId="4F56F98B" w14:textId="77777777" w:rsidR="00226748" w:rsidRPr="00297E92" w:rsidRDefault="00226748" w:rsidP="00226748">
            <w:pPr>
              <w:ind w:left="318"/>
              <w:jc w:val="left"/>
              <w:rPr>
                <w:i/>
                <w:sz w:val="15"/>
              </w:rPr>
            </w:pPr>
            <w:r w:rsidRPr="00297E92">
              <w:rPr>
                <w:i/>
                <w:sz w:val="15"/>
              </w:rPr>
              <w:t>aktivácia služieb vlastnej kuchyne</w:t>
            </w:r>
          </w:p>
        </w:tc>
        <w:tc>
          <w:tcPr>
            <w:tcW w:w="872" w:type="pct"/>
            <w:vAlign w:val="bottom"/>
          </w:tcPr>
          <w:p w14:paraId="56B037F1" w14:textId="46D96CF3" w:rsidR="00226748" w:rsidRPr="00297E92" w:rsidRDefault="0052431E" w:rsidP="00226748">
            <w:pPr>
              <w:jc w:val="right"/>
              <w:rPr>
                <w:i/>
                <w:snapToGrid w:val="0"/>
                <w:sz w:val="15"/>
                <w:lang w:eastAsia="sk-SK"/>
              </w:rPr>
            </w:pPr>
            <w:r>
              <w:rPr>
                <w:i/>
                <w:snapToGrid w:val="0"/>
                <w:sz w:val="15"/>
                <w:lang w:eastAsia="sk-SK"/>
              </w:rPr>
              <w:t>200 784</w:t>
            </w:r>
          </w:p>
        </w:tc>
        <w:tc>
          <w:tcPr>
            <w:tcW w:w="871" w:type="pct"/>
            <w:vAlign w:val="bottom"/>
          </w:tcPr>
          <w:p w14:paraId="415EF3D0" w14:textId="1E3589B6" w:rsidR="00226748" w:rsidRPr="00297E92" w:rsidRDefault="00226748" w:rsidP="00226748">
            <w:pPr>
              <w:jc w:val="right"/>
              <w:rPr>
                <w:i/>
                <w:snapToGrid w:val="0"/>
                <w:sz w:val="15"/>
                <w:lang w:eastAsia="sk-SK"/>
              </w:rPr>
            </w:pPr>
            <w:r w:rsidRPr="00297E92">
              <w:rPr>
                <w:i/>
                <w:snapToGrid w:val="0"/>
                <w:sz w:val="15"/>
                <w:lang w:eastAsia="sk-SK"/>
              </w:rPr>
              <w:t>176 065</w:t>
            </w:r>
          </w:p>
        </w:tc>
      </w:tr>
      <w:tr w:rsidR="00226748" w:rsidRPr="00297E92" w14:paraId="1FD2C2CF" w14:textId="77777777" w:rsidTr="00916357">
        <w:tc>
          <w:tcPr>
            <w:tcW w:w="3257" w:type="pct"/>
          </w:tcPr>
          <w:p w14:paraId="3E2A8D50" w14:textId="77777777" w:rsidR="00226748" w:rsidRPr="00297E92" w:rsidRDefault="00226748" w:rsidP="00226748">
            <w:pPr>
              <w:ind w:left="318"/>
              <w:jc w:val="left"/>
              <w:rPr>
                <w:i/>
                <w:sz w:val="15"/>
              </w:rPr>
            </w:pPr>
            <w:r w:rsidRPr="00297E92">
              <w:rPr>
                <w:i/>
                <w:sz w:val="15"/>
              </w:rPr>
              <w:t>aktivácia dlhodobého majetku</w:t>
            </w:r>
          </w:p>
        </w:tc>
        <w:tc>
          <w:tcPr>
            <w:tcW w:w="872" w:type="pct"/>
            <w:vAlign w:val="bottom"/>
          </w:tcPr>
          <w:p w14:paraId="017C0B69" w14:textId="06F0C005" w:rsidR="00226748" w:rsidRPr="00297E92" w:rsidRDefault="0052431E" w:rsidP="00226748">
            <w:pPr>
              <w:jc w:val="right"/>
              <w:rPr>
                <w:i/>
                <w:snapToGrid w:val="0"/>
                <w:sz w:val="15"/>
                <w:lang w:eastAsia="sk-SK"/>
              </w:rPr>
            </w:pPr>
            <w:r>
              <w:rPr>
                <w:i/>
                <w:snapToGrid w:val="0"/>
                <w:sz w:val="15"/>
                <w:lang w:eastAsia="sk-SK"/>
              </w:rPr>
              <w:t>-</w:t>
            </w:r>
          </w:p>
        </w:tc>
        <w:tc>
          <w:tcPr>
            <w:tcW w:w="871" w:type="pct"/>
            <w:vAlign w:val="bottom"/>
          </w:tcPr>
          <w:p w14:paraId="0ECE6A5A" w14:textId="5D033C6F" w:rsidR="00226748" w:rsidRPr="00297E92" w:rsidRDefault="00226748" w:rsidP="00226748">
            <w:pPr>
              <w:jc w:val="right"/>
              <w:rPr>
                <w:i/>
                <w:snapToGrid w:val="0"/>
                <w:sz w:val="15"/>
                <w:lang w:eastAsia="sk-SK"/>
              </w:rPr>
            </w:pPr>
            <w:r w:rsidRPr="00297E92">
              <w:rPr>
                <w:i/>
                <w:snapToGrid w:val="0"/>
                <w:sz w:val="15"/>
                <w:lang w:eastAsia="sk-SK"/>
              </w:rPr>
              <w:t>-</w:t>
            </w:r>
          </w:p>
        </w:tc>
      </w:tr>
      <w:tr w:rsidR="00226748" w:rsidRPr="00297E92" w14:paraId="5648A377" w14:textId="77777777" w:rsidTr="00916357">
        <w:tc>
          <w:tcPr>
            <w:tcW w:w="3257" w:type="pct"/>
          </w:tcPr>
          <w:p w14:paraId="73884272" w14:textId="77777777" w:rsidR="00226748" w:rsidRPr="00297E92" w:rsidRDefault="00226748" w:rsidP="00226748">
            <w:pPr>
              <w:jc w:val="left"/>
              <w:rPr>
                <w:snapToGrid w:val="0"/>
                <w:sz w:val="15"/>
                <w:lang w:eastAsia="sk-SK"/>
              </w:rPr>
            </w:pPr>
            <w:r w:rsidRPr="00297E92">
              <w:rPr>
                <w:snapToGrid w:val="0"/>
                <w:sz w:val="15"/>
                <w:lang w:eastAsia="sk-SK"/>
              </w:rPr>
              <w:t>Ostatné významné položky výnosov z hospodárskej činnosti</w:t>
            </w:r>
          </w:p>
        </w:tc>
        <w:tc>
          <w:tcPr>
            <w:tcW w:w="872" w:type="pct"/>
            <w:vAlign w:val="bottom"/>
          </w:tcPr>
          <w:p w14:paraId="4D69FD4C" w14:textId="60324623" w:rsidR="00226748" w:rsidRPr="00297E92" w:rsidRDefault="0052431E">
            <w:pPr>
              <w:jc w:val="right"/>
              <w:rPr>
                <w:snapToGrid w:val="0"/>
                <w:sz w:val="15"/>
                <w:lang w:eastAsia="sk-SK"/>
              </w:rPr>
            </w:pPr>
            <w:r>
              <w:rPr>
                <w:snapToGrid w:val="0"/>
                <w:sz w:val="15"/>
                <w:lang w:eastAsia="sk-SK"/>
              </w:rPr>
              <w:t>490 89</w:t>
            </w:r>
            <w:r w:rsidR="00C61573">
              <w:rPr>
                <w:snapToGrid w:val="0"/>
                <w:sz w:val="15"/>
                <w:lang w:eastAsia="sk-SK"/>
              </w:rPr>
              <w:t>9</w:t>
            </w:r>
          </w:p>
        </w:tc>
        <w:tc>
          <w:tcPr>
            <w:tcW w:w="871" w:type="pct"/>
            <w:vAlign w:val="bottom"/>
          </w:tcPr>
          <w:p w14:paraId="762721CD" w14:textId="03B9A86D" w:rsidR="00226748" w:rsidRPr="00297E92" w:rsidRDefault="00226748" w:rsidP="00226748">
            <w:pPr>
              <w:jc w:val="right"/>
              <w:rPr>
                <w:snapToGrid w:val="0"/>
                <w:sz w:val="15"/>
                <w:lang w:eastAsia="sk-SK"/>
              </w:rPr>
            </w:pPr>
            <w:r w:rsidRPr="00297E92">
              <w:rPr>
                <w:snapToGrid w:val="0"/>
                <w:sz w:val="15"/>
                <w:lang w:eastAsia="sk-SK"/>
              </w:rPr>
              <w:t>611 925</w:t>
            </w:r>
          </w:p>
        </w:tc>
      </w:tr>
      <w:tr w:rsidR="00226748" w:rsidRPr="00297E92" w14:paraId="4C3CCD46" w14:textId="77777777" w:rsidTr="00916357">
        <w:tc>
          <w:tcPr>
            <w:tcW w:w="3257" w:type="pct"/>
          </w:tcPr>
          <w:p w14:paraId="3BB3FEF2" w14:textId="77777777" w:rsidR="00226748" w:rsidRPr="00297E92" w:rsidRDefault="00226748" w:rsidP="00226748">
            <w:pPr>
              <w:ind w:left="176"/>
              <w:jc w:val="left"/>
              <w:rPr>
                <w:i/>
                <w:sz w:val="15"/>
              </w:rPr>
            </w:pPr>
            <w:r w:rsidRPr="00297E92">
              <w:rPr>
                <w:i/>
                <w:sz w:val="15"/>
              </w:rPr>
              <w:t>z toho:</w:t>
            </w:r>
          </w:p>
        </w:tc>
        <w:tc>
          <w:tcPr>
            <w:tcW w:w="872" w:type="pct"/>
            <w:vAlign w:val="bottom"/>
          </w:tcPr>
          <w:p w14:paraId="03486747" w14:textId="77777777" w:rsidR="00226748" w:rsidRPr="00297E92" w:rsidRDefault="00226748" w:rsidP="00226748">
            <w:pPr>
              <w:jc w:val="right"/>
              <w:rPr>
                <w:snapToGrid w:val="0"/>
                <w:sz w:val="15"/>
                <w:lang w:eastAsia="sk-SK"/>
              </w:rPr>
            </w:pPr>
          </w:p>
        </w:tc>
        <w:tc>
          <w:tcPr>
            <w:tcW w:w="871" w:type="pct"/>
            <w:vAlign w:val="bottom"/>
          </w:tcPr>
          <w:p w14:paraId="0BAECEB6" w14:textId="77777777" w:rsidR="00226748" w:rsidRPr="00297E92" w:rsidRDefault="00226748" w:rsidP="00226748">
            <w:pPr>
              <w:jc w:val="right"/>
              <w:rPr>
                <w:snapToGrid w:val="0"/>
                <w:sz w:val="15"/>
                <w:lang w:eastAsia="sk-SK"/>
              </w:rPr>
            </w:pPr>
          </w:p>
        </w:tc>
      </w:tr>
      <w:tr w:rsidR="00226748" w:rsidRPr="00297E92" w14:paraId="01C619DF" w14:textId="77777777" w:rsidTr="00916357">
        <w:tc>
          <w:tcPr>
            <w:tcW w:w="3257" w:type="pct"/>
          </w:tcPr>
          <w:p w14:paraId="539BC6E4" w14:textId="77777777" w:rsidR="00226748" w:rsidRPr="00297E92" w:rsidDel="00FB77AB" w:rsidRDefault="00226748" w:rsidP="00226748">
            <w:pPr>
              <w:ind w:left="318"/>
              <w:jc w:val="left"/>
              <w:rPr>
                <w:i/>
                <w:snapToGrid w:val="0"/>
                <w:sz w:val="15"/>
                <w:lang w:eastAsia="sk-SK"/>
              </w:rPr>
            </w:pPr>
            <w:r w:rsidRPr="00297E92">
              <w:rPr>
                <w:i/>
                <w:sz w:val="15"/>
              </w:rPr>
              <w:t>dotácie</w:t>
            </w:r>
          </w:p>
        </w:tc>
        <w:tc>
          <w:tcPr>
            <w:tcW w:w="872" w:type="pct"/>
            <w:vAlign w:val="bottom"/>
          </w:tcPr>
          <w:p w14:paraId="1A2A0CE5" w14:textId="047F0CCE" w:rsidR="00226748" w:rsidRPr="00297E92" w:rsidRDefault="00E147D1" w:rsidP="00226748">
            <w:pPr>
              <w:jc w:val="right"/>
              <w:rPr>
                <w:i/>
                <w:snapToGrid w:val="0"/>
                <w:sz w:val="15"/>
                <w:lang w:eastAsia="sk-SK"/>
              </w:rPr>
            </w:pPr>
            <w:r>
              <w:rPr>
                <w:i/>
                <w:snapToGrid w:val="0"/>
                <w:sz w:val="15"/>
                <w:lang w:eastAsia="sk-SK"/>
              </w:rPr>
              <w:t>358 809</w:t>
            </w:r>
          </w:p>
        </w:tc>
        <w:tc>
          <w:tcPr>
            <w:tcW w:w="871" w:type="pct"/>
            <w:vAlign w:val="bottom"/>
          </w:tcPr>
          <w:p w14:paraId="5A3D6E87" w14:textId="191AFEF3" w:rsidR="00226748" w:rsidRPr="00297E92" w:rsidRDefault="00226748" w:rsidP="00226748">
            <w:pPr>
              <w:jc w:val="right"/>
              <w:rPr>
                <w:i/>
                <w:snapToGrid w:val="0"/>
                <w:sz w:val="15"/>
                <w:lang w:eastAsia="sk-SK"/>
              </w:rPr>
            </w:pPr>
            <w:r w:rsidRPr="00297E92">
              <w:rPr>
                <w:i/>
                <w:snapToGrid w:val="0"/>
                <w:sz w:val="15"/>
                <w:lang w:eastAsia="sk-SK"/>
              </w:rPr>
              <w:t>441 540</w:t>
            </w:r>
          </w:p>
        </w:tc>
      </w:tr>
      <w:tr w:rsidR="00226748" w:rsidRPr="00297E92" w14:paraId="6FBED94D" w14:textId="77777777" w:rsidTr="00916357">
        <w:tc>
          <w:tcPr>
            <w:tcW w:w="3257" w:type="pct"/>
          </w:tcPr>
          <w:p w14:paraId="27DB37E9" w14:textId="77777777" w:rsidR="00226748" w:rsidRPr="00297E92" w:rsidRDefault="00226748" w:rsidP="00226748">
            <w:pPr>
              <w:ind w:left="318"/>
              <w:jc w:val="left"/>
              <w:rPr>
                <w:i/>
                <w:sz w:val="15"/>
              </w:rPr>
            </w:pPr>
            <w:r w:rsidRPr="00297E92">
              <w:rPr>
                <w:i/>
                <w:sz w:val="15"/>
              </w:rPr>
              <w:t>výnos z odpísaných pohľadávok</w:t>
            </w:r>
          </w:p>
        </w:tc>
        <w:tc>
          <w:tcPr>
            <w:tcW w:w="872" w:type="pct"/>
            <w:vAlign w:val="bottom"/>
          </w:tcPr>
          <w:p w14:paraId="1FFCAC75" w14:textId="3BB36806" w:rsidR="00226748" w:rsidRPr="00297E92" w:rsidRDefault="00E147D1" w:rsidP="00226748">
            <w:pPr>
              <w:jc w:val="right"/>
              <w:rPr>
                <w:i/>
                <w:snapToGrid w:val="0"/>
                <w:sz w:val="15"/>
                <w:lang w:eastAsia="sk-SK"/>
              </w:rPr>
            </w:pPr>
            <w:r>
              <w:rPr>
                <w:i/>
                <w:snapToGrid w:val="0"/>
                <w:sz w:val="15"/>
                <w:lang w:eastAsia="sk-SK"/>
              </w:rPr>
              <w:t>1 689</w:t>
            </w:r>
          </w:p>
        </w:tc>
        <w:tc>
          <w:tcPr>
            <w:tcW w:w="871" w:type="pct"/>
            <w:vAlign w:val="bottom"/>
          </w:tcPr>
          <w:p w14:paraId="3B70C192" w14:textId="6CAA8D69" w:rsidR="00226748" w:rsidRPr="00297E92" w:rsidRDefault="00226748" w:rsidP="00226748">
            <w:pPr>
              <w:jc w:val="right"/>
              <w:rPr>
                <w:i/>
                <w:snapToGrid w:val="0"/>
                <w:sz w:val="15"/>
                <w:lang w:eastAsia="sk-SK"/>
              </w:rPr>
            </w:pPr>
            <w:r w:rsidRPr="00297E92">
              <w:rPr>
                <w:i/>
                <w:snapToGrid w:val="0"/>
                <w:sz w:val="15"/>
                <w:lang w:eastAsia="sk-SK"/>
              </w:rPr>
              <w:t>1 763</w:t>
            </w:r>
          </w:p>
        </w:tc>
      </w:tr>
      <w:tr w:rsidR="00226748" w:rsidRPr="00297E92" w14:paraId="14D47A4B" w14:textId="77777777" w:rsidTr="00916357">
        <w:tc>
          <w:tcPr>
            <w:tcW w:w="3257" w:type="pct"/>
          </w:tcPr>
          <w:p w14:paraId="07A341F5" w14:textId="77777777" w:rsidR="00226748" w:rsidRPr="00297E92" w:rsidRDefault="00226748" w:rsidP="00226748">
            <w:pPr>
              <w:ind w:left="318"/>
              <w:jc w:val="left"/>
              <w:rPr>
                <w:i/>
                <w:sz w:val="15"/>
              </w:rPr>
            </w:pPr>
            <w:r w:rsidRPr="00297E92">
              <w:rPr>
                <w:i/>
                <w:sz w:val="15"/>
              </w:rPr>
              <w:t>náhrady škôd z poistných udalostí a ostatné</w:t>
            </w:r>
          </w:p>
        </w:tc>
        <w:tc>
          <w:tcPr>
            <w:tcW w:w="872" w:type="pct"/>
            <w:vAlign w:val="bottom"/>
          </w:tcPr>
          <w:p w14:paraId="1D260589" w14:textId="65FFF02D" w:rsidR="00226748" w:rsidRPr="00297E92" w:rsidRDefault="00E147D1">
            <w:pPr>
              <w:jc w:val="right"/>
              <w:rPr>
                <w:i/>
                <w:snapToGrid w:val="0"/>
                <w:sz w:val="15"/>
                <w:lang w:eastAsia="sk-SK"/>
              </w:rPr>
            </w:pPr>
            <w:r>
              <w:rPr>
                <w:i/>
                <w:snapToGrid w:val="0"/>
                <w:sz w:val="15"/>
                <w:lang w:eastAsia="sk-SK"/>
              </w:rPr>
              <w:t>130 40</w:t>
            </w:r>
            <w:r w:rsidR="00C61573">
              <w:rPr>
                <w:i/>
                <w:snapToGrid w:val="0"/>
                <w:sz w:val="15"/>
                <w:lang w:eastAsia="sk-SK"/>
              </w:rPr>
              <w:t>1</w:t>
            </w:r>
          </w:p>
        </w:tc>
        <w:tc>
          <w:tcPr>
            <w:tcW w:w="871" w:type="pct"/>
            <w:vAlign w:val="bottom"/>
          </w:tcPr>
          <w:p w14:paraId="56AF0EB8" w14:textId="26ADD214" w:rsidR="00226748" w:rsidRPr="00297E92" w:rsidRDefault="00226748" w:rsidP="00226748">
            <w:pPr>
              <w:jc w:val="right"/>
              <w:rPr>
                <w:i/>
                <w:snapToGrid w:val="0"/>
                <w:sz w:val="15"/>
                <w:lang w:eastAsia="sk-SK"/>
              </w:rPr>
            </w:pPr>
            <w:r w:rsidRPr="00297E92">
              <w:rPr>
                <w:i/>
                <w:snapToGrid w:val="0"/>
                <w:sz w:val="15"/>
                <w:lang w:eastAsia="sk-SK"/>
              </w:rPr>
              <w:t>168 622</w:t>
            </w:r>
          </w:p>
        </w:tc>
      </w:tr>
      <w:tr w:rsidR="00226748" w:rsidRPr="00297E92" w14:paraId="51692F3E" w14:textId="77777777" w:rsidTr="00916357">
        <w:tc>
          <w:tcPr>
            <w:tcW w:w="3257" w:type="pct"/>
          </w:tcPr>
          <w:p w14:paraId="366453BB" w14:textId="77777777" w:rsidR="00226748" w:rsidRPr="00297E92" w:rsidDel="00FB77AB" w:rsidRDefault="00226748" w:rsidP="00226748">
            <w:pPr>
              <w:ind w:left="34"/>
              <w:jc w:val="left"/>
              <w:rPr>
                <w:i/>
                <w:snapToGrid w:val="0"/>
                <w:sz w:val="15"/>
                <w:lang w:eastAsia="sk-SK"/>
              </w:rPr>
            </w:pPr>
            <w:r w:rsidRPr="00297E92">
              <w:rPr>
                <w:snapToGrid w:val="0"/>
                <w:sz w:val="15"/>
                <w:lang w:eastAsia="sk-SK"/>
              </w:rPr>
              <w:t>Finančné výnosy</w:t>
            </w:r>
          </w:p>
        </w:tc>
        <w:tc>
          <w:tcPr>
            <w:tcW w:w="872" w:type="pct"/>
            <w:vAlign w:val="bottom"/>
          </w:tcPr>
          <w:p w14:paraId="41ED0786" w14:textId="75611A09" w:rsidR="00226748" w:rsidRPr="00297E92" w:rsidRDefault="00E147D1" w:rsidP="00226748">
            <w:pPr>
              <w:jc w:val="right"/>
              <w:rPr>
                <w:i/>
                <w:snapToGrid w:val="0"/>
                <w:sz w:val="15"/>
                <w:lang w:eastAsia="sk-SK"/>
              </w:rPr>
            </w:pPr>
            <w:r>
              <w:rPr>
                <w:i/>
                <w:snapToGrid w:val="0"/>
                <w:sz w:val="15"/>
                <w:lang w:eastAsia="sk-SK"/>
              </w:rPr>
              <w:t>544 576</w:t>
            </w:r>
          </w:p>
        </w:tc>
        <w:tc>
          <w:tcPr>
            <w:tcW w:w="871" w:type="pct"/>
            <w:vAlign w:val="bottom"/>
          </w:tcPr>
          <w:p w14:paraId="3D466A4F" w14:textId="2930C421" w:rsidR="00226748" w:rsidRPr="00297E92" w:rsidRDefault="00226748" w:rsidP="00226748">
            <w:pPr>
              <w:jc w:val="right"/>
              <w:rPr>
                <w:i/>
                <w:snapToGrid w:val="0"/>
                <w:sz w:val="15"/>
                <w:lang w:eastAsia="sk-SK"/>
              </w:rPr>
            </w:pPr>
            <w:r w:rsidRPr="00297E92">
              <w:rPr>
                <w:i/>
                <w:snapToGrid w:val="0"/>
                <w:sz w:val="15"/>
                <w:lang w:eastAsia="sk-SK"/>
              </w:rPr>
              <w:t>599 320</w:t>
            </w:r>
          </w:p>
        </w:tc>
      </w:tr>
      <w:tr w:rsidR="00226748" w:rsidRPr="00297E92" w14:paraId="4D271320" w14:textId="77777777" w:rsidTr="00916357">
        <w:tc>
          <w:tcPr>
            <w:tcW w:w="3257" w:type="pct"/>
          </w:tcPr>
          <w:p w14:paraId="4B462F7F" w14:textId="77777777" w:rsidR="00226748" w:rsidRPr="00297E92" w:rsidDel="00FB77AB" w:rsidRDefault="00226748" w:rsidP="00226748">
            <w:pPr>
              <w:ind w:left="176"/>
              <w:jc w:val="left"/>
              <w:rPr>
                <w:i/>
                <w:sz w:val="15"/>
              </w:rPr>
            </w:pPr>
            <w:r w:rsidRPr="00297E92">
              <w:rPr>
                <w:i/>
                <w:sz w:val="15"/>
              </w:rPr>
              <w:t>kurzové zisky, z toho:</w:t>
            </w:r>
          </w:p>
        </w:tc>
        <w:tc>
          <w:tcPr>
            <w:tcW w:w="872" w:type="pct"/>
            <w:vAlign w:val="bottom"/>
          </w:tcPr>
          <w:p w14:paraId="5E98EA09" w14:textId="4EE0FF61" w:rsidR="00226748" w:rsidRPr="00297E92" w:rsidRDefault="00E147D1" w:rsidP="00226748">
            <w:pPr>
              <w:jc w:val="right"/>
              <w:rPr>
                <w:i/>
                <w:snapToGrid w:val="0"/>
                <w:sz w:val="15"/>
                <w:lang w:eastAsia="sk-SK"/>
              </w:rPr>
            </w:pPr>
            <w:r>
              <w:rPr>
                <w:i/>
                <w:snapToGrid w:val="0"/>
                <w:sz w:val="15"/>
                <w:lang w:eastAsia="sk-SK"/>
              </w:rPr>
              <w:t>467 313</w:t>
            </w:r>
          </w:p>
        </w:tc>
        <w:tc>
          <w:tcPr>
            <w:tcW w:w="871" w:type="pct"/>
            <w:vAlign w:val="bottom"/>
          </w:tcPr>
          <w:p w14:paraId="2B573F60" w14:textId="28B1FA77" w:rsidR="00226748" w:rsidRPr="00297E92" w:rsidRDefault="00226748" w:rsidP="00226748">
            <w:pPr>
              <w:jc w:val="right"/>
              <w:rPr>
                <w:i/>
                <w:snapToGrid w:val="0"/>
                <w:sz w:val="15"/>
                <w:lang w:eastAsia="sk-SK"/>
              </w:rPr>
            </w:pPr>
            <w:r w:rsidRPr="00297E92">
              <w:rPr>
                <w:i/>
                <w:snapToGrid w:val="0"/>
                <w:sz w:val="15"/>
                <w:lang w:eastAsia="sk-SK"/>
              </w:rPr>
              <w:t>455 535</w:t>
            </w:r>
          </w:p>
        </w:tc>
      </w:tr>
      <w:tr w:rsidR="00226748" w:rsidRPr="00297E92" w14:paraId="7BDD5DFA" w14:textId="77777777" w:rsidTr="00916357">
        <w:tc>
          <w:tcPr>
            <w:tcW w:w="3257" w:type="pct"/>
          </w:tcPr>
          <w:p w14:paraId="6F1596E0" w14:textId="77777777" w:rsidR="00226748" w:rsidRPr="00297E92" w:rsidDel="00FB77AB" w:rsidRDefault="00226748" w:rsidP="00226748">
            <w:pPr>
              <w:ind w:left="459" w:hanging="141"/>
              <w:jc w:val="left"/>
              <w:rPr>
                <w:i/>
                <w:snapToGrid w:val="0"/>
                <w:sz w:val="15"/>
                <w:lang w:eastAsia="sk-SK"/>
              </w:rPr>
            </w:pPr>
            <w:r w:rsidRPr="00297E92">
              <w:rPr>
                <w:i/>
                <w:snapToGrid w:val="0"/>
                <w:sz w:val="15"/>
                <w:lang w:eastAsia="sk-SK"/>
              </w:rPr>
              <w:t>kurzové zisky ku dňu, ku ktorému sa zostavuje účtovná závierka</w:t>
            </w:r>
          </w:p>
        </w:tc>
        <w:tc>
          <w:tcPr>
            <w:tcW w:w="872" w:type="pct"/>
            <w:vAlign w:val="bottom"/>
          </w:tcPr>
          <w:p w14:paraId="2A4A10ED" w14:textId="4EE272FB" w:rsidR="00226748" w:rsidRPr="00297E92" w:rsidRDefault="00E147D1" w:rsidP="00226748">
            <w:pPr>
              <w:jc w:val="right"/>
              <w:rPr>
                <w:i/>
                <w:snapToGrid w:val="0"/>
                <w:sz w:val="15"/>
                <w:lang w:eastAsia="sk-SK"/>
              </w:rPr>
            </w:pPr>
            <w:r>
              <w:rPr>
                <w:i/>
                <w:snapToGrid w:val="0"/>
                <w:sz w:val="15"/>
                <w:lang w:eastAsia="sk-SK"/>
              </w:rPr>
              <w:t>51 186</w:t>
            </w:r>
          </w:p>
        </w:tc>
        <w:tc>
          <w:tcPr>
            <w:tcW w:w="871" w:type="pct"/>
            <w:vAlign w:val="bottom"/>
          </w:tcPr>
          <w:p w14:paraId="7678302E" w14:textId="6061F986" w:rsidR="00226748" w:rsidRPr="00297E92" w:rsidRDefault="00226748" w:rsidP="00226748">
            <w:pPr>
              <w:jc w:val="right"/>
              <w:rPr>
                <w:i/>
                <w:snapToGrid w:val="0"/>
                <w:sz w:val="15"/>
                <w:lang w:eastAsia="sk-SK"/>
              </w:rPr>
            </w:pPr>
            <w:r w:rsidRPr="00297E92">
              <w:rPr>
                <w:i/>
                <w:snapToGrid w:val="0"/>
                <w:sz w:val="15"/>
                <w:lang w:eastAsia="sk-SK"/>
              </w:rPr>
              <w:t>16 005</w:t>
            </w:r>
          </w:p>
        </w:tc>
      </w:tr>
      <w:tr w:rsidR="00226748" w:rsidRPr="00297E92" w14:paraId="5FBFDD25" w14:textId="77777777" w:rsidTr="00916357">
        <w:tc>
          <w:tcPr>
            <w:tcW w:w="3257" w:type="pct"/>
          </w:tcPr>
          <w:p w14:paraId="766B3707" w14:textId="77777777" w:rsidR="00226748" w:rsidRPr="00297E92" w:rsidDel="00FB77AB" w:rsidRDefault="00226748" w:rsidP="00226748">
            <w:pPr>
              <w:ind w:left="176"/>
              <w:jc w:val="left"/>
              <w:rPr>
                <w:i/>
                <w:snapToGrid w:val="0"/>
                <w:sz w:val="15"/>
                <w:lang w:eastAsia="sk-SK"/>
              </w:rPr>
            </w:pPr>
            <w:r w:rsidRPr="00297E92">
              <w:rPr>
                <w:i/>
                <w:sz w:val="15"/>
              </w:rPr>
              <w:t>ostatné významné položky finančných výnosov</w:t>
            </w:r>
          </w:p>
        </w:tc>
        <w:tc>
          <w:tcPr>
            <w:tcW w:w="872" w:type="pct"/>
            <w:vAlign w:val="bottom"/>
          </w:tcPr>
          <w:p w14:paraId="0A2B0773" w14:textId="29AE6A90" w:rsidR="00226748" w:rsidRPr="00297E92" w:rsidRDefault="00E147D1" w:rsidP="00226748">
            <w:pPr>
              <w:jc w:val="right"/>
              <w:rPr>
                <w:i/>
                <w:snapToGrid w:val="0"/>
                <w:sz w:val="15"/>
                <w:lang w:eastAsia="sk-SK"/>
              </w:rPr>
            </w:pPr>
            <w:r>
              <w:rPr>
                <w:i/>
                <w:snapToGrid w:val="0"/>
                <w:sz w:val="15"/>
                <w:lang w:eastAsia="sk-SK"/>
              </w:rPr>
              <w:t>77 263</w:t>
            </w:r>
          </w:p>
        </w:tc>
        <w:tc>
          <w:tcPr>
            <w:tcW w:w="871" w:type="pct"/>
            <w:vAlign w:val="bottom"/>
          </w:tcPr>
          <w:p w14:paraId="2FC97CA7" w14:textId="233AEAD5" w:rsidR="00226748" w:rsidRPr="00297E92" w:rsidRDefault="00226748" w:rsidP="00226748">
            <w:pPr>
              <w:jc w:val="right"/>
              <w:rPr>
                <w:i/>
                <w:snapToGrid w:val="0"/>
                <w:sz w:val="15"/>
                <w:lang w:eastAsia="sk-SK"/>
              </w:rPr>
            </w:pPr>
            <w:r w:rsidRPr="00297E92">
              <w:rPr>
                <w:i/>
                <w:snapToGrid w:val="0"/>
                <w:sz w:val="15"/>
                <w:lang w:eastAsia="sk-SK"/>
              </w:rPr>
              <w:t>143 785</w:t>
            </w:r>
          </w:p>
        </w:tc>
      </w:tr>
      <w:tr w:rsidR="00226748" w:rsidRPr="00297E92" w14:paraId="36A03C30" w14:textId="77777777" w:rsidTr="00916357">
        <w:tc>
          <w:tcPr>
            <w:tcW w:w="3257" w:type="pct"/>
            <w:tcBorders>
              <w:bottom w:val="nil"/>
            </w:tcBorders>
          </w:tcPr>
          <w:p w14:paraId="5E93C369" w14:textId="77777777" w:rsidR="00226748" w:rsidRPr="00297E92" w:rsidDel="00FB77AB" w:rsidRDefault="00226748" w:rsidP="00226748">
            <w:pPr>
              <w:ind w:left="318"/>
              <w:jc w:val="left"/>
              <w:rPr>
                <w:i/>
                <w:snapToGrid w:val="0"/>
                <w:sz w:val="15"/>
                <w:lang w:eastAsia="sk-SK"/>
              </w:rPr>
            </w:pPr>
            <w:r w:rsidRPr="00297E92">
              <w:rPr>
                <w:i/>
                <w:snapToGrid w:val="0"/>
                <w:sz w:val="15"/>
                <w:lang w:eastAsia="sk-SK"/>
              </w:rPr>
              <w:t>výnosy s ručenia</w:t>
            </w:r>
          </w:p>
        </w:tc>
        <w:tc>
          <w:tcPr>
            <w:tcW w:w="872" w:type="pct"/>
            <w:tcBorders>
              <w:bottom w:val="nil"/>
            </w:tcBorders>
            <w:vAlign w:val="bottom"/>
          </w:tcPr>
          <w:p w14:paraId="65BC6D5B" w14:textId="264FC306" w:rsidR="00226748" w:rsidRPr="00297E92" w:rsidRDefault="00E147D1" w:rsidP="00226748">
            <w:pPr>
              <w:jc w:val="right"/>
              <w:rPr>
                <w:i/>
                <w:snapToGrid w:val="0"/>
                <w:sz w:val="15"/>
                <w:lang w:eastAsia="sk-SK"/>
              </w:rPr>
            </w:pPr>
            <w:r>
              <w:rPr>
                <w:i/>
                <w:snapToGrid w:val="0"/>
                <w:sz w:val="15"/>
                <w:lang w:eastAsia="sk-SK"/>
              </w:rPr>
              <w:t>-</w:t>
            </w:r>
          </w:p>
        </w:tc>
        <w:tc>
          <w:tcPr>
            <w:tcW w:w="871" w:type="pct"/>
            <w:tcBorders>
              <w:bottom w:val="nil"/>
            </w:tcBorders>
            <w:vAlign w:val="bottom"/>
          </w:tcPr>
          <w:p w14:paraId="08BC3093" w14:textId="5CF98842" w:rsidR="00226748" w:rsidRPr="00297E92" w:rsidRDefault="00226748" w:rsidP="00226748">
            <w:pPr>
              <w:jc w:val="right"/>
              <w:rPr>
                <w:i/>
                <w:snapToGrid w:val="0"/>
                <w:sz w:val="15"/>
                <w:lang w:eastAsia="sk-SK"/>
              </w:rPr>
            </w:pPr>
            <w:r w:rsidRPr="00297E92">
              <w:rPr>
                <w:i/>
                <w:snapToGrid w:val="0"/>
                <w:sz w:val="15"/>
                <w:lang w:eastAsia="sk-SK"/>
              </w:rPr>
              <w:t>-</w:t>
            </w:r>
          </w:p>
        </w:tc>
      </w:tr>
      <w:tr w:rsidR="00226748" w:rsidRPr="00297E92" w14:paraId="0A1A2DA1" w14:textId="77777777" w:rsidTr="00F01D36">
        <w:tc>
          <w:tcPr>
            <w:tcW w:w="3257" w:type="pct"/>
            <w:tcBorders>
              <w:top w:val="nil"/>
              <w:bottom w:val="single" w:sz="8" w:space="0" w:color="auto"/>
            </w:tcBorders>
            <w:vAlign w:val="center"/>
          </w:tcPr>
          <w:p w14:paraId="3C31CD89" w14:textId="77777777" w:rsidR="00226748" w:rsidRPr="00297E92" w:rsidRDefault="00226748" w:rsidP="00226748">
            <w:pPr>
              <w:jc w:val="left"/>
              <w:rPr>
                <w:rFonts w:cs="Arial"/>
                <w:sz w:val="15"/>
                <w:szCs w:val="15"/>
                <w:lang w:eastAsia="sk-SK"/>
              </w:rPr>
            </w:pPr>
            <w:r w:rsidRPr="00297E92">
              <w:rPr>
                <w:snapToGrid w:val="0"/>
                <w:sz w:val="15"/>
                <w:lang w:eastAsia="sk-SK"/>
              </w:rPr>
              <w:t>Výnosy výnimočného rozsahu alebo výskytu</w:t>
            </w:r>
          </w:p>
        </w:tc>
        <w:tc>
          <w:tcPr>
            <w:tcW w:w="872" w:type="pct"/>
            <w:tcBorders>
              <w:top w:val="nil"/>
              <w:bottom w:val="single" w:sz="8" w:space="0" w:color="auto"/>
            </w:tcBorders>
            <w:vAlign w:val="bottom"/>
          </w:tcPr>
          <w:p w14:paraId="5DA6E147" w14:textId="6BED25F7" w:rsidR="00226748" w:rsidRPr="00297E92" w:rsidRDefault="00E147D1" w:rsidP="00226748">
            <w:pPr>
              <w:jc w:val="right"/>
              <w:rPr>
                <w:snapToGrid w:val="0"/>
                <w:sz w:val="15"/>
                <w:lang w:eastAsia="sk-SK"/>
              </w:rPr>
            </w:pPr>
            <w:r>
              <w:rPr>
                <w:snapToGrid w:val="0"/>
                <w:sz w:val="15"/>
                <w:lang w:eastAsia="sk-SK"/>
              </w:rPr>
              <w:t>-</w:t>
            </w:r>
          </w:p>
        </w:tc>
        <w:tc>
          <w:tcPr>
            <w:tcW w:w="871" w:type="pct"/>
            <w:tcBorders>
              <w:top w:val="nil"/>
              <w:bottom w:val="single" w:sz="8" w:space="0" w:color="auto"/>
            </w:tcBorders>
            <w:vAlign w:val="bottom"/>
          </w:tcPr>
          <w:p w14:paraId="661D38D5" w14:textId="03D65458" w:rsidR="00226748" w:rsidRPr="00297E92" w:rsidRDefault="00226748" w:rsidP="00226748">
            <w:pPr>
              <w:jc w:val="right"/>
              <w:rPr>
                <w:snapToGrid w:val="0"/>
                <w:sz w:val="15"/>
                <w:lang w:eastAsia="sk-SK"/>
              </w:rPr>
            </w:pPr>
            <w:r w:rsidRPr="00297E92">
              <w:rPr>
                <w:snapToGrid w:val="0"/>
                <w:sz w:val="15"/>
                <w:lang w:eastAsia="sk-SK"/>
              </w:rPr>
              <w:t>-</w:t>
            </w:r>
          </w:p>
        </w:tc>
      </w:tr>
    </w:tbl>
    <w:p w14:paraId="295542B2" w14:textId="77777777" w:rsidR="002F78A4" w:rsidRPr="00297E92" w:rsidRDefault="002F78A4" w:rsidP="002F78A4">
      <w:pPr>
        <w:rPr>
          <w:snapToGrid w:val="0"/>
          <w:lang w:eastAsia="sk-SK"/>
        </w:rPr>
      </w:pPr>
    </w:p>
    <w:p w14:paraId="46EC6BE6" w14:textId="77777777" w:rsidR="0027501C" w:rsidRPr="00E147D1" w:rsidRDefault="0027501C" w:rsidP="0027501C">
      <w:pPr>
        <w:rPr>
          <w:snapToGrid w:val="0"/>
          <w:lang w:eastAsia="sk-SK"/>
        </w:rPr>
      </w:pPr>
      <w:r w:rsidRPr="00E147D1">
        <w:rPr>
          <w:snapToGrid w:val="0"/>
          <w:lang w:eastAsia="sk-SK"/>
        </w:rPr>
        <w:t>Spoločnosť aktivovala:</w:t>
      </w:r>
    </w:p>
    <w:p w14:paraId="76F42A19" w14:textId="77777777" w:rsidR="0027501C" w:rsidRPr="00E147D1" w:rsidRDefault="0027501C" w:rsidP="00F01D36">
      <w:pPr>
        <w:numPr>
          <w:ilvl w:val="3"/>
          <w:numId w:val="12"/>
        </w:numPr>
        <w:ind w:left="567" w:hanging="567"/>
        <w:rPr>
          <w:snapToGrid w:val="0"/>
          <w:lang w:eastAsia="sk-SK"/>
        </w:rPr>
      </w:pPr>
      <w:r w:rsidRPr="00E147D1">
        <w:rPr>
          <w:snapToGrid w:val="0"/>
          <w:lang w:eastAsia="sk-SK"/>
        </w:rPr>
        <w:t>zásoby vlastnej výroby – mäso a mäsové výrobky pre vlastnú závodnú kuchyňu,</w:t>
      </w:r>
    </w:p>
    <w:p w14:paraId="0FFFEF3B" w14:textId="77777777" w:rsidR="0027501C" w:rsidRPr="00E147D1" w:rsidRDefault="004C55FB" w:rsidP="00F01D36">
      <w:pPr>
        <w:numPr>
          <w:ilvl w:val="3"/>
          <w:numId w:val="12"/>
        </w:numPr>
        <w:ind w:left="567" w:hanging="567"/>
        <w:rPr>
          <w:snapToGrid w:val="0"/>
          <w:lang w:eastAsia="sk-SK"/>
        </w:rPr>
      </w:pPr>
      <w:r w:rsidRPr="00E147D1">
        <w:rPr>
          <w:snapToGrid w:val="0"/>
          <w:lang w:eastAsia="sk-SK"/>
        </w:rPr>
        <w:t>služby – vlastná kuchyňa</w:t>
      </w:r>
    </w:p>
    <w:p w14:paraId="68895E82" w14:textId="77777777" w:rsidR="00F438DC" w:rsidRPr="00297E92" w:rsidRDefault="00F438DC" w:rsidP="002F78A4">
      <w:pPr>
        <w:rPr>
          <w:snapToGrid w:val="0"/>
          <w:lang w:eastAsia="sk-SK"/>
        </w:rPr>
      </w:pPr>
    </w:p>
    <w:p w14:paraId="78FB8447" w14:textId="77777777" w:rsidR="001E2635" w:rsidRPr="00297E92" w:rsidRDefault="00916357" w:rsidP="00E83254">
      <w:pPr>
        <w:pStyle w:val="Nadpis1"/>
      </w:pPr>
      <w:r w:rsidRPr="00297E92">
        <w:br w:type="page"/>
      </w:r>
      <w:r w:rsidR="001E2635" w:rsidRPr="00297E92">
        <w:lastRenderedPageBreak/>
        <w:t>NÁKLADY</w:t>
      </w:r>
    </w:p>
    <w:p w14:paraId="640E9CF0" w14:textId="77777777" w:rsidR="001E2635" w:rsidRPr="00297E92" w:rsidRDefault="001E2635" w:rsidP="001E2635">
      <w:pPr>
        <w:rPr>
          <w:snapToGrid w:val="0"/>
          <w:lang w:eastAsia="sk-SK"/>
        </w:rPr>
      </w:pPr>
    </w:p>
    <w:p w14:paraId="1FA79ADA" w14:textId="77777777" w:rsidR="001E2635" w:rsidRPr="00297E92" w:rsidRDefault="001E2635" w:rsidP="00E83254">
      <w:pPr>
        <w:pStyle w:val="Nadpis2"/>
      </w:pPr>
      <w:r w:rsidRPr="00297E92">
        <w:t>Náklady z hospodárskej činnosti</w:t>
      </w:r>
    </w:p>
    <w:p w14:paraId="7BEC53BD" w14:textId="77777777" w:rsidR="008513B4" w:rsidRPr="00297E92" w:rsidRDefault="008513B4" w:rsidP="008513B4">
      <w:pPr>
        <w:rPr>
          <w:lang w:eastAsia="x-none"/>
        </w:rPr>
      </w:pPr>
    </w:p>
    <w:p w14:paraId="345582DB" w14:textId="77777777" w:rsidR="008513B4" w:rsidRPr="00297E92" w:rsidRDefault="008513B4" w:rsidP="00E83254">
      <w:pPr>
        <w:pStyle w:val="Nadpis3"/>
      </w:pPr>
      <w:r w:rsidRPr="00297E92">
        <w:t xml:space="preserve">Výrobná spotreba </w:t>
      </w:r>
    </w:p>
    <w:p w14:paraId="4F89D583" w14:textId="77777777" w:rsidR="008513B4" w:rsidRPr="00297E92" w:rsidRDefault="008513B4" w:rsidP="008513B4">
      <w:pPr>
        <w:rPr>
          <w:lang w:eastAsia="x-none"/>
        </w:rPr>
      </w:pPr>
    </w:p>
    <w:tbl>
      <w:tblPr>
        <w:tblW w:w="4942" w:type="pct"/>
        <w:tblInd w:w="108" w:type="dxa"/>
        <w:tblBorders>
          <w:top w:val="single" w:sz="8" w:space="0" w:color="auto"/>
          <w:bottom w:val="single" w:sz="8" w:space="0" w:color="auto"/>
        </w:tblBorders>
        <w:tblLook w:val="0000" w:firstRow="0" w:lastRow="0" w:firstColumn="0" w:lastColumn="0" w:noHBand="0" w:noVBand="0"/>
      </w:tblPr>
      <w:tblGrid>
        <w:gridCol w:w="5839"/>
        <w:gridCol w:w="1563"/>
        <w:gridCol w:w="1563"/>
      </w:tblGrid>
      <w:tr w:rsidR="00BF6FD9" w:rsidRPr="00297E92" w14:paraId="7DC5269D" w14:textId="77777777" w:rsidTr="00916357">
        <w:trPr>
          <w:trHeight w:val="157"/>
        </w:trPr>
        <w:tc>
          <w:tcPr>
            <w:tcW w:w="3256" w:type="pct"/>
            <w:tcBorders>
              <w:top w:val="single" w:sz="8" w:space="0" w:color="auto"/>
              <w:bottom w:val="single" w:sz="4" w:space="0" w:color="auto"/>
            </w:tcBorders>
          </w:tcPr>
          <w:p w14:paraId="75D0E724" w14:textId="77777777" w:rsidR="00BF6FD9" w:rsidRPr="00297E92" w:rsidRDefault="00BF6FD9" w:rsidP="008513B4">
            <w:pPr>
              <w:rPr>
                <w:b/>
                <w:i/>
                <w:sz w:val="15"/>
                <w:szCs w:val="15"/>
              </w:rPr>
            </w:pPr>
            <w:r w:rsidRPr="00297E92">
              <w:rPr>
                <w:b/>
                <w:i/>
                <w:sz w:val="15"/>
                <w:szCs w:val="15"/>
              </w:rPr>
              <w:t>Položka</w:t>
            </w:r>
          </w:p>
        </w:tc>
        <w:tc>
          <w:tcPr>
            <w:tcW w:w="872" w:type="pct"/>
            <w:tcBorders>
              <w:top w:val="single" w:sz="8" w:space="0" w:color="auto"/>
              <w:bottom w:val="single" w:sz="4" w:space="0" w:color="auto"/>
            </w:tcBorders>
          </w:tcPr>
          <w:p w14:paraId="6A404723" w14:textId="506E5EC1" w:rsidR="00BF6FD9" w:rsidRPr="00297E92" w:rsidRDefault="00BF6FD9" w:rsidP="008A2897">
            <w:pPr>
              <w:jc w:val="center"/>
              <w:rPr>
                <w:b/>
                <w:i/>
                <w:sz w:val="15"/>
                <w:szCs w:val="15"/>
              </w:rPr>
            </w:pPr>
            <w:r w:rsidRPr="00297E92">
              <w:rPr>
                <w:b/>
                <w:i/>
                <w:sz w:val="15"/>
                <w:szCs w:val="15"/>
              </w:rPr>
              <w:t>201</w:t>
            </w:r>
            <w:r w:rsidR="00226748">
              <w:rPr>
                <w:b/>
                <w:i/>
                <w:sz w:val="15"/>
                <w:szCs w:val="15"/>
              </w:rPr>
              <w:t>6</w:t>
            </w:r>
          </w:p>
        </w:tc>
        <w:tc>
          <w:tcPr>
            <w:tcW w:w="872" w:type="pct"/>
            <w:tcBorders>
              <w:top w:val="single" w:sz="8" w:space="0" w:color="auto"/>
              <w:bottom w:val="single" w:sz="4" w:space="0" w:color="auto"/>
            </w:tcBorders>
          </w:tcPr>
          <w:p w14:paraId="3EF5FBAE" w14:textId="3535E117" w:rsidR="00BF6FD9" w:rsidRPr="00297E92" w:rsidRDefault="00BF6FD9" w:rsidP="008A2897">
            <w:pPr>
              <w:jc w:val="center"/>
              <w:rPr>
                <w:b/>
                <w:i/>
                <w:sz w:val="15"/>
                <w:szCs w:val="15"/>
              </w:rPr>
            </w:pPr>
            <w:r w:rsidRPr="00297E92">
              <w:rPr>
                <w:b/>
                <w:i/>
                <w:sz w:val="15"/>
                <w:szCs w:val="15"/>
              </w:rPr>
              <w:t>201</w:t>
            </w:r>
            <w:r w:rsidR="00226748">
              <w:rPr>
                <w:b/>
                <w:i/>
                <w:sz w:val="15"/>
                <w:szCs w:val="15"/>
              </w:rPr>
              <w:t>5</w:t>
            </w:r>
          </w:p>
        </w:tc>
      </w:tr>
      <w:tr w:rsidR="00226748" w:rsidRPr="00297E92" w14:paraId="7186793A" w14:textId="77777777" w:rsidTr="00916357">
        <w:tc>
          <w:tcPr>
            <w:tcW w:w="3256" w:type="pct"/>
            <w:tcBorders>
              <w:top w:val="single" w:sz="4" w:space="0" w:color="auto"/>
            </w:tcBorders>
          </w:tcPr>
          <w:p w14:paraId="0F673E2A" w14:textId="77777777" w:rsidR="00226748" w:rsidRPr="00297E92" w:rsidRDefault="00226748" w:rsidP="00226748">
            <w:pPr>
              <w:rPr>
                <w:snapToGrid w:val="0"/>
                <w:sz w:val="15"/>
                <w:lang w:eastAsia="sk-SK"/>
              </w:rPr>
            </w:pPr>
            <w:r w:rsidRPr="00297E92">
              <w:rPr>
                <w:snapToGrid w:val="0"/>
                <w:sz w:val="15"/>
                <w:lang w:eastAsia="sk-SK"/>
              </w:rPr>
              <w:t>Náklady vynaložené na obstaranie predaného tovaru</w:t>
            </w:r>
          </w:p>
        </w:tc>
        <w:tc>
          <w:tcPr>
            <w:tcW w:w="872" w:type="pct"/>
            <w:tcBorders>
              <w:top w:val="single" w:sz="4" w:space="0" w:color="auto"/>
            </w:tcBorders>
            <w:vAlign w:val="bottom"/>
          </w:tcPr>
          <w:p w14:paraId="06C87EBE" w14:textId="6F08F410" w:rsidR="00226748" w:rsidRPr="00297E92" w:rsidRDefault="00B331F9">
            <w:pPr>
              <w:jc w:val="right"/>
              <w:rPr>
                <w:snapToGrid w:val="0"/>
                <w:sz w:val="15"/>
                <w:lang w:eastAsia="sk-SK"/>
              </w:rPr>
            </w:pPr>
            <w:r>
              <w:rPr>
                <w:snapToGrid w:val="0"/>
                <w:sz w:val="15"/>
                <w:lang w:eastAsia="sk-SK"/>
              </w:rPr>
              <w:t>1</w:t>
            </w:r>
            <w:r w:rsidR="00047164">
              <w:rPr>
                <w:snapToGrid w:val="0"/>
                <w:sz w:val="15"/>
                <w:lang w:eastAsia="sk-SK"/>
              </w:rPr>
              <w:t>7</w:t>
            </w:r>
            <w:r w:rsidR="00BC7AD6">
              <w:rPr>
                <w:snapToGrid w:val="0"/>
                <w:sz w:val="15"/>
                <w:lang w:eastAsia="sk-SK"/>
              </w:rPr>
              <w:t> 791 384</w:t>
            </w:r>
          </w:p>
        </w:tc>
        <w:tc>
          <w:tcPr>
            <w:tcW w:w="872" w:type="pct"/>
            <w:tcBorders>
              <w:top w:val="single" w:sz="4" w:space="0" w:color="auto"/>
            </w:tcBorders>
            <w:vAlign w:val="bottom"/>
          </w:tcPr>
          <w:p w14:paraId="54B2FC50" w14:textId="4587F94E" w:rsidR="00226748" w:rsidRPr="00297E92" w:rsidRDefault="00226748" w:rsidP="00226748">
            <w:pPr>
              <w:jc w:val="right"/>
              <w:rPr>
                <w:snapToGrid w:val="0"/>
                <w:sz w:val="15"/>
                <w:lang w:eastAsia="sk-SK"/>
              </w:rPr>
            </w:pPr>
            <w:r w:rsidRPr="00297E92">
              <w:rPr>
                <w:snapToGrid w:val="0"/>
                <w:sz w:val="15"/>
                <w:lang w:eastAsia="sk-SK"/>
              </w:rPr>
              <w:t>11 791 491</w:t>
            </w:r>
          </w:p>
        </w:tc>
      </w:tr>
      <w:tr w:rsidR="00226748" w:rsidRPr="00297E92" w14:paraId="1070B240" w14:textId="77777777" w:rsidTr="00916357">
        <w:tc>
          <w:tcPr>
            <w:tcW w:w="3256" w:type="pct"/>
          </w:tcPr>
          <w:p w14:paraId="4EE5A30D" w14:textId="77777777" w:rsidR="00226748" w:rsidRPr="00297E92" w:rsidRDefault="00226748" w:rsidP="00226748">
            <w:pPr>
              <w:rPr>
                <w:snapToGrid w:val="0"/>
                <w:sz w:val="15"/>
                <w:lang w:eastAsia="sk-SK"/>
              </w:rPr>
            </w:pPr>
            <w:r w:rsidRPr="00297E92">
              <w:rPr>
                <w:snapToGrid w:val="0"/>
                <w:sz w:val="15"/>
                <w:lang w:eastAsia="sk-SK"/>
              </w:rPr>
              <w:t>Spotreba materiálu</w:t>
            </w:r>
          </w:p>
        </w:tc>
        <w:tc>
          <w:tcPr>
            <w:tcW w:w="872" w:type="pct"/>
            <w:vAlign w:val="bottom"/>
          </w:tcPr>
          <w:p w14:paraId="5AAD02A9" w14:textId="0C7409F8" w:rsidR="00226748" w:rsidRPr="00297E92" w:rsidRDefault="00B331F9" w:rsidP="00226748">
            <w:pPr>
              <w:jc w:val="right"/>
              <w:rPr>
                <w:snapToGrid w:val="0"/>
                <w:sz w:val="15"/>
                <w:lang w:eastAsia="sk-SK"/>
              </w:rPr>
            </w:pPr>
            <w:r>
              <w:rPr>
                <w:snapToGrid w:val="0"/>
                <w:sz w:val="15"/>
                <w:lang w:eastAsia="sk-SK"/>
              </w:rPr>
              <w:t>55 249 235</w:t>
            </w:r>
          </w:p>
        </w:tc>
        <w:tc>
          <w:tcPr>
            <w:tcW w:w="872" w:type="pct"/>
            <w:vAlign w:val="bottom"/>
          </w:tcPr>
          <w:p w14:paraId="3A4BFE89" w14:textId="5AAF2065" w:rsidR="00226748" w:rsidRPr="00297E92" w:rsidRDefault="00226748" w:rsidP="00226748">
            <w:pPr>
              <w:jc w:val="right"/>
              <w:rPr>
                <w:snapToGrid w:val="0"/>
                <w:sz w:val="15"/>
                <w:lang w:eastAsia="sk-SK"/>
              </w:rPr>
            </w:pPr>
            <w:r w:rsidRPr="00297E92">
              <w:rPr>
                <w:snapToGrid w:val="0"/>
                <w:sz w:val="15"/>
                <w:lang w:eastAsia="sk-SK"/>
              </w:rPr>
              <w:t>50 185 198</w:t>
            </w:r>
          </w:p>
        </w:tc>
      </w:tr>
      <w:tr w:rsidR="00226748" w:rsidRPr="00297E92" w14:paraId="6E745F74" w14:textId="77777777" w:rsidTr="00916357">
        <w:tc>
          <w:tcPr>
            <w:tcW w:w="3256" w:type="pct"/>
          </w:tcPr>
          <w:p w14:paraId="4E730AFB" w14:textId="77777777" w:rsidR="00226748" w:rsidRPr="00297E92" w:rsidRDefault="00226748" w:rsidP="00226748">
            <w:pPr>
              <w:ind w:left="176"/>
              <w:rPr>
                <w:i/>
                <w:snapToGrid w:val="0"/>
                <w:sz w:val="15"/>
                <w:lang w:eastAsia="sk-SK"/>
              </w:rPr>
            </w:pPr>
            <w:r w:rsidRPr="00297E92">
              <w:rPr>
                <w:i/>
                <w:snapToGrid w:val="0"/>
                <w:sz w:val="15"/>
                <w:lang w:eastAsia="sk-SK"/>
              </w:rPr>
              <w:t>z toho: tvorba/(zúčtovanie) OP k zásobám</w:t>
            </w:r>
          </w:p>
        </w:tc>
        <w:tc>
          <w:tcPr>
            <w:tcW w:w="872" w:type="pct"/>
            <w:vAlign w:val="bottom"/>
          </w:tcPr>
          <w:p w14:paraId="2E790ED5" w14:textId="0B7AB077" w:rsidR="00226748" w:rsidRPr="00297E92" w:rsidRDefault="00B331F9" w:rsidP="00226748">
            <w:pPr>
              <w:jc w:val="right"/>
              <w:rPr>
                <w:snapToGrid w:val="0"/>
                <w:sz w:val="15"/>
                <w:lang w:eastAsia="sk-SK"/>
              </w:rPr>
            </w:pPr>
            <w:r>
              <w:rPr>
                <w:snapToGrid w:val="0"/>
                <w:sz w:val="15"/>
                <w:lang w:eastAsia="sk-SK"/>
              </w:rPr>
              <w:t>-</w:t>
            </w:r>
          </w:p>
        </w:tc>
        <w:tc>
          <w:tcPr>
            <w:tcW w:w="872" w:type="pct"/>
            <w:vAlign w:val="bottom"/>
          </w:tcPr>
          <w:p w14:paraId="753ADE70" w14:textId="7CD07CAD" w:rsidR="00226748" w:rsidRPr="00297E92" w:rsidRDefault="00226748" w:rsidP="00226748">
            <w:pPr>
              <w:jc w:val="right"/>
              <w:rPr>
                <w:snapToGrid w:val="0"/>
                <w:sz w:val="15"/>
                <w:lang w:eastAsia="sk-SK"/>
              </w:rPr>
            </w:pPr>
            <w:r w:rsidRPr="00297E92">
              <w:rPr>
                <w:snapToGrid w:val="0"/>
                <w:sz w:val="15"/>
                <w:lang w:eastAsia="sk-SK"/>
              </w:rPr>
              <w:t>-</w:t>
            </w:r>
          </w:p>
        </w:tc>
      </w:tr>
      <w:tr w:rsidR="00226748" w:rsidRPr="00297E92" w14:paraId="70A60A74" w14:textId="77777777" w:rsidTr="00916357">
        <w:tc>
          <w:tcPr>
            <w:tcW w:w="3256" w:type="pct"/>
          </w:tcPr>
          <w:p w14:paraId="017ECD38" w14:textId="77777777" w:rsidR="00226748" w:rsidRPr="00297E92" w:rsidRDefault="00226748" w:rsidP="00226748">
            <w:pPr>
              <w:rPr>
                <w:snapToGrid w:val="0"/>
                <w:sz w:val="15"/>
                <w:lang w:eastAsia="sk-SK"/>
              </w:rPr>
            </w:pPr>
            <w:r w:rsidRPr="00297E92">
              <w:rPr>
                <w:snapToGrid w:val="0"/>
                <w:sz w:val="15"/>
                <w:lang w:eastAsia="sk-SK"/>
              </w:rPr>
              <w:t>Spotreba energie</w:t>
            </w:r>
          </w:p>
        </w:tc>
        <w:tc>
          <w:tcPr>
            <w:tcW w:w="872" w:type="pct"/>
            <w:vAlign w:val="bottom"/>
          </w:tcPr>
          <w:p w14:paraId="78939C5B" w14:textId="2B3FE045" w:rsidR="00226748" w:rsidRPr="00297E92" w:rsidRDefault="00B331F9" w:rsidP="00226748">
            <w:pPr>
              <w:jc w:val="right"/>
              <w:rPr>
                <w:snapToGrid w:val="0"/>
                <w:sz w:val="15"/>
                <w:lang w:eastAsia="sk-SK"/>
              </w:rPr>
            </w:pPr>
            <w:r>
              <w:rPr>
                <w:snapToGrid w:val="0"/>
                <w:sz w:val="15"/>
                <w:lang w:eastAsia="sk-SK"/>
              </w:rPr>
              <w:t>3 759 230</w:t>
            </w:r>
          </w:p>
        </w:tc>
        <w:tc>
          <w:tcPr>
            <w:tcW w:w="872" w:type="pct"/>
            <w:vAlign w:val="bottom"/>
          </w:tcPr>
          <w:p w14:paraId="51E2460C" w14:textId="4C8B79C1" w:rsidR="00226748" w:rsidRPr="00297E92" w:rsidRDefault="00226748" w:rsidP="00226748">
            <w:pPr>
              <w:jc w:val="right"/>
              <w:rPr>
                <w:snapToGrid w:val="0"/>
                <w:sz w:val="15"/>
                <w:lang w:eastAsia="sk-SK"/>
              </w:rPr>
            </w:pPr>
            <w:r w:rsidRPr="00297E92">
              <w:rPr>
                <w:snapToGrid w:val="0"/>
                <w:sz w:val="15"/>
                <w:lang w:eastAsia="sk-SK"/>
              </w:rPr>
              <w:t>3 834 074</w:t>
            </w:r>
          </w:p>
        </w:tc>
      </w:tr>
      <w:tr w:rsidR="00226748" w:rsidRPr="00297E92" w14:paraId="743DF383" w14:textId="77777777" w:rsidTr="00916357">
        <w:tc>
          <w:tcPr>
            <w:tcW w:w="3256" w:type="pct"/>
          </w:tcPr>
          <w:p w14:paraId="2CEC0B03" w14:textId="77777777" w:rsidR="00226748" w:rsidRPr="00297E92" w:rsidRDefault="00226748" w:rsidP="00226748">
            <w:pPr>
              <w:rPr>
                <w:snapToGrid w:val="0"/>
                <w:sz w:val="15"/>
                <w:lang w:eastAsia="sk-SK"/>
              </w:rPr>
            </w:pPr>
            <w:r w:rsidRPr="00297E92">
              <w:rPr>
                <w:snapToGrid w:val="0"/>
                <w:sz w:val="15"/>
                <w:lang w:eastAsia="sk-SK"/>
              </w:rPr>
              <w:t>Služby</w:t>
            </w:r>
          </w:p>
        </w:tc>
        <w:tc>
          <w:tcPr>
            <w:tcW w:w="872" w:type="pct"/>
            <w:vAlign w:val="bottom"/>
          </w:tcPr>
          <w:p w14:paraId="766F4A21" w14:textId="3419E6F8" w:rsidR="00226748" w:rsidRPr="00297E92" w:rsidRDefault="002F7D41" w:rsidP="00226748">
            <w:pPr>
              <w:jc w:val="right"/>
              <w:rPr>
                <w:snapToGrid w:val="0"/>
                <w:sz w:val="15"/>
                <w:lang w:eastAsia="sk-SK"/>
              </w:rPr>
            </w:pPr>
            <w:r>
              <w:rPr>
                <w:snapToGrid w:val="0"/>
                <w:sz w:val="15"/>
                <w:lang w:eastAsia="sk-SK"/>
              </w:rPr>
              <w:t>11 892 906</w:t>
            </w:r>
          </w:p>
        </w:tc>
        <w:tc>
          <w:tcPr>
            <w:tcW w:w="872" w:type="pct"/>
            <w:vAlign w:val="bottom"/>
          </w:tcPr>
          <w:p w14:paraId="267BBE3D" w14:textId="037ECAD2" w:rsidR="00226748" w:rsidRPr="00297E92" w:rsidRDefault="00226748" w:rsidP="00226748">
            <w:pPr>
              <w:jc w:val="right"/>
              <w:rPr>
                <w:snapToGrid w:val="0"/>
                <w:sz w:val="15"/>
                <w:lang w:eastAsia="sk-SK"/>
              </w:rPr>
            </w:pPr>
            <w:r w:rsidRPr="00297E92">
              <w:rPr>
                <w:snapToGrid w:val="0"/>
                <w:sz w:val="15"/>
                <w:lang w:eastAsia="sk-SK"/>
              </w:rPr>
              <w:t>11 223 486</w:t>
            </w:r>
          </w:p>
        </w:tc>
      </w:tr>
      <w:tr w:rsidR="00226748" w:rsidRPr="00297E92" w14:paraId="24E5514D" w14:textId="77777777" w:rsidTr="00916357">
        <w:tc>
          <w:tcPr>
            <w:tcW w:w="3256" w:type="pct"/>
          </w:tcPr>
          <w:p w14:paraId="07B3E221" w14:textId="77777777" w:rsidR="00226748" w:rsidRPr="00297E92" w:rsidRDefault="00226748" w:rsidP="00226748">
            <w:pPr>
              <w:ind w:firstLine="142"/>
              <w:rPr>
                <w:i/>
                <w:snapToGrid w:val="0"/>
                <w:sz w:val="15"/>
                <w:lang w:eastAsia="sk-SK"/>
              </w:rPr>
            </w:pPr>
            <w:r w:rsidRPr="00297E92">
              <w:rPr>
                <w:i/>
                <w:snapToGrid w:val="0"/>
                <w:sz w:val="15"/>
                <w:lang w:eastAsia="sk-SK"/>
              </w:rPr>
              <w:t>z toho:</w:t>
            </w:r>
          </w:p>
        </w:tc>
        <w:tc>
          <w:tcPr>
            <w:tcW w:w="872" w:type="pct"/>
            <w:vAlign w:val="bottom"/>
          </w:tcPr>
          <w:p w14:paraId="1AF6B115" w14:textId="77777777" w:rsidR="00226748" w:rsidRPr="00297E92" w:rsidRDefault="00226748" w:rsidP="00226748">
            <w:pPr>
              <w:jc w:val="right"/>
              <w:rPr>
                <w:i/>
                <w:snapToGrid w:val="0"/>
                <w:sz w:val="15"/>
                <w:lang w:eastAsia="sk-SK"/>
              </w:rPr>
            </w:pPr>
          </w:p>
        </w:tc>
        <w:tc>
          <w:tcPr>
            <w:tcW w:w="872" w:type="pct"/>
            <w:vAlign w:val="bottom"/>
          </w:tcPr>
          <w:p w14:paraId="04F422BD" w14:textId="77777777" w:rsidR="00226748" w:rsidRPr="00297E92" w:rsidRDefault="00226748" w:rsidP="00226748">
            <w:pPr>
              <w:jc w:val="right"/>
              <w:rPr>
                <w:i/>
                <w:snapToGrid w:val="0"/>
                <w:sz w:val="15"/>
                <w:lang w:eastAsia="sk-SK"/>
              </w:rPr>
            </w:pPr>
          </w:p>
        </w:tc>
      </w:tr>
      <w:tr w:rsidR="00226748" w:rsidRPr="00297E92" w14:paraId="46BF4D36" w14:textId="77777777" w:rsidTr="00916357">
        <w:tc>
          <w:tcPr>
            <w:tcW w:w="3256" w:type="pct"/>
          </w:tcPr>
          <w:p w14:paraId="0C6CC9FF" w14:textId="77777777" w:rsidR="00226748" w:rsidRPr="00297E92" w:rsidRDefault="00226748" w:rsidP="00226748">
            <w:pPr>
              <w:ind w:firstLine="284"/>
              <w:rPr>
                <w:i/>
                <w:snapToGrid w:val="0"/>
                <w:sz w:val="15"/>
                <w:lang w:eastAsia="sk-SK"/>
              </w:rPr>
            </w:pPr>
            <w:r w:rsidRPr="00297E92">
              <w:rPr>
                <w:i/>
                <w:snapToGrid w:val="0"/>
                <w:sz w:val="15"/>
                <w:lang w:eastAsia="sk-SK"/>
              </w:rPr>
              <w:t>opravy a údržba</w:t>
            </w:r>
          </w:p>
        </w:tc>
        <w:tc>
          <w:tcPr>
            <w:tcW w:w="872" w:type="pct"/>
            <w:vAlign w:val="bottom"/>
          </w:tcPr>
          <w:p w14:paraId="448DF901" w14:textId="3237817A" w:rsidR="00226748" w:rsidRPr="00297E92" w:rsidRDefault="00B331F9" w:rsidP="00226748">
            <w:pPr>
              <w:jc w:val="right"/>
              <w:rPr>
                <w:i/>
                <w:snapToGrid w:val="0"/>
                <w:sz w:val="15"/>
                <w:lang w:eastAsia="sk-SK"/>
              </w:rPr>
            </w:pPr>
            <w:r>
              <w:rPr>
                <w:i/>
                <w:snapToGrid w:val="0"/>
                <w:sz w:val="15"/>
                <w:lang w:eastAsia="sk-SK"/>
              </w:rPr>
              <w:t>797 156</w:t>
            </w:r>
          </w:p>
        </w:tc>
        <w:tc>
          <w:tcPr>
            <w:tcW w:w="872" w:type="pct"/>
            <w:vAlign w:val="bottom"/>
          </w:tcPr>
          <w:p w14:paraId="15966C24" w14:textId="166EFF16" w:rsidR="00226748" w:rsidRPr="00297E92" w:rsidRDefault="00226748" w:rsidP="00226748">
            <w:pPr>
              <w:jc w:val="right"/>
              <w:rPr>
                <w:i/>
                <w:snapToGrid w:val="0"/>
                <w:sz w:val="15"/>
                <w:lang w:eastAsia="sk-SK"/>
              </w:rPr>
            </w:pPr>
            <w:r w:rsidRPr="00297E92">
              <w:rPr>
                <w:i/>
                <w:snapToGrid w:val="0"/>
                <w:sz w:val="15"/>
                <w:lang w:eastAsia="sk-SK"/>
              </w:rPr>
              <w:t>662 336</w:t>
            </w:r>
          </w:p>
        </w:tc>
      </w:tr>
      <w:tr w:rsidR="00226748" w:rsidRPr="00297E92" w14:paraId="7CBB0676" w14:textId="77777777" w:rsidTr="00916357">
        <w:tc>
          <w:tcPr>
            <w:tcW w:w="3256" w:type="pct"/>
          </w:tcPr>
          <w:p w14:paraId="3401E9EF" w14:textId="77777777" w:rsidR="00226748" w:rsidRPr="00297E92" w:rsidRDefault="00226748" w:rsidP="00226748">
            <w:pPr>
              <w:ind w:firstLine="284"/>
              <w:rPr>
                <w:i/>
                <w:snapToGrid w:val="0"/>
                <w:sz w:val="15"/>
                <w:lang w:eastAsia="sk-SK"/>
              </w:rPr>
            </w:pPr>
            <w:r w:rsidRPr="00297E92">
              <w:rPr>
                <w:i/>
                <w:snapToGrid w:val="0"/>
                <w:sz w:val="15"/>
                <w:lang w:eastAsia="sk-SK"/>
              </w:rPr>
              <w:t>cestovné</w:t>
            </w:r>
          </w:p>
        </w:tc>
        <w:tc>
          <w:tcPr>
            <w:tcW w:w="872" w:type="pct"/>
            <w:vAlign w:val="bottom"/>
          </w:tcPr>
          <w:p w14:paraId="48783D15" w14:textId="3B3CB9B2" w:rsidR="00226748" w:rsidRPr="00297E92" w:rsidRDefault="00B331F9" w:rsidP="00226748">
            <w:pPr>
              <w:jc w:val="right"/>
              <w:rPr>
                <w:i/>
                <w:snapToGrid w:val="0"/>
                <w:sz w:val="15"/>
                <w:lang w:eastAsia="sk-SK"/>
              </w:rPr>
            </w:pPr>
            <w:r>
              <w:rPr>
                <w:i/>
                <w:snapToGrid w:val="0"/>
                <w:sz w:val="15"/>
                <w:lang w:eastAsia="sk-SK"/>
              </w:rPr>
              <w:t>202 779</w:t>
            </w:r>
          </w:p>
        </w:tc>
        <w:tc>
          <w:tcPr>
            <w:tcW w:w="872" w:type="pct"/>
            <w:vAlign w:val="bottom"/>
          </w:tcPr>
          <w:p w14:paraId="47CC1E81" w14:textId="23ACBF2D" w:rsidR="00226748" w:rsidRPr="00297E92" w:rsidRDefault="00226748" w:rsidP="00226748">
            <w:pPr>
              <w:jc w:val="right"/>
              <w:rPr>
                <w:i/>
                <w:snapToGrid w:val="0"/>
                <w:sz w:val="15"/>
                <w:lang w:eastAsia="sk-SK"/>
              </w:rPr>
            </w:pPr>
            <w:r w:rsidRPr="00297E92">
              <w:rPr>
                <w:i/>
                <w:snapToGrid w:val="0"/>
                <w:sz w:val="15"/>
                <w:lang w:eastAsia="sk-SK"/>
              </w:rPr>
              <w:t>107 739</w:t>
            </w:r>
          </w:p>
        </w:tc>
      </w:tr>
      <w:tr w:rsidR="00226748" w:rsidRPr="00297E92" w14:paraId="1F84C98C" w14:textId="77777777" w:rsidTr="00916357">
        <w:tc>
          <w:tcPr>
            <w:tcW w:w="3256" w:type="pct"/>
          </w:tcPr>
          <w:p w14:paraId="2DF3E7A3" w14:textId="77777777" w:rsidR="00226748" w:rsidRPr="00297E92" w:rsidRDefault="00226748" w:rsidP="00226748">
            <w:pPr>
              <w:ind w:firstLine="284"/>
              <w:rPr>
                <w:i/>
                <w:snapToGrid w:val="0"/>
                <w:sz w:val="15"/>
                <w:lang w:eastAsia="sk-SK"/>
              </w:rPr>
            </w:pPr>
            <w:r w:rsidRPr="00297E92">
              <w:rPr>
                <w:i/>
                <w:snapToGrid w:val="0"/>
                <w:sz w:val="15"/>
                <w:lang w:eastAsia="sk-SK"/>
              </w:rPr>
              <w:t>náklady na reprezentáciu</w:t>
            </w:r>
          </w:p>
        </w:tc>
        <w:tc>
          <w:tcPr>
            <w:tcW w:w="872" w:type="pct"/>
            <w:vAlign w:val="bottom"/>
          </w:tcPr>
          <w:p w14:paraId="010A1AFB" w14:textId="352EEF33" w:rsidR="00226748" w:rsidRPr="00297E92" w:rsidRDefault="00B331F9" w:rsidP="00226748">
            <w:pPr>
              <w:jc w:val="right"/>
              <w:rPr>
                <w:i/>
                <w:snapToGrid w:val="0"/>
                <w:sz w:val="15"/>
                <w:lang w:eastAsia="sk-SK"/>
              </w:rPr>
            </w:pPr>
            <w:r>
              <w:rPr>
                <w:i/>
                <w:snapToGrid w:val="0"/>
                <w:sz w:val="15"/>
                <w:lang w:eastAsia="sk-SK"/>
              </w:rPr>
              <w:t>132 265</w:t>
            </w:r>
          </w:p>
        </w:tc>
        <w:tc>
          <w:tcPr>
            <w:tcW w:w="872" w:type="pct"/>
            <w:vAlign w:val="bottom"/>
          </w:tcPr>
          <w:p w14:paraId="7BB9BC96" w14:textId="649B46CD" w:rsidR="00226748" w:rsidRPr="00297E92" w:rsidRDefault="00226748" w:rsidP="00226748">
            <w:pPr>
              <w:jc w:val="right"/>
              <w:rPr>
                <w:i/>
                <w:snapToGrid w:val="0"/>
                <w:sz w:val="15"/>
                <w:lang w:eastAsia="sk-SK"/>
              </w:rPr>
            </w:pPr>
            <w:r w:rsidRPr="00297E92">
              <w:rPr>
                <w:i/>
                <w:snapToGrid w:val="0"/>
                <w:sz w:val="15"/>
                <w:lang w:eastAsia="sk-SK"/>
              </w:rPr>
              <w:t>99 936</w:t>
            </w:r>
          </w:p>
        </w:tc>
      </w:tr>
      <w:tr w:rsidR="00226748" w:rsidRPr="00297E92" w14:paraId="2200AB79" w14:textId="77777777" w:rsidTr="00916357">
        <w:tc>
          <w:tcPr>
            <w:tcW w:w="3256" w:type="pct"/>
          </w:tcPr>
          <w:p w14:paraId="4434B309" w14:textId="77777777" w:rsidR="00226748" w:rsidRPr="00297E92" w:rsidRDefault="00226748" w:rsidP="00226748">
            <w:pPr>
              <w:ind w:firstLine="284"/>
              <w:rPr>
                <w:i/>
                <w:snapToGrid w:val="0"/>
                <w:sz w:val="15"/>
                <w:lang w:eastAsia="sk-SK"/>
              </w:rPr>
            </w:pPr>
            <w:r w:rsidRPr="00297E92">
              <w:rPr>
                <w:i/>
                <w:snapToGrid w:val="0"/>
                <w:sz w:val="15"/>
                <w:lang w:eastAsia="sk-SK"/>
              </w:rPr>
              <w:t>vývoz odpadov</w:t>
            </w:r>
          </w:p>
        </w:tc>
        <w:tc>
          <w:tcPr>
            <w:tcW w:w="872" w:type="pct"/>
            <w:vAlign w:val="bottom"/>
          </w:tcPr>
          <w:p w14:paraId="34C53C6F" w14:textId="33F8070E" w:rsidR="00226748" w:rsidRPr="00297E92" w:rsidRDefault="00B331F9" w:rsidP="00226748">
            <w:pPr>
              <w:jc w:val="right"/>
              <w:rPr>
                <w:i/>
                <w:snapToGrid w:val="0"/>
                <w:sz w:val="15"/>
                <w:lang w:eastAsia="sk-SK"/>
              </w:rPr>
            </w:pPr>
            <w:r>
              <w:rPr>
                <w:i/>
                <w:snapToGrid w:val="0"/>
                <w:sz w:val="15"/>
                <w:lang w:eastAsia="sk-SK"/>
              </w:rPr>
              <w:t>91 407</w:t>
            </w:r>
          </w:p>
        </w:tc>
        <w:tc>
          <w:tcPr>
            <w:tcW w:w="872" w:type="pct"/>
            <w:vAlign w:val="bottom"/>
          </w:tcPr>
          <w:p w14:paraId="0DAC31D7" w14:textId="4D338318" w:rsidR="00226748" w:rsidRPr="00297E92" w:rsidRDefault="00226748" w:rsidP="00226748">
            <w:pPr>
              <w:jc w:val="right"/>
              <w:rPr>
                <w:i/>
                <w:snapToGrid w:val="0"/>
                <w:sz w:val="15"/>
                <w:lang w:eastAsia="sk-SK"/>
              </w:rPr>
            </w:pPr>
            <w:r w:rsidRPr="00297E92">
              <w:rPr>
                <w:i/>
                <w:snapToGrid w:val="0"/>
                <w:sz w:val="15"/>
                <w:lang w:eastAsia="sk-SK"/>
              </w:rPr>
              <w:t>82 490</w:t>
            </w:r>
          </w:p>
        </w:tc>
      </w:tr>
      <w:tr w:rsidR="00226748" w:rsidRPr="00297E92" w14:paraId="7A5BB9C4" w14:textId="77777777" w:rsidTr="00916357">
        <w:tc>
          <w:tcPr>
            <w:tcW w:w="3256" w:type="pct"/>
          </w:tcPr>
          <w:p w14:paraId="0EBEF470" w14:textId="77777777" w:rsidR="00226748" w:rsidRPr="00297E92" w:rsidRDefault="00226748" w:rsidP="00226748">
            <w:pPr>
              <w:ind w:firstLine="284"/>
              <w:rPr>
                <w:i/>
                <w:snapToGrid w:val="0"/>
                <w:sz w:val="15"/>
                <w:lang w:eastAsia="sk-SK"/>
              </w:rPr>
            </w:pPr>
            <w:r w:rsidRPr="00297E92">
              <w:rPr>
                <w:i/>
                <w:snapToGrid w:val="0"/>
                <w:sz w:val="15"/>
                <w:lang w:eastAsia="sk-SK"/>
              </w:rPr>
              <w:t>nájomné</w:t>
            </w:r>
          </w:p>
        </w:tc>
        <w:tc>
          <w:tcPr>
            <w:tcW w:w="872" w:type="pct"/>
            <w:vAlign w:val="bottom"/>
          </w:tcPr>
          <w:p w14:paraId="4EB417FF" w14:textId="4C3915D8" w:rsidR="00226748" w:rsidRPr="00297E92" w:rsidRDefault="00B331F9" w:rsidP="00226748">
            <w:pPr>
              <w:jc w:val="right"/>
              <w:rPr>
                <w:i/>
                <w:snapToGrid w:val="0"/>
                <w:sz w:val="15"/>
                <w:lang w:eastAsia="sk-SK"/>
              </w:rPr>
            </w:pPr>
            <w:r>
              <w:rPr>
                <w:i/>
                <w:snapToGrid w:val="0"/>
                <w:sz w:val="15"/>
                <w:lang w:eastAsia="sk-SK"/>
              </w:rPr>
              <w:t>437 480</w:t>
            </w:r>
          </w:p>
        </w:tc>
        <w:tc>
          <w:tcPr>
            <w:tcW w:w="872" w:type="pct"/>
            <w:vAlign w:val="bottom"/>
          </w:tcPr>
          <w:p w14:paraId="6E096B06" w14:textId="4507EF69" w:rsidR="00226748" w:rsidRPr="00297E92" w:rsidRDefault="00226748" w:rsidP="00226748">
            <w:pPr>
              <w:jc w:val="right"/>
              <w:rPr>
                <w:i/>
                <w:snapToGrid w:val="0"/>
                <w:sz w:val="15"/>
                <w:lang w:eastAsia="sk-SK"/>
              </w:rPr>
            </w:pPr>
            <w:r w:rsidRPr="00297E92">
              <w:rPr>
                <w:i/>
                <w:snapToGrid w:val="0"/>
                <w:sz w:val="15"/>
                <w:lang w:eastAsia="sk-SK"/>
              </w:rPr>
              <w:t>405 844</w:t>
            </w:r>
          </w:p>
        </w:tc>
      </w:tr>
      <w:tr w:rsidR="00226748" w:rsidRPr="00297E92" w14:paraId="69CEE566" w14:textId="77777777" w:rsidTr="00916357">
        <w:tc>
          <w:tcPr>
            <w:tcW w:w="3256" w:type="pct"/>
          </w:tcPr>
          <w:p w14:paraId="2BF28652" w14:textId="77777777" w:rsidR="00226748" w:rsidRPr="00297E92" w:rsidRDefault="00226748" w:rsidP="00226748">
            <w:pPr>
              <w:ind w:firstLine="284"/>
              <w:rPr>
                <w:i/>
                <w:snapToGrid w:val="0"/>
                <w:sz w:val="15"/>
                <w:lang w:eastAsia="sk-SK"/>
              </w:rPr>
            </w:pPr>
            <w:r w:rsidRPr="00297E92">
              <w:rPr>
                <w:i/>
                <w:snapToGrid w:val="0"/>
                <w:sz w:val="15"/>
                <w:lang w:eastAsia="sk-SK"/>
              </w:rPr>
              <w:t>propagačné a reklamné služby</w:t>
            </w:r>
          </w:p>
        </w:tc>
        <w:tc>
          <w:tcPr>
            <w:tcW w:w="872" w:type="pct"/>
            <w:vAlign w:val="bottom"/>
          </w:tcPr>
          <w:p w14:paraId="1217C3D8" w14:textId="5C787738" w:rsidR="00226748" w:rsidRPr="00297E92" w:rsidRDefault="00B331F9" w:rsidP="00226748">
            <w:pPr>
              <w:jc w:val="right"/>
              <w:rPr>
                <w:i/>
                <w:snapToGrid w:val="0"/>
                <w:sz w:val="15"/>
                <w:lang w:eastAsia="sk-SK"/>
              </w:rPr>
            </w:pPr>
            <w:r>
              <w:rPr>
                <w:i/>
                <w:snapToGrid w:val="0"/>
                <w:sz w:val="15"/>
                <w:lang w:eastAsia="sk-SK"/>
              </w:rPr>
              <w:t>4 673 163</w:t>
            </w:r>
          </w:p>
        </w:tc>
        <w:tc>
          <w:tcPr>
            <w:tcW w:w="872" w:type="pct"/>
            <w:vAlign w:val="bottom"/>
          </w:tcPr>
          <w:p w14:paraId="34C0F6F5" w14:textId="148284A6" w:rsidR="00226748" w:rsidRPr="00297E92" w:rsidRDefault="00226748" w:rsidP="00226748">
            <w:pPr>
              <w:jc w:val="right"/>
              <w:rPr>
                <w:i/>
                <w:snapToGrid w:val="0"/>
                <w:sz w:val="15"/>
                <w:lang w:eastAsia="sk-SK"/>
              </w:rPr>
            </w:pPr>
            <w:r w:rsidRPr="00297E92">
              <w:rPr>
                <w:i/>
                <w:snapToGrid w:val="0"/>
                <w:sz w:val="15"/>
                <w:lang w:eastAsia="sk-SK"/>
              </w:rPr>
              <w:t>3 899 983</w:t>
            </w:r>
          </w:p>
        </w:tc>
      </w:tr>
      <w:tr w:rsidR="00226748" w:rsidRPr="00297E92" w14:paraId="0834348D" w14:textId="77777777" w:rsidTr="00916357">
        <w:tc>
          <w:tcPr>
            <w:tcW w:w="3256" w:type="pct"/>
          </w:tcPr>
          <w:p w14:paraId="41437670" w14:textId="77777777" w:rsidR="00226748" w:rsidRPr="00297E92" w:rsidRDefault="00226748" w:rsidP="00226748">
            <w:pPr>
              <w:ind w:firstLine="284"/>
              <w:rPr>
                <w:i/>
                <w:snapToGrid w:val="0"/>
                <w:sz w:val="15"/>
                <w:lang w:eastAsia="sk-SK"/>
              </w:rPr>
            </w:pPr>
            <w:r w:rsidRPr="00297E92">
              <w:rPr>
                <w:i/>
                <w:snapToGrid w:val="0"/>
                <w:sz w:val="15"/>
                <w:lang w:eastAsia="sk-SK"/>
              </w:rPr>
              <w:t>práce výpočtových organizácií</w:t>
            </w:r>
          </w:p>
        </w:tc>
        <w:tc>
          <w:tcPr>
            <w:tcW w:w="872" w:type="pct"/>
            <w:vAlign w:val="bottom"/>
          </w:tcPr>
          <w:p w14:paraId="54236E3E" w14:textId="6E279DF5" w:rsidR="00226748" w:rsidRPr="00297E92" w:rsidRDefault="00B331F9" w:rsidP="00226748">
            <w:pPr>
              <w:jc w:val="right"/>
              <w:rPr>
                <w:i/>
                <w:snapToGrid w:val="0"/>
                <w:sz w:val="15"/>
                <w:lang w:eastAsia="sk-SK"/>
              </w:rPr>
            </w:pPr>
            <w:r>
              <w:rPr>
                <w:i/>
                <w:snapToGrid w:val="0"/>
                <w:sz w:val="15"/>
                <w:lang w:eastAsia="sk-SK"/>
              </w:rPr>
              <w:t>192 956</w:t>
            </w:r>
          </w:p>
        </w:tc>
        <w:tc>
          <w:tcPr>
            <w:tcW w:w="872" w:type="pct"/>
            <w:vAlign w:val="bottom"/>
          </w:tcPr>
          <w:p w14:paraId="6E492C45" w14:textId="00E3AF0D" w:rsidR="00226748" w:rsidRPr="00297E92" w:rsidRDefault="00226748" w:rsidP="00226748">
            <w:pPr>
              <w:jc w:val="right"/>
              <w:rPr>
                <w:i/>
                <w:snapToGrid w:val="0"/>
                <w:sz w:val="15"/>
                <w:lang w:eastAsia="sk-SK"/>
              </w:rPr>
            </w:pPr>
            <w:r w:rsidRPr="00297E92">
              <w:rPr>
                <w:i/>
                <w:snapToGrid w:val="0"/>
                <w:sz w:val="15"/>
                <w:lang w:eastAsia="sk-SK"/>
              </w:rPr>
              <w:t>147 426</w:t>
            </w:r>
          </w:p>
        </w:tc>
      </w:tr>
      <w:tr w:rsidR="00226748" w:rsidRPr="00297E92" w14:paraId="49606FF2" w14:textId="77777777" w:rsidTr="00916357">
        <w:tc>
          <w:tcPr>
            <w:tcW w:w="3256" w:type="pct"/>
          </w:tcPr>
          <w:p w14:paraId="55D0C4D6" w14:textId="77777777" w:rsidR="00226748" w:rsidRPr="00297E92" w:rsidRDefault="00226748" w:rsidP="00226748">
            <w:pPr>
              <w:ind w:firstLine="284"/>
              <w:rPr>
                <w:i/>
                <w:snapToGrid w:val="0"/>
                <w:sz w:val="15"/>
                <w:lang w:eastAsia="sk-SK"/>
              </w:rPr>
            </w:pPr>
            <w:r w:rsidRPr="00297E92">
              <w:rPr>
                <w:i/>
                <w:snapToGrid w:val="0"/>
                <w:sz w:val="15"/>
                <w:lang w:eastAsia="sk-SK"/>
              </w:rPr>
              <w:t>poštovné a telekomunikačné služby</w:t>
            </w:r>
          </w:p>
        </w:tc>
        <w:tc>
          <w:tcPr>
            <w:tcW w:w="872" w:type="pct"/>
            <w:vAlign w:val="bottom"/>
          </w:tcPr>
          <w:p w14:paraId="451C27C0" w14:textId="39BF40B1" w:rsidR="00226748" w:rsidRPr="00297E92" w:rsidRDefault="00B331F9" w:rsidP="00226748">
            <w:pPr>
              <w:jc w:val="right"/>
              <w:rPr>
                <w:i/>
                <w:snapToGrid w:val="0"/>
                <w:sz w:val="15"/>
                <w:lang w:eastAsia="sk-SK"/>
              </w:rPr>
            </w:pPr>
            <w:r>
              <w:rPr>
                <w:i/>
                <w:snapToGrid w:val="0"/>
                <w:sz w:val="15"/>
                <w:lang w:eastAsia="sk-SK"/>
              </w:rPr>
              <w:t>164 092</w:t>
            </w:r>
          </w:p>
        </w:tc>
        <w:tc>
          <w:tcPr>
            <w:tcW w:w="872" w:type="pct"/>
            <w:vAlign w:val="bottom"/>
          </w:tcPr>
          <w:p w14:paraId="642DBAB4" w14:textId="79219E44" w:rsidR="00226748" w:rsidRPr="00297E92" w:rsidRDefault="00226748" w:rsidP="00226748">
            <w:pPr>
              <w:jc w:val="right"/>
              <w:rPr>
                <w:i/>
                <w:snapToGrid w:val="0"/>
                <w:sz w:val="15"/>
                <w:lang w:eastAsia="sk-SK"/>
              </w:rPr>
            </w:pPr>
            <w:r w:rsidRPr="00297E92">
              <w:rPr>
                <w:i/>
                <w:snapToGrid w:val="0"/>
                <w:sz w:val="15"/>
                <w:lang w:eastAsia="sk-SK"/>
              </w:rPr>
              <w:t>149 653</w:t>
            </w:r>
          </w:p>
        </w:tc>
      </w:tr>
      <w:tr w:rsidR="00226748" w:rsidRPr="00297E92" w14:paraId="5179FEA2" w14:textId="77777777" w:rsidTr="00916357">
        <w:tc>
          <w:tcPr>
            <w:tcW w:w="3256" w:type="pct"/>
          </w:tcPr>
          <w:p w14:paraId="13B3679D" w14:textId="510142FB" w:rsidR="00226748" w:rsidRPr="00297E92" w:rsidRDefault="002F7D41" w:rsidP="00226748">
            <w:pPr>
              <w:ind w:firstLine="284"/>
              <w:rPr>
                <w:i/>
                <w:snapToGrid w:val="0"/>
                <w:sz w:val="15"/>
                <w:lang w:eastAsia="sk-SK"/>
              </w:rPr>
            </w:pPr>
            <w:r w:rsidRPr="00297E92">
              <w:rPr>
                <w:i/>
                <w:snapToGrid w:val="0"/>
                <w:sz w:val="15"/>
                <w:lang w:eastAsia="sk-SK"/>
              </w:rPr>
              <w:t>S</w:t>
            </w:r>
            <w:r w:rsidR="00226748" w:rsidRPr="00297E92">
              <w:rPr>
                <w:i/>
                <w:snapToGrid w:val="0"/>
                <w:sz w:val="15"/>
                <w:lang w:eastAsia="sk-SK"/>
              </w:rPr>
              <w:t>točné</w:t>
            </w:r>
          </w:p>
        </w:tc>
        <w:tc>
          <w:tcPr>
            <w:tcW w:w="872" w:type="pct"/>
            <w:vAlign w:val="bottom"/>
          </w:tcPr>
          <w:p w14:paraId="649ABD90" w14:textId="19C18573" w:rsidR="00226748" w:rsidRPr="00297E92" w:rsidRDefault="00B331F9" w:rsidP="00226748">
            <w:pPr>
              <w:jc w:val="right"/>
              <w:rPr>
                <w:i/>
                <w:snapToGrid w:val="0"/>
                <w:sz w:val="15"/>
                <w:lang w:eastAsia="sk-SK"/>
              </w:rPr>
            </w:pPr>
            <w:r>
              <w:rPr>
                <w:i/>
                <w:snapToGrid w:val="0"/>
                <w:sz w:val="15"/>
                <w:lang w:eastAsia="sk-SK"/>
              </w:rPr>
              <w:t>150 208</w:t>
            </w:r>
          </w:p>
        </w:tc>
        <w:tc>
          <w:tcPr>
            <w:tcW w:w="872" w:type="pct"/>
            <w:vAlign w:val="bottom"/>
          </w:tcPr>
          <w:p w14:paraId="1F671AC0" w14:textId="3029523D" w:rsidR="00226748" w:rsidRPr="00297E92" w:rsidRDefault="00226748" w:rsidP="00226748">
            <w:pPr>
              <w:jc w:val="right"/>
              <w:rPr>
                <w:i/>
                <w:snapToGrid w:val="0"/>
                <w:sz w:val="15"/>
                <w:lang w:eastAsia="sk-SK"/>
              </w:rPr>
            </w:pPr>
            <w:r w:rsidRPr="00297E92">
              <w:rPr>
                <w:i/>
                <w:snapToGrid w:val="0"/>
                <w:sz w:val="15"/>
                <w:lang w:eastAsia="sk-SK"/>
              </w:rPr>
              <w:t>141 128</w:t>
            </w:r>
          </w:p>
        </w:tc>
      </w:tr>
      <w:tr w:rsidR="00226748" w:rsidRPr="00297E92" w14:paraId="5B7B939E" w14:textId="77777777" w:rsidTr="00916357">
        <w:tc>
          <w:tcPr>
            <w:tcW w:w="3256" w:type="pct"/>
          </w:tcPr>
          <w:p w14:paraId="502A603F" w14:textId="77777777" w:rsidR="00226748" w:rsidRPr="00297E92" w:rsidRDefault="00226748" w:rsidP="00226748">
            <w:pPr>
              <w:ind w:firstLine="284"/>
              <w:rPr>
                <w:i/>
                <w:snapToGrid w:val="0"/>
                <w:sz w:val="15"/>
                <w:lang w:eastAsia="sk-SK"/>
              </w:rPr>
            </w:pPr>
            <w:r w:rsidRPr="00297E92">
              <w:rPr>
                <w:i/>
                <w:snapToGrid w:val="0"/>
                <w:sz w:val="15"/>
                <w:lang w:eastAsia="sk-SK"/>
              </w:rPr>
              <w:t>parkovné, diaľničné poplatky</w:t>
            </w:r>
          </w:p>
        </w:tc>
        <w:tc>
          <w:tcPr>
            <w:tcW w:w="872" w:type="pct"/>
            <w:vAlign w:val="bottom"/>
          </w:tcPr>
          <w:p w14:paraId="04BB3119" w14:textId="3C44B03F" w:rsidR="00226748" w:rsidRPr="00297E92" w:rsidRDefault="00B331F9" w:rsidP="00226748">
            <w:pPr>
              <w:jc w:val="right"/>
              <w:rPr>
                <w:i/>
                <w:snapToGrid w:val="0"/>
                <w:sz w:val="15"/>
                <w:lang w:eastAsia="sk-SK"/>
              </w:rPr>
            </w:pPr>
            <w:r>
              <w:rPr>
                <w:i/>
                <w:snapToGrid w:val="0"/>
                <w:sz w:val="15"/>
                <w:lang w:eastAsia="sk-SK"/>
              </w:rPr>
              <w:t>280 356</w:t>
            </w:r>
          </w:p>
        </w:tc>
        <w:tc>
          <w:tcPr>
            <w:tcW w:w="872" w:type="pct"/>
            <w:vAlign w:val="bottom"/>
          </w:tcPr>
          <w:p w14:paraId="1C574841" w14:textId="322A42AB" w:rsidR="00226748" w:rsidRPr="00297E92" w:rsidRDefault="00226748" w:rsidP="00226748">
            <w:pPr>
              <w:jc w:val="right"/>
              <w:rPr>
                <w:i/>
                <w:snapToGrid w:val="0"/>
                <w:sz w:val="15"/>
                <w:lang w:eastAsia="sk-SK"/>
              </w:rPr>
            </w:pPr>
            <w:r w:rsidRPr="00297E92">
              <w:rPr>
                <w:i/>
                <w:snapToGrid w:val="0"/>
                <w:sz w:val="15"/>
                <w:lang w:eastAsia="sk-SK"/>
              </w:rPr>
              <w:t>226 758</w:t>
            </w:r>
          </w:p>
        </w:tc>
      </w:tr>
      <w:tr w:rsidR="00226748" w:rsidRPr="00297E92" w14:paraId="7D572189" w14:textId="77777777" w:rsidTr="00916357">
        <w:tc>
          <w:tcPr>
            <w:tcW w:w="3256" w:type="pct"/>
          </w:tcPr>
          <w:p w14:paraId="2EDB0278" w14:textId="77777777" w:rsidR="00226748" w:rsidRPr="00297E92" w:rsidRDefault="00226748" w:rsidP="00226748">
            <w:pPr>
              <w:ind w:firstLine="284"/>
              <w:rPr>
                <w:i/>
                <w:snapToGrid w:val="0"/>
                <w:sz w:val="15"/>
                <w:lang w:eastAsia="sk-SK"/>
              </w:rPr>
            </w:pPr>
            <w:r w:rsidRPr="00297E92">
              <w:rPr>
                <w:i/>
                <w:snapToGrid w:val="0"/>
                <w:sz w:val="15"/>
                <w:lang w:eastAsia="sk-SK"/>
              </w:rPr>
              <w:t>pranie bielizne</w:t>
            </w:r>
          </w:p>
        </w:tc>
        <w:tc>
          <w:tcPr>
            <w:tcW w:w="872" w:type="pct"/>
            <w:vAlign w:val="bottom"/>
          </w:tcPr>
          <w:p w14:paraId="22FA88EB" w14:textId="1A4C7589" w:rsidR="00226748" w:rsidRPr="00297E92" w:rsidRDefault="00B331F9" w:rsidP="00226748">
            <w:pPr>
              <w:jc w:val="right"/>
              <w:rPr>
                <w:i/>
                <w:snapToGrid w:val="0"/>
                <w:sz w:val="15"/>
                <w:lang w:eastAsia="sk-SK"/>
              </w:rPr>
            </w:pPr>
            <w:r>
              <w:rPr>
                <w:i/>
                <w:snapToGrid w:val="0"/>
                <w:sz w:val="15"/>
                <w:lang w:eastAsia="sk-SK"/>
              </w:rPr>
              <w:t>60 749</w:t>
            </w:r>
          </w:p>
        </w:tc>
        <w:tc>
          <w:tcPr>
            <w:tcW w:w="872" w:type="pct"/>
            <w:vAlign w:val="bottom"/>
          </w:tcPr>
          <w:p w14:paraId="00635240" w14:textId="0245D354" w:rsidR="00226748" w:rsidRPr="00297E92" w:rsidRDefault="00226748" w:rsidP="00226748">
            <w:pPr>
              <w:jc w:val="right"/>
              <w:rPr>
                <w:i/>
                <w:snapToGrid w:val="0"/>
                <w:sz w:val="15"/>
                <w:lang w:eastAsia="sk-SK"/>
              </w:rPr>
            </w:pPr>
            <w:r w:rsidRPr="00297E92">
              <w:rPr>
                <w:i/>
                <w:snapToGrid w:val="0"/>
                <w:sz w:val="15"/>
                <w:lang w:eastAsia="sk-SK"/>
              </w:rPr>
              <w:t>55 791</w:t>
            </w:r>
          </w:p>
        </w:tc>
      </w:tr>
      <w:tr w:rsidR="00226748" w:rsidRPr="00297E92" w14:paraId="7288C18B" w14:textId="77777777" w:rsidTr="00916357">
        <w:tc>
          <w:tcPr>
            <w:tcW w:w="3256" w:type="pct"/>
          </w:tcPr>
          <w:p w14:paraId="12AE7F22" w14:textId="77777777" w:rsidR="00226748" w:rsidRPr="00297E92" w:rsidRDefault="00226748" w:rsidP="00226748">
            <w:pPr>
              <w:ind w:firstLine="284"/>
              <w:rPr>
                <w:i/>
                <w:snapToGrid w:val="0"/>
                <w:sz w:val="15"/>
                <w:lang w:eastAsia="sk-SK"/>
              </w:rPr>
            </w:pPr>
            <w:r w:rsidRPr="00297E92">
              <w:rPr>
                <w:i/>
                <w:snapToGrid w:val="0"/>
                <w:sz w:val="15"/>
                <w:lang w:eastAsia="sk-SK"/>
              </w:rPr>
              <w:t>upratovacie služby</w:t>
            </w:r>
          </w:p>
        </w:tc>
        <w:tc>
          <w:tcPr>
            <w:tcW w:w="872" w:type="pct"/>
            <w:vAlign w:val="bottom"/>
          </w:tcPr>
          <w:p w14:paraId="4B4FEEAD" w14:textId="4BC8E6BA" w:rsidR="00226748" w:rsidRPr="00297E92" w:rsidRDefault="00B331F9" w:rsidP="00226748">
            <w:pPr>
              <w:jc w:val="right"/>
              <w:rPr>
                <w:i/>
                <w:snapToGrid w:val="0"/>
                <w:sz w:val="15"/>
                <w:lang w:eastAsia="sk-SK"/>
              </w:rPr>
            </w:pPr>
            <w:r>
              <w:rPr>
                <w:i/>
                <w:snapToGrid w:val="0"/>
                <w:sz w:val="15"/>
                <w:lang w:eastAsia="sk-SK"/>
              </w:rPr>
              <w:t>3 528</w:t>
            </w:r>
          </w:p>
        </w:tc>
        <w:tc>
          <w:tcPr>
            <w:tcW w:w="872" w:type="pct"/>
            <w:vAlign w:val="bottom"/>
          </w:tcPr>
          <w:p w14:paraId="54844CF2" w14:textId="754843AA" w:rsidR="00226748" w:rsidRPr="00297E92" w:rsidRDefault="00226748" w:rsidP="00226748">
            <w:pPr>
              <w:jc w:val="right"/>
              <w:rPr>
                <w:i/>
                <w:snapToGrid w:val="0"/>
                <w:sz w:val="15"/>
                <w:lang w:eastAsia="sk-SK"/>
              </w:rPr>
            </w:pPr>
            <w:r w:rsidRPr="00297E92">
              <w:rPr>
                <w:i/>
                <w:snapToGrid w:val="0"/>
                <w:sz w:val="15"/>
                <w:lang w:eastAsia="sk-SK"/>
              </w:rPr>
              <w:t>168 397</w:t>
            </w:r>
          </w:p>
        </w:tc>
      </w:tr>
      <w:tr w:rsidR="00226748" w:rsidRPr="00297E92" w14:paraId="6334EE6B" w14:textId="77777777" w:rsidTr="00916357">
        <w:tc>
          <w:tcPr>
            <w:tcW w:w="3256" w:type="pct"/>
          </w:tcPr>
          <w:p w14:paraId="0375E557" w14:textId="71C1388F" w:rsidR="00226748" w:rsidRPr="00297E92" w:rsidRDefault="002F7D41" w:rsidP="00226748">
            <w:pPr>
              <w:ind w:firstLine="284"/>
              <w:rPr>
                <w:i/>
                <w:snapToGrid w:val="0"/>
                <w:sz w:val="15"/>
                <w:lang w:eastAsia="sk-SK"/>
              </w:rPr>
            </w:pPr>
            <w:r w:rsidRPr="00297E92">
              <w:rPr>
                <w:i/>
                <w:snapToGrid w:val="0"/>
                <w:sz w:val="15"/>
                <w:lang w:eastAsia="sk-SK"/>
              </w:rPr>
              <w:t>S</w:t>
            </w:r>
            <w:r w:rsidR="00226748" w:rsidRPr="00297E92">
              <w:rPr>
                <w:i/>
                <w:snapToGrid w:val="0"/>
                <w:sz w:val="15"/>
                <w:lang w:eastAsia="sk-SK"/>
              </w:rPr>
              <w:t>kladovanie</w:t>
            </w:r>
          </w:p>
        </w:tc>
        <w:tc>
          <w:tcPr>
            <w:tcW w:w="872" w:type="pct"/>
            <w:vAlign w:val="bottom"/>
          </w:tcPr>
          <w:p w14:paraId="5CEBE730" w14:textId="7058B648" w:rsidR="00226748" w:rsidRPr="00297E92" w:rsidRDefault="00B331F9" w:rsidP="00226748">
            <w:pPr>
              <w:jc w:val="right"/>
              <w:rPr>
                <w:i/>
                <w:snapToGrid w:val="0"/>
                <w:sz w:val="15"/>
                <w:lang w:eastAsia="sk-SK"/>
              </w:rPr>
            </w:pPr>
            <w:r>
              <w:rPr>
                <w:i/>
                <w:snapToGrid w:val="0"/>
                <w:sz w:val="15"/>
                <w:lang w:eastAsia="sk-SK"/>
              </w:rPr>
              <w:t>386 412</w:t>
            </w:r>
          </w:p>
        </w:tc>
        <w:tc>
          <w:tcPr>
            <w:tcW w:w="872" w:type="pct"/>
            <w:vAlign w:val="bottom"/>
          </w:tcPr>
          <w:p w14:paraId="6110F932" w14:textId="1655ED28" w:rsidR="00226748" w:rsidRPr="00297E92" w:rsidRDefault="00226748" w:rsidP="00226748">
            <w:pPr>
              <w:jc w:val="right"/>
              <w:rPr>
                <w:i/>
                <w:snapToGrid w:val="0"/>
                <w:sz w:val="15"/>
                <w:lang w:eastAsia="sk-SK"/>
              </w:rPr>
            </w:pPr>
            <w:r w:rsidRPr="00297E92">
              <w:rPr>
                <w:i/>
                <w:snapToGrid w:val="0"/>
                <w:sz w:val="15"/>
                <w:lang w:eastAsia="sk-SK"/>
              </w:rPr>
              <w:t>-</w:t>
            </w:r>
          </w:p>
        </w:tc>
      </w:tr>
      <w:tr w:rsidR="00226748" w:rsidRPr="00297E92" w14:paraId="21C2558D" w14:textId="77777777" w:rsidTr="00916357">
        <w:tc>
          <w:tcPr>
            <w:tcW w:w="3256" w:type="pct"/>
          </w:tcPr>
          <w:p w14:paraId="00AB775C" w14:textId="77777777" w:rsidR="00226748" w:rsidRPr="00297E92" w:rsidRDefault="00226748" w:rsidP="00226748">
            <w:pPr>
              <w:ind w:firstLine="284"/>
              <w:rPr>
                <w:i/>
                <w:snapToGrid w:val="0"/>
                <w:sz w:val="15"/>
                <w:lang w:eastAsia="sk-SK"/>
              </w:rPr>
            </w:pPr>
            <w:r w:rsidRPr="00297E92">
              <w:rPr>
                <w:i/>
                <w:snapToGrid w:val="0"/>
                <w:sz w:val="15"/>
                <w:lang w:eastAsia="sk-SK"/>
              </w:rPr>
              <w:t>právne služby., poradenstvo a audit</w:t>
            </w:r>
          </w:p>
        </w:tc>
        <w:tc>
          <w:tcPr>
            <w:tcW w:w="872" w:type="pct"/>
            <w:vAlign w:val="bottom"/>
          </w:tcPr>
          <w:p w14:paraId="4D0EBAE5" w14:textId="7977DAE3" w:rsidR="00226748" w:rsidRPr="00297E92" w:rsidRDefault="00B331F9" w:rsidP="00226748">
            <w:pPr>
              <w:jc w:val="right"/>
              <w:rPr>
                <w:i/>
                <w:snapToGrid w:val="0"/>
                <w:sz w:val="15"/>
                <w:lang w:eastAsia="sk-SK"/>
              </w:rPr>
            </w:pPr>
            <w:r>
              <w:rPr>
                <w:i/>
                <w:snapToGrid w:val="0"/>
                <w:sz w:val="15"/>
                <w:lang w:eastAsia="sk-SK"/>
              </w:rPr>
              <w:t>577 755</w:t>
            </w:r>
          </w:p>
        </w:tc>
        <w:tc>
          <w:tcPr>
            <w:tcW w:w="872" w:type="pct"/>
            <w:vAlign w:val="bottom"/>
          </w:tcPr>
          <w:p w14:paraId="4924BF0E" w14:textId="061541FC" w:rsidR="00226748" w:rsidRPr="00297E92" w:rsidRDefault="00226748" w:rsidP="00226748">
            <w:pPr>
              <w:jc w:val="right"/>
              <w:rPr>
                <w:i/>
                <w:snapToGrid w:val="0"/>
                <w:sz w:val="15"/>
                <w:lang w:eastAsia="sk-SK"/>
              </w:rPr>
            </w:pPr>
            <w:r w:rsidRPr="00297E92">
              <w:rPr>
                <w:i/>
                <w:snapToGrid w:val="0"/>
                <w:sz w:val="15"/>
                <w:lang w:eastAsia="sk-SK"/>
              </w:rPr>
              <w:t>480 351</w:t>
            </w:r>
          </w:p>
        </w:tc>
      </w:tr>
      <w:tr w:rsidR="00226748" w:rsidRPr="00297E92" w14:paraId="2B8A9B58" w14:textId="77777777" w:rsidTr="00916357">
        <w:tc>
          <w:tcPr>
            <w:tcW w:w="3256" w:type="pct"/>
          </w:tcPr>
          <w:p w14:paraId="3758D76B" w14:textId="77777777" w:rsidR="00226748" w:rsidRPr="00297E92" w:rsidRDefault="00226748" w:rsidP="00226748">
            <w:pPr>
              <w:ind w:firstLine="284"/>
              <w:rPr>
                <w:i/>
                <w:snapToGrid w:val="0"/>
                <w:sz w:val="15"/>
                <w:lang w:eastAsia="sk-SK"/>
              </w:rPr>
            </w:pPr>
            <w:r w:rsidRPr="00297E92">
              <w:rPr>
                <w:i/>
                <w:snapToGrid w:val="0"/>
                <w:sz w:val="15"/>
                <w:lang w:eastAsia="sk-SK"/>
              </w:rPr>
              <w:t>ostatné</w:t>
            </w:r>
          </w:p>
        </w:tc>
        <w:tc>
          <w:tcPr>
            <w:tcW w:w="872" w:type="pct"/>
            <w:vAlign w:val="bottom"/>
          </w:tcPr>
          <w:p w14:paraId="664CEB80" w14:textId="60BE838B" w:rsidR="00226748" w:rsidRPr="00297E92" w:rsidRDefault="002F7D41" w:rsidP="00226748">
            <w:pPr>
              <w:jc w:val="right"/>
              <w:rPr>
                <w:i/>
                <w:snapToGrid w:val="0"/>
                <w:sz w:val="15"/>
                <w:lang w:eastAsia="sk-SK"/>
              </w:rPr>
            </w:pPr>
            <w:r>
              <w:rPr>
                <w:i/>
                <w:snapToGrid w:val="0"/>
                <w:sz w:val="15"/>
                <w:lang w:eastAsia="sk-SK"/>
              </w:rPr>
              <w:t>3 742 600</w:t>
            </w:r>
          </w:p>
        </w:tc>
        <w:tc>
          <w:tcPr>
            <w:tcW w:w="872" w:type="pct"/>
            <w:vAlign w:val="bottom"/>
          </w:tcPr>
          <w:p w14:paraId="2FF38037" w14:textId="71FBED5D" w:rsidR="00226748" w:rsidRPr="00297E92" w:rsidRDefault="00226748" w:rsidP="00226748">
            <w:pPr>
              <w:jc w:val="right"/>
              <w:rPr>
                <w:i/>
                <w:snapToGrid w:val="0"/>
                <w:sz w:val="15"/>
                <w:lang w:eastAsia="sk-SK"/>
              </w:rPr>
            </w:pPr>
            <w:r w:rsidRPr="00297E92">
              <w:rPr>
                <w:i/>
                <w:snapToGrid w:val="0"/>
                <w:sz w:val="15"/>
                <w:lang w:eastAsia="sk-SK"/>
              </w:rPr>
              <w:t>4 595 654</w:t>
            </w:r>
          </w:p>
        </w:tc>
      </w:tr>
    </w:tbl>
    <w:p w14:paraId="7F763EE1" w14:textId="77777777" w:rsidR="00916357" w:rsidRPr="00297E92" w:rsidRDefault="00916357" w:rsidP="00916357">
      <w:pPr>
        <w:rPr>
          <w:highlight w:val="yellow"/>
        </w:rPr>
      </w:pPr>
    </w:p>
    <w:p w14:paraId="76573B9D" w14:textId="77777777" w:rsidR="008B4D2C" w:rsidRPr="00297E92" w:rsidRDefault="0073474A" w:rsidP="00F01D36">
      <w:pPr>
        <w:pStyle w:val="Nadpis3"/>
        <w:numPr>
          <w:ilvl w:val="2"/>
          <w:numId w:val="11"/>
        </w:numPr>
      </w:pPr>
      <w:r w:rsidRPr="00297E92">
        <w:t>Náklady za služby, ostatné náklady z hospodárskej činnosti, finančné náklady a náklady výnimočného rozsahu alebo výskytu</w:t>
      </w:r>
    </w:p>
    <w:p w14:paraId="0B96FC3C" w14:textId="77777777" w:rsidR="00916553" w:rsidRPr="00297E92" w:rsidRDefault="00916553" w:rsidP="0088528F"/>
    <w:tbl>
      <w:tblPr>
        <w:tblW w:w="5000" w:type="pct"/>
        <w:tblBorders>
          <w:top w:val="single" w:sz="8" w:space="0" w:color="auto"/>
          <w:bottom w:val="single" w:sz="8" w:space="0" w:color="auto"/>
        </w:tblBorders>
        <w:tblLook w:val="0000" w:firstRow="0" w:lastRow="0" w:firstColumn="0" w:lastColumn="0" w:noHBand="0" w:noVBand="0"/>
      </w:tblPr>
      <w:tblGrid>
        <w:gridCol w:w="5944"/>
        <w:gridCol w:w="1564"/>
        <w:gridCol w:w="1562"/>
      </w:tblGrid>
      <w:tr w:rsidR="00BF6FD9" w:rsidRPr="00297E92" w14:paraId="07557F3A" w14:textId="77777777" w:rsidTr="00BF6FD9">
        <w:tc>
          <w:tcPr>
            <w:tcW w:w="3277" w:type="pct"/>
            <w:tcBorders>
              <w:top w:val="single" w:sz="8" w:space="0" w:color="auto"/>
              <w:bottom w:val="single" w:sz="4" w:space="0" w:color="auto"/>
            </w:tcBorders>
          </w:tcPr>
          <w:p w14:paraId="3A574990" w14:textId="77777777" w:rsidR="00BF6FD9" w:rsidRPr="00297E92" w:rsidRDefault="00BF6FD9" w:rsidP="0088528F">
            <w:pPr>
              <w:jc w:val="left"/>
              <w:rPr>
                <w:b/>
                <w:i/>
                <w:sz w:val="15"/>
                <w:szCs w:val="15"/>
              </w:rPr>
            </w:pPr>
            <w:r w:rsidRPr="00297E92">
              <w:rPr>
                <w:b/>
                <w:i/>
                <w:sz w:val="15"/>
                <w:szCs w:val="15"/>
              </w:rPr>
              <w:t>Položka</w:t>
            </w:r>
          </w:p>
        </w:tc>
        <w:tc>
          <w:tcPr>
            <w:tcW w:w="862" w:type="pct"/>
            <w:tcBorders>
              <w:top w:val="single" w:sz="8" w:space="0" w:color="auto"/>
              <w:bottom w:val="single" w:sz="4" w:space="0" w:color="auto"/>
            </w:tcBorders>
          </w:tcPr>
          <w:p w14:paraId="41ADE2E4" w14:textId="68CE077D" w:rsidR="00BF6FD9" w:rsidRPr="00297E92" w:rsidRDefault="00BF6FD9" w:rsidP="0088528F">
            <w:pPr>
              <w:jc w:val="center"/>
              <w:rPr>
                <w:b/>
                <w:i/>
                <w:sz w:val="15"/>
                <w:szCs w:val="15"/>
              </w:rPr>
            </w:pPr>
            <w:r w:rsidRPr="00297E92">
              <w:rPr>
                <w:b/>
                <w:i/>
                <w:sz w:val="15"/>
                <w:szCs w:val="15"/>
              </w:rPr>
              <w:t>201</w:t>
            </w:r>
            <w:r w:rsidR="00226748">
              <w:rPr>
                <w:b/>
                <w:i/>
                <w:sz w:val="15"/>
                <w:szCs w:val="15"/>
              </w:rPr>
              <w:t>6</w:t>
            </w:r>
          </w:p>
        </w:tc>
        <w:tc>
          <w:tcPr>
            <w:tcW w:w="861" w:type="pct"/>
            <w:tcBorders>
              <w:top w:val="single" w:sz="8" w:space="0" w:color="auto"/>
              <w:bottom w:val="single" w:sz="4" w:space="0" w:color="auto"/>
            </w:tcBorders>
          </w:tcPr>
          <w:p w14:paraId="46E62CE7" w14:textId="4302263E" w:rsidR="00BF6FD9" w:rsidRPr="00297E92" w:rsidRDefault="00BF6FD9" w:rsidP="0088528F">
            <w:pPr>
              <w:jc w:val="center"/>
              <w:rPr>
                <w:b/>
                <w:i/>
                <w:sz w:val="15"/>
                <w:szCs w:val="15"/>
              </w:rPr>
            </w:pPr>
            <w:r w:rsidRPr="00297E92">
              <w:rPr>
                <w:b/>
                <w:i/>
                <w:sz w:val="15"/>
                <w:szCs w:val="15"/>
              </w:rPr>
              <w:t>201</w:t>
            </w:r>
            <w:r w:rsidR="00226748">
              <w:rPr>
                <w:b/>
                <w:i/>
                <w:sz w:val="15"/>
                <w:szCs w:val="15"/>
              </w:rPr>
              <w:t>5</w:t>
            </w:r>
          </w:p>
        </w:tc>
      </w:tr>
      <w:tr w:rsidR="00226748" w:rsidRPr="00297E92" w14:paraId="7E115546" w14:textId="77777777" w:rsidTr="00BF6FD9">
        <w:tc>
          <w:tcPr>
            <w:tcW w:w="3277" w:type="pct"/>
            <w:tcBorders>
              <w:top w:val="single" w:sz="4" w:space="0" w:color="auto"/>
            </w:tcBorders>
          </w:tcPr>
          <w:p w14:paraId="75FE775C" w14:textId="695A9617" w:rsidR="00226748" w:rsidRPr="00297E92" w:rsidRDefault="00226748">
            <w:pPr>
              <w:jc w:val="left"/>
              <w:rPr>
                <w:snapToGrid w:val="0"/>
                <w:sz w:val="15"/>
                <w:lang w:eastAsia="sk-SK"/>
              </w:rPr>
            </w:pPr>
            <w:r w:rsidRPr="00297E92">
              <w:rPr>
                <w:snapToGrid w:val="0"/>
                <w:sz w:val="15"/>
                <w:lang w:eastAsia="sk-SK"/>
              </w:rPr>
              <w:t>Náklady za poskytnuté služby</w:t>
            </w:r>
          </w:p>
        </w:tc>
        <w:tc>
          <w:tcPr>
            <w:tcW w:w="862" w:type="pct"/>
            <w:tcBorders>
              <w:top w:val="single" w:sz="4" w:space="0" w:color="auto"/>
            </w:tcBorders>
            <w:vAlign w:val="bottom"/>
          </w:tcPr>
          <w:p w14:paraId="3E35F377" w14:textId="07C96855" w:rsidR="00226748" w:rsidRPr="00297E92" w:rsidRDefault="00C85DFF">
            <w:pPr>
              <w:jc w:val="right"/>
              <w:rPr>
                <w:snapToGrid w:val="0"/>
                <w:sz w:val="15"/>
                <w:lang w:eastAsia="sk-SK"/>
              </w:rPr>
            </w:pPr>
            <w:r>
              <w:rPr>
                <w:snapToGrid w:val="0"/>
                <w:sz w:val="15"/>
                <w:lang w:eastAsia="sk-SK"/>
              </w:rPr>
              <w:t>93 27</w:t>
            </w:r>
            <w:r w:rsidR="001717AC">
              <w:rPr>
                <w:snapToGrid w:val="0"/>
                <w:sz w:val="15"/>
                <w:lang w:eastAsia="sk-SK"/>
              </w:rPr>
              <w:t>2</w:t>
            </w:r>
          </w:p>
        </w:tc>
        <w:tc>
          <w:tcPr>
            <w:tcW w:w="861" w:type="pct"/>
            <w:tcBorders>
              <w:top w:val="single" w:sz="4" w:space="0" w:color="auto"/>
            </w:tcBorders>
            <w:vAlign w:val="bottom"/>
          </w:tcPr>
          <w:p w14:paraId="36C9FD90" w14:textId="6B02ED12" w:rsidR="00226748" w:rsidRPr="00297E92" w:rsidRDefault="00226748" w:rsidP="00226748">
            <w:pPr>
              <w:jc w:val="right"/>
              <w:rPr>
                <w:snapToGrid w:val="0"/>
                <w:sz w:val="15"/>
                <w:lang w:eastAsia="sk-SK"/>
              </w:rPr>
            </w:pPr>
            <w:r w:rsidRPr="00297E92">
              <w:rPr>
                <w:snapToGrid w:val="0"/>
                <w:sz w:val="15"/>
                <w:lang w:eastAsia="sk-SK"/>
              </w:rPr>
              <w:t> 73 000</w:t>
            </w:r>
          </w:p>
        </w:tc>
      </w:tr>
      <w:tr w:rsidR="00226748" w:rsidRPr="00297E92" w14:paraId="6F816812" w14:textId="77777777" w:rsidTr="00BF6FD9">
        <w:tc>
          <w:tcPr>
            <w:tcW w:w="3277" w:type="pct"/>
          </w:tcPr>
          <w:p w14:paraId="7A016812" w14:textId="77777777" w:rsidR="00226748" w:rsidRPr="00297E92" w:rsidRDefault="00226748" w:rsidP="00226748">
            <w:pPr>
              <w:ind w:left="176"/>
              <w:jc w:val="left"/>
              <w:rPr>
                <w:i/>
                <w:snapToGrid w:val="0"/>
                <w:sz w:val="15"/>
                <w:lang w:eastAsia="sk-SK"/>
              </w:rPr>
            </w:pPr>
            <w:r w:rsidRPr="00297E92">
              <w:rPr>
                <w:i/>
                <w:sz w:val="15"/>
              </w:rPr>
              <w:t>Náklady voči audítorovi, audítorskej spoločnosti, z toho:</w:t>
            </w:r>
          </w:p>
        </w:tc>
        <w:tc>
          <w:tcPr>
            <w:tcW w:w="862" w:type="pct"/>
            <w:vAlign w:val="bottom"/>
          </w:tcPr>
          <w:p w14:paraId="23026E4E" w14:textId="77777777" w:rsidR="00226748" w:rsidRPr="00297E92" w:rsidRDefault="00226748" w:rsidP="00226748">
            <w:pPr>
              <w:jc w:val="right"/>
              <w:rPr>
                <w:i/>
                <w:snapToGrid w:val="0"/>
                <w:sz w:val="15"/>
                <w:lang w:eastAsia="sk-SK"/>
              </w:rPr>
            </w:pPr>
          </w:p>
        </w:tc>
        <w:tc>
          <w:tcPr>
            <w:tcW w:w="861" w:type="pct"/>
            <w:vAlign w:val="bottom"/>
          </w:tcPr>
          <w:p w14:paraId="2F4E723D" w14:textId="77777777" w:rsidR="00226748" w:rsidRPr="00297E92" w:rsidRDefault="00226748" w:rsidP="00226748">
            <w:pPr>
              <w:jc w:val="right"/>
              <w:rPr>
                <w:i/>
                <w:snapToGrid w:val="0"/>
                <w:sz w:val="15"/>
                <w:lang w:eastAsia="sk-SK"/>
              </w:rPr>
            </w:pPr>
          </w:p>
        </w:tc>
      </w:tr>
      <w:tr w:rsidR="00226748" w:rsidRPr="00297E92" w14:paraId="2EB9781C" w14:textId="77777777" w:rsidTr="00BF6FD9">
        <w:tc>
          <w:tcPr>
            <w:tcW w:w="3277" w:type="pct"/>
          </w:tcPr>
          <w:p w14:paraId="5282798B" w14:textId="77777777" w:rsidR="00226748" w:rsidRPr="00297E92" w:rsidRDefault="00226748" w:rsidP="00226748">
            <w:pPr>
              <w:ind w:left="318"/>
              <w:jc w:val="left"/>
              <w:rPr>
                <w:i/>
                <w:sz w:val="15"/>
              </w:rPr>
            </w:pPr>
            <w:r w:rsidRPr="00297E92">
              <w:rPr>
                <w:i/>
                <w:sz w:val="15"/>
              </w:rPr>
              <w:t>náklady na overenie individuálnej účtovnej závierky</w:t>
            </w:r>
          </w:p>
        </w:tc>
        <w:tc>
          <w:tcPr>
            <w:tcW w:w="862" w:type="pct"/>
            <w:vAlign w:val="bottom"/>
          </w:tcPr>
          <w:p w14:paraId="727D9ED6" w14:textId="6A4DB077" w:rsidR="00226748" w:rsidRPr="00297E92" w:rsidRDefault="00C85DFF" w:rsidP="00226748">
            <w:pPr>
              <w:jc w:val="right"/>
              <w:rPr>
                <w:i/>
                <w:snapToGrid w:val="0"/>
                <w:sz w:val="15"/>
                <w:lang w:eastAsia="sk-SK"/>
              </w:rPr>
            </w:pPr>
            <w:r>
              <w:rPr>
                <w:i/>
                <w:snapToGrid w:val="0"/>
                <w:sz w:val="15"/>
                <w:lang w:eastAsia="sk-SK"/>
              </w:rPr>
              <w:t>82 708</w:t>
            </w:r>
          </w:p>
        </w:tc>
        <w:tc>
          <w:tcPr>
            <w:tcW w:w="861" w:type="pct"/>
            <w:vAlign w:val="bottom"/>
          </w:tcPr>
          <w:p w14:paraId="584373AC" w14:textId="4177B8D8" w:rsidR="00226748" w:rsidRPr="00297E92" w:rsidRDefault="00226748" w:rsidP="00226748">
            <w:pPr>
              <w:jc w:val="right"/>
              <w:rPr>
                <w:i/>
                <w:snapToGrid w:val="0"/>
                <w:sz w:val="15"/>
                <w:lang w:eastAsia="sk-SK"/>
              </w:rPr>
            </w:pPr>
            <w:r w:rsidRPr="00297E92">
              <w:rPr>
                <w:i/>
                <w:snapToGrid w:val="0"/>
                <w:sz w:val="15"/>
                <w:lang w:eastAsia="sk-SK"/>
              </w:rPr>
              <w:t>73 000</w:t>
            </w:r>
          </w:p>
        </w:tc>
      </w:tr>
      <w:tr w:rsidR="00226748" w:rsidRPr="00297E92" w14:paraId="06E0811E" w14:textId="77777777" w:rsidTr="00BF6FD9">
        <w:tc>
          <w:tcPr>
            <w:tcW w:w="3277" w:type="pct"/>
          </w:tcPr>
          <w:p w14:paraId="1C418FDC" w14:textId="77777777" w:rsidR="00226748" w:rsidRPr="00297E92" w:rsidRDefault="00226748" w:rsidP="00226748">
            <w:pPr>
              <w:ind w:left="318"/>
              <w:jc w:val="left"/>
              <w:rPr>
                <w:i/>
                <w:sz w:val="15"/>
              </w:rPr>
            </w:pPr>
            <w:r w:rsidRPr="00297E92">
              <w:rPr>
                <w:i/>
                <w:sz w:val="15"/>
              </w:rPr>
              <w:t>iné uisťovacie audítorské služby</w:t>
            </w:r>
          </w:p>
        </w:tc>
        <w:tc>
          <w:tcPr>
            <w:tcW w:w="862" w:type="pct"/>
            <w:vAlign w:val="bottom"/>
          </w:tcPr>
          <w:p w14:paraId="1A389B8E" w14:textId="28FB1AB9" w:rsidR="00226748" w:rsidRPr="00297E92" w:rsidRDefault="00C85DFF" w:rsidP="00226748">
            <w:pPr>
              <w:jc w:val="right"/>
              <w:rPr>
                <w:i/>
                <w:snapToGrid w:val="0"/>
                <w:sz w:val="15"/>
                <w:lang w:eastAsia="sk-SK"/>
              </w:rPr>
            </w:pPr>
            <w:r>
              <w:rPr>
                <w:i/>
                <w:snapToGrid w:val="0"/>
                <w:sz w:val="15"/>
                <w:lang w:eastAsia="sk-SK"/>
              </w:rPr>
              <w:t>1 750</w:t>
            </w:r>
          </w:p>
        </w:tc>
        <w:tc>
          <w:tcPr>
            <w:tcW w:w="861" w:type="pct"/>
            <w:vAlign w:val="bottom"/>
          </w:tcPr>
          <w:p w14:paraId="08B445A5" w14:textId="443D0665" w:rsidR="00226748" w:rsidRPr="00297E92" w:rsidRDefault="00226748" w:rsidP="00226748">
            <w:pPr>
              <w:jc w:val="right"/>
              <w:rPr>
                <w:i/>
                <w:snapToGrid w:val="0"/>
                <w:sz w:val="15"/>
                <w:lang w:eastAsia="sk-SK"/>
              </w:rPr>
            </w:pPr>
            <w:r w:rsidRPr="00297E92">
              <w:rPr>
                <w:i/>
                <w:snapToGrid w:val="0"/>
                <w:sz w:val="15"/>
                <w:lang w:eastAsia="sk-SK"/>
              </w:rPr>
              <w:t>-</w:t>
            </w:r>
          </w:p>
        </w:tc>
      </w:tr>
      <w:tr w:rsidR="00226748" w:rsidRPr="00297E92" w14:paraId="09F9BA36" w14:textId="77777777" w:rsidTr="00BF6FD9">
        <w:tc>
          <w:tcPr>
            <w:tcW w:w="3277" w:type="pct"/>
          </w:tcPr>
          <w:p w14:paraId="6DC61BE2" w14:textId="77777777" w:rsidR="00226748" w:rsidRPr="00297E92" w:rsidRDefault="00226748" w:rsidP="00226748">
            <w:pPr>
              <w:ind w:left="318"/>
              <w:jc w:val="left"/>
              <w:rPr>
                <w:i/>
                <w:sz w:val="15"/>
              </w:rPr>
            </w:pPr>
            <w:r w:rsidRPr="00297E92">
              <w:rPr>
                <w:i/>
                <w:sz w:val="15"/>
              </w:rPr>
              <w:t>súvisiace audítorské služby</w:t>
            </w:r>
          </w:p>
        </w:tc>
        <w:tc>
          <w:tcPr>
            <w:tcW w:w="862" w:type="pct"/>
            <w:vAlign w:val="bottom"/>
          </w:tcPr>
          <w:p w14:paraId="6428B1F3" w14:textId="742B2CB3" w:rsidR="00226748" w:rsidRPr="00297E92" w:rsidRDefault="00C85DFF" w:rsidP="00226748">
            <w:pPr>
              <w:jc w:val="right"/>
              <w:rPr>
                <w:i/>
                <w:snapToGrid w:val="0"/>
                <w:sz w:val="15"/>
                <w:lang w:eastAsia="sk-SK"/>
              </w:rPr>
            </w:pPr>
            <w:r>
              <w:rPr>
                <w:i/>
                <w:snapToGrid w:val="0"/>
                <w:sz w:val="15"/>
                <w:lang w:eastAsia="sk-SK"/>
              </w:rPr>
              <w:t>-</w:t>
            </w:r>
          </w:p>
        </w:tc>
        <w:tc>
          <w:tcPr>
            <w:tcW w:w="861" w:type="pct"/>
            <w:vAlign w:val="bottom"/>
          </w:tcPr>
          <w:p w14:paraId="083F9311" w14:textId="375ED154" w:rsidR="00226748" w:rsidRPr="00297E92" w:rsidRDefault="00226748" w:rsidP="00226748">
            <w:pPr>
              <w:jc w:val="right"/>
              <w:rPr>
                <w:i/>
                <w:snapToGrid w:val="0"/>
                <w:sz w:val="15"/>
                <w:lang w:eastAsia="sk-SK"/>
              </w:rPr>
            </w:pPr>
            <w:r w:rsidRPr="00297E92">
              <w:rPr>
                <w:i/>
                <w:snapToGrid w:val="0"/>
                <w:sz w:val="15"/>
                <w:lang w:eastAsia="sk-SK"/>
              </w:rPr>
              <w:t>-</w:t>
            </w:r>
          </w:p>
        </w:tc>
      </w:tr>
      <w:tr w:rsidR="00226748" w:rsidRPr="00297E92" w14:paraId="498E2159" w14:textId="77777777" w:rsidTr="00BF6FD9">
        <w:tc>
          <w:tcPr>
            <w:tcW w:w="3277" w:type="pct"/>
          </w:tcPr>
          <w:p w14:paraId="4C696496" w14:textId="77777777" w:rsidR="00226748" w:rsidRPr="00297E92" w:rsidRDefault="00226748" w:rsidP="00226748">
            <w:pPr>
              <w:ind w:left="318"/>
              <w:jc w:val="left"/>
              <w:rPr>
                <w:i/>
                <w:sz w:val="15"/>
              </w:rPr>
            </w:pPr>
            <w:r w:rsidRPr="00297E92">
              <w:rPr>
                <w:i/>
                <w:sz w:val="15"/>
              </w:rPr>
              <w:t>daňové poradenstvo</w:t>
            </w:r>
          </w:p>
        </w:tc>
        <w:tc>
          <w:tcPr>
            <w:tcW w:w="862" w:type="pct"/>
            <w:vAlign w:val="bottom"/>
          </w:tcPr>
          <w:p w14:paraId="0244A676" w14:textId="4B91588F" w:rsidR="00226748" w:rsidRPr="00297E92" w:rsidRDefault="00C85DFF" w:rsidP="00226748">
            <w:pPr>
              <w:jc w:val="right"/>
              <w:rPr>
                <w:i/>
                <w:snapToGrid w:val="0"/>
                <w:sz w:val="15"/>
                <w:lang w:eastAsia="sk-SK"/>
              </w:rPr>
            </w:pPr>
            <w:r>
              <w:rPr>
                <w:i/>
                <w:snapToGrid w:val="0"/>
                <w:sz w:val="15"/>
                <w:lang w:eastAsia="sk-SK"/>
              </w:rPr>
              <w:t>6 076</w:t>
            </w:r>
          </w:p>
        </w:tc>
        <w:tc>
          <w:tcPr>
            <w:tcW w:w="861" w:type="pct"/>
            <w:vAlign w:val="bottom"/>
          </w:tcPr>
          <w:p w14:paraId="1EB2B9C9" w14:textId="21FF4602" w:rsidR="00226748" w:rsidRPr="00297E92" w:rsidRDefault="00226748" w:rsidP="00226748">
            <w:pPr>
              <w:jc w:val="right"/>
              <w:rPr>
                <w:i/>
                <w:snapToGrid w:val="0"/>
                <w:sz w:val="15"/>
                <w:lang w:eastAsia="sk-SK"/>
              </w:rPr>
            </w:pPr>
            <w:r w:rsidRPr="00297E92">
              <w:rPr>
                <w:i/>
                <w:snapToGrid w:val="0"/>
                <w:sz w:val="15"/>
                <w:lang w:eastAsia="sk-SK"/>
              </w:rPr>
              <w:t>-</w:t>
            </w:r>
          </w:p>
        </w:tc>
      </w:tr>
      <w:tr w:rsidR="00226748" w:rsidRPr="00297E92" w14:paraId="4CF5D2CE" w14:textId="77777777" w:rsidTr="00BF6FD9">
        <w:tc>
          <w:tcPr>
            <w:tcW w:w="3277" w:type="pct"/>
          </w:tcPr>
          <w:p w14:paraId="6CA22F31" w14:textId="77777777" w:rsidR="00226748" w:rsidRPr="00297E92" w:rsidRDefault="00226748" w:rsidP="00226748">
            <w:pPr>
              <w:ind w:left="318"/>
              <w:jc w:val="left"/>
              <w:rPr>
                <w:i/>
                <w:sz w:val="15"/>
              </w:rPr>
            </w:pPr>
            <w:r w:rsidRPr="00297E92">
              <w:rPr>
                <w:i/>
                <w:sz w:val="15"/>
              </w:rPr>
              <w:t>ostatné neaudítorské služby</w:t>
            </w:r>
          </w:p>
        </w:tc>
        <w:tc>
          <w:tcPr>
            <w:tcW w:w="862" w:type="pct"/>
            <w:vAlign w:val="bottom"/>
          </w:tcPr>
          <w:p w14:paraId="24F95F2B" w14:textId="592D8F52" w:rsidR="00226748" w:rsidRPr="00297E92" w:rsidRDefault="00C85DFF" w:rsidP="00226748">
            <w:pPr>
              <w:jc w:val="right"/>
              <w:rPr>
                <w:i/>
                <w:snapToGrid w:val="0"/>
                <w:sz w:val="15"/>
                <w:lang w:eastAsia="sk-SK"/>
              </w:rPr>
            </w:pPr>
            <w:r>
              <w:rPr>
                <w:i/>
                <w:snapToGrid w:val="0"/>
                <w:sz w:val="15"/>
                <w:lang w:eastAsia="sk-SK"/>
              </w:rPr>
              <w:t>2 738</w:t>
            </w:r>
          </w:p>
        </w:tc>
        <w:tc>
          <w:tcPr>
            <w:tcW w:w="861" w:type="pct"/>
            <w:vAlign w:val="bottom"/>
          </w:tcPr>
          <w:p w14:paraId="0DC4AB8C" w14:textId="43E01967" w:rsidR="00226748" w:rsidRPr="00297E92" w:rsidRDefault="00226748" w:rsidP="00226748">
            <w:pPr>
              <w:jc w:val="right"/>
              <w:rPr>
                <w:i/>
                <w:snapToGrid w:val="0"/>
                <w:sz w:val="15"/>
                <w:lang w:eastAsia="sk-SK"/>
              </w:rPr>
            </w:pPr>
            <w:r w:rsidRPr="00297E92">
              <w:rPr>
                <w:i/>
                <w:snapToGrid w:val="0"/>
                <w:sz w:val="15"/>
                <w:lang w:eastAsia="sk-SK"/>
              </w:rPr>
              <w:t>-</w:t>
            </w:r>
          </w:p>
        </w:tc>
      </w:tr>
      <w:tr w:rsidR="00226748" w:rsidRPr="00297E92" w14:paraId="243BF5D9" w14:textId="77777777" w:rsidTr="00BF6FD9">
        <w:tc>
          <w:tcPr>
            <w:tcW w:w="3277" w:type="pct"/>
          </w:tcPr>
          <w:p w14:paraId="0DA5047A" w14:textId="77777777" w:rsidR="00226748" w:rsidRPr="00297E92" w:rsidRDefault="00226748" w:rsidP="00226748">
            <w:pPr>
              <w:jc w:val="left"/>
              <w:rPr>
                <w:snapToGrid w:val="0"/>
                <w:sz w:val="15"/>
                <w:lang w:eastAsia="sk-SK"/>
              </w:rPr>
            </w:pPr>
            <w:r w:rsidRPr="00297E92">
              <w:rPr>
                <w:snapToGrid w:val="0"/>
                <w:sz w:val="15"/>
                <w:lang w:eastAsia="sk-SK"/>
              </w:rPr>
              <w:t>Významné položky nákladov za poskytnuté služby</w:t>
            </w:r>
          </w:p>
        </w:tc>
        <w:tc>
          <w:tcPr>
            <w:tcW w:w="862" w:type="pct"/>
            <w:vAlign w:val="bottom"/>
          </w:tcPr>
          <w:p w14:paraId="0EA9756B" w14:textId="7B5401A8" w:rsidR="00226748" w:rsidRPr="00323E56" w:rsidRDefault="00226748" w:rsidP="00226748">
            <w:pPr>
              <w:jc w:val="right"/>
              <w:rPr>
                <w:snapToGrid w:val="0"/>
                <w:sz w:val="15"/>
                <w:highlight w:val="yellow"/>
                <w:lang w:eastAsia="sk-SK"/>
              </w:rPr>
            </w:pPr>
          </w:p>
        </w:tc>
        <w:tc>
          <w:tcPr>
            <w:tcW w:w="861" w:type="pct"/>
            <w:vAlign w:val="bottom"/>
          </w:tcPr>
          <w:p w14:paraId="160A4D16" w14:textId="746C570A" w:rsidR="00226748" w:rsidRPr="00323E56" w:rsidRDefault="00226748" w:rsidP="00226748">
            <w:pPr>
              <w:jc w:val="right"/>
              <w:rPr>
                <w:snapToGrid w:val="0"/>
                <w:sz w:val="15"/>
                <w:highlight w:val="yellow"/>
                <w:lang w:eastAsia="sk-SK"/>
              </w:rPr>
            </w:pPr>
          </w:p>
        </w:tc>
      </w:tr>
      <w:tr w:rsidR="00226748" w:rsidRPr="00297E92" w14:paraId="7944FEC0" w14:textId="77777777" w:rsidTr="00BF6FD9">
        <w:tc>
          <w:tcPr>
            <w:tcW w:w="3277" w:type="pct"/>
          </w:tcPr>
          <w:p w14:paraId="2B5349CB" w14:textId="77777777" w:rsidR="00226748" w:rsidRPr="00297E92" w:rsidDel="00FB77AB" w:rsidRDefault="00226748" w:rsidP="00226748">
            <w:pPr>
              <w:jc w:val="left"/>
              <w:rPr>
                <w:snapToGrid w:val="0"/>
                <w:sz w:val="15"/>
                <w:lang w:eastAsia="sk-SK"/>
              </w:rPr>
            </w:pPr>
            <w:r w:rsidRPr="00297E92">
              <w:rPr>
                <w:snapToGrid w:val="0"/>
                <w:sz w:val="15"/>
                <w:lang w:eastAsia="sk-SK"/>
              </w:rPr>
              <w:t>Ostatné významné položky nákladov z hospodárskej činnosti</w:t>
            </w:r>
          </w:p>
        </w:tc>
        <w:tc>
          <w:tcPr>
            <w:tcW w:w="862" w:type="pct"/>
            <w:vAlign w:val="bottom"/>
          </w:tcPr>
          <w:p w14:paraId="3542C0EC" w14:textId="54B42985" w:rsidR="00226748" w:rsidRPr="00297E92" w:rsidRDefault="00C71DFB" w:rsidP="00226748">
            <w:pPr>
              <w:jc w:val="right"/>
              <w:rPr>
                <w:snapToGrid w:val="0"/>
                <w:sz w:val="15"/>
                <w:lang w:eastAsia="sk-SK"/>
              </w:rPr>
            </w:pPr>
            <w:r>
              <w:rPr>
                <w:snapToGrid w:val="0"/>
                <w:sz w:val="15"/>
                <w:lang w:eastAsia="sk-SK"/>
              </w:rPr>
              <w:t>1 040 594</w:t>
            </w:r>
          </w:p>
        </w:tc>
        <w:tc>
          <w:tcPr>
            <w:tcW w:w="861" w:type="pct"/>
            <w:vAlign w:val="bottom"/>
          </w:tcPr>
          <w:p w14:paraId="5CEFDED8" w14:textId="08C77C3E" w:rsidR="00226748" w:rsidRPr="00297E92" w:rsidRDefault="00226748" w:rsidP="00226748">
            <w:pPr>
              <w:jc w:val="right"/>
              <w:rPr>
                <w:snapToGrid w:val="0"/>
                <w:sz w:val="15"/>
                <w:lang w:eastAsia="sk-SK"/>
              </w:rPr>
            </w:pPr>
            <w:r w:rsidRPr="00297E92">
              <w:rPr>
                <w:snapToGrid w:val="0"/>
                <w:sz w:val="15"/>
                <w:lang w:eastAsia="sk-SK"/>
              </w:rPr>
              <w:t>1 332 455</w:t>
            </w:r>
          </w:p>
        </w:tc>
      </w:tr>
      <w:tr w:rsidR="00226748" w:rsidRPr="00297E92" w14:paraId="54B246DC" w14:textId="77777777" w:rsidTr="00BF6FD9">
        <w:tc>
          <w:tcPr>
            <w:tcW w:w="3277" w:type="pct"/>
          </w:tcPr>
          <w:p w14:paraId="66EDF65F" w14:textId="77777777" w:rsidR="00226748" w:rsidRPr="00297E92" w:rsidDel="00FB77AB" w:rsidRDefault="00226748" w:rsidP="00226748">
            <w:pPr>
              <w:ind w:left="318"/>
              <w:jc w:val="left"/>
              <w:rPr>
                <w:i/>
                <w:snapToGrid w:val="0"/>
                <w:sz w:val="15"/>
                <w:lang w:eastAsia="sk-SK"/>
              </w:rPr>
            </w:pPr>
            <w:r w:rsidRPr="00297E92">
              <w:rPr>
                <w:i/>
                <w:snapToGrid w:val="0"/>
                <w:sz w:val="15"/>
                <w:lang w:eastAsia="sk-SK"/>
              </w:rPr>
              <w:t>z toho:</w:t>
            </w:r>
          </w:p>
        </w:tc>
        <w:tc>
          <w:tcPr>
            <w:tcW w:w="862" w:type="pct"/>
            <w:vAlign w:val="bottom"/>
          </w:tcPr>
          <w:p w14:paraId="521186A2" w14:textId="77777777" w:rsidR="00226748" w:rsidRPr="00297E92" w:rsidRDefault="00226748" w:rsidP="00226748">
            <w:pPr>
              <w:jc w:val="right"/>
              <w:rPr>
                <w:i/>
                <w:snapToGrid w:val="0"/>
                <w:sz w:val="15"/>
                <w:lang w:eastAsia="sk-SK"/>
              </w:rPr>
            </w:pPr>
          </w:p>
        </w:tc>
        <w:tc>
          <w:tcPr>
            <w:tcW w:w="861" w:type="pct"/>
            <w:vAlign w:val="bottom"/>
          </w:tcPr>
          <w:p w14:paraId="0566D2D1" w14:textId="77777777" w:rsidR="00226748" w:rsidRPr="00297E92" w:rsidRDefault="00226748" w:rsidP="00226748">
            <w:pPr>
              <w:jc w:val="right"/>
              <w:rPr>
                <w:i/>
                <w:snapToGrid w:val="0"/>
                <w:sz w:val="15"/>
                <w:lang w:eastAsia="sk-SK"/>
              </w:rPr>
            </w:pPr>
          </w:p>
        </w:tc>
      </w:tr>
      <w:tr w:rsidR="00226748" w:rsidRPr="00297E92" w14:paraId="5899AAB9" w14:textId="77777777" w:rsidTr="00BF6FD9">
        <w:tc>
          <w:tcPr>
            <w:tcW w:w="3277" w:type="pct"/>
          </w:tcPr>
          <w:p w14:paraId="565542D5" w14:textId="77777777" w:rsidR="00226748" w:rsidRPr="00297E92" w:rsidRDefault="00226748" w:rsidP="00226748">
            <w:pPr>
              <w:ind w:left="459"/>
              <w:jc w:val="left"/>
              <w:rPr>
                <w:i/>
                <w:snapToGrid w:val="0"/>
                <w:sz w:val="15"/>
                <w:lang w:eastAsia="sk-SK"/>
              </w:rPr>
            </w:pPr>
            <w:r w:rsidRPr="00297E92">
              <w:rPr>
                <w:i/>
                <w:snapToGrid w:val="0"/>
                <w:sz w:val="15"/>
                <w:lang w:eastAsia="sk-SK"/>
              </w:rPr>
              <w:t>poistné</w:t>
            </w:r>
          </w:p>
        </w:tc>
        <w:tc>
          <w:tcPr>
            <w:tcW w:w="862" w:type="pct"/>
            <w:vAlign w:val="bottom"/>
          </w:tcPr>
          <w:p w14:paraId="1FF1C836" w14:textId="67F60C3F" w:rsidR="00226748" w:rsidRPr="00297E92" w:rsidRDefault="00131883" w:rsidP="00226748">
            <w:pPr>
              <w:jc w:val="right"/>
              <w:rPr>
                <w:i/>
                <w:snapToGrid w:val="0"/>
                <w:sz w:val="15"/>
                <w:lang w:eastAsia="sk-SK"/>
              </w:rPr>
            </w:pPr>
            <w:r>
              <w:rPr>
                <w:i/>
                <w:snapToGrid w:val="0"/>
                <w:sz w:val="15"/>
                <w:lang w:eastAsia="sk-SK"/>
              </w:rPr>
              <w:t>196 351</w:t>
            </w:r>
          </w:p>
        </w:tc>
        <w:tc>
          <w:tcPr>
            <w:tcW w:w="861" w:type="pct"/>
            <w:vAlign w:val="bottom"/>
          </w:tcPr>
          <w:p w14:paraId="199A8980" w14:textId="6540AFCA" w:rsidR="00226748" w:rsidRPr="00297E92" w:rsidRDefault="00226748" w:rsidP="00226748">
            <w:pPr>
              <w:jc w:val="right"/>
              <w:rPr>
                <w:i/>
                <w:snapToGrid w:val="0"/>
                <w:sz w:val="15"/>
                <w:lang w:eastAsia="sk-SK"/>
              </w:rPr>
            </w:pPr>
            <w:r w:rsidRPr="00297E92">
              <w:rPr>
                <w:i/>
                <w:snapToGrid w:val="0"/>
                <w:sz w:val="15"/>
                <w:lang w:eastAsia="sk-SK"/>
              </w:rPr>
              <w:t>198 866</w:t>
            </w:r>
          </w:p>
        </w:tc>
      </w:tr>
      <w:tr w:rsidR="00226748" w:rsidRPr="00297E92" w14:paraId="5F9E473F" w14:textId="77777777" w:rsidTr="00BF6FD9">
        <w:tc>
          <w:tcPr>
            <w:tcW w:w="3277" w:type="pct"/>
          </w:tcPr>
          <w:p w14:paraId="1A375007" w14:textId="77777777" w:rsidR="00226748" w:rsidRPr="00297E92" w:rsidDel="00FB77AB" w:rsidRDefault="00226748" w:rsidP="00226748">
            <w:pPr>
              <w:ind w:left="459"/>
              <w:jc w:val="left"/>
              <w:rPr>
                <w:i/>
                <w:snapToGrid w:val="0"/>
                <w:sz w:val="15"/>
                <w:lang w:eastAsia="sk-SK"/>
              </w:rPr>
            </w:pPr>
            <w:r w:rsidRPr="00297E92">
              <w:rPr>
                <w:i/>
                <w:snapToGrid w:val="0"/>
                <w:sz w:val="15"/>
                <w:lang w:eastAsia="sk-SK"/>
              </w:rPr>
              <w:t>ostatné</w:t>
            </w:r>
          </w:p>
        </w:tc>
        <w:tc>
          <w:tcPr>
            <w:tcW w:w="862" w:type="pct"/>
            <w:vAlign w:val="bottom"/>
          </w:tcPr>
          <w:p w14:paraId="5705E7B2" w14:textId="1EA9A657" w:rsidR="00226748" w:rsidRPr="00297E92" w:rsidRDefault="00C71DFB" w:rsidP="00226748">
            <w:pPr>
              <w:jc w:val="right"/>
              <w:rPr>
                <w:i/>
                <w:snapToGrid w:val="0"/>
                <w:sz w:val="15"/>
                <w:lang w:eastAsia="sk-SK"/>
              </w:rPr>
            </w:pPr>
            <w:r>
              <w:rPr>
                <w:i/>
                <w:snapToGrid w:val="0"/>
                <w:sz w:val="15"/>
                <w:lang w:eastAsia="sk-SK"/>
              </w:rPr>
              <w:t>844 243</w:t>
            </w:r>
          </w:p>
        </w:tc>
        <w:tc>
          <w:tcPr>
            <w:tcW w:w="861" w:type="pct"/>
            <w:vAlign w:val="bottom"/>
          </w:tcPr>
          <w:p w14:paraId="189678A0" w14:textId="36BCD3AF" w:rsidR="00226748" w:rsidRPr="00297E92" w:rsidRDefault="00226748" w:rsidP="00226748">
            <w:pPr>
              <w:jc w:val="right"/>
              <w:rPr>
                <w:i/>
                <w:snapToGrid w:val="0"/>
                <w:sz w:val="15"/>
                <w:lang w:eastAsia="sk-SK"/>
              </w:rPr>
            </w:pPr>
            <w:r w:rsidRPr="00297E92">
              <w:rPr>
                <w:i/>
                <w:snapToGrid w:val="0"/>
                <w:sz w:val="15"/>
                <w:lang w:eastAsia="sk-SK"/>
              </w:rPr>
              <w:t>1 133 589</w:t>
            </w:r>
          </w:p>
        </w:tc>
      </w:tr>
      <w:tr w:rsidR="00226748" w:rsidRPr="00297E92" w14:paraId="609E998A" w14:textId="77777777" w:rsidTr="00FF6FEF">
        <w:tc>
          <w:tcPr>
            <w:tcW w:w="3277" w:type="pct"/>
            <w:vAlign w:val="center"/>
          </w:tcPr>
          <w:p w14:paraId="562033C5" w14:textId="77777777" w:rsidR="00226748" w:rsidRPr="00297E92" w:rsidRDefault="00226748" w:rsidP="00226748">
            <w:pPr>
              <w:ind w:left="34"/>
              <w:jc w:val="left"/>
              <w:rPr>
                <w:snapToGrid w:val="0"/>
                <w:sz w:val="15"/>
                <w:lang w:eastAsia="sk-SK"/>
              </w:rPr>
            </w:pPr>
            <w:r w:rsidRPr="00297E92">
              <w:rPr>
                <w:rFonts w:cs="Arial"/>
                <w:sz w:val="15"/>
                <w:szCs w:val="15"/>
              </w:rPr>
              <w:t>Celková suma osobných nákladov</w:t>
            </w:r>
          </w:p>
        </w:tc>
        <w:tc>
          <w:tcPr>
            <w:tcW w:w="862" w:type="pct"/>
            <w:vAlign w:val="center"/>
          </w:tcPr>
          <w:p w14:paraId="2C6EFE62" w14:textId="0511B5EC" w:rsidR="00226748" w:rsidRPr="00297E92" w:rsidRDefault="00131883" w:rsidP="00226748">
            <w:pPr>
              <w:jc w:val="right"/>
              <w:rPr>
                <w:snapToGrid w:val="0"/>
                <w:sz w:val="15"/>
                <w:lang w:eastAsia="sk-SK"/>
              </w:rPr>
            </w:pPr>
            <w:r>
              <w:rPr>
                <w:snapToGrid w:val="0"/>
                <w:sz w:val="15"/>
                <w:lang w:eastAsia="sk-SK"/>
              </w:rPr>
              <w:t>13 805 662</w:t>
            </w:r>
          </w:p>
        </w:tc>
        <w:tc>
          <w:tcPr>
            <w:tcW w:w="861" w:type="pct"/>
            <w:vAlign w:val="center"/>
          </w:tcPr>
          <w:p w14:paraId="3921CC12" w14:textId="137CCDF1" w:rsidR="00226748" w:rsidRPr="00297E92" w:rsidRDefault="00226748" w:rsidP="00226748">
            <w:pPr>
              <w:jc w:val="right"/>
              <w:rPr>
                <w:snapToGrid w:val="0"/>
                <w:sz w:val="15"/>
                <w:lang w:eastAsia="sk-SK"/>
              </w:rPr>
            </w:pPr>
            <w:r w:rsidRPr="00297E92">
              <w:rPr>
                <w:snapToGrid w:val="0"/>
                <w:sz w:val="15"/>
                <w:lang w:eastAsia="sk-SK"/>
              </w:rPr>
              <w:t>12 394 763</w:t>
            </w:r>
          </w:p>
        </w:tc>
      </w:tr>
      <w:tr w:rsidR="00226748" w:rsidRPr="00D4489E" w14:paraId="0BD439D5" w14:textId="77777777" w:rsidTr="00FF6FEF">
        <w:tc>
          <w:tcPr>
            <w:tcW w:w="3277" w:type="pct"/>
            <w:vAlign w:val="center"/>
          </w:tcPr>
          <w:p w14:paraId="3F753C84" w14:textId="77777777" w:rsidR="00226748" w:rsidRPr="00D4489E" w:rsidRDefault="00226748" w:rsidP="00226748">
            <w:pPr>
              <w:ind w:left="142"/>
              <w:jc w:val="left"/>
              <w:rPr>
                <w:i/>
                <w:snapToGrid w:val="0"/>
                <w:sz w:val="15"/>
                <w:lang w:eastAsia="sk-SK"/>
              </w:rPr>
            </w:pPr>
            <w:r w:rsidRPr="00D4489E">
              <w:rPr>
                <w:rFonts w:cs="Arial"/>
                <w:i/>
                <w:iCs/>
                <w:sz w:val="15"/>
                <w:szCs w:val="15"/>
              </w:rPr>
              <w:t>Mzdy</w:t>
            </w:r>
          </w:p>
        </w:tc>
        <w:tc>
          <w:tcPr>
            <w:tcW w:w="862" w:type="pct"/>
            <w:vAlign w:val="center"/>
          </w:tcPr>
          <w:p w14:paraId="0F9F77B0" w14:textId="35F55AA9" w:rsidR="00226748" w:rsidRPr="00D4489E" w:rsidRDefault="00131883" w:rsidP="00226748">
            <w:pPr>
              <w:jc w:val="right"/>
              <w:rPr>
                <w:i/>
                <w:snapToGrid w:val="0"/>
                <w:sz w:val="15"/>
                <w:lang w:eastAsia="sk-SK"/>
              </w:rPr>
            </w:pPr>
            <w:r>
              <w:rPr>
                <w:i/>
                <w:snapToGrid w:val="0"/>
                <w:sz w:val="15"/>
                <w:lang w:eastAsia="sk-SK"/>
              </w:rPr>
              <w:t>9 983 101</w:t>
            </w:r>
          </w:p>
        </w:tc>
        <w:tc>
          <w:tcPr>
            <w:tcW w:w="861" w:type="pct"/>
            <w:vAlign w:val="center"/>
          </w:tcPr>
          <w:p w14:paraId="73BF4558" w14:textId="20A3E382" w:rsidR="00226748" w:rsidRPr="00D4489E" w:rsidRDefault="00226748" w:rsidP="00226748">
            <w:pPr>
              <w:jc w:val="right"/>
              <w:rPr>
                <w:i/>
                <w:snapToGrid w:val="0"/>
                <w:sz w:val="15"/>
                <w:lang w:eastAsia="sk-SK"/>
              </w:rPr>
            </w:pPr>
            <w:r w:rsidRPr="00D4489E">
              <w:rPr>
                <w:i/>
                <w:snapToGrid w:val="0"/>
                <w:sz w:val="15"/>
                <w:lang w:eastAsia="sk-SK"/>
              </w:rPr>
              <w:t>9 031 986</w:t>
            </w:r>
          </w:p>
        </w:tc>
      </w:tr>
      <w:tr w:rsidR="00226748" w:rsidRPr="00D4489E" w14:paraId="041015AA" w14:textId="77777777" w:rsidTr="00FF6FEF">
        <w:tc>
          <w:tcPr>
            <w:tcW w:w="3277" w:type="pct"/>
            <w:vAlign w:val="center"/>
          </w:tcPr>
          <w:p w14:paraId="67BB5367" w14:textId="77777777" w:rsidR="00226748" w:rsidRPr="00D4489E" w:rsidRDefault="00226748" w:rsidP="00226748">
            <w:pPr>
              <w:ind w:left="142"/>
              <w:jc w:val="left"/>
              <w:rPr>
                <w:i/>
                <w:snapToGrid w:val="0"/>
                <w:sz w:val="15"/>
                <w:lang w:eastAsia="sk-SK"/>
              </w:rPr>
            </w:pPr>
            <w:r w:rsidRPr="00D4489E">
              <w:rPr>
                <w:rFonts w:cs="Arial"/>
                <w:i/>
                <w:iCs/>
                <w:sz w:val="15"/>
                <w:szCs w:val="15"/>
              </w:rPr>
              <w:t>Ostatné náklady na závislú činnosť</w:t>
            </w:r>
          </w:p>
        </w:tc>
        <w:tc>
          <w:tcPr>
            <w:tcW w:w="862" w:type="pct"/>
            <w:vAlign w:val="center"/>
          </w:tcPr>
          <w:p w14:paraId="187B8B02" w14:textId="4A5BAB19" w:rsidR="00226748" w:rsidRPr="00D4489E" w:rsidRDefault="00131883" w:rsidP="00226748">
            <w:pPr>
              <w:jc w:val="right"/>
              <w:rPr>
                <w:i/>
                <w:snapToGrid w:val="0"/>
                <w:sz w:val="15"/>
                <w:lang w:eastAsia="sk-SK"/>
              </w:rPr>
            </w:pPr>
            <w:r>
              <w:rPr>
                <w:i/>
                <w:snapToGrid w:val="0"/>
                <w:sz w:val="15"/>
                <w:lang w:eastAsia="sk-SK"/>
              </w:rPr>
              <w:t>8 784</w:t>
            </w:r>
          </w:p>
        </w:tc>
        <w:tc>
          <w:tcPr>
            <w:tcW w:w="861" w:type="pct"/>
            <w:vAlign w:val="center"/>
          </w:tcPr>
          <w:p w14:paraId="5690977A" w14:textId="39BFB2C0" w:rsidR="00226748" w:rsidRPr="00D4489E" w:rsidRDefault="00226748" w:rsidP="00226748">
            <w:pPr>
              <w:jc w:val="right"/>
              <w:rPr>
                <w:i/>
                <w:snapToGrid w:val="0"/>
                <w:sz w:val="15"/>
                <w:lang w:eastAsia="sk-SK"/>
              </w:rPr>
            </w:pPr>
            <w:r w:rsidRPr="00D4489E">
              <w:rPr>
                <w:i/>
                <w:snapToGrid w:val="0"/>
                <w:sz w:val="15"/>
                <w:lang w:eastAsia="sk-SK"/>
              </w:rPr>
              <w:t>5 711</w:t>
            </w:r>
          </w:p>
        </w:tc>
      </w:tr>
      <w:tr w:rsidR="00226748" w:rsidRPr="00D4489E" w14:paraId="695095D4" w14:textId="77777777" w:rsidTr="00FF6FEF">
        <w:tc>
          <w:tcPr>
            <w:tcW w:w="3277" w:type="pct"/>
            <w:vAlign w:val="center"/>
          </w:tcPr>
          <w:p w14:paraId="781BD546" w14:textId="77777777" w:rsidR="00226748" w:rsidRPr="00D4489E" w:rsidRDefault="00226748" w:rsidP="00226748">
            <w:pPr>
              <w:ind w:left="142"/>
              <w:jc w:val="left"/>
              <w:rPr>
                <w:i/>
                <w:snapToGrid w:val="0"/>
                <w:sz w:val="15"/>
                <w:lang w:eastAsia="sk-SK"/>
              </w:rPr>
            </w:pPr>
            <w:r w:rsidRPr="00D4489E">
              <w:rPr>
                <w:rFonts w:cs="Arial"/>
                <w:i/>
                <w:iCs/>
                <w:sz w:val="15"/>
                <w:szCs w:val="15"/>
              </w:rPr>
              <w:t>Sociálne poistenie</w:t>
            </w:r>
          </w:p>
        </w:tc>
        <w:tc>
          <w:tcPr>
            <w:tcW w:w="862" w:type="pct"/>
            <w:vAlign w:val="center"/>
          </w:tcPr>
          <w:p w14:paraId="5ED1D94F" w14:textId="0A395355" w:rsidR="00226748" w:rsidRPr="00D4489E" w:rsidRDefault="00131883" w:rsidP="00226748">
            <w:pPr>
              <w:jc w:val="right"/>
              <w:rPr>
                <w:i/>
                <w:snapToGrid w:val="0"/>
                <w:sz w:val="15"/>
                <w:lang w:eastAsia="sk-SK"/>
              </w:rPr>
            </w:pPr>
            <w:r>
              <w:rPr>
                <w:i/>
                <w:snapToGrid w:val="0"/>
                <w:sz w:val="15"/>
                <w:lang w:eastAsia="sk-SK"/>
              </w:rPr>
              <w:t>2 498 100</w:t>
            </w:r>
          </w:p>
        </w:tc>
        <w:tc>
          <w:tcPr>
            <w:tcW w:w="861" w:type="pct"/>
            <w:vAlign w:val="center"/>
          </w:tcPr>
          <w:p w14:paraId="338AA7B5" w14:textId="028E9539" w:rsidR="00226748" w:rsidRPr="00D4489E" w:rsidRDefault="00226748" w:rsidP="00226748">
            <w:pPr>
              <w:jc w:val="right"/>
              <w:rPr>
                <w:i/>
                <w:snapToGrid w:val="0"/>
                <w:sz w:val="15"/>
                <w:lang w:eastAsia="sk-SK"/>
              </w:rPr>
            </w:pPr>
            <w:r w:rsidRPr="00D4489E">
              <w:rPr>
                <w:i/>
                <w:snapToGrid w:val="0"/>
                <w:sz w:val="15"/>
                <w:lang w:eastAsia="sk-SK"/>
              </w:rPr>
              <w:t>2 171 897</w:t>
            </w:r>
          </w:p>
        </w:tc>
      </w:tr>
      <w:tr w:rsidR="00226748" w:rsidRPr="00D4489E" w14:paraId="129E1B2D" w14:textId="77777777" w:rsidTr="00FF6FEF">
        <w:tc>
          <w:tcPr>
            <w:tcW w:w="3277" w:type="pct"/>
            <w:vAlign w:val="center"/>
          </w:tcPr>
          <w:p w14:paraId="5390E65E" w14:textId="77777777" w:rsidR="00226748" w:rsidRPr="00D4489E" w:rsidRDefault="00226748" w:rsidP="00226748">
            <w:pPr>
              <w:ind w:left="142"/>
              <w:jc w:val="left"/>
              <w:rPr>
                <w:i/>
                <w:snapToGrid w:val="0"/>
                <w:sz w:val="15"/>
                <w:lang w:eastAsia="sk-SK"/>
              </w:rPr>
            </w:pPr>
            <w:r w:rsidRPr="00D4489E">
              <w:rPr>
                <w:rFonts w:cs="Arial"/>
                <w:i/>
                <w:iCs/>
                <w:sz w:val="15"/>
                <w:szCs w:val="15"/>
              </w:rPr>
              <w:t>Zdravotné poistenie</w:t>
            </w:r>
          </w:p>
        </w:tc>
        <w:tc>
          <w:tcPr>
            <w:tcW w:w="862" w:type="pct"/>
            <w:vAlign w:val="center"/>
          </w:tcPr>
          <w:p w14:paraId="78E283C1" w14:textId="32FF5DE9" w:rsidR="00226748" w:rsidRPr="00D4489E" w:rsidRDefault="00131883" w:rsidP="00226748">
            <w:pPr>
              <w:jc w:val="right"/>
              <w:rPr>
                <w:i/>
                <w:snapToGrid w:val="0"/>
                <w:sz w:val="15"/>
                <w:lang w:eastAsia="sk-SK"/>
              </w:rPr>
            </w:pPr>
            <w:r>
              <w:rPr>
                <w:i/>
                <w:snapToGrid w:val="0"/>
                <w:sz w:val="15"/>
                <w:lang w:eastAsia="sk-SK"/>
              </w:rPr>
              <w:t>881 352</w:t>
            </w:r>
          </w:p>
        </w:tc>
        <w:tc>
          <w:tcPr>
            <w:tcW w:w="861" w:type="pct"/>
            <w:vAlign w:val="center"/>
          </w:tcPr>
          <w:p w14:paraId="24E57AA0" w14:textId="09C281F3" w:rsidR="00226748" w:rsidRPr="00D4489E" w:rsidRDefault="00226748" w:rsidP="00226748">
            <w:pPr>
              <w:jc w:val="right"/>
              <w:rPr>
                <w:i/>
                <w:snapToGrid w:val="0"/>
                <w:sz w:val="15"/>
                <w:lang w:eastAsia="sk-SK"/>
              </w:rPr>
            </w:pPr>
            <w:r w:rsidRPr="00D4489E">
              <w:rPr>
                <w:i/>
                <w:snapToGrid w:val="0"/>
                <w:sz w:val="15"/>
                <w:lang w:eastAsia="sk-SK"/>
              </w:rPr>
              <w:t>832 181</w:t>
            </w:r>
          </w:p>
        </w:tc>
      </w:tr>
      <w:tr w:rsidR="00226748" w:rsidRPr="00D4489E" w14:paraId="1C9E8938" w14:textId="77777777" w:rsidTr="00FF6FEF">
        <w:tc>
          <w:tcPr>
            <w:tcW w:w="3277" w:type="pct"/>
            <w:vAlign w:val="center"/>
          </w:tcPr>
          <w:p w14:paraId="56855906" w14:textId="77777777" w:rsidR="00226748" w:rsidRPr="00D4489E" w:rsidRDefault="00226748" w:rsidP="00226748">
            <w:pPr>
              <w:ind w:left="142"/>
              <w:jc w:val="left"/>
              <w:rPr>
                <w:i/>
                <w:snapToGrid w:val="0"/>
                <w:sz w:val="15"/>
                <w:lang w:eastAsia="sk-SK"/>
              </w:rPr>
            </w:pPr>
            <w:r w:rsidRPr="00D4489E">
              <w:rPr>
                <w:rFonts w:cs="Arial"/>
                <w:i/>
                <w:iCs/>
                <w:sz w:val="15"/>
                <w:szCs w:val="15"/>
              </w:rPr>
              <w:t>Sociálne zabezpečenie</w:t>
            </w:r>
          </w:p>
        </w:tc>
        <w:tc>
          <w:tcPr>
            <w:tcW w:w="862" w:type="pct"/>
            <w:vAlign w:val="center"/>
          </w:tcPr>
          <w:p w14:paraId="54B5268D" w14:textId="06000AA4" w:rsidR="00226748" w:rsidRPr="00D4489E" w:rsidRDefault="00131883" w:rsidP="00226748">
            <w:pPr>
              <w:jc w:val="right"/>
              <w:rPr>
                <w:i/>
                <w:snapToGrid w:val="0"/>
                <w:sz w:val="15"/>
                <w:lang w:eastAsia="sk-SK"/>
              </w:rPr>
            </w:pPr>
            <w:r>
              <w:rPr>
                <w:i/>
                <w:snapToGrid w:val="0"/>
                <w:sz w:val="15"/>
                <w:lang w:eastAsia="sk-SK"/>
              </w:rPr>
              <w:t>434 325</w:t>
            </w:r>
          </w:p>
        </w:tc>
        <w:tc>
          <w:tcPr>
            <w:tcW w:w="861" w:type="pct"/>
            <w:vAlign w:val="center"/>
          </w:tcPr>
          <w:p w14:paraId="4494D43A" w14:textId="4AA4F45E" w:rsidR="00226748" w:rsidRPr="00D4489E" w:rsidRDefault="00226748" w:rsidP="00226748">
            <w:pPr>
              <w:jc w:val="right"/>
              <w:rPr>
                <w:i/>
                <w:snapToGrid w:val="0"/>
                <w:sz w:val="15"/>
                <w:lang w:eastAsia="sk-SK"/>
              </w:rPr>
            </w:pPr>
            <w:r w:rsidRPr="00D4489E">
              <w:rPr>
                <w:i/>
                <w:snapToGrid w:val="0"/>
                <w:sz w:val="15"/>
                <w:lang w:eastAsia="sk-SK"/>
              </w:rPr>
              <w:t>352 988</w:t>
            </w:r>
          </w:p>
        </w:tc>
      </w:tr>
      <w:tr w:rsidR="00226748" w:rsidRPr="00297E92" w14:paraId="7B26C9E0" w14:textId="77777777" w:rsidTr="00BF6FD9">
        <w:tc>
          <w:tcPr>
            <w:tcW w:w="3277" w:type="pct"/>
          </w:tcPr>
          <w:p w14:paraId="0902DC26" w14:textId="77777777" w:rsidR="00226748" w:rsidRPr="00297E92" w:rsidDel="00FB77AB" w:rsidRDefault="00226748" w:rsidP="00226748">
            <w:pPr>
              <w:ind w:left="34"/>
              <w:jc w:val="left"/>
              <w:rPr>
                <w:i/>
                <w:snapToGrid w:val="0"/>
                <w:sz w:val="15"/>
                <w:lang w:eastAsia="sk-SK"/>
              </w:rPr>
            </w:pPr>
            <w:r w:rsidRPr="00297E92">
              <w:rPr>
                <w:snapToGrid w:val="0"/>
                <w:sz w:val="15"/>
                <w:lang w:eastAsia="sk-SK"/>
              </w:rPr>
              <w:t>Finančné náklady</w:t>
            </w:r>
          </w:p>
        </w:tc>
        <w:tc>
          <w:tcPr>
            <w:tcW w:w="862" w:type="pct"/>
            <w:vAlign w:val="bottom"/>
          </w:tcPr>
          <w:p w14:paraId="4DC45720" w14:textId="353F9C3B" w:rsidR="00226748" w:rsidRPr="00297E92" w:rsidRDefault="00924529" w:rsidP="00226748">
            <w:pPr>
              <w:jc w:val="right"/>
              <w:rPr>
                <w:snapToGrid w:val="0"/>
                <w:sz w:val="15"/>
                <w:lang w:eastAsia="sk-SK"/>
              </w:rPr>
            </w:pPr>
            <w:r>
              <w:rPr>
                <w:snapToGrid w:val="0"/>
                <w:sz w:val="15"/>
                <w:lang w:eastAsia="sk-SK"/>
              </w:rPr>
              <w:t>2 251 952</w:t>
            </w:r>
          </w:p>
        </w:tc>
        <w:tc>
          <w:tcPr>
            <w:tcW w:w="861" w:type="pct"/>
            <w:vAlign w:val="bottom"/>
          </w:tcPr>
          <w:p w14:paraId="004F3EBF" w14:textId="6459545B" w:rsidR="00226748" w:rsidRPr="00297E92" w:rsidRDefault="00226748" w:rsidP="00226748">
            <w:pPr>
              <w:jc w:val="right"/>
              <w:rPr>
                <w:snapToGrid w:val="0"/>
                <w:sz w:val="15"/>
                <w:lang w:eastAsia="sk-SK"/>
              </w:rPr>
            </w:pPr>
            <w:r w:rsidRPr="00297E92">
              <w:rPr>
                <w:snapToGrid w:val="0"/>
                <w:sz w:val="15"/>
                <w:lang w:eastAsia="sk-SK"/>
              </w:rPr>
              <w:t>5 062 712</w:t>
            </w:r>
          </w:p>
        </w:tc>
      </w:tr>
      <w:tr w:rsidR="00226748" w:rsidRPr="00D4489E" w14:paraId="15936F56" w14:textId="77777777" w:rsidTr="00BF6FD9">
        <w:tc>
          <w:tcPr>
            <w:tcW w:w="3277" w:type="pct"/>
          </w:tcPr>
          <w:p w14:paraId="1A1B81D4" w14:textId="77777777" w:rsidR="00226748" w:rsidRPr="00D4489E" w:rsidDel="00FB77AB" w:rsidRDefault="00226748" w:rsidP="00226748">
            <w:pPr>
              <w:ind w:left="176"/>
              <w:jc w:val="left"/>
              <w:rPr>
                <w:i/>
                <w:sz w:val="15"/>
              </w:rPr>
            </w:pPr>
            <w:r w:rsidRPr="00D4489E">
              <w:rPr>
                <w:i/>
                <w:sz w:val="15"/>
              </w:rPr>
              <w:t>Kurzové straty, z toho:</w:t>
            </w:r>
          </w:p>
        </w:tc>
        <w:tc>
          <w:tcPr>
            <w:tcW w:w="862" w:type="pct"/>
            <w:vAlign w:val="bottom"/>
          </w:tcPr>
          <w:p w14:paraId="2C504FA6" w14:textId="5206077E" w:rsidR="00226748" w:rsidRPr="00D4489E" w:rsidRDefault="00924529" w:rsidP="00226748">
            <w:pPr>
              <w:jc w:val="right"/>
              <w:rPr>
                <w:i/>
                <w:snapToGrid w:val="0"/>
                <w:sz w:val="15"/>
                <w:lang w:eastAsia="sk-SK"/>
              </w:rPr>
            </w:pPr>
            <w:r>
              <w:rPr>
                <w:i/>
                <w:snapToGrid w:val="0"/>
                <w:sz w:val="15"/>
                <w:lang w:eastAsia="sk-SK"/>
              </w:rPr>
              <w:t>459 132</w:t>
            </w:r>
          </w:p>
        </w:tc>
        <w:tc>
          <w:tcPr>
            <w:tcW w:w="861" w:type="pct"/>
            <w:vAlign w:val="bottom"/>
          </w:tcPr>
          <w:p w14:paraId="200C5E89" w14:textId="4C5A3DD8" w:rsidR="00226748" w:rsidRPr="00D4489E" w:rsidRDefault="00226748" w:rsidP="00226748">
            <w:pPr>
              <w:jc w:val="right"/>
              <w:rPr>
                <w:i/>
                <w:snapToGrid w:val="0"/>
                <w:sz w:val="15"/>
                <w:lang w:eastAsia="sk-SK"/>
              </w:rPr>
            </w:pPr>
            <w:r w:rsidRPr="00D4489E">
              <w:rPr>
                <w:i/>
                <w:snapToGrid w:val="0"/>
                <w:sz w:val="15"/>
                <w:lang w:eastAsia="sk-SK"/>
              </w:rPr>
              <w:t>530 309</w:t>
            </w:r>
          </w:p>
        </w:tc>
      </w:tr>
      <w:tr w:rsidR="00226748" w:rsidRPr="00D4489E" w14:paraId="17453581" w14:textId="77777777" w:rsidTr="00BF6FD9">
        <w:tc>
          <w:tcPr>
            <w:tcW w:w="3277" w:type="pct"/>
          </w:tcPr>
          <w:p w14:paraId="5422E73F" w14:textId="77777777" w:rsidR="00226748" w:rsidRPr="00D4489E" w:rsidDel="00FB77AB" w:rsidRDefault="00226748" w:rsidP="00226748">
            <w:pPr>
              <w:ind w:left="459" w:hanging="141"/>
              <w:jc w:val="left"/>
              <w:rPr>
                <w:i/>
                <w:snapToGrid w:val="0"/>
                <w:sz w:val="15"/>
                <w:lang w:eastAsia="sk-SK"/>
              </w:rPr>
            </w:pPr>
            <w:r w:rsidRPr="00D4489E">
              <w:rPr>
                <w:i/>
                <w:snapToGrid w:val="0"/>
                <w:sz w:val="15"/>
                <w:lang w:eastAsia="sk-SK"/>
              </w:rPr>
              <w:t>kurzové straty ku dňu, ku ktorému sa zostavuje účtovná závierka</w:t>
            </w:r>
          </w:p>
        </w:tc>
        <w:tc>
          <w:tcPr>
            <w:tcW w:w="862" w:type="pct"/>
            <w:vAlign w:val="bottom"/>
          </w:tcPr>
          <w:p w14:paraId="5A0E2DC8" w14:textId="3D0375D7" w:rsidR="00226748" w:rsidRPr="00D4489E" w:rsidRDefault="00924529" w:rsidP="00226748">
            <w:pPr>
              <w:jc w:val="right"/>
              <w:rPr>
                <w:i/>
                <w:snapToGrid w:val="0"/>
                <w:sz w:val="15"/>
                <w:lang w:eastAsia="sk-SK"/>
              </w:rPr>
            </w:pPr>
            <w:r>
              <w:rPr>
                <w:i/>
                <w:snapToGrid w:val="0"/>
                <w:sz w:val="15"/>
                <w:lang w:eastAsia="sk-SK"/>
              </w:rPr>
              <w:t>(14 547)</w:t>
            </w:r>
          </w:p>
        </w:tc>
        <w:tc>
          <w:tcPr>
            <w:tcW w:w="861" w:type="pct"/>
            <w:vAlign w:val="bottom"/>
          </w:tcPr>
          <w:p w14:paraId="6CFF3FF3" w14:textId="48CC81F0" w:rsidR="00226748" w:rsidRPr="00D4489E" w:rsidRDefault="00226748" w:rsidP="00226748">
            <w:pPr>
              <w:jc w:val="right"/>
              <w:rPr>
                <w:i/>
                <w:snapToGrid w:val="0"/>
                <w:sz w:val="15"/>
                <w:lang w:eastAsia="sk-SK"/>
              </w:rPr>
            </w:pPr>
            <w:r w:rsidRPr="00D4489E">
              <w:rPr>
                <w:i/>
                <w:snapToGrid w:val="0"/>
                <w:sz w:val="15"/>
                <w:lang w:eastAsia="sk-SK"/>
              </w:rPr>
              <w:t>57 561</w:t>
            </w:r>
          </w:p>
        </w:tc>
      </w:tr>
      <w:tr w:rsidR="00226748" w:rsidRPr="00D4489E" w14:paraId="3134273E" w14:textId="77777777" w:rsidTr="00BF6FD9">
        <w:tc>
          <w:tcPr>
            <w:tcW w:w="3277" w:type="pct"/>
          </w:tcPr>
          <w:p w14:paraId="552262D0" w14:textId="77777777" w:rsidR="00226748" w:rsidRPr="00D4489E" w:rsidDel="00FB77AB" w:rsidRDefault="00226748" w:rsidP="00226748">
            <w:pPr>
              <w:ind w:left="176"/>
              <w:jc w:val="left"/>
              <w:rPr>
                <w:i/>
                <w:snapToGrid w:val="0"/>
                <w:sz w:val="15"/>
                <w:lang w:eastAsia="sk-SK"/>
              </w:rPr>
            </w:pPr>
            <w:r w:rsidRPr="00D4489E">
              <w:rPr>
                <w:i/>
                <w:sz w:val="15"/>
              </w:rPr>
              <w:t>Ostatné významné položky finančných nákladov</w:t>
            </w:r>
          </w:p>
        </w:tc>
        <w:tc>
          <w:tcPr>
            <w:tcW w:w="862" w:type="pct"/>
            <w:vAlign w:val="bottom"/>
          </w:tcPr>
          <w:p w14:paraId="2335B44F" w14:textId="68A19CF1" w:rsidR="00226748" w:rsidRPr="00D4489E" w:rsidRDefault="00924529" w:rsidP="00226748">
            <w:pPr>
              <w:jc w:val="right"/>
              <w:rPr>
                <w:i/>
                <w:snapToGrid w:val="0"/>
                <w:sz w:val="15"/>
                <w:lang w:eastAsia="sk-SK"/>
              </w:rPr>
            </w:pPr>
            <w:r>
              <w:rPr>
                <w:i/>
                <w:snapToGrid w:val="0"/>
                <w:sz w:val="15"/>
                <w:lang w:eastAsia="sk-SK"/>
              </w:rPr>
              <w:t>1 792 820</w:t>
            </w:r>
          </w:p>
        </w:tc>
        <w:tc>
          <w:tcPr>
            <w:tcW w:w="861" w:type="pct"/>
            <w:vAlign w:val="bottom"/>
          </w:tcPr>
          <w:p w14:paraId="5E530002" w14:textId="1B0EB1B4" w:rsidR="00226748" w:rsidRPr="00D4489E" w:rsidRDefault="00226748" w:rsidP="00226748">
            <w:pPr>
              <w:jc w:val="right"/>
              <w:rPr>
                <w:i/>
                <w:snapToGrid w:val="0"/>
                <w:sz w:val="15"/>
                <w:lang w:eastAsia="sk-SK"/>
              </w:rPr>
            </w:pPr>
            <w:r w:rsidRPr="00D4489E">
              <w:rPr>
                <w:i/>
                <w:snapToGrid w:val="0"/>
                <w:sz w:val="15"/>
                <w:lang w:eastAsia="sk-SK"/>
              </w:rPr>
              <w:t>4 532 403</w:t>
            </w:r>
          </w:p>
        </w:tc>
      </w:tr>
      <w:tr w:rsidR="00226748" w:rsidRPr="00D4489E" w14:paraId="35B3B479" w14:textId="77777777" w:rsidTr="00BF6FD9">
        <w:tc>
          <w:tcPr>
            <w:tcW w:w="3277" w:type="pct"/>
          </w:tcPr>
          <w:p w14:paraId="38D2392F" w14:textId="77777777" w:rsidR="00226748" w:rsidRPr="00D4489E" w:rsidRDefault="00226748" w:rsidP="00226748">
            <w:pPr>
              <w:ind w:left="176"/>
              <w:jc w:val="left"/>
              <w:rPr>
                <w:i/>
                <w:sz w:val="15"/>
              </w:rPr>
            </w:pPr>
            <w:r w:rsidRPr="00D4489E">
              <w:rPr>
                <w:i/>
                <w:sz w:val="15"/>
              </w:rPr>
              <w:t xml:space="preserve">   Opravné položky k finančnému majetku</w:t>
            </w:r>
          </w:p>
        </w:tc>
        <w:tc>
          <w:tcPr>
            <w:tcW w:w="862" w:type="pct"/>
            <w:vAlign w:val="bottom"/>
          </w:tcPr>
          <w:p w14:paraId="73E89ABC" w14:textId="1DC40C4D" w:rsidR="00226748" w:rsidRPr="00D4489E" w:rsidRDefault="00924529" w:rsidP="00226748">
            <w:pPr>
              <w:jc w:val="right"/>
              <w:rPr>
                <w:i/>
                <w:snapToGrid w:val="0"/>
                <w:sz w:val="15"/>
                <w:lang w:eastAsia="sk-SK"/>
              </w:rPr>
            </w:pPr>
            <w:r>
              <w:rPr>
                <w:i/>
                <w:snapToGrid w:val="0"/>
                <w:sz w:val="15"/>
                <w:lang w:eastAsia="sk-SK"/>
              </w:rPr>
              <w:t>-</w:t>
            </w:r>
          </w:p>
        </w:tc>
        <w:tc>
          <w:tcPr>
            <w:tcW w:w="861" w:type="pct"/>
            <w:vAlign w:val="bottom"/>
          </w:tcPr>
          <w:p w14:paraId="3D851642" w14:textId="0518AB83" w:rsidR="00226748" w:rsidRPr="00D4489E" w:rsidRDefault="00226748" w:rsidP="00226748">
            <w:pPr>
              <w:jc w:val="right"/>
              <w:rPr>
                <w:i/>
                <w:snapToGrid w:val="0"/>
                <w:sz w:val="15"/>
                <w:lang w:eastAsia="sk-SK"/>
              </w:rPr>
            </w:pPr>
            <w:r w:rsidRPr="00D4489E">
              <w:rPr>
                <w:i/>
                <w:snapToGrid w:val="0"/>
                <w:sz w:val="15"/>
                <w:lang w:eastAsia="sk-SK"/>
              </w:rPr>
              <w:t>2 885 299</w:t>
            </w:r>
          </w:p>
        </w:tc>
      </w:tr>
      <w:tr w:rsidR="00226748" w:rsidRPr="00D4489E" w14:paraId="39AF492A" w14:textId="77777777" w:rsidTr="00BF6FD9">
        <w:tc>
          <w:tcPr>
            <w:tcW w:w="3277" w:type="pct"/>
          </w:tcPr>
          <w:p w14:paraId="4A1F5F45" w14:textId="77777777" w:rsidR="00226748" w:rsidRPr="00D4489E" w:rsidRDefault="00226748" w:rsidP="00226748">
            <w:pPr>
              <w:ind w:left="176"/>
              <w:jc w:val="left"/>
              <w:rPr>
                <w:i/>
                <w:sz w:val="15"/>
              </w:rPr>
            </w:pPr>
            <w:r w:rsidRPr="00D4489E">
              <w:rPr>
                <w:i/>
                <w:sz w:val="15"/>
              </w:rPr>
              <w:t xml:space="preserve">   Predané cenné papiere a podiely</w:t>
            </w:r>
          </w:p>
        </w:tc>
        <w:tc>
          <w:tcPr>
            <w:tcW w:w="862" w:type="pct"/>
            <w:vAlign w:val="bottom"/>
          </w:tcPr>
          <w:p w14:paraId="3096C7B0" w14:textId="1E786349" w:rsidR="00226748" w:rsidRPr="00D4489E" w:rsidRDefault="00924529" w:rsidP="00226748">
            <w:pPr>
              <w:jc w:val="right"/>
              <w:rPr>
                <w:i/>
                <w:snapToGrid w:val="0"/>
                <w:sz w:val="15"/>
                <w:lang w:eastAsia="sk-SK"/>
              </w:rPr>
            </w:pPr>
            <w:r>
              <w:rPr>
                <w:i/>
                <w:snapToGrid w:val="0"/>
                <w:sz w:val="15"/>
                <w:lang w:eastAsia="sk-SK"/>
              </w:rPr>
              <w:t>1 532</w:t>
            </w:r>
          </w:p>
        </w:tc>
        <w:tc>
          <w:tcPr>
            <w:tcW w:w="861" w:type="pct"/>
            <w:vAlign w:val="bottom"/>
          </w:tcPr>
          <w:p w14:paraId="23777AD0" w14:textId="0B859ED2" w:rsidR="00226748" w:rsidRPr="00D4489E" w:rsidRDefault="00226748" w:rsidP="00226748">
            <w:pPr>
              <w:jc w:val="right"/>
              <w:rPr>
                <w:i/>
                <w:snapToGrid w:val="0"/>
                <w:sz w:val="15"/>
                <w:lang w:eastAsia="sk-SK"/>
              </w:rPr>
            </w:pPr>
            <w:r w:rsidRPr="00D4489E">
              <w:rPr>
                <w:i/>
                <w:snapToGrid w:val="0"/>
                <w:sz w:val="15"/>
                <w:lang w:eastAsia="sk-SK"/>
              </w:rPr>
              <w:t>-</w:t>
            </w:r>
          </w:p>
        </w:tc>
      </w:tr>
      <w:tr w:rsidR="00226748" w:rsidRPr="00D4489E" w14:paraId="21A542D5" w14:textId="77777777" w:rsidTr="00BF6FD9">
        <w:tc>
          <w:tcPr>
            <w:tcW w:w="3277" w:type="pct"/>
          </w:tcPr>
          <w:p w14:paraId="1496B4AA" w14:textId="77777777" w:rsidR="00226748" w:rsidRPr="00D4489E" w:rsidRDefault="00226748" w:rsidP="00226748">
            <w:pPr>
              <w:ind w:left="176"/>
              <w:jc w:val="left"/>
              <w:rPr>
                <w:i/>
                <w:sz w:val="15"/>
              </w:rPr>
            </w:pPr>
            <w:r w:rsidRPr="00D4489E">
              <w:rPr>
                <w:i/>
                <w:sz w:val="15"/>
              </w:rPr>
              <w:t xml:space="preserve">   Ostatné</w:t>
            </w:r>
          </w:p>
        </w:tc>
        <w:tc>
          <w:tcPr>
            <w:tcW w:w="862" w:type="pct"/>
            <w:vAlign w:val="bottom"/>
          </w:tcPr>
          <w:p w14:paraId="749DA084" w14:textId="202A93B7" w:rsidR="00226748" w:rsidRPr="00D4489E" w:rsidRDefault="00924529" w:rsidP="00226748">
            <w:pPr>
              <w:jc w:val="right"/>
              <w:rPr>
                <w:i/>
                <w:snapToGrid w:val="0"/>
                <w:sz w:val="15"/>
                <w:lang w:eastAsia="sk-SK"/>
              </w:rPr>
            </w:pPr>
            <w:r>
              <w:rPr>
                <w:i/>
                <w:snapToGrid w:val="0"/>
                <w:sz w:val="15"/>
                <w:lang w:eastAsia="sk-SK"/>
              </w:rPr>
              <w:t>1 791 288</w:t>
            </w:r>
          </w:p>
        </w:tc>
        <w:tc>
          <w:tcPr>
            <w:tcW w:w="861" w:type="pct"/>
            <w:vAlign w:val="bottom"/>
          </w:tcPr>
          <w:p w14:paraId="5E23E216" w14:textId="1C719A84" w:rsidR="00226748" w:rsidRPr="00D4489E" w:rsidRDefault="00226748" w:rsidP="00226748">
            <w:pPr>
              <w:jc w:val="right"/>
              <w:rPr>
                <w:i/>
                <w:snapToGrid w:val="0"/>
                <w:sz w:val="15"/>
                <w:lang w:eastAsia="sk-SK"/>
              </w:rPr>
            </w:pPr>
            <w:r w:rsidRPr="00D4489E">
              <w:rPr>
                <w:i/>
                <w:snapToGrid w:val="0"/>
                <w:sz w:val="15"/>
                <w:lang w:eastAsia="sk-SK"/>
              </w:rPr>
              <w:t>1 495 909</w:t>
            </w:r>
          </w:p>
        </w:tc>
      </w:tr>
      <w:tr w:rsidR="00226748" w:rsidRPr="00297E92" w14:paraId="7B2DC559" w14:textId="77777777" w:rsidTr="00BF6FD9">
        <w:tc>
          <w:tcPr>
            <w:tcW w:w="3277" w:type="pct"/>
            <w:tcBorders>
              <w:top w:val="nil"/>
              <w:bottom w:val="single" w:sz="8" w:space="0" w:color="auto"/>
            </w:tcBorders>
          </w:tcPr>
          <w:p w14:paraId="5C019AE0" w14:textId="77777777" w:rsidR="00226748" w:rsidRPr="00297E92" w:rsidRDefault="00226748" w:rsidP="00226748">
            <w:pPr>
              <w:jc w:val="left"/>
              <w:rPr>
                <w:snapToGrid w:val="0"/>
                <w:sz w:val="15"/>
                <w:lang w:eastAsia="sk-SK"/>
              </w:rPr>
            </w:pPr>
            <w:r w:rsidRPr="00297E92">
              <w:rPr>
                <w:snapToGrid w:val="0"/>
                <w:sz w:val="15"/>
                <w:lang w:eastAsia="sk-SK"/>
              </w:rPr>
              <w:t>Náklady výnimočného rozsahu alebo výskytu</w:t>
            </w:r>
          </w:p>
        </w:tc>
        <w:tc>
          <w:tcPr>
            <w:tcW w:w="862" w:type="pct"/>
            <w:tcBorders>
              <w:top w:val="nil"/>
              <w:bottom w:val="single" w:sz="8" w:space="0" w:color="auto"/>
            </w:tcBorders>
            <w:vAlign w:val="bottom"/>
          </w:tcPr>
          <w:p w14:paraId="449F77BD" w14:textId="4D4174EC" w:rsidR="00226748" w:rsidRPr="00297E92" w:rsidRDefault="00924529" w:rsidP="00226748">
            <w:pPr>
              <w:jc w:val="right"/>
              <w:rPr>
                <w:snapToGrid w:val="0"/>
                <w:sz w:val="15"/>
                <w:lang w:eastAsia="sk-SK"/>
              </w:rPr>
            </w:pPr>
            <w:r>
              <w:rPr>
                <w:snapToGrid w:val="0"/>
                <w:sz w:val="15"/>
                <w:lang w:eastAsia="sk-SK"/>
              </w:rPr>
              <w:t>-</w:t>
            </w:r>
          </w:p>
        </w:tc>
        <w:tc>
          <w:tcPr>
            <w:tcW w:w="861" w:type="pct"/>
            <w:tcBorders>
              <w:top w:val="nil"/>
              <w:bottom w:val="single" w:sz="8" w:space="0" w:color="auto"/>
            </w:tcBorders>
            <w:vAlign w:val="bottom"/>
          </w:tcPr>
          <w:p w14:paraId="34C16ADF" w14:textId="632F59B3" w:rsidR="00226748" w:rsidRPr="00297E92" w:rsidRDefault="00226748" w:rsidP="00226748">
            <w:pPr>
              <w:jc w:val="right"/>
              <w:rPr>
                <w:snapToGrid w:val="0"/>
                <w:sz w:val="15"/>
                <w:lang w:eastAsia="sk-SK"/>
              </w:rPr>
            </w:pPr>
            <w:r w:rsidRPr="00297E92">
              <w:rPr>
                <w:snapToGrid w:val="0"/>
                <w:sz w:val="15"/>
                <w:lang w:eastAsia="sk-SK"/>
              </w:rPr>
              <w:t>-</w:t>
            </w:r>
          </w:p>
        </w:tc>
      </w:tr>
    </w:tbl>
    <w:p w14:paraId="25F8ED75" w14:textId="77777777" w:rsidR="00916357" w:rsidRPr="00297E92" w:rsidRDefault="00916357" w:rsidP="001E2635">
      <w:pPr>
        <w:rPr>
          <w:i/>
          <w:sz w:val="14"/>
        </w:rPr>
      </w:pPr>
    </w:p>
    <w:p w14:paraId="59BA5A60" w14:textId="77777777" w:rsidR="00916357" w:rsidRPr="00297E92" w:rsidRDefault="00916357" w:rsidP="00916357">
      <w:pPr>
        <w:rPr>
          <w:highlight w:val="yellow"/>
          <w:lang w:eastAsia="x-none"/>
        </w:rPr>
      </w:pPr>
    </w:p>
    <w:p w14:paraId="5D29E98B" w14:textId="77777777" w:rsidR="00916357" w:rsidRPr="00297E92" w:rsidRDefault="00916357" w:rsidP="00916357">
      <w:pPr>
        <w:rPr>
          <w:highlight w:val="yellow"/>
          <w:lang w:eastAsia="x-none"/>
        </w:rPr>
      </w:pPr>
    </w:p>
    <w:p w14:paraId="2BF15D14" w14:textId="3E598B8B" w:rsidR="001E2635" w:rsidRPr="00297E92" w:rsidRDefault="00916357" w:rsidP="008B1D2E">
      <w:pPr>
        <w:pStyle w:val="Nadpis1"/>
      </w:pPr>
      <w:r w:rsidRPr="00297E92">
        <w:br w:type="page"/>
      </w:r>
      <w:r w:rsidR="001E2635" w:rsidRPr="00297E92">
        <w:lastRenderedPageBreak/>
        <w:t>DAŇ Z PRÍJMOV</w:t>
      </w:r>
    </w:p>
    <w:p w14:paraId="658C8B1A" w14:textId="77777777" w:rsidR="001E2635" w:rsidRPr="00297E92" w:rsidRDefault="001E2635" w:rsidP="001E2635">
      <w:pPr>
        <w:rPr>
          <w:snapToGrid w:val="0"/>
          <w:sz w:val="18"/>
          <w:lang w:eastAsia="sk-SK"/>
        </w:rPr>
      </w:pPr>
    </w:p>
    <w:p w14:paraId="5BC13F2F" w14:textId="2A910B4F" w:rsidR="00AB2B9F" w:rsidRPr="00297E92" w:rsidRDefault="001E2635" w:rsidP="001E2635">
      <w:pPr>
        <w:rPr>
          <w:snapToGrid w:val="0"/>
          <w:lang w:eastAsia="sk-SK"/>
        </w:rPr>
      </w:pPr>
      <w:r w:rsidRPr="00297E92">
        <w:rPr>
          <w:snapToGrid w:val="0"/>
          <w:lang w:eastAsia="sk-SK"/>
        </w:rPr>
        <w:t>Sadzba dane z príjmov pre rok 20</w:t>
      </w:r>
      <w:r w:rsidR="0021234E" w:rsidRPr="00297E92">
        <w:rPr>
          <w:snapToGrid w:val="0"/>
          <w:lang w:eastAsia="sk-SK"/>
        </w:rPr>
        <w:t>1</w:t>
      </w:r>
      <w:r w:rsidR="00226748">
        <w:rPr>
          <w:snapToGrid w:val="0"/>
          <w:lang w:eastAsia="sk-SK"/>
        </w:rPr>
        <w:t>6</w:t>
      </w:r>
      <w:r w:rsidRPr="00297E92">
        <w:rPr>
          <w:snapToGrid w:val="0"/>
          <w:lang w:eastAsia="sk-SK"/>
        </w:rPr>
        <w:t xml:space="preserve"> je </w:t>
      </w:r>
      <w:r w:rsidR="009E65DE" w:rsidRPr="00297E92">
        <w:rPr>
          <w:snapToGrid w:val="0"/>
          <w:lang w:eastAsia="sk-SK"/>
        </w:rPr>
        <w:t>2</w:t>
      </w:r>
      <w:r w:rsidR="00F227AB" w:rsidRPr="00297E92">
        <w:rPr>
          <w:snapToGrid w:val="0"/>
          <w:lang w:eastAsia="sk-SK"/>
        </w:rPr>
        <w:t>2</w:t>
      </w:r>
      <w:r w:rsidRPr="00297E92">
        <w:rPr>
          <w:snapToGrid w:val="0"/>
          <w:lang w:eastAsia="sk-SK"/>
        </w:rPr>
        <w:t xml:space="preserve"> %. Spoločnosť nemala žiadne úľavy z daní. </w:t>
      </w:r>
    </w:p>
    <w:p w14:paraId="1FA1C6A4" w14:textId="77777777" w:rsidR="006109C2" w:rsidRPr="00297E92" w:rsidRDefault="006109C2" w:rsidP="001E2635">
      <w:pPr>
        <w:rPr>
          <w:snapToGrid w:val="0"/>
          <w:lang w:eastAsia="sk-SK"/>
        </w:rPr>
      </w:pPr>
    </w:p>
    <w:p w14:paraId="035B3D77" w14:textId="12B75B92" w:rsidR="006109C2" w:rsidRDefault="006109C2" w:rsidP="001E2635">
      <w:pPr>
        <w:rPr>
          <w:snapToGrid w:val="0"/>
          <w:sz w:val="18"/>
          <w:lang w:eastAsia="sk-SK"/>
        </w:rPr>
      </w:pPr>
      <w:r w:rsidRPr="00297E92">
        <w:rPr>
          <w:snapToGrid w:val="0"/>
          <w:lang w:eastAsia="sk-SK"/>
        </w:rPr>
        <w:t>Na výpočet odloženej dane bola použitá sadzba dane z príjmov právnických osôb 2</w:t>
      </w:r>
      <w:r w:rsidR="00BC7AD6">
        <w:rPr>
          <w:snapToGrid w:val="0"/>
          <w:lang w:eastAsia="sk-SK"/>
        </w:rPr>
        <w:t>1</w:t>
      </w:r>
      <w:r w:rsidRPr="00297E92">
        <w:rPr>
          <w:snapToGrid w:val="0"/>
          <w:lang w:eastAsia="sk-SK"/>
        </w:rPr>
        <w:t xml:space="preserve"> %</w:t>
      </w:r>
      <w:r w:rsidR="00BC7AD6">
        <w:rPr>
          <w:snapToGrid w:val="0"/>
          <w:lang w:eastAsia="sk-SK"/>
        </w:rPr>
        <w:t xml:space="preserve"> platná na rok 2017.</w:t>
      </w:r>
    </w:p>
    <w:p w14:paraId="2E0DCF0F" w14:textId="77777777" w:rsidR="000436B8" w:rsidRPr="00297E92" w:rsidRDefault="000436B8" w:rsidP="001E2635">
      <w:pPr>
        <w:rPr>
          <w:snapToGrid w:val="0"/>
          <w:sz w:val="18"/>
          <w:lang w:eastAsia="sk-SK"/>
        </w:rPr>
      </w:pPr>
    </w:p>
    <w:tbl>
      <w:tblPr>
        <w:tblW w:w="9073" w:type="dxa"/>
        <w:tblInd w:w="108" w:type="dxa"/>
        <w:tblBorders>
          <w:top w:val="single" w:sz="8" w:space="0" w:color="auto"/>
          <w:bottom w:val="single" w:sz="8" w:space="0" w:color="auto"/>
        </w:tblBorders>
        <w:tblLook w:val="0000" w:firstRow="0" w:lastRow="0" w:firstColumn="0" w:lastColumn="0" w:noHBand="0" w:noVBand="0"/>
      </w:tblPr>
      <w:tblGrid>
        <w:gridCol w:w="6237"/>
        <w:gridCol w:w="1418"/>
        <w:gridCol w:w="1418"/>
      </w:tblGrid>
      <w:tr w:rsidR="008F4383" w:rsidRPr="00297E92" w14:paraId="5D3EEB8B" w14:textId="77777777" w:rsidTr="008F4383">
        <w:tc>
          <w:tcPr>
            <w:tcW w:w="6237" w:type="dxa"/>
            <w:tcBorders>
              <w:top w:val="single" w:sz="8" w:space="0" w:color="auto"/>
              <w:bottom w:val="single" w:sz="4" w:space="0" w:color="auto"/>
            </w:tcBorders>
          </w:tcPr>
          <w:p w14:paraId="5E519FB9" w14:textId="77777777" w:rsidR="008F4383" w:rsidRPr="00297E92" w:rsidRDefault="008F4383" w:rsidP="008F4383">
            <w:pPr>
              <w:ind w:left="176" w:hanging="176"/>
              <w:jc w:val="left"/>
              <w:rPr>
                <w:b/>
                <w:i/>
                <w:sz w:val="15"/>
                <w:szCs w:val="15"/>
              </w:rPr>
            </w:pPr>
            <w:r w:rsidRPr="00297E92">
              <w:rPr>
                <w:b/>
                <w:i/>
                <w:sz w:val="15"/>
                <w:szCs w:val="15"/>
              </w:rPr>
              <w:t>Položka</w:t>
            </w:r>
          </w:p>
        </w:tc>
        <w:tc>
          <w:tcPr>
            <w:tcW w:w="1418" w:type="dxa"/>
            <w:tcBorders>
              <w:top w:val="single" w:sz="8" w:space="0" w:color="auto"/>
              <w:bottom w:val="single" w:sz="4" w:space="0" w:color="auto"/>
            </w:tcBorders>
          </w:tcPr>
          <w:p w14:paraId="7C695D76" w14:textId="1F40B1FA" w:rsidR="008F4383" w:rsidRPr="00297E92" w:rsidRDefault="008B4D2C" w:rsidP="0052321C">
            <w:pPr>
              <w:jc w:val="center"/>
              <w:rPr>
                <w:b/>
                <w:i/>
                <w:sz w:val="15"/>
                <w:szCs w:val="15"/>
              </w:rPr>
            </w:pPr>
            <w:r w:rsidRPr="00297E92">
              <w:rPr>
                <w:b/>
                <w:i/>
                <w:sz w:val="15"/>
                <w:szCs w:val="15"/>
              </w:rPr>
              <w:t>201</w:t>
            </w:r>
            <w:r w:rsidR="00226748">
              <w:rPr>
                <w:b/>
                <w:i/>
                <w:sz w:val="15"/>
                <w:szCs w:val="15"/>
              </w:rPr>
              <w:t>6</w:t>
            </w:r>
          </w:p>
        </w:tc>
        <w:tc>
          <w:tcPr>
            <w:tcW w:w="1418" w:type="dxa"/>
            <w:tcBorders>
              <w:top w:val="single" w:sz="8" w:space="0" w:color="auto"/>
              <w:bottom w:val="single" w:sz="4" w:space="0" w:color="auto"/>
            </w:tcBorders>
          </w:tcPr>
          <w:p w14:paraId="71336F3A" w14:textId="0FF897AB" w:rsidR="008F4383" w:rsidRPr="00297E92" w:rsidRDefault="008B4D2C" w:rsidP="008A2897">
            <w:pPr>
              <w:jc w:val="center"/>
              <w:rPr>
                <w:b/>
                <w:i/>
                <w:sz w:val="15"/>
                <w:szCs w:val="15"/>
              </w:rPr>
            </w:pPr>
            <w:r w:rsidRPr="00297E92">
              <w:rPr>
                <w:b/>
                <w:i/>
                <w:sz w:val="15"/>
                <w:szCs w:val="15"/>
              </w:rPr>
              <w:t>201</w:t>
            </w:r>
            <w:r w:rsidR="00226748">
              <w:rPr>
                <w:b/>
                <w:i/>
                <w:sz w:val="15"/>
                <w:szCs w:val="15"/>
              </w:rPr>
              <w:t>5</w:t>
            </w:r>
          </w:p>
        </w:tc>
      </w:tr>
      <w:tr w:rsidR="00226748" w:rsidRPr="00297E92" w14:paraId="4F35A65B" w14:textId="77777777" w:rsidTr="008F4383">
        <w:tc>
          <w:tcPr>
            <w:tcW w:w="6237" w:type="dxa"/>
            <w:tcBorders>
              <w:top w:val="single" w:sz="4" w:space="0" w:color="auto"/>
            </w:tcBorders>
          </w:tcPr>
          <w:p w14:paraId="51DF2DDA" w14:textId="77777777" w:rsidR="00226748" w:rsidRPr="00297E92" w:rsidRDefault="00226748" w:rsidP="00226748">
            <w:pPr>
              <w:ind w:left="176" w:hanging="176"/>
              <w:jc w:val="left"/>
              <w:rPr>
                <w:snapToGrid w:val="0"/>
                <w:sz w:val="15"/>
                <w:lang w:eastAsia="sk-SK"/>
              </w:rPr>
            </w:pPr>
            <w:r w:rsidRPr="00297E92">
              <w:rPr>
                <w:snapToGrid w:val="0"/>
                <w:sz w:val="15"/>
                <w:lang w:eastAsia="sk-SK"/>
              </w:rPr>
              <w:t>Suma odloženej daňovej pohľadávky účtovanej ako náklad alebo výnos vyplývajúca zo zmeny sadzby dane z príjmov</w:t>
            </w:r>
          </w:p>
        </w:tc>
        <w:tc>
          <w:tcPr>
            <w:tcW w:w="1418" w:type="dxa"/>
            <w:tcBorders>
              <w:top w:val="single" w:sz="4" w:space="0" w:color="auto"/>
            </w:tcBorders>
            <w:vAlign w:val="bottom"/>
          </w:tcPr>
          <w:p w14:paraId="79EEF5C9" w14:textId="6D5F14F8" w:rsidR="00226748" w:rsidRPr="00297E92" w:rsidRDefault="00823E88" w:rsidP="00226748">
            <w:pPr>
              <w:jc w:val="right"/>
              <w:rPr>
                <w:snapToGrid w:val="0"/>
                <w:sz w:val="15"/>
                <w:lang w:eastAsia="sk-SK"/>
              </w:rPr>
            </w:pPr>
            <w:r>
              <w:rPr>
                <w:snapToGrid w:val="0"/>
                <w:sz w:val="15"/>
                <w:lang w:eastAsia="sk-SK"/>
              </w:rPr>
              <w:t>3 189</w:t>
            </w:r>
          </w:p>
        </w:tc>
        <w:tc>
          <w:tcPr>
            <w:tcW w:w="1418" w:type="dxa"/>
            <w:tcBorders>
              <w:top w:val="single" w:sz="4" w:space="0" w:color="auto"/>
            </w:tcBorders>
            <w:vAlign w:val="bottom"/>
          </w:tcPr>
          <w:p w14:paraId="5F5807F2" w14:textId="6484044F" w:rsidR="00226748" w:rsidRPr="00297E92" w:rsidRDefault="00226748" w:rsidP="00226748">
            <w:pPr>
              <w:jc w:val="right"/>
              <w:rPr>
                <w:snapToGrid w:val="0"/>
                <w:sz w:val="15"/>
                <w:lang w:eastAsia="sk-SK"/>
              </w:rPr>
            </w:pPr>
            <w:r w:rsidRPr="00297E92">
              <w:rPr>
                <w:snapToGrid w:val="0"/>
                <w:sz w:val="15"/>
                <w:lang w:eastAsia="sk-SK"/>
              </w:rPr>
              <w:t>-</w:t>
            </w:r>
          </w:p>
        </w:tc>
      </w:tr>
      <w:tr w:rsidR="00226748" w:rsidRPr="00297E92" w14:paraId="1E8DCF75" w14:textId="77777777" w:rsidTr="008F4383">
        <w:tc>
          <w:tcPr>
            <w:tcW w:w="6237" w:type="dxa"/>
          </w:tcPr>
          <w:p w14:paraId="583BC9EC" w14:textId="77777777" w:rsidR="00226748" w:rsidRPr="00297E92" w:rsidRDefault="00226748" w:rsidP="00226748">
            <w:pPr>
              <w:ind w:left="176" w:hanging="176"/>
              <w:jc w:val="left"/>
              <w:rPr>
                <w:snapToGrid w:val="0"/>
                <w:sz w:val="15"/>
                <w:lang w:eastAsia="sk-SK"/>
              </w:rPr>
            </w:pPr>
            <w:r w:rsidRPr="00297E92">
              <w:rPr>
                <w:snapToGrid w:val="0"/>
                <w:sz w:val="15"/>
                <w:lang w:eastAsia="sk-SK"/>
              </w:rPr>
              <w:t>Suma odloženého daňového záväzku účtovaného ako náklad alebo výnos vyplývajúci zo zmeny sadzby dane z príjmov</w:t>
            </w:r>
          </w:p>
        </w:tc>
        <w:tc>
          <w:tcPr>
            <w:tcW w:w="1418" w:type="dxa"/>
            <w:vAlign w:val="bottom"/>
          </w:tcPr>
          <w:p w14:paraId="08BE4CE9" w14:textId="37A647AE" w:rsidR="00226748" w:rsidRPr="00297E92" w:rsidRDefault="000436B8" w:rsidP="00226748">
            <w:pPr>
              <w:jc w:val="right"/>
              <w:rPr>
                <w:snapToGrid w:val="0"/>
                <w:sz w:val="15"/>
                <w:lang w:eastAsia="sk-SK"/>
              </w:rPr>
            </w:pPr>
            <w:r>
              <w:rPr>
                <w:snapToGrid w:val="0"/>
                <w:sz w:val="15"/>
                <w:lang w:eastAsia="sk-SK"/>
              </w:rPr>
              <w:t>-</w:t>
            </w:r>
          </w:p>
        </w:tc>
        <w:tc>
          <w:tcPr>
            <w:tcW w:w="1418" w:type="dxa"/>
            <w:vAlign w:val="bottom"/>
          </w:tcPr>
          <w:p w14:paraId="079948E3" w14:textId="0118B728" w:rsidR="00226748" w:rsidRPr="00297E92" w:rsidRDefault="00226748" w:rsidP="00226748">
            <w:pPr>
              <w:jc w:val="right"/>
              <w:rPr>
                <w:snapToGrid w:val="0"/>
                <w:sz w:val="15"/>
                <w:lang w:eastAsia="sk-SK"/>
              </w:rPr>
            </w:pPr>
            <w:r w:rsidRPr="00297E92">
              <w:rPr>
                <w:snapToGrid w:val="0"/>
                <w:sz w:val="15"/>
                <w:lang w:eastAsia="sk-SK"/>
              </w:rPr>
              <w:t>-</w:t>
            </w:r>
          </w:p>
        </w:tc>
      </w:tr>
      <w:tr w:rsidR="00226748" w:rsidRPr="00297E92" w14:paraId="03A90447" w14:textId="77777777" w:rsidTr="008F4383">
        <w:tc>
          <w:tcPr>
            <w:tcW w:w="6237" w:type="dxa"/>
          </w:tcPr>
          <w:p w14:paraId="415C8EAD" w14:textId="77777777" w:rsidR="00226748" w:rsidRPr="00297E92" w:rsidRDefault="00226748" w:rsidP="00226748">
            <w:pPr>
              <w:ind w:left="176" w:hanging="176"/>
              <w:jc w:val="left"/>
              <w:rPr>
                <w:snapToGrid w:val="0"/>
                <w:sz w:val="15"/>
                <w:lang w:eastAsia="sk-SK"/>
              </w:rPr>
            </w:pPr>
            <w:r w:rsidRPr="00297E92">
              <w:rPr>
                <w:snapToGrid w:val="0"/>
                <w:sz w:val="15"/>
                <w:lang w:eastAsia="sk-SK"/>
              </w:rPr>
              <w:t>Suma odloženej daňovej pohľadávky týkajúca sa umorenia daňovej straty, nevyužitých daňových odpočtov a iných nárokov, ako aj dočasných rozdielov predchádzajúcich účtovných období, ku ktorým sa v predchádzajúcich účtovných obdobiach odložená daňová pohľadávka neúčtovala</w:t>
            </w:r>
          </w:p>
        </w:tc>
        <w:tc>
          <w:tcPr>
            <w:tcW w:w="1418" w:type="dxa"/>
            <w:vAlign w:val="bottom"/>
          </w:tcPr>
          <w:p w14:paraId="16DA4E27" w14:textId="2C371DF3" w:rsidR="00226748" w:rsidRPr="00297E92" w:rsidRDefault="000436B8" w:rsidP="00226748">
            <w:pPr>
              <w:jc w:val="right"/>
              <w:rPr>
                <w:snapToGrid w:val="0"/>
                <w:sz w:val="15"/>
                <w:lang w:eastAsia="sk-SK"/>
              </w:rPr>
            </w:pPr>
            <w:r>
              <w:rPr>
                <w:snapToGrid w:val="0"/>
                <w:sz w:val="15"/>
                <w:lang w:eastAsia="sk-SK"/>
              </w:rPr>
              <w:t>-</w:t>
            </w:r>
          </w:p>
        </w:tc>
        <w:tc>
          <w:tcPr>
            <w:tcW w:w="1418" w:type="dxa"/>
            <w:vAlign w:val="bottom"/>
          </w:tcPr>
          <w:p w14:paraId="4FF4F6B3" w14:textId="5984B165" w:rsidR="00226748" w:rsidRPr="00297E92" w:rsidRDefault="00226748" w:rsidP="00226748">
            <w:pPr>
              <w:jc w:val="right"/>
              <w:rPr>
                <w:snapToGrid w:val="0"/>
                <w:sz w:val="15"/>
                <w:lang w:eastAsia="sk-SK"/>
              </w:rPr>
            </w:pPr>
            <w:r w:rsidRPr="00297E92">
              <w:rPr>
                <w:snapToGrid w:val="0"/>
                <w:sz w:val="15"/>
                <w:lang w:eastAsia="sk-SK"/>
              </w:rPr>
              <w:t>-</w:t>
            </w:r>
          </w:p>
        </w:tc>
      </w:tr>
      <w:tr w:rsidR="00226748" w:rsidRPr="00297E92" w14:paraId="742B7777" w14:textId="77777777" w:rsidTr="008F4383">
        <w:tc>
          <w:tcPr>
            <w:tcW w:w="6237" w:type="dxa"/>
          </w:tcPr>
          <w:p w14:paraId="0615C3B4" w14:textId="77777777" w:rsidR="00226748" w:rsidRPr="00297E92" w:rsidRDefault="00226748" w:rsidP="00226748">
            <w:pPr>
              <w:ind w:left="176" w:hanging="176"/>
              <w:jc w:val="left"/>
              <w:rPr>
                <w:snapToGrid w:val="0"/>
                <w:sz w:val="15"/>
                <w:lang w:eastAsia="sk-SK"/>
              </w:rPr>
            </w:pPr>
            <w:r w:rsidRPr="00297E92">
              <w:rPr>
                <w:snapToGrid w:val="0"/>
                <w:sz w:val="15"/>
                <w:lang w:eastAsia="sk-SK"/>
              </w:rPr>
              <w:t>Suma odloženého daňového záväzku, ktorý vznikol z dôvodu neúčtovania tej časti odloženej daňovej pohľadávky v bežnom účtovnom období, o ktorej sa účtovalo v predchádzajúcich účtovných obdobiach</w:t>
            </w:r>
          </w:p>
        </w:tc>
        <w:tc>
          <w:tcPr>
            <w:tcW w:w="1418" w:type="dxa"/>
            <w:vAlign w:val="bottom"/>
          </w:tcPr>
          <w:p w14:paraId="0C0194CE" w14:textId="529644EC" w:rsidR="00226748" w:rsidRPr="00297E92" w:rsidRDefault="000436B8" w:rsidP="00226748">
            <w:pPr>
              <w:jc w:val="right"/>
              <w:rPr>
                <w:snapToGrid w:val="0"/>
                <w:sz w:val="15"/>
                <w:lang w:eastAsia="sk-SK"/>
              </w:rPr>
            </w:pPr>
            <w:r>
              <w:rPr>
                <w:snapToGrid w:val="0"/>
                <w:sz w:val="15"/>
                <w:lang w:eastAsia="sk-SK"/>
              </w:rPr>
              <w:t>-</w:t>
            </w:r>
          </w:p>
        </w:tc>
        <w:tc>
          <w:tcPr>
            <w:tcW w:w="1418" w:type="dxa"/>
            <w:vAlign w:val="bottom"/>
          </w:tcPr>
          <w:p w14:paraId="33B65018" w14:textId="69DEEFFE" w:rsidR="00226748" w:rsidRPr="00297E92" w:rsidRDefault="00226748" w:rsidP="00226748">
            <w:pPr>
              <w:jc w:val="right"/>
              <w:rPr>
                <w:snapToGrid w:val="0"/>
                <w:sz w:val="15"/>
                <w:lang w:eastAsia="sk-SK"/>
              </w:rPr>
            </w:pPr>
            <w:r w:rsidRPr="00297E92">
              <w:rPr>
                <w:snapToGrid w:val="0"/>
                <w:sz w:val="15"/>
                <w:lang w:eastAsia="sk-SK"/>
              </w:rPr>
              <w:t>-</w:t>
            </w:r>
          </w:p>
        </w:tc>
      </w:tr>
      <w:tr w:rsidR="00226748" w:rsidRPr="00297E92" w14:paraId="0251BF9E" w14:textId="77777777" w:rsidTr="008F4383">
        <w:tc>
          <w:tcPr>
            <w:tcW w:w="6237" w:type="dxa"/>
            <w:tcBorders>
              <w:bottom w:val="nil"/>
            </w:tcBorders>
          </w:tcPr>
          <w:p w14:paraId="42930CC3" w14:textId="77777777" w:rsidR="00226748" w:rsidRPr="00297E92" w:rsidRDefault="00226748" w:rsidP="00226748">
            <w:pPr>
              <w:ind w:left="176" w:hanging="176"/>
              <w:jc w:val="left"/>
              <w:rPr>
                <w:snapToGrid w:val="0"/>
                <w:sz w:val="15"/>
                <w:lang w:eastAsia="sk-SK"/>
              </w:rPr>
            </w:pPr>
            <w:r w:rsidRPr="00297E92">
              <w:rPr>
                <w:snapToGrid w:val="0"/>
                <w:sz w:val="15"/>
                <w:lang w:eastAsia="sk-SK"/>
              </w:rPr>
              <w:t>Suma neuplatneného umorenia daňovej straty, nevyužitých daňových odpočtov a iných nárokov a odpočítateľných dočasných rozdielov, ku ktorým nebola účtovaná odložená daňová pohľadávka</w:t>
            </w:r>
          </w:p>
        </w:tc>
        <w:tc>
          <w:tcPr>
            <w:tcW w:w="1418" w:type="dxa"/>
            <w:tcBorders>
              <w:bottom w:val="nil"/>
            </w:tcBorders>
            <w:vAlign w:val="bottom"/>
          </w:tcPr>
          <w:p w14:paraId="1E5D6A7C" w14:textId="28A9D072" w:rsidR="00226748" w:rsidRPr="00297E92" w:rsidRDefault="000436B8" w:rsidP="00226748">
            <w:pPr>
              <w:jc w:val="right"/>
              <w:rPr>
                <w:snapToGrid w:val="0"/>
                <w:sz w:val="15"/>
                <w:lang w:eastAsia="sk-SK"/>
              </w:rPr>
            </w:pPr>
            <w:r>
              <w:rPr>
                <w:snapToGrid w:val="0"/>
                <w:sz w:val="15"/>
                <w:lang w:eastAsia="sk-SK"/>
              </w:rPr>
              <w:t>-</w:t>
            </w:r>
          </w:p>
        </w:tc>
        <w:tc>
          <w:tcPr>
            <w:tcW w:w="1418" w:type="dxa"/>
            <w:tcBorders>
              <w:bottom w:val="nil"/>
            </w:tcBorders>
            <w:vAlign w:val="bottom"/>
          </w:tcPr>
          <w:p w14:paraId="00CAE221" w14:textId="15AE71D8" w:rsidR="00226748" w:rsidRPr="00297E92" w:rsidRDefault="00226748" w:rsidP="00226748">
            <w:pPr>
              <w:jc w:val="right"/>
              <w:rPr>
                <w:snapToGrid w:val="0"/>
                <w:sz w:val="15"/>
                <w:lang w:eastAsia="sk-SK"/>
              </w:rPr>
            </w:pPr>
            <w:r w:rsidRPr="00297E92">
              <w:rPr>
                <w:snapToGrid w:val="0"/>
                <w:sz w:val="15"/>
                <w:lang w:eastAsia="sk-SK"/>
              </w:rPr>
              <w:t>-</w:t>
            </w:r>
          </w:p>
        </w:tc>
      </w:tr>
      <w:tr w:rsidR="00226748" w:rsidRPr="00297E92" w14:paraId="64823482" w14:textId="77777777" w:rsidTr="008F4383">
        <w:tc>
          <w:tcPr>
            <w:tcW w:w="6237" w:type="dxa"/>
            <w:tcBorders>
              <w:top w:val="nil"/>
              <w:bottom w:val="single" w:sz="8" w:space="0" w:color="auto"/>
            </w:tcBorders>
          </w:tcPr>
          <w:p w14:paraId="1530C9A6" w14:textId="77777777" w:rsidR="00226748" w:rsidRPr="00297E92" w:rsidRDefault="00226748" w:rsidP="00226748">
            <w:pPr>
              <w:ind w:left="176" w:hanging="176"/>
              <w:jc w:val="left"/>
              <w:rPr>
                <w:snapToGrid w:val="0"/>
                <w:sz w:val="15"/>
                <w:lang w:eastAsia="sk-SK"/>
              </w:rPr>
            </w:pPr>
            <w:r w:rsidRPr="00297E92">
              <w:rPr>
                <w:snapToGrid w:val="0"/>
                <w:sz w:val="15"/>
                <w:lang w:eastAsia="sk-SK"/>
              </w:rPr>
              <w:t>Suma odloženej dane z príjmov, ktorá sa vzťahuje na položky účtované priamo na účty vlastného imania bez účtovania na účty nákladov a výnosov</w:t>
            </w:r>
          </w:p>
        </w:tc>
        <w:tc>
          <w:tcPr>
            <w:tcW w:w="1418" w:type="dxa"/>
            <w:tcBorders>
              <w:top w:val="nil"/>
              <w:bottom w:val="single" w:sz="8" w:space="0" w:color="auto"/>
            </w:tcBorders>
            <w:vAlign w:val="bottom"/>
          </w:tcPr>
          <w:p w14:paraId="0BB49B97" w14:textId="6052296F" w:rsidR="00226748" w:rsidRPr="00297E92" w:rsidRDefault="000436B8" w:rsidP="00226748">
            <w:pPr>
              <w:jc w:val="right"/>
              <w:rPr>
                <w:snapToGrid w:val="0"/>
                <w:sz w:val="15"/>
                <w:lang w:eastAsia="sk-SK"/>
              </w:rPr>
            </w:pPr>
            <w:r>
              <w:rPr>
                <w:snapToGrid w:val="0"/>
                <w:sz w:val="15"/>
                <w:lang w:eastAsia="sk-SK"/>
              </w:rPr>
              <w:t>-</w:t>
            </w:r>
          </w:p>
        </w:tc>
        <w:tc>
          <w:tcPr>
            <w:tcW w:w="1418" w:type="dxa"/>
            <w:tcBorders>
              <w:top w:val="nil"/>
              <w:bottom w:val="single" w:sz="8" w:space="0" w:color="auto"/>
            </w:tcBorders>
            <w:vAlign w:val="bottom"/>
          </w:tcPr>
          <w:p w14:paraId="2AC1B67A" w14:textId="4B0C697B" w:rsidR="00226748" w:rsidRPr="00297E92" w:rsidRDefault="00226748" w:rsidP="00226748">
            <w:pPr>
              <w:jc w:val="right"/>
              <w:rPr>
                <w:snapToGrid w:val="0"/>
                <w:sz w:val="15"/>
                <w:lang w:eastAsia="sk-SK"/>
              </w:rPr>
            </w:pPr>
            <w:r w:rsidRPr="00297E92">
              <w:rPr>
                <w:snapToGrid w:val="0"/>
                <w:sz w:val="15"/>
                <w:lang w:eastAsia="sk-SK"/>
              </w:rPr>
              <w:t>8</w:t>
            </w:r>
          </w:p>
        </w:tc>
      </w:tr>
    </w:tbl>
    <w:p w14:paraId="72253AAC" w14:textId="77777777" w:rsidR="008F4383" w:rsidRPr="00297E92" w:rsidRDefault="008F4383" w:rsidP="001E2635">
      <w:pPr>
        <w:rPr>
          <w:snapToGrid w:val="0"/>
          <w:highlight w:val="yellow"/>
          <w:u w:val="single"/>
          <w:lang w:eastAsia="sk-SK"/>
        </w:rPr>
      </w:pPr>
    </w:p>
    <w:tbl>
      <w:tblPr>
        <w:tblW w:w="4943" w:type="pct"/>
        <w:tblLayout w:type="fixed"/>
        <w:tblLook w:val="0000" w:firstRow="0" w:lastRow="0" w:firstColumn="0" w:lastColumn="0" w:noHBand="0" w:noVBand="0"/>
      </w:tblPr>
      <w:tblGrid>
        <w:gridCol w:w="2129"/>
        <w:gridCol w:w="1133"/>
        <w:gridCol w:w="1139"/>
        <w:gridCol w:w="278"/>
        <w:gridCol w:w="762"/>
        <w:gridCol w:w="1225"/>
        <w:gridCol w:w="1273"/>
        <w:gridCol w:w="1028"/>
      </w:tblGrid>
      <w:tr w:rsidR="00B42835" w:rsidRPr="006B3190" w14:paraId="3A02CEE5" w14:textId="7B06B718" w:rsidTr="00323E56">
        <w:trPr>
          <w:cantSplit/>
        </w:trPr>
        <w:tc>
          <w:tcPr>
            <w:tcW w:w="1187" w:type="pct"/>
            <w:vMerge w:val="restart"/>
            <w:tcBorders>
              <w:top w:val="single" w:sz="8" w:space="0" w:color="auto"/>
            </w:tcBorders>
            <w:vAlign w:val="center"/>
          </w:tcPr>
          <w:p w14:paraId="1948E01B" w14:textId="77777777" w:rsidR="00B42835" w:rsidRPr="00297E92" w:rsidRDefault="00B42835" w:rsidP="008F4383">
            <w:pPr>
              <w:rPr>
                <w:b/>
                <w:i/>
                <w:sz w:val="15"/>
                <w:szCs w:val="15"/>
              </w:rPr>
            </w:pPr>
          </w:p>
        </w:tc>
        <w:tc>
          <w:tcPr>
            <w:tcW w:w="1847" w:type="pct"/>
            <w:gridSpan w:val="4"/>
            <w:tcBorders>
              <w:top w:val="single" w:sz="8" w:space="0" w:color="auto"/>
              <w:bottom w:val="single" w:sz="4" w:space="0" w:color="auto"/>
            </w:tcBorders>
          </w:tcPr>
          <w:p w14:paraId="1BCA3CF5" w14:textId="36376B93" w:rsidR="00B42835" w:rsidRPr="00323E56" w:rsidRDefault="00B42835" w:rsidP="00B73D7E">
            <w:pPr>
              <w:jc w:val="center"/>
              <w:rPr>
                <w:b/>
                <w:i/>
                <w:sz w:val="15"/>
                <w:szCs w:val="15"/>
              </w:rPr>
            </w:pPr>
            <w:r w:rsidRPr="00323E56">
              <w:rPr>
                <w:b/>
                <w:i/>
                <w:sz w:val="15"/>
                <w:szCs w:val="15"/>
              </w:rPr>
              <w:t>2016</w:t>
            </w:r>
          </w:p>
        </w:tc>
        <w:tc>
          <w:tcPr>
            <w:tcW w:w="1967" w:type="pct"/>
            <w:gridSpan w:val="3"/>
            <w:tcBorders>
              <w:top w:val="single" w:sz="8" w:space="0" w:color="auto"/>
              <w:bottom w:val="single" w:sz="4" w:space="0" w:color="auto"/>
            </w:tcBorders>
          </w:tcPr>
          <w:p w14:paraId="4BAB05AF" w14:textId="0726C2B8" w:rsidR="00B42835" w:rsidRPr="00323E56" w:rsidRDefault="00B42835" w:rsidP="008F4383">
            <w:pPr>
              <w:jc w:val="center"/>
              <w:rPr>
                <w:b/>
                <w:i/>
                <w:sz w:val="15"/>
                <w:szCs w:val="15"/>
              </w:rPr>
            </w:pPr>
            <w:r w:rsidRPr="00323E56">
              <w:rPr>
                <w:b/>
                <w:i/>
                <w:sz w:val="15"/>
                <w:szCs w:val="15"/>
              </w:rPr>
              <w:t>2015</w:t>
            </w:r>
          </w:p>
        </w:tc>
      </w:tr>
      <w:tr w:rsidR="00823E88" w:rsidRPr="006B3190" w14:paraId="0404F916" w14:textId="77777777" w:rsidTr="005E72D2">
        <w:tc>
          <w:tcPr>
            <w:tcW w:w="1187" w:type="pct"/>
            <w:vMerge/>
            <w:tcBorders>
              <w:bottom w:val="single" w:sz="4" w:space="0" w:color="auto"/>
            </w:tcBorders>
            <w:vAlign w:val="center"/>
          </w:tcPr>
          <w:p w14:paraId="18C7F053" w14:textId="77777777" w:rsidR="008F4383" w:rsidRPr="0072512B" w:rsidRDefault="008F4383" w:rsidP="008F4383">
            <w:pPr>
              <w:rPr>
                <w:b/>
                <w:i/>
                <w:sz w:val="15"/>
                <w:szCs w:val="15"/>
                <w:highlight w:val="lightGray"/>
              </w:rPr>
            </w:pPr>
          </w:p>
        </w:tc>
        <w:tc>
          <w:tcPr>
            <w:tcW w:w="632" w:type="pct"/>
            <w:tcBorders>
              <w:top w:val="single" w:sz="4" w:space="0" w:color="auto"/>
              <w:bottom w:val="single" w:sz="4" w:space="0" w:color="auto"/>
            </w:tcBorders>
            <w:vAlign w:val="center"/>
          </w:tcPr>
          <w:p w14:paraId="495B5E6B" w14:textId="77777777" w:rsidR="008F4383" w:rsidRPr="00323E56" w:rsidRDefault="008F4383" w:rsidP="008F4383">
            <w:pPr>
              <w:jc w:val="center"/>
              <w:rPr>
                <w:b/>
                <w:i/>
                <w:sz w:val="15"/>
                <w:szCs w:val="15"/>
              </w:rPr>
            </w:pPr>
            <w:r w:rsidRPr="00323E56">
              <w:rPr>
                <w:b/>
                <w:i/>
                <w:sz w:val="15"/>
                <w:szCs w:val="15"/>
              </w:rPr>
              <w:t>Základ dane</w:t>
            </w:r>
          </w:p>
        </w:tc>
        <w:tc>
          <w:tcPr>
            <w:tcW w:w="790" w:type="pct"/>
            <w:gridSpan w:val="2"/>
            <w:tcBorders>
              <w:top w:val="single" w:sz="4" w:space="0" w:color="auto"/>
              <w:bottom w:val="single" w:sz="4" w:space="0" w:color="auto"/>
            </w:tcBorders>
            <w:vAlign w:val="center"/>
          </w:tcPr>
          <w:p w14:paraId="51420689" w14:textId="77777777" w:rsidR="008F4383" w:rsidRPr="00323E56" w:rsidRDefault="008F4383" w:rsidP="008F4383">
            <w:pPr>
              <w:jc w:val="center"/>
              <w:rPr>
                <w:b/>
                <w:i/>
                <w:sz w:val="15"/>
                <w:szCs w:val="15"/>
              </w:rPr>
            </w:pPr>
            <w:r w:rsidRPr="00323E56">
              <w:rPr>
                <w:b/>
                <w:i/>
                <w:sz w:val="15"/>
                <w:szCs w:val="15"/>
              </w:rPr>
              <w:t>Daň</w:t>
            </w:r>
          </w:p>
        </w:tc>
        <w:tc>
          <w:tcPr>
            <w:tcW w:w="425" w:type="pct"/>
            <w:tcBorders>
              <w:top w:val="single" w:sz="4" w:space="0" w:color="auto"/>
              <w:bottom w:val="single" w:sz="4" w:space="0" w:color="auto"/>
            </w:tcBorders>
            <w:vAlign w:val="center"/>
          </w:tcPr>
          <w:p w14:paraId="6D01A389" w14:textId="77777777" w:rsidR="008F4383" w:rsidRPr="00323E56" w:rsidRDefault="008F4383" w:rsidP="008F4383">
            <w:pPr>
              <w:jc w:val="center"/>
              <w:rPr>
                <w:b/>
                <w:i/>
                <w:sz w:val="15"/>
                <w:szCs w:val="15"/>
              </w:rPr>
            </w:pPr>
            <w:r w:rsidRPr="00323E56">
              <w:rPr>
                <w:b/>
                <w:i/>
                <w:sz w:val="15"/>
                <w:szCs w:val="15"/>
              </w:rPr>
              <w:t xml:space="preserve">Daň </w:t>
            </w:r>
            <w:r w:rsidRPr="00323E56">
              <w:rPr>
                <w:b/>
                <w:i/>
                <w:sz w:val="15"/>
                <w:szCs w:val="15"/>
              </w:rPr>
              <w:br/>
              <w:t>v %</w:t>
            </w:r>
          </w:p>
        </w:tc>
        <w:tc>
          <w:tcPr>
            <w:tcW w:w="683" w:type="pct"/>
            <w:tcBorders>
              <w:top w:val="single" w:sz="4" w:space="0" w:color="auto"/>
              <w:bottom w:val="single" w:sz="4" w:space="0" w:color="auto"/>
            </w:tcBorders>
            <w:vAlign w:val="center"/>
          </w:tcPr>
          <w:p w14:paraId="72EBC2F1" w14:textId="77777777" w:rsidR="008F4383" w:rsidRPr="00323E56" w:rsidRDefault="008F4383" w:rsidP="008F4383">
            <w:pPr>
              <w:jc w:val="center"/>
              <w:rPr>
                <w:b/>
                <w:i/>
                <w:sz w:val="15"/>
                <w:szCs w:val="15"/>
              </w:rPr>
            </w:pPr>
            <w:r w:rsidRPr="00323E56">
              <w:rPr>
                <w:b/>
                <w:i/>
                <w:sz w:val="15"/>
                <w:szCs w:val="15"/>
              </w:rPr>
              <w:t>Základ dane</w:t>
            </w:r>
          </w:p>
        </w:tc>
        <w:tc>
          <w:tcPr>
            <w:tcW w:w="710" w:type="pct"/>
            <w:tcBorders>
              <w:top w:val="single" w:sz="4" w:space="0" w:color="auto"/>
              <w:bottom w:val="single" w:sz="4" w:space="0" w:color="auto"/>
            </w:tcBorders>
            <w:vAlign w:val="center"/>
          </w:tcPr>
          <w:p w14:paraId="59A28146" w14:textId="77777777" w:rsidR="008F4383" w:rsidRPr="00323E56" w:rsidRDefault="008F4383" w:rsidP="008F4383">
            <w:pPr>
              <w:ind w:left="57" w:right="57"/>
              <w:jc w:val="center"/>
              <w:rPr>
                <w:b/>
                <w:i/>
                <w:sz w:val="15"/>
                <w:szCs w:val="15"/>
              </w:rPr>
            </w:pPr>
            <w:r w:rsidRPr="00323E56">
              <w:rPr>
                <w:b/>
                <w:i/>
                <w:sz w:val="15"/>
                <w:szCs w:val="15"/>
              </w:rPr>
              <w:t>Daň</w:t>
            </w:r>
          </w:p>
        </w:tc>
        <w:tc>
          <w:tcPr>
            <w:tcW w:w="574" w:type="pct"/>
            <w:tcBorders>
              <w:top w:val="single" w:sz="4" w:space="0" w:color="auto"/>
              <w:bottom w:val="single" w:sz="4" w:space="0" w:color="auto"/>
            </w:tcBorders>
            <w:vAlign w:val="center"/>
          </w:tcPr>
          <w:p w14:paraId="4A463FA8" w14:textId="77777777" w:rsidR="008F4383" w:rsidRPr="00323E56" w:rsidRDefault="008F4383" w:rsidP="008F4383">
            <w:pPr>
              <w:jc w:val="center"/>
              <w:rPr>
                <w:b/>
                <w:i/>
                <w:sz w:val="15"/>
                <w:szCs w:val="15"/>
              </w:rPr>
            </w:pPr>
            <w:r w:rsidRPr="00323E56">
              <w:rPr>
                <w:b/>
                <w:i/>
                <w:sz w:val="15"/>
                <w:szCs w:val="15"/>
              </w:rPr>
              <w:t xml:space="preserve">Daň </w:t>
            </w:r>
            <w:r w:rsidRPr="00323E56">
              <w:rPr>
                <w:b/>
                <w:i/>
                <w:sz w:val="15"/>
                <w:szCs w:val="15"/>
              </w:rPr>
              <w:br/>
              <w:t>v %</w:t>
            </w:r>
          </w:p>
        </w:tc>
      </w:tr>
      <w:tr w:rsidR="00B42835" w:rsidRPr="006B3190" w14:paraId="3BA73AA1" w14:textId="77777777" w:rsidTr="00323E56">
        <w:tc>
          <w:tcPr>
            <w:tcW w:w="1187" w:type="pct"/>
            <w:tcBorders>
              <w:top w:val="single" w:sz="4" w:space="0" w:color="auto"/>
            </w:tcBorders>
          </w:tcPr>
          <w:p w14:paraId="4DD4676E" w14:textId="77777777" w:rsidR="00B42835" w:rsidRPr="00323E56" w:rsidRDefault="00B42835" w:rsidP="00B42835">
            <w:pPr>
              <w:ind w:left="176" w:hanging="176"/>
              <w:jc w:val="left"/>
              <w:rPr>
                <w:snapToGrid w:val="0"/>
                <w:sz w:val="15"/>
                <w:szCs w:val="15"/>
                <w:lang w:eastAsia="sk-SK"/>
              </w:rPr>
            </w:pPr>
            <w:r w:rsidRPr="00323E56">
              <w:rPr>
                <w:snapToGrid w:val="0"/>
                <w:sz w:val="15"/>
                <w:lang w:eastAsia="sk-SK"/>
              </w:rPr>
              <w:t>Výsledok hospodárenia pred zdanením</w:t>
            </w:r>
          </w:p>
        </w:tc>
        <w:tc>
          <w:tcPr>
            <w:tcW w:w="632" w:type="pct"/>
            <w:tcBorders>
              <w:top w:val="single" w:sz="4" w:space="0" w:color="auto"/>
            </w:tcBorders>
            <w:vAlign w:val="bottom"/>
          </w:tcPr>
          <w:p w14:paraId="6890C7C4" w14:textId="7508B7ED" w:rsidR="00B42835" w:rsidRPr="00323E56" w:rsidRDefault="00BC7AD6">
            <w:pPr>
              <w:jc w:val="right"/>
              <w:rPr>
                <w:rFonts w:cs="Arial"/>
                <w:sz w:val="15"/>
                <w:szCs w:val="15"/>
              </w:rPr>
            </w:pPr>
            <w:r w:rsidRPr="00323E56">
              <w:rPr>
                <w:rFonts w:cs="Arial"/>
                <w:sz w:val="15"/>
                <w:szCs w:val="15"/>
              </w:rPr>
              <w:t>(7 956 432)</w:t>
            </w:r>
          </w:p>
        </w:tc>
        <w:tc>
          <w:tcPr>
            <w:tcW w:w="635" w:type="pct"/>
            <w:tcBorders>
              <w:top w:val="single" w:sz="4" w:space="0" w:color="auto"/>
            </w:tcBorders>
            <w:vAlign w:val="bottom"/>
          </w:tcPr>
          <w:p w14:paraId="154C9E1F" w14:textId="77777777" w:rsidR="00B42835" w:rsidRPr="00323E56" w:rsidRDefault="00B42835">
            <w:pPr>
              <w:jc w:val="right"/>
              <w:rPr>
                <w:rFonts w:cs="Arial"/>
                <w:sz w:val="15"/>
                <w:szCs w:val="15"/>
              </w:rPr>
            </w:pPr>
          </w:p>
        </w:tc>
        <w:tc>
          <w:tcPr>
            <w:tcW w:w="580" w:type="pct"/>
            <w:gridSpan w:val="2"/>
            <w:tcBorders>
              <w:top w:val="single" w:sz="4" w:space="0" w:color="auto"/>
            </w:tcBorders>
            <w:vAlign w:val="bottom"/>
          </w:tcPr>
          <w:p w14:paraId="375ABEAA" w14:textId="77777777" w:rsidR="00B42835" w:rsidRPr="00323E56" w:rsidRDefault="00B42835">
            <w:pPr>
              <w:jc w:val="right"/>
              <w:rPr>
                <w:rFonts w:cs="Arial"/>
                <w:sz w:val="15"/>
                <w:szCs w:val="15"/>
              </w:rPr>
            </w:pPr>
          </w:p>
        </w:tc>
        <w:tc>
          <w:tcPr>
            <w:tcW w:w="683" w:type="pct"/>
            <w:tcBorders>
              <w:top w:val="single" w:sz="4" w:space="0" w:color="auto"/>
            </w:tcBorders>
            <w:vAlign w:val="bottom"/>
          </w:tcPr>
          <w:p w14:paraId="2F514A76" w14:textId="6A84E9F1" w:rsidR="00B42835" w:rsidRPr="00323E56" w:rsidRDefault="00B42835" w:rsidP="0072512B">
            <w:pPr>
              <w:jc w:val="right"/>
              <w:rPr>
                <w:rFonts w:cs="Arial"/>
                <w:sz w:val="15"/>
                <w:szCs w:val="15"/>
              </w:rPr>
            </w:pPr>
            <w:r w:rsidRPr="00323E56">
              <w:rPr>
                <w:rFonts w:cs="Arial"/>
                <w:sz w:val="15"/>
                <w:szCs w:val="15"/>
              </w:rPr>
              <w:t>297 535</w:t>
            </w:r>
          </w:p>
        </w:tc>
        <w:tc>
          <w:tcPr>
            <w:tcW w:w="710" w:type="pct"/>
            <w:tcBorders>
              <w:top w:val="single" w:sz="4" w:space="0" w:color="auto"/>
            </w:tcBorders>
            <w:vAlign w:val="bottom"/>
          </w:tcPr>
          <w:p w14:paraId="5CA26E60" w14:textId="77777777" w:rsidR="00B42835" w:rsidRPr="00323E56" w:rsidRDefault="00B42835">
            <w:pPr>
              <w:jc w:val="right"/>
              <w:rPr>
                <w:rFonts w:cs="Arial"/>
                <w:sz w:val="15"/>
                <w:szCs w:val="15"/>
              </w:rPr>
            </w:pPr>
          </w:p>
        </w:tc>
        <w:tc>
          <w:tcPr>
            <w:tcW w:w="574" w:type="pct"/>
            <w:tcBorders>
              <w:top w:val="single" w:sz="4" w:space="0" w:color="auto"/>
            </w:tcBorders>
            <w:vAlign w:val="bottom"/>
          </w:tcPr>
          <w:p w14:paraId="5E714D16" w14:textId="77777777" w:rsidR="00B42835" w:rsidRPr="00323E56" w:rsidRDefault="00B42835">
            <w:pPr>
              <w:jc w:val="right"/>
              <w:rPr>
                <w:rFonts w:cs="Arial"/>
                <w:sz w:val="15"/>
                <w:szCs w:val="15"/>
              </w:rPr>
            </w:pPr>
          </w:p>
        </w:tc>
      </w:tr>
      <w:tr w:rsidR="00B42835" w:rsidRPr="006B3190" w14:paraId="45D6E760" w14:textId="77777777" w:rsidTr="00323E56">
        <w:tc>
          <w:tcPr>
            <w:tcW w:w="1187" w:type="pct"/>
            <w:vAlign w:val="bottom"/>
          </w:tcPr>
          <w:p w14:paraId="19811313" w14:textId="77777777" w:rsidR="00B42835" w:rsidRPr="00323E56" w:rsidRDefault="00B42835" w:rsidP="00B42835">
            <w:pPr>
              <w:ind w:firstLine="142"/>
              <w:jc w:val="left"/>
              <w:rPr>
                <w:i/>
                <w:snapToGrid w:val="0"/>
                <w:sz w:val="15"/>
                <w:lang w:eastAsia="sk-SK"/>
              </w:rPr>
            </w:pPr>
            <w:r w:rsidRPr="00323E56">
              <w:rPr>
                <w:i/>
                <w:snapToGrid w:val="0"/>
                <w:sz w:val="15"/>
                <w:lang w:eastAsia="sk-SK"/>
              </w:rPr>
              <w:t>z toho:</w:t>
            </w:r>
          </w:p>
        </w:tc>
        <w:tc>
          <w:tcPr>
            <w:tcW w:w="632" w:type="pct"/>
            <w:vAlign w:val="bottom"/>
          </w:tcPr>
          <w:p w14:paraId="07C5788D" w14:textId="77777777" w:rsidR="00B42835" w:rsidRPr="00323E56" w:rsidRDefault="00B42835">
            <w:pPr>
              <w:jc w:val="right"/>
              <w:rPr>
                <w:rFonts w:cs="Arial"/>
                <w:iCs/>
                <w:sz w:val="15"/>
                <w:szCs w:val="15"/>
              </w:rPr>
            </w:pPr>
          </w:p>
        </w:tc>
        <w:tc>
          <w:tcPr>
            <w:tcW w:w="635" w:type="pct"/>
            <w:vAlign w:val="bottom"/>
          </w:tcPr>
          <w:p w14:paraId="3DAE78FD" w14:textId="77777777" w:rsidR="00B42835" w:rsidRPr="00323E56" w:rsidRDefault="00B42835">
            <w:pPr>
              <w:jc w:val="right"/>
              <w:rPr>
                <w:rFonts w:cs="Arial"/>
                <w:iCs/>
                <w:sz w:val="15"/>
                <w:szCs w:val="15"/>
              </w:rPr>
            </w:pPr>
          </w:p>
        </w:tc>
        <w:tc>
          <w:tcPr>
            <w:tcW w:w="580" w:type="pct"/>
            <w:gridSpan w:val="2"/>
            <w:vAlign w:val="bottom"/>
          </w:tcPr>
          <w:p w14:paraId="69644B7D" w14:textId="77777777" w:rsidR="00B42835" w:rsidRPr="00323E56" w:rsidRDefault="00B42835">
            <w:pPr>
              <w:jc w:val="right"/>
              <w:rPr>
                <w:rFonts w:cs="Arial"/>
                <w:iCs/>
                <w:sz w:val="15"/>
                <w:szCs w:val="15"/>
              </w:rPr>
            </w:pPr>
          </w:p>
        </w:tc>
        <w:tc>
          <w:tcPr>
            <w:tcW w:w="683" w:type="pct"/>
            <w:vAlign w:val="bottom"/>
          </w:tcPr>
          <w:p w14:paraId="47B0E27C" w14:textId="77777777" w:rsidR="00B42835" w:rsidRPr="00323E56" w:rsidRDefault="00B42835">
            <w:pPr>
              <w:jc w:val="right"/>
              <w:rPr>
                <w:rFonts w:cs="Arial"/>
                <w:iCs/>
                <w:sz w:val="15"/>
                <w:szCs w:val="15"/>
              </w:rPr>
            </w:pPr>
          </w:p>
        </w:tc>
        <w:tc>
          <w:tcPr>
            <w:tcW w:w="710" w:type="pct"/>
            <w:vAlign w:val="bottom"/>
          </w:tcPr>
          <w:p w14:paraId="67ED9459" w14:textId="77777777" w:rsidR="00B42835" w:rsidRPr="00323E56" w:rsidRDefault="00B42835">
            <w:pPr>
              <w:jc w:val="right"/>
              <w:rPr>
                <w:rFonts w:cs="Arial"/>
                <w:iCs/>
                <w:sz w:val="15"/>
                <w:szCs w:val="15"/>
              </w:rPr>
            </w:pPr>
          </w:p>
        </w:tc>
        <w:tc>
          <w:tcPr>
            <w:tcW w:w="574" w:type="pct"/>
            <w:vAlign w:val="bottom"/>
          </w:tcPr>
          <w:p w14:paraId="20610A5A" w14:textId="77777777" w:rsidR="00B42835" w:rsidRPr="00323E56" w:rsidRDefault="00B42835">
            <w:pPr>
              <w:jc w:val="right"/>
              <w:rPr>
                <w:rFonts w:cs="Arial"/>
                <w:iCs/>
                <w:sz w:val="15"/>
                <w:szCs w:val="15"/>
              </w:rPr>
            </w:pPr>
          </w:p>
        </w:tc>
      </w:tr>
      <w:tr w:rsidR="00B42835" w:rsidRPr="006B3190" w14:paraId="7610BB49" w14:textId="77777777" w:rsidTr="00323E56">
        <w:tc>
          <w:tcPr>
            <w:tcW w:w="1187" w:type="pct"/>
            <w:vAlign w:val="bottom"/>
          </w:tcPr>
          <w:p w14:paraId="60772F0E" w14:textId="77777777" w:rsidR="00B42835" w:rsidRPr="00323E56" w:rsidRDefault="00B42835" w:rsidP="00B42835">
            <w:pPr>
              <w:ind w:left="318"/>
              <w:jc w:val="left"/>
              <w:rPr>
                <w:i/>
                <w:sz w:val="15"/>
                <w:szCs w:val="15"/>
              </w:rPr>
            </w:pPr>
            <w:r w:rsidRPr="00323E56">
              <w:rPr>
                <w:i/>
                <w:sz w:val="15"/>
                <w:szCs w:val="15"/>
              </w:rPr>
              <w:t>teoretická daň</w:t>
            </w:r>
          </w:p>
        </w:tc>
        <w:tc>
          <w:tcPr>
            <w:tcW w:w="632" w:type="pct"/>
            <w:vAlign w:val="bottom"/>
          </w:tcPr>
          <w:p w14:paraId="57551C7A" w14:textId="77777777" w:rsidR="00B42835" w:rsidRPr="00323E56" w:rsidRDefault="00B42835">
            <w:pPr>
              <w:jc w:val="right"/>
              <w:rPr>
                <w:rFonts w:cs="Arial"/>
                <w:iCs/>
                <w:sz w:val="15"/>
                <w:szCs w:val="15"/>
              </w:rPr>
            </w:pPr>
          </w:p>
        </w:tc>
        <w:tc>
          <w:tcPr>
            <w:tcW w:w="635" w:type="pct"/>
            <w:vAlign w:val="bottom"/>
          </w:tcPr>
          <w:p w14:paraId="77325FD7" w14:textId="6F4C7B71" w:rsidR="00B42835" w:rsidRPr="00323E56" w:rsidRDefault="005E72D2">
            <w:pPr>
              <w:jc w:val="right"/>
              <w:rPr>
                <w:rFonts w:cs="Arial"/>
                <w:iCs/>
                <w:sz w:val="15"/>
                <w:szCs w:val="15"/>
              </w:rPr>
            </w:pPr>
            <w:r>
              <w:rPr>
                <w:rFonts w:cs="Arial"/>
                <w:iCs/>
                <w:sz w:val="15"/>
                <w:szCs w:val="15"/>
              </w:rPr>
              <w:t>(1 750 415)</w:t>
            </w:r>
          </w:p>
        </w:tc>
        <w:tc>
          <w:tcPr>
            <w:tcW w:w="580" w:type="pct"/>
            <w:gridSpan w:val="2"/>
            <w:vAlign w:val="bottom"/>
          </w:tcPr>
          <w:p w14:paraId="6293AE0B" w14:textId="0489ABC2" w:rsidR="00B42835" w:rsidRPr="00323E56" w:rsidRDefault="005E72D2">
            <w:pPr>
              <w:jc w:val="right"/>
              <w:rPr>
                <w:rFonts w:cs="Arial"/>
                <w:iCs/>
                <w:sz w:val="15"/>
                <w:szCs w:val="15"/>
              </w:rPr>
            </w:pPr>
            <w:r>
              <w:rPr>
                <w:rFonts w:cs="Arial"/>
                <w:iCs/>
                <w:sz w:val="15"/>
                <w:szCs w:val="15"/>
              </w:rPr>
              <w:t>22%</w:t>
            </w:r>
          </w:p>
        </w:tc>
        <w:tc>
          <w:tcPr>
            <w:tcW w:w="683" w:type="pct"/>
            <w:vAlign w:val="bottom"/>
          </w:tcPr>
          <w:p w14:paraId="5688CE69" w14:textId="77777777" w:rsidR="00B42835" w:rsidRPr="00323E56" w:rsidRDefault="00B42835">
            <w:pPr>
              <w:jc w:val="right"/>
              <w:rPr>
                <w:rFonts w:cs="Arial"/>
                <w:iCs/>
                <w:sz w:val="15"/>
                <w:szCs w:val="15"/>
              </w:rPr>
            </w:pPr>
          </w:p>
        </w:tc>
        <w:tc>
          <w:tcPr>
            <w:tcW w:w="710" w:type="pct"/>
            <w:vAlign w:val="bottom"/>
          </w:tcPr>
          <w:p w14:paraId="596379FE" w14:textId="0B48EA1A" w:rsidR="00B42835" w:rsidRPr="00323E56" w:rsidRDefault="00B42835" w:rsidP="0072512B">
            <w:pPr>
              <w:jc w:val="right"/>
              <w:rPr>
                <w:rFonts w:cs="Arial"/>
                <w:iCs/>
                <w:sz w:val="15"/>
                <w:szCs w:val="15"/>
              </w:rPr>
            </w:pPr>
            <w:r w:rsidRPr="00323E56">
              <w:rPr>
                <w:rFonts w:cs="Arial"/>
                <w:iCs/>
                <w:sz w:val="15"/>
                <w:szCs w:val="15"/>
              </w:rPr>
              <w:t>65 458</w:t>
            </w:r>
          </w:p>
        </w:tc>
        <w:tc>
          <w:tcPr>
            <w:tcW w:w="574" w:type="pct"/>
            <w:vAlign w:val="bottom"/>
          </w:tcPr>
          <w:p w14:paraId="584BFC09" w14:textId="074993CF" w:rsidR="00B42835" w:rsidRPr="00323E56" w:rsidRDefault="00B42835">
            <w:pPr>
              <w:jc w:val="right"/>
              <w:rPr>
                <w:rFonts w:cs="Arial"/>
                <w:iCs/>
                <w:sz w:val="15"/>
                <w:szCs w:val="15"/>
              </w:rPr>
            </w:pPr>
            <w:r w:rsidRPr="00323E56">
              <w:rPr>
                <w:rFonts w:cs="Arial"/>
                <w:iCs/>
                <w:sz w:val="15"/>
                <w:szCs w:val="15"/>
              </w:rPr>
              <w:t>22 %</w:t>
            </w:r>
          </w:p>
        </w:tc>
      </w:tr>
      <w:tr w:rsidR="00B42835" w:rsidRPr="006B3190" w14:paraId="7BD11A3D" w14:textId="77777777" w:rsidTr="00323E56">
        <w:tc>
          <w:tcPr>
            <w:tcW w:w="1187" w:type="pct"/>
          </w:tcPr>
          <w:p w14:paraId="7AEDCD70" w14:textId="77777777" w:rsidR="00B42835" w:rsidRPr="00323E56" w:rsidRDefault="00B42835" w:rsidP="00B42835">
            <w:pPr>
              <w:jc w:val="left"/>
              <w:rPr>
                <w:sz w:val="15"/>
                <w:szCs w:val="15"/>
              </w:rPr>
            </w:pPr>
            <w:r w:rsidRPr="00323E56">
              <w:rPr>
                <w:snapToGrid w:val="0"/>
                <w:sz w:val="15"/>
                <w:lang w:eastAsia="sk-SK"/>
              </w:rPr>
              <w:t xml:space="preserve">Daňovo neuznané náklady </w:t>
            </w:r>
            <w:r w:rsidRPr="00323E56">
              <w:rPr>
                <w:rFonts w:cs="Arial"/>
                <w:iCs/>
                <w:sz w:val="15"/>
                <w:szCs w:val="15"/>
              </w:rPr>
              <w:t>(trvalé rozdiely)</w:t>
            </w:r>
          </w:p>
        </w:tc>
        <w:tc>
          <w:tcPr>
            <w:tcW w:w="632" w:type="pct"/>
            <w:vAlign w:val="bottom"/>
          </w:tcPr>
          <w:p w14:paraId="0FEF2D83" w14:textId="2D78AC28" w:rsidR="00B42835" w:rsidRPr="00323E56" w:rsidRDefault="005E72D2">
            <w:pPr>
              <w:jc w:val="right"/>
              <w:rPr>
                <w:rFonts w:cs="Arial"/>
                <w:sz w:val="15"/>
                <w:szCs w:val="15"/>
              </w:rPr>
            </w:pPr>
            <w:r>
              <w:rPr>
                <w:rFonts w:cs="Arial"/>
                <w:sz w:val="15"/>
                <w:szCs w:val="15"/>
              </w:rPr>
              <w:t>769 555</w:t>
            </w:r>
          </w:p>
        </w:tc>
        <w:tc>
          <w:tcPr>
            <w:tcW w:w="635" w:type="pct"/>
            <w:vAlign w:val="bottom"/>
          </w:tcPr>
          <w:p w14:paraId="65B1BCC0" w14:textId="74EDC4BB" w:rsidR="00B42835" w:rsidRPr="00323E56" w:rsidRDefault="005E72D2">
            <w:pPr>
              <w:jc w:val="right"/>
              <w:rPr>
                <w:rFonts w:cs="Arial"/>
                <w:iCs/>
                <w:sz w:val="15"/>
                <w:szCs w:val="15"/>
              </w:rPr>
            </w:pPr>
            <w:r>
              <w:rPr>
                <w:rFonts w:cs="Arial"/>
                <w:iCs/>
                <w:sz w:val="15"/>
                <w:szCs w:val="15"/>
              </w:rPr>
              <w:t>169 302</w:t>
            </w:r>
          </w:p>
        </w:tc>
        <w:tc>
          <w:tcPr>
            <w:tcW w:w="580" w:type="pct"/>
            <w:gridSpan w:val="2"/>
            <w:vAlign w:val="bottom"/>
          </w:tcPr>
          <w:p w14:paraId="6EA2FA7F" w14:textId="45BBEBB4" w:rsidR="00B42835" w:rsidRPr="00323E56" w:rsidRDefault="005E72D2">
            <w:pPr>
              <w:jc w:val="right"/>
              <w:rPr>
                <w:rFonts w:cs="Arial"/>
                <w:iCs/>
                <w:sz w:val="15"/>
                <w:szCs w:val="15"/>
              </w:rPr>
            </w:pPr>
            <w:r>
              <w:rPr>
                <w:rFonts w:cs="Arial"/>
                <w:iCs/>
                <w:sz w:val="15"/>
                <w:szCs w:val="15"/>
              </w:rPr>
              <w:t>(2%)</w:t>
            </w:r>
          </w:p>
        </w:tc>
        <w:tc>
          <w:tcPr>
            <w:tcW w:w="683" w:type="pct"/>
            <w:vAlign w:val="bottom"/>
          </w:tcPr>
          <w:p w14:paraId="7D70D7CA" w14:textId="2E90D151" w:rsidR="00B42835" w:rsidRPr="00323E56" w:rsidRDefault="00B42835">
            <w:pPr>
              <w:jc w:val="right"/>
              <w:rPr>
                <w:rFonts w:cs="Arial"/>
                <w:sz w:val="15"/>
                <w:szCs w:val="15"/>
              </w:rPr>
            </w:pPr>
            <w:r w:rsidRPr="00323E56">
              <w:rPr>
                <w:rFonts w:cs="Arial"/>
                <w:sz w:val="15"/>
                <w:szCs w:val="15"/>
              </w:rPr>
              <w:t>1 532 827</w:t>
            </w:r>
          </w:p>
        </w:tc>
        <w:tc>
          <w:tcPr>
            <w:tcW w:w="710" w:type="pct"/>
            <w:vAlign w:val="bottom"/>
          </w:tcPr>
          <w:p w14:paraId="6D1351BF" w14:textId="04BADD62" w:rsidR="00B42835" w:rsidRPr="00323E56" w:rsidRDefault="00B42835">
            <w:pPr>
              <w:jc w:val="right"/>
              <w:rPr>
                <w:rFonts w:cs="Arial"/>
                <w:iCs/>
                <w:sz w:val="15"/>
                <w:szCs w:val="15"/>
              </w:rPr>
            </w:pPr>
            <w:r w:rsidRPr="00323E56">
              <w:rPr>
                <w:rFonts w:cs="Arial"/>
                <w:iCs/>
                <w:sz w:val="15"/>
                <w:szCs w:val="15"/>
              </w:rPr>
              <w:t>337 222</w:t>
            </w:r>
          </w:p>
        </w:tc>
        <w:tc>
          <w:tcPr>
            <w:tcW w:w="574" w:type="pct"/>
            <w:vAlign w:val="bottom"/>
          </w:tcPr>
          <w:p w14:paraId="193405D9" w14:textId="0FCBB1A0" w:rsidR="00B42835" w:rsidRPr="00323E56" w:rsidRDefault="00B42835">
            <w:pPr>
              <w:jc w:val="right"/>
              <w:rPr>
                <w:rFonts w:cs="Arial"/>
                <w:iCs/>
                <w:sz w:val="15"/>
                <w:szCs w:val="15"/>
              </w:rPr>
            </w:pPr>
            <w:r w:rsidRPr="00323E56">
              <w:rPr>
                <w:rFonts w:cs="Arial"/>
                <w:iCs/>
                <w:sz w:val="15"/>
                <w:szCs w:val="15"/>
              </w:rPr>
              <w:t>113 %</w:t>
            </w:r>
          </w:p>
        </w:tc>
      </w:tr>
      <w:tr w:rsidR="00B42835" w:rsidRPr="006B3190" w14:paraId="7BD6256A" w14:textId="77777777" w:rsidTr="00323E56">
        <w:tc>
          <w:tcPr>
            <w:tcW w:w="1187" w:type="pct"/>
            <w:vAlign w:val="bottom"/>
          </w:tcPr>
          <w:p w14:paraId="1FE89025" w14:textId="77777777" w:rsidR="00B42835" w:rsidRPr="00323E56" w:rsidRDefault="00B42835" w:rsidP="00B42835">
            <w:pPr>
              <w:jc w:val="left"/>
              <w:rPr>
                <w:sz w:val="15"/>
                <w:szCs w:val="15"/>
              </w:rPr>
            </w:pPr>
            <w:r w:rsidRPr="00323E56">
              <w:rPr>
                <w:sz w:val="15"/>
                <w:szCs w:val="15"/>
              </w:rPr>
              <w:t xml:space="preserve">Výnosy nepodliehajúce dani </w:t>
            </w:r>
            <w:r w:rsidRPr="00323E56">
              <w:rPr>
                <w:rFonts w:cs="Arial"/>
                <w:iCs/>
                <w:sz w:val="15"/>
                <w:szCs w:val="15"/>
              </w:rPr>
              <w:t>(trvalé rozdiely)</w:t>
            </w:r>
          </w:p>
        </w:tc>
        <w:tc>
          <w:tcPr>
            <w:tcW w:w="632" w:type="pct"/>
            <w:vAlign w:val="bottom"/>
          </w:tcPr>
          <w:p w14:paraId="37EEAA31" w14:textId="6E06754F" w:rsidR="00B42835" w:rsidRPr="00323E56" w:rsidRDefault="005E72D2">
            <w:pPr>
              <w:jc w:val="right"/>
              <w:rPr>
                <w:rFonts w:cs="Arial"/>
                <w:iCs/>
                <w:sz w:val="15"/>
                <w:szCs w:val="15"/>
              </w:rPr>
            </w:pPr>
            <w:r>
              <w:rPr>
                <w:rFonts w:cs="Arial"/>
                <w:iCs/>
                <w:sz w:val="15"/>
                <w:szCs w:val="15"/>
              </w:rPr>
              <w:t>-</w:t>
            </w:r>
          </w:p>
        </w:tc>
        <w:tc>
          <w:tcPr>
            <w:tcW w:w="635" w:type="pct"/>
            <w:vAlign w:val="bottom"/>
          </w:tcPr>
          <w:p w14:paraId="5A03EFF8" w14:textId="2258C208" w:rsidR="00B42835" w:rsidRPr="00323E56" w:rsidRDefault="005E72D2">
            <w:pPr>
              <w:jc w:val="right"/>
              <w:rPr>
                <w:rFonts w:cs="Arial"/>
                <w:iCs/>
                <w:sz w:val="15"/>
                <w:szCs w:val="15"/>
              </w:rPr>
            </w:pPr>
            <w:r>
              <w:rPr>
                <w:rFonts w:cs="Arial"/>
                <w:iCs/>
                <w:sz w:val="15"/>
                <w:szCs w:val="15"/>
              </w:rPr>
              <w:t>-</w:t>
            </w:r>
          </w:p>
        </w:tc>
        <w:tc>
          <w:tcPr>
            <w:tcW w:w="580" w:type="pct"/>
            <w:gridSpan w:val="2"/>
            <w:vAlign w:val="bottom"/>
          </w:tcPr>
          <w:p w14:paraId="6419D296" w14:textId="09CAB059" w:rsidR="00B42835" w:rsidRPr="00323E56" w:rsidRDefault="005E72D2">
            <w:pPr>
              <w:jc w:val="right"/>
              <w:rPr>
                <w:rFonts w:cs="Arial"/>
                <w:iCs/>
                <w:sz w:val="15"/>
                <w:szCs w:val="15"/>
              </w:rPr>
            </w:pPr>
            <w:r>
              <w:rPr>
                <w:rFonts w:cs="Arial"/>
                <w:iCs/>
                <w:sz w:val="15"/>
                <w:szCs w:val="15"/>
              </w:rPr>
              <w:t>-</w:t>
            </w:r>
          </w:p>
        </w:tc>
        <w:tc>
          <w:tcPr>
            <w:tcW w:w="683" w:type="pct"/>
            <w:vAlign w:val="bottom"/>
          </w:tcPr>
          <w:p w14:paraId="4DB0A7FF" w14:textId="41E8EAF6" w:rsidR="00B42835" w:rsidRPr="00323E56" w:rsidRDefault="00B42835">
            <w:pPr>
              <w:jc w:val="right"/>
              <w:rPr>
                <w:rFonts w:cs="Arial"/>
                <w:sz w:val="15"/>
                <w:szCs w:val="15"/>
              </w:rPr>
            </w:pPr>
            <w:r w:rsidRPr="00323E56">
              <w:rPr>
                <w:rFonts w:cs="Arial"/>
                <w:iCs/>
                <w:sz w:val="15"/>
                <w:szCs w:val="15"/>
              </w:rPr>
              <w:t>-</w:t>
            </w:r>
          </w:p>
        </w:tc>
        <w:tc>
          <w:tcPr>
            <w:tcW w:w="710" w:type="pct"/>
            <w:vAlign w:val="bottom"/>
          </w:tcPr>
          <w:p w14:paraId="0D29C3DF" w14:textId="4ED61855" w:rsidR="00B42835" w:rsidRPr="00323E56" w:rsidRDefault="00B42835">
            <w:pPr>
              <w:jc w:val="right"/>
              <w:rPr>
                <w:rFonts w:cs="Arial"/>
                <w:iCs/>
                <w:sz w:val="15"/>
                <w:szCs w:val="15"/>
              </w:rPr>
            </w:pPr>
            <w:r w:rsidRPr="00323E56">
              <w:rPr>
                <w:rFonts w:cs="Arial"/>
                <w:iCs/>
                <w:sz w:val="15"/>
                <w:szCs w:val="15"/>
              </w:rPr>
              <w:t>-</w:t>
            </w:r>
          </w:p>
        </w:tc>
        <w:tc>
          <w:tcPr>
            <w:tcW w:w="574" w:type="pct"/>
            <w:vAlign w:val="bottom"/>
          </w:tcPr>
          <w:p w14:paraId="164BFA83" w14:textId="06704AAD" w:rsidR="00B42835" w:rsidRPr="00323E56" w:rsidRDefault="00B42835">
            <w:pPr>
              <w:jc w:val="right"/>
              <w:rPr>
                <w:rFonts w:cs="Arial"/>
                <w:iCs/>
                <w:sz w:val="15"/>
                <w:szCs w:val="15"/>
              </w:rPr>
            </w:pPr>
            <w:r w:rsidRPr="00323E56">
              <w:rPr>
                <w:rFonts w:cs="Arial"/>
                <w:iCs/>
                <w:sz w:val="15"/>
                <w:szCs w:val="15"/>
              </w:rPr>
              <w:t>-</w:t>
            </w:r>
          </w:p>
        </w:tc>
      </w:tr>
      <w:tr w:rsidR="00B42835" w:rsidRPr="006B3190" w14:paraId="0C9FCE70" w14:textId="77777777" w:rsidTr="00323E56">
        <w:tc>
          <w:tcPr>
            <w:tcW w:w="1187" w:type="pct"/>
            <w:vAlign w:val="center"/>
          </w:tcPr>
          <w:p w14:paraId="61664BB1" w14:textId="77777777" w:rsidR="00B42835" w:rsidRPr="00323E56" w:rsidRDefault="00B42835" w:rsidP="00B42835">
            <w:pPr>
              <w:ind w:left="284" w:hanging="284"/>
              <w:jc w:val="left"/>
              <w:rPr>
                <w:rFonts w:cs="Arial"/>
                <w:sz w:val="15"/>
                <w:szCs w:val="15"/>
                <w:lang w:eastAsia="sk-SK"/>
              </w:rPr>
            </w:pPr>
            <w:r w:rsidRPr="00323E56">
              <w:rPr>
                <w:rFonts w:cs="Arial"/>
                <w:sz w:val="15"/>
                <w:szCs w:val="15"/>
                <w:lang w:eastAsia="sk-SK"/>
              </w:rPr>
              <w:t>Vplyv nevykázanej odloženej daňovej pohľadávky</w:t>
            </w:r>
          </w:p>
        </w:tc>
        <w:tc>
          <w:tcPr>
            <w:tcW w:w="632" w:type="pct"/>
            <w:vAlign w:val="bottom"/>
          </w:tcPr>
          <w:p w14:paraId="2C72ACA1" w14:textId="1CED8180" w:rsidR="00B42835" w:rsidRPr="00323E56" w:rsidRDefault="00B42835">
            <w:pPr>
              <w:jc w:val="right"/>
              <w:rPr>
                <w:rFonts w:cs="Arial"/>
                <w:sz w:val="15"/>
                <w:szCs w:val="15"/>
              </w:rPr>
            </w:pPr>
          </w:p>
        </w:tc>
        <w:tc>
          <w:tcPr>
            <w:tcW w:w="635" w:type="pct"/>
            <w:vAlign w:val="bottom"/>
          </w:tcPr>
          <w:p w14:paraId="46556279" w14:textId="595D4022" w:rsidR="00B42835" w:rsidRPr="00323E56" w:rsidRDefault="005E72D2">
            <w:pPr>
              <w:jc w:val="right"/>
              <w:rPr>
                <w:rFonts w:cs="Arial"/>
                <w:iCs/>
                <w:sz w:val="15"/>
                <w:szCs w:val="15"/>
              </w:rPr>
            </w:pPr>
            <w:r>
              <w:rPr>
                <w:rFonts w:cs="Arial"/>
                <w:iCs/>
                <w:sz w:val="15"/>
                <w:szCs w:val="15"/>
              </w:rPr>
              <w:t>875 467</w:t>
            </w:r>
          </w:p>
        </w:tc>
        <w:tc>
          <w:tcPr>
            <w:tcW w:w="580" w:type="pct"/>
            <w:gridSpan w:val="2"/>
            <w:vAlign w:val="bottom"/>
          </w:tcPr>
          <w:p w14:paraId="54AF8875" w14:textId="61448655" w:rsidR="00B42835" w:rsidRPr="00323E56" w:rsidRDefault="005E72D2">
            <w:pPr>
              <w:jc w:val="right"/>
              <w:rPr>
                <w:rFonts w:cs="Arial"/>
                <w:iCs/>
                <w:sz w:val="15"/>
                <w:szCs w:val="15"/>
              </w:rPr>
            </w:pPr>
            <w:r>
              <w:rPr>
                <w:rFonts w:cs="Arial"/>
                <w:iCs/>
                <w:sz w:val="15"/>
                <w:szCs w:val="15"/>
              </w:rPr>
              <w:t>(11%)</w:t>
            </w:r>
          </w:p>
        </w:tc>
        <w:tc>
          <w:tcPr>
            <w:tcW w:w="683" w:type="pct"/>
            <w:vAlign w:val="bottom"/>
          </w:tcPr>
          <w:p w14:paraId="6D12DBCC" w14:textId="1EC32CFE" w:rsidR="00B42835" w:rsidRPr="00323E56" w:rsidRDefault="00B42835">
            <w:pPr>
              <w:jc w:val="right"/>
              <w:rPr>
                <w:rFonts w:cs="Arial"/>
                <w:sz w:val="15"/>
                <w:szCs w:val="15"/>
              </w:rPr>
            </w:pPr>
            <w:r w:rsidRPr="00323E56">
              <w:rPr>
                <w:rFonts w:cs="Arial"/>
                <w:sz w:val="15"/>
                <w:szCs w:val="15"/>
              </w:rPr>
              <w:t>-</w:t>
            </w:r>
          </w:p>
        </w:tc>
        <w:tc>
          <w:tcPr>
            <w:tcW w:w="710" w:type="pct"/>
            <w:vAlign w:val="bottom"/>
          </w:tcPr>
          <w:p w14:paraId="07872583" w14:textId="40A1D867" w:rsidR="00B42835" w:rsidRPr="00323E56" w:rsidRDefault="00B42835">
            <w:pPr>
              <w:jc w:val="right"/>
              <w:rPr>
                <w:rFonts w:cs="Arial"/>
                <w:iCs/>
                <w:sz w:val="15"/>
                <w:szCs w:val="15"/>
              </w:rPr>
            </w:pPr>
            <w:r w:rsidRPr="00323E56">
              <w:rPr>
                <w:rFonts w:cs="Arial"/>
                <w:iCs/>
                <w:sz w:val="15"/>
                <w:szCs w:val="15"/>
              </w:rPr>
              <w:t>1 764 155</w:t>
            </w:r>
          </w:p>
        </w:tc>
        <w:tc>
          <w:tcPr>
            <w:tcW w:w="574" w:type="pct"/>
            <w:vAlign w:val="bottom"/>
          </w:tcPr>
          <w:p w14:paraId="66B6C491" w14:textId="1BF7AFE0" w:rsidR="00B42835" w:rsidRPr="00323E56" w:rsidRDefault="00B42835">
            <w:pPr>
              <w:jc w:val="right"/>
              <w:rPr>
                <w:rFonts w:cs="Arial"/>
                <w:iCs/>
                <w:snapToGrid w:val="0"/>
                <w:sz w:val="15"/>
                <w:szCs w:val="15"/>
              </w:rPr>
            </w:pPr>
            <w:r w:rsidRPr="00323E56">
              <w:rPr>
                <w:rFonts w:cs="Arial"/>
                <w:iCs/>
                <w:sz w:val="15"/>
                <w:szCs w:val="15"/>
              </w:rPr>
              <w:t>593 %</w:t>
            </w:r>
          </w:p>
        </w:tc>
      </w:tr>
      <w:tr w:rsidR="00B42835" w:rsidRPr="006B3190" w14:paraId="4973D49F" w14:textId="77777777" w:rsidTr="00323E56">
        <w:tc>
          <w:tcPr>
            <w:tcW w:w="1187" w:type="pct"/>
            <w:vAlign w:val="bottom"/>
          </w:tcPr>
          <w:p w14:paraId="69BF5768" w14:textId="77777777" w:rsidR="00B42835" w:rsidRPr="00323E56" w:rsidRDefault="00B42835" w:rsidP="00B42835">
            <w:pPr>
              <w:jc w:val="left"/>
              <w:rPr>
                <w:sz w:val="15"/>
                <w:szCs w:val="15"/>
              </w:rPr>
            </w:pPr>
            <w:r w:rsidRPr="00323E56">
              <w:rPr>
                <w:sz w:val="15"/>
                <w:szCs w:val="15"/>
              </w:rPr>
              <w:t>Umorenie daňovej straty</w:t>
            </w:r>
          </w:p>
        </w:tc>
        <w:tc>
          <w:tcPr>
            <w:tcW w:w="632" w:type="pct"/>
            <w:vAlign w:val="bottom"/>
          </w:tcPr>
          <w:p w14:paraId="6C891DE0" w14:textId="0822F0A8" w:rsidR="00B42835" w:rsidRPr="00323E56" w:rsidRDefault="00B42835" w:rsidP="0072512B">
            <w:pPr>
              <w:jc w:val="right"/>
              <w:rPr>
                <w:rFonts w:cs="Arial"/>
                <w:iCs/>
                <w:sz w:val="15"/>
                <w:szCs w:val="15"/>
              </w:rPr>
            </w:pPr>
          </w:p>
        </w:tc>
        <w:tc>
          <w:tcPr>
            <w:tcW w:w="635" w:type="pct"/>
            <w:vAlign w:val="bottom"/>
          </w:tcPr>
          <w:p w14:paraId="634C0632" w14:textId="17F69016" w:rsidR="00B42835" w:rsidRPr="00323E56" w:rsidRDefault="005E72D2" w:rsidP="0072512B">
            <w:pPr>
              <w:jc w:val="right"/>
              <w:rPr>
                <w:rFonts w:cs="Arial"/>
                <w:iCs/>
                <w:sz w:val="15"/>
                <w:szCs w:val="15"/>
              </w:rPr>
            </w:pPr>
            <w:r>
              <w:rPr>
                <w:rFonts w:cs="Arial"/>
                <w:iCs/>
                <w:sz w:val="15"/>
                <w:szCs w:val="15"/>
              </w:rPr>
              <w:t>0</w:t>
            </w:r>
          </w:p>
        </w:tc>
        <w:tc>
          <w:tcPr>
            <w:tcW w:w="580" w:type="pct"/>
            <w:gridSpan w:val="2"/>
            <w:vAlign w:val="bottom"/>
          </w:tcPr>
          <w:p w14:paraId="769694B0" w14:textId="273D1FAD" w:rsidR="00B42835" w:rsidRPr="00323E56" w:rsidRDefault="005E72D2">
            <w:pPr>
              <w:jc w:val="right"/>
              <w:rPr>
                <w:rFonts w:cs="Arial"/>
                <w:sz w:val="15"/>
                <w:szCs w:val="15"/>
              </w:rPr>
            </w:pPr>
            <w:r>
              <w:rPr>
                <w:rFonts w:cs="Arial"/>
                <w:sz w:val="15"/>
                <w:szCs w:val="15"/>
              </w:rPr>
              <w:t xml:space="preserve">0% </w:t>
            </w:r>
          </w:p>
        </w:tc>
        <w:tc>
          <w:tcPr>
            <w:tcW w:w="683" w:type="pct"/>
            <w:vAlign w:val="bottom"/>
          </w:tcPr>
          <w:p w14:paraId="09D30CB1" w14:textId="1BD775FA" w:rsidR="00B42835" w:rsidRPr="00323E56" w:rsidRDefault="00B42835" w:rsidP="0072512B">
            <w:pPr>
              <w:ind w:right="-57"/>
              <w:jc w:val="right"/>
              <w:rPr>
                <w:rFonts w:cs="Arial"/>
                <w:sz w:val="15"/>
                <w:szCs w:val="15"/>
              </w:rPr>
            </w:pPr>
            <w:r w:rsidRPr="00323E56">
              <w:rPr>
                <w:rFonts w:cs="Arial"/>
                <w:iCs/>
                <w:sz w:val="15"/>
                <w:szCs w:val="15"/>
              </w:rPr>
              <w:t>(1 846 580)</w:t>
            </w:r>
          </w:p>
        </w:tc>
        <w:tc>
          <w:tcPr>
            <w:tcW w:w="710" w:type="pct"/>
            <w:vAlign w:val="bottom"/>
          </w:tcPr>
          <w:p w14:paraId="009A9362" w14:textId="33D5B4D0" w:rsidR="00B42835" w:rsidRPr="00323E56" w:rsidRDefault="00B42835">
            <w:pPr>
              <w:ind w:right="-57"/>
              <w:jc w:val="right"/>
              <w:rPr>
                <w:rFonts w:cs="Arial"/>
                <w:sz w:val="15"/>
                <w:szCs w:val="15"/>
              </w:rPr>
            </w:pPr>
            <w:r w:rsidRPr="00323E56">
              <w:rPr>
                <w:rFonts w:cs="Arial"/>
                <w:iCs/>
                <w:sz w:val="15"/>
                <w:szCs w:val="15"/>
              </w:rPr>
              <w:t>(406 248)</w:t>
            </w:r>
          </w:p>
        </w:tc>
        <w:tc>
          <w:tcPr>
            <w:tcW w:w="574" w:type="pct"/>
            <w:vAlign w:val="bottom"/>
          </w:tcPr>
          <w:p w14:paraId="4514C91A" w14:textId="288663DC" w:rsidR="00B42835" w:rsidRPr="00323E56" w:rsidRDefault="00B42835" w:rsidP="0072512B">
            <w:pPr>
              <w:ind w:right="-57"/>
              <w:jc w:val="right"/>
              <w:rPr>
                <w:rFonts w:cs="Arial"/>
                <w:sz w:val="15"/>
                <w:szCs w:val="15"/>
              </w:rPr>
            </w:pPr>
            <w:r w:rsidRPr="00323E56">
              <w:rPr>
                <w:rFonts w:cs="Arial"/>
                <w:sz w:val="15"/>
                <w:szCs w:val="15"/>
              </w:rPr>
              <w:t>(137) %</w:t>
            </w:r>
          </w:p>
        </w:tc>
      </w:tr>
      <w:tr w:rsidR="00B42835" w:rsidRPr="006B3190" w14:paraId="7D51D77E" w14:textId="77777777" w:rsidTr="00323E56">
        <w:tc>
          <w:tcPr>
            <w:tcW w:w="1187" w:type="pct"/>
            <w:vAlign w:val="center"/>
          </w:tcPr>
          <w:p w14:paraId="7BB0A576" w14:textId="77777777" w:rsidR="00B42835" w:rsidRPr="00323E56" w:rsidRDefault="00B42835" w:rsidP="00B42835">
            <w:pPr>
              <w:jc w:val="left"/>
              <w:rPr>
                <w:rFonts w:cs="Arial"/>
                <w:sz w:val="15"/>
                <w:szCs w:val="15"/>
                <w:lang w:eastAsia="sk-SK"/>
              </w:rPr>
            </w:pPr>
            <w:r w:rsidRPr="00323E56">
              <w:rPr>
                <w:rFonts w:cs="Arial"/>
                <w:sz w:val="15"/>
                <w:szCs w:val="15"/>
                <w:lang w:eastAsia="sk-SK"/>
              </w:rPr>
              <w:t>Zmena sadzby dane</w:t>
            </w:r>
          </w:p>
        </w:tc>
        <w:tc>
          <w:tcPr>
            <w:tcW w:w="632" w:type="pct"/>
            <w:vAlign w:val="bottom"/>
          </w:tcPr>
          <w:p w14:paraId="42C88791" w14:textId="46B1AFA9" w:rsidR="00B42835" w:rsidRPr="00323E56" w:rsidRDefault="00B42835">
            <w:pPr>
              <w:jc w:val="right"/>
              <w:rPr>
                <w:rFonts w:cs="Arial"/>
                <w:sz w:val="15"/>
                <w:szCs w:val="15"/>
              </w:rPr>
            </w:pPr>
          </w:p>
        </w:tc>
        <w:tc>
          <w:tcPr>
            <w:tcW w:w="635" w:type="pct"/>
            <w:vAlign w:val="bottom"/>
          </w:tcPr>
          <w:p w14:paraId="2205AE81" w14:textId="7C457A45" w:rsidR="00B42835" w:rsidRPr="00323E56" w:rsidRDefault="005E72D2">
            <w:pPr>
              <w:jc w:val="right"/>
              <w:rPr>
                <w:rFonts w:cs="Arial"/>
                <w:iCs/>
                <w:sz w:val="15"/>
                <w:szCs w:val="15"/>
              </w:rPr>
            </w:pPr>
            <w:r>
              <w:rPr>
                <w:rFonts w:cs="Arial"/>
                <w:iCs/>
                <w:sz w:val="15"/>
                <w:szCs w:val="15"/>
              </w:rPr>
              <w:t>3 189</w:t>
            </w:r>
          </w:p>
        </w:tc>
        <w:tc>
          <w:tcPr>
            <w:tcW w:w="580" w:type="pct"/>
            <w:gridSpan w:val="2"/>
            <w:vAlign w:val="bottom"/>
          </w:tcPr>
          <w:p w14:paraId="4F0442C2" w14:textId="533D7C6E" w:rsidR="00B42835" w:rsidRPr="00323E56" w:rsidRDefault="005E72D2">
            <w:pPr>
              <w:jc w:val="right"/>
              <w:rPr>
                <w:rFonts w:cs="Arial"/>
                <w:sz w:val="15"/>
                <w:szCs w:val="15"/>
              </w:rPr>
            </w:pPr>
            <w:r>
              <w:rPr>
                <w:rFonts w:cs="Arial"/>
                <w:sz w:val="15"/>
                <w:szCs w:val="15"/>
              </w:rPr>
              <w:t>0%</w:t>
            </w:r>
          </w:p>
        </w:tc>
        <w:tc>
          <w:tcPr>
            <w:tcW w:w="683" w:type="pct"/>
            <w:vAlign w:val="bottom"/>
          </w:tcPr>
          <w:p w14:paraId="7181F9A5" w14:textId="685A8B7B" w:rsidR="00B42835" w:rsidRPr="00323E56" w:rsidRDefault="00B42835">
            <w:pPr>
              <w:jc w:val="right"/>
              <w:rPr>
                <w:rFonts w:cs="Arial"/>
                <w:snapToGrid w:val="0"/>
                <w:sz w:val="15"/>
                <w:szCs w:val="15"/>
              </w:rPr>
            </w:pPr>
            <w:r w:rsidRPr="00323E56">
              <w:rPr>
                <w:rFonts w:cs="Arial"/>
                <w:sz w:val="15"/>
                <w:szCs w:val="15"/>
              </w:rPr>
              <w:t>-</w:t>
            </w:r>
          </w:p>
        </w:tc>
        <w:tc>
          <w:tcPr>
            <w:tcW w:w="710" w:type="pct"/>
            <w:vAlign w:val="bottom"/>
          </w:tcPr>
          <w:p w14:paraId="225321BC" w14:textId="74A5D648" w:rsidR="00B42835" w:rsidRPr="00323E56" w:rsidRDefault="00B42835">
            <w:pPr>
              <w:jc w:val="right"/>
              <w:rPr>
                <w:rFonts w:cs="Arial"/>
                <w:snapToGrid w:val="0"/>
                <w:sz w:val="15"/>
                <w:szCs w:val="15"/>
              </w:rPr>
            </w:pPr>
            <w:r w:rsidRPr="00323E56">
              <w:rPr>
                <w:rFonts w:cs="Arial"/>
                <w:iCs/>
                <w:sz w:val="15"/>
                <w:szCs w:val="15"/>
              </w:rPr>
              <w:t>-</w:t>
            </w:r>
          </w:p>
        </w:tc>
        <w:tc>
          <w:tcPr>
            <w:tcW w:w="574" w:type="pct"/>
            <w:vAlign w:val="bottom"/>
          </w:tcPr>
          <w:p w14:paraId="6A41E743" w14:textId="191A77E1" w:rsidR="00B42835" w:rsidRPr="00323E56" w:rsidRDefault="00B42835">
            <w:pPr>
              <w:jc w:val="right"/>
              <w:rPr>
                <w:rFonts w:cs="Arial"/>
                <w:snapToGrid w:val="0"/>
                <w:sz w:val="15"/>
                <w:szCs w:val="15"/>
              </w:rPr>
            </w:pPr>
            <w:r w:rsidRPr="00323E56">
              <w:rPr>
                <w:rFonts w:cs="Arial"/>
                <w:sz w:val="15"/>
                <w:szCs w:val="15"/>
              </w:rPr>
              <w:t>-</w:t>
            </w:r>
          </w:p>
        </w:tc>
      </w:tr>
      <w:tr w:rsidR="00B42835" w:rsidRPr="006B3190" w14:paraId="463417D9" w14:textId="77777777" w:rsidTr="00323E56">
        <w:tc>
          <w:tcPr>
            <w:tcW w:w="1187" w:type="pct"/>
            <w:vAlign w:val="center"/>
          </w:tcPr>
          <w:p w14:paraId="47C4FB07" w14:textId="77777777" w:rsidR="00B42835" w:rsidRPr="00323E56" w:rsidRDefault="00B42835" w:rsidP="00B42835">
            <w:pPr>
              <w:jc w:val="left"/>
              <w:rPr>
                <w:rFonts w:cs="Arial"/>
                <w:sz w:val="15"/>
                <w:szCs w:val="15"/>
                <w:lang w:eastAsia="sk-SK"/>
              </w:rPr>
            </w:pPr>
            <w:r w:rsidRPr="00323E56">
              <w:rPr>
                <w:rFonts w:cs="Arial"/>
                <w:iCs/>
                <w:sz w:val="15"/>
                <w:szCs w:val="15"/>
              </w:rPr>
              <w:t>Daňová licencia</w:t>
            </w:r>
          </w:p>
        </w:tc>
        <w:tc>
          <w:tcPr>
            <w:tcW w:w="632" w:type="pct"/>
            <w:vAlign w:val="bottom"/>
          </w:tcPr>
          <w:p w14:paraId="6ADF17ED" w14:textId="27759F9F" w:rsidR="00B42835" w:rsidRPr="00323E56" w:rsidRDefault="00B42835">
            <w:pPr>
              <w:jc w:val="right"/>
              <w:rPr>
                <w:rFonts w:cs="Arial"/>
                <w:sz w:val="15"/>
                <w:szCs w:val="15"/>
              </w:rPr>
            </w:pPr>
          </w:p>
        </w:tc>
        <w:tc>
          <w:tcPr>
            <w:tcW w:w="635" w:type="pct"/>
            <w:vAlign w:val="bottom"/>
          </w:tcPr>
          <w:p w14:paraId="0BA5DDE1" w14:textId="06208666" w:rsidR="00B42835" w:rsidRPr="00323E56" w:rsidRDefault="005E72D2">
            <w:pPr>
              <w:jc w:val="right"/>
              <w:rPr>
                <w:rFonts w:cs="Arial"/>
                <w:iCs/>
                <w:sz w:val="15"/>
                <w:szCs w:val="15"/>
              </w:rPr>
            </w:pPr>
            <w:r>
              <w:rPr>
                <w:rFonts w:cs="Arial"/>
                <w:iCs/>
                <w:sz w:val="15"/>
                <w:szCs w:val="15"/>
              </w:rPr>
              <w:t>2 880</w:t>
            </w:r>
          </w:p>
        </w:tc>
        <w:tc>
          <w:tcPr>
            <w:tcW w:w="580" w:type="pct"/>
            <w:gridSpan w:val="2"/>
            <w:vAlign w:val="bottom"/>
          </w:tcPr>
          <w:p w14:paraId="753DC119" w14:textId="7C9EF528" w:rsidR="00B42835" w:rsidRPr="00323E56" w:rsidRDefault="005E72D2">
            <w:pPr>
              <w:jc w:val="right"/>
              <w:rPr>
                <w:rFonts w:cs="Arial"/>
                <w:sz w:val="15"/>
                <w:szCs w:val="15"/>
              </w:rPr>
            </w:pPr>
            <w:r>
              <w:rPr>
                <w:rFonts w:cs="Arial"/>
                <w:sz w:val="15"/>
                <w:szCs w:val="15"/>
              </w:rPr>
              <w:t>0%</w:t>
            </w:r>
          </w:p>
        </w:tc>
        <w:tc>
          <w:tcPr>
            <w:tcW w:w="683" w:type="pct"/>
            <w:vAlign w:val="bottom"/>
          </w:tcPr>
          <w:p w14:paraId="5D25DD68" w14:textId="766DE0D4" w:rsidR="00B42835" w:rsidRPr="00323E56" w:rsidRDefault="00B42835">
            <w:pPr>
              <w:jc w:val="right"/>
              <w:rPr>
                <w:rFonts w:cs="Arial"/>
                <w:snapToGrid w:val="0"/>
                <w:sz w:val="15"/>
                <w:szCs w:val="15"/>
              </w:rPr>
            </w:pPr>
            <w:r w:rsidRPr="00323E56">
              <w:rPr>
                <w:rFonts w:cs="Arial"/>
                <w:sz w:val="15"/>
                <w:szCs w:val="15"/>
              </w:rPr>
              <w:t>-</w:t>
            </w:r>
          </w:p>
        </w:tc>
        <w:tc>
          <w:tcPr>
            <w:tcW w:w="710" w:type="pct"/>
            <w:vAlign w:val="bottom"/>
          </w:tcPr>
          <w:p w14:paraId="10ABCC68" w14:textId="70571A20" w:rsidR="00B42835" w:rsidRPr="00323E56" w:rsidRDefault="00B42835">
            <w:pPr>
              <w:jc w:val="right"/>
              <w:rPr>
                <w:rFonts w:cs="Arial"/>
                <w:iCs/>
                <w:sz w:val="15"/>
                <w:szCs w:val="15"/>
              </w:rPr>
            </w:pPr>
            <w:r w:rsidRPr="00323E56">
              <w:rPr>
                <w:rFonts w:cs="Arial"/>
                <w:iCs/>
                <w:sz w:val="15"/>
                <w:szCs w:val="15"/>
              </w:rPr>
              <w:t>2 880</w:t>
            </w:r>
          </w:p>
        </w:tc>
        <w:tc>
          <w:tcPr>
            <w:tcW w:w="574" w:type="pct"/>
            <w:vAlign w:val="bottom"/>
          </w:tcPr>
          <w:p w14:paraId="29CD5B4B" w14:textId="58923A3B" w:rsidR="00B42835" w:rsidRPr="00323E56" w:rsidRDefault="00B42835">
            <w:pPr>
              <w:jc w:val="right"/>
              <w:rPr>
                <w:rFonts w:cs="Arial"/>
                <w:sz w:val="15"/>
                <w:szCs w:val="15"/>
              </w:rPr>
            </w:pPr>
            <w:r w:rsidRPr="00323E56">
              <w:rPr>
                <w:rFonts w:cs="Arial"/>
                <w:sz w:val="15"/>
                <w:szCs w:val="15"/>
              </w:rPr>
              <w:t>1 %</w:t>
            </w:r>
          </w:p>
        </w:tc>
      </w:tr>
      <w:tr w:rsidR="00B42835" w:rsidRPr="006B3190" w14:paraId="783AB99C" w14:textId="77777777" w:rsidTr="00323E56">
        <w:tc>
          <w:tcPr>
            <w:tcW w:w="1187" w:type="pct"/>
            <w:vAlign w:val="center"/>
          </w:tcPr>
          <w:p w14:paraId="5783C43C" w14:textId="77777777" w:rsidR="00B42835" w:rsidRPr="00323E56" w:rsidRDefault="00B42835" w:rsidP="00B42835">
            <w:pPr>
              <w:jc w:val="left"/>
              <w:rPr>
                <w:rFonts w:cs="Arial"/>
                <w:sz w:val="15"/>
                <w:szCs w:val="15"/>
                <w:lang w:eastAsia="sk-SK"/>
              </w:rPr>
            </w:pPr>
            <w:r w:rsidRPr="00323E56">
              <w:rPr>
                <w:rFonts w:cs="Arial"/>
                <w:sz w:val="15"/>
                <w:szCs w:val="15"/>
                <w:lang w:eastAsia="sk-SK"/>
              </w:rPr>
              <w:t>Iné</w:t>
            </w:r>
          </w:p>
        </w:tc>
        <w:tc>
          <w:tcPr>
            <w:tcW w:w="632" w:type="pct"/>
            <w:tcBorders>
              <w:bottom w:val="single" w:sz="4" w:space="0" w:color="auto"/>
            </w:tcBorders>
            <w:vAlign w:val="bottom"/>
          </w:tcPr>
          <w:p w14:paraId="750C1AEB" w14:textId="7CD0C5F7" w:rsidR="00B42835" w:rsidRPr="00323E56" w:rsidRDefault="00B42835">
            <w:pPr>
              <w:jc w:val="right"/>
              <w:rPr>
                <w:rFonts w:cs="Arial"/>
                <w:sz w:val="15"/>
                <w:szCs w:val="15"/>
              </w:rPr>
            </w:pPr>
          </w:p>
        </w:tc>
        <w:tc>
          <w:tcPr>
            <w:tcW w:w="635" w:type="pct"/>
            <w:tcBorders>
              <w:bottom w:val="single" w:sz="4" w:space="0" w:color="auto"/>
            </w:tcBorders>
            <w:vAlign w:val="bottom"/>
          </w:tcPr>
          <w:p w14:paraId="6C71A380" w14:textId="6AD023A4" w:rsidR="00B42835" w:rsidRPr="00323E56" w:rsidRDefault="005E72D2">
            <w:pPr>
              <w:jc w:val="right"/>
              <w:rPr>
                <w:rFonts w:cs="Arial"/>
                <w:iCs/>
                <w:sz w:val="15"/>
                <w:szCs w:val="15"/>
              </w:rPr>
            </w:pPr>
            <w:r>
              <w:rPr>
                <w:rFonts w:cs="Arial"/>
                <w:iCs/>
                <w:sz w:val="15"/>
                <w:szCs w:val="15"/>
              </w:rPr>
              <w:t>102 228</w:t>
            </w:r>
          </w:p>
        </w:tc>
        <w:tc>
          <w:tcPr>
            <w:tcW w:w="580" w:type="pct"/>
            <w:gridSpan w:val="2"/>
            <w:tcBorders>
              <w:bottom w:val="single" w:sz="4" w:space="0" w:color="auto"/>
            </w:tcBorders>
            <w:vAlign w:val="bottom"/>
          </w:tcPr>
          <w:p w14:paraId="5E9A68B3" w14:textId="561FC1B5" w:rsidR="00B42835" w:rsidRPr="00323E56" w:rsidRDefault="005E72D2">
            <w:pPr>
              <w:jc w:val="right"/>
              <w:rPr>
                <w:rFonts w:cs="Arial"/>
                <w:sz w:val="15"/>
                <w:szCs w:val="15"/>
              </w:rPr>
            </w:pPr>
            <w:r>
              <w:rPr>
                <w:rFonts w:cs="Arial"/>
                <w:sz w:val="15"/>
                <w:szCs w:val="15"/>
              </w:rPr>
              <w:t>1%</w:t>
            </w:r>
          </w:p>
        </w:tc>
        <w:tc>
          <w:tcPr>
            <w:tcW w:w="683" w:type="pct"/>
            <w:tcBorders>
              <w:bottom w:val="single" w:sz="4" w:space="0" w:color="auto"/>
            </w:tcBorders>
            <w:vAlign w:val="bottom"/>
          </w:tcPr>
          <w:p w14:paraId="64AF76F6" w14:textId="1042C316" w:rsidR="00B42835" w:rsidRPr="00323E56" w:rsidRDefault="00B42835">
            <w:pPr>
              <w:jc w:val="right"/>
              <w:rPr>
                <w:rFonts w:cs="Arial"/>
                <w:snapToGrid w:val="0"/>
                <w:sz w:val="15"/>
                <w:szCs w:val="15"/>
              </w:rPr>
            </w:pPr>
            <w:r w:rsidRPr="00323E56">
              <w:rPr>
                <w:rFonts w:cs="Arial"/>
                <w:sz w:val="15"/>
                <w:szCs w:val="15"/>
              </w:rPr>
              <w:t>-</w:t>
            </w:r>
          </w:p>
        </w:tc>
        <w:tc>
          <w:tcPr>
            <w:tcW w:w="710" w:type="pct"/>
            <w:tcBorders>
              <w:bottom w:val="single" w:sz="4" w:space="0" w:color="auto"/>
            </w:tcBorders>
            <w:vAlign w:val="bottom"/>
          </w:tcPr>
          <w:p w14:paraId="3A73B6B3" w14:textId="6C42E1C8" w:rsidR="00B42835" w:rsidRPr="00323E56" w:rsidRDefault="00B42835" w:rsidP="0072512B">
            <w:pPr>
              <w:ind w:right="-57"/>
              <w:jc w:val="right"/>
              <w:rPr>
                <w:rFonts w:cs="Arial"/>
                <w:snapToGrid w:val="0"/>
                <w:sz w:val="15"/>
                <w:szCs w:val="15"/>
              </w:rPr>
            </w:pPr>
            <w:r w:rsidRPr="00323E56">
              <w:rPr>
                <w:rFonts w:cs="Arial"/>
                <w:iCs/>
                <w:sz w:val="15"/>
                <w:szCs w:val="15"/>
              </w:rPr>
              <w:t>(1 543 315)</w:t>
            </w:r>
          </w:p>
        </w:tc>
        <w:tc>
          <w:tcPr>
            <w:tcW w:w="574" w:type="pct"/>
            <w:tcBorders>
              <w:bottom w:val="single" w:sz="4" w:space="0" w:color="auto"/>
            </w:tcBorders>
            <w:vAlign w:val="bottom"/>
          </w:tcPr>
          <w:p w14:paraId="0434CA1F" w14:textId="5CDC97BC" w:rsidR="00B42835" w:rsidRPr="00323E56" w:rsidRDefault="00B42835" w:rsidP="0072512B">
            <w:pPr>
              <w:ind w:right="-57"/>
              <w:jc w:val="right"/>
              <w:rPr>
                <w:rFonts w:cs="Arial"/>
                <w:snapToGrid w:val="0"/>
                <w:sz w:val="15"/>
                <w:szCs w:val="15"/>
              </w:rPr>
            </w:pPr>
            <w:r w:rsidRPr="00323E56">
              <w:rPr>
                <w:rFonts w:cs="Arial"/>
                <w:sz w:val="15"/>
                <w:szCs w:val="15"/>
              </w:rPr>
              <w:t>(518 %)</w:t>
            </w:r>
          </w:p>
        </w:tc>
      </w:tr>
      <w:tr w:rsidR="005E72D2" w:rsidRPr="006B3190" w14:paraId="3D483962" w14:textId="77777777" w:rsidTr="00323E56">
        <w:tc>
          <w:tcPr>
            <w:tcW w:w="1187" w:type="pct"/>
            <w:vAlign w:val="bottom"/>
          </w:tcPr>
          <w:p w14:paraId="7FEF9845" w14:textId="77777777" w:rsidR="005E72D2" w:rsidRPr="00323E56" w:rsidRDefault="005E72D2" w:rsidP="005E72D2">
            <w:pPr>
              <w:jc w:val="left"/>
              <w:rPr>
                <w:b/>
                <w:sz w:val="15"/>
                <w:szCs w:val="15"/>
              </w:rPr>
            </w:pPr>
            <w:r w:rsidRPr="00323E56">
              <w:rPr>
                <w:b/>
                <w:bCs/>
                <w:sz w:val="15"/>
                <w:szCs w:val="15"/>
              </w:rPr>
              <w:t>Spolu</w:t>
            </w:r>
          </w:p>
        </w:tc>
        <w:tc>
          <w:tcPr>
            <w:tcW w:w="632" w:type="pct"/>
            <w:tcBorders>
              <w:top w:val="single" w:sz="4" w:space="0" w:color="auto"/>
            </w:tcBorders>
            <w:vAlign w:val="bottom"/>
          </w:tcPr>
          <w:p w14:paraId="25B17FFC" w14:textId="77777777" w:rsidR="005E72D2" w:rsidRPr="00323E56" w:rsidRDefault="005E72D2" w:rsidP="005E72D2">
            <w:pPr>
              <w:jc w:val="right"/>
              <w:rPr>
                <w:rFonts w:cs="Arial"/>
                <w:b/>
                <w:bCs/>
                <w:sz w:val="15"/>
                <w:szCs w:val="15"/>
              </w:rPr>
            </w:pPr>
          </w:p>
        </w:tc>
        <w:tc>
          <w:tcPr>
            <w:tcW w:w="635" w:type="pct"/>
            <w:tcBorders>
              <w:top w:val="single" w:sz="4" w:space="0" w:color="auto"/>
            </w:tcBorders>
            <w:vAlign w:val="bottom"/>
          </w:tcPr>
          <w:p w14:paraId="2587B633" w14:textId="2136C32B" w:rsidR="005E72D2" w:rsidRPr="00323E56" w:rsidRDefault="005E72D2" w:rsidP="005E72D2">
            <w:pPr>
              <w:jc w:val="right"/>
              <w:rPr>
                <w:rFonts w:cs="Arial"/>
                <w:b/>
                <w:bCs/>
                <w:sz w:val="15"/>
                <w:szCs w:val="15"/>
              </w:rPr>
            </w:pPr>
            <w:r w:rsidRPr="00B5039B">
              <w:rPr>
                <w:rFonts w:cs="Arial"/>
                <w:b/>
                <w:bCs/>
                <w:sz w:val="15"/>
                <w:szCs w:val="15"/>
              </w:rPr>
              <w:t>(597 349)</w:t>
            </w:r>
          </w:p>
        </w:tc>
        <w:tc>
          <w:tcPr>
            <w:tcW w:w="580" w:type="pct"/>
            <w:gridSpan w:val="2"/>
            <w:tcBorders>
              <w:top w:val="single" w:sz="4" w:space="0" w:color="auto"/>
            </w:tcBorders>
            <w:vAlign w:val="bottom"/>
          </w:tcPr>
          <w:p w14:paraId="62657939" w14:textId="4CEA004B" w:rsidR="005E72D2" w:rsidRPr="00323E56" w:rsidRDefault="005E72D2" w:rsidP="005E72D2">
            <w:pPr>
              <w:jc w:val="right"/>
              <w:rPr>
                <w:rFonts w:cs="Arial"/>
                <w:b/>
                <w:bCs/>
                <w:sz w:val="15"/>
                <w:szCs w:val="15"/>
              </w:rPr>
            </w:pPr>
            <w:r w:rsidRPr="00B5039B">
              <w:rPr>
                <w:rFonts w:cs="Arial"/>
                <w:b/>
                <w:bCs/>
                <w:sz w:val="15"/>
                <w:szCs w:val="15"/>
              </w:rPr>
              <w:t>8%</w:t>
            </w:r>
          </w:p>
        </w:tc>
        <w:tc>
          <w:tcPr>
            <w:tcW w:w="683" w:type="pct"/>
            <w:tcBorders>
              <w:top w:val="single" w:sz="4" w:space="0" w:color="auto"/>
            </w:tcBorders>
            <w:vAlign w:val="bottom"/>
          </w:tcPr>
          <w:p w14:paraId="69E87079" w14:textId="09552147" w:rsidR="005E72D2" w:rsidRPr="00323E56" w:rsidRDefault="005E72D2" w:rsidP="005E72D2">
            <w:pPr>
              <w:jc w:val="right"/>
              <w:rPr>
                <w:rFonts w:cs="Arial"/>
                <w:b/>
                <w:bCs/>
                <w:sz w:val="15"/>
                <w:szCs w:val="15"/>
              </w:rPr>
            </w:pPr>
          </w:p>
        </w:tc>
        <w:tc>
          <w:tcPr>
            <w:tcW w:w="710" w:type="pct"/>
            <w:tcBorders>
              <w:top w:val="single" w:sz="4" w:space="0" w:color="auto"/>
            </w:tcBorders>
            <w:vAlign w:val="bottom"/>
          </w:tcPr>
          <w:p w14:paraId="152FB9F6" w14:textId="21EA692E" w:rsidR="005E72D2" w:rsidRPr="00323E56" w:rsidRDefault="005E72D2" w:rsidP="005E72D2">
            <w:pPr>
              <w:jc w:val="right"/>
              <w:rPr>
                <w:rFonts w:cs="Arial"/>
                <w:b/>
                <w:bCs/>
                <w:sz w:val="15"/>
                <w:szCs w:val="15"/>
              </w:rPr>
            </w:pPr>
            <w:r w:rsidRPr="00323E56">
              <w:rPr>
                <w:rFonts w:cs="Arial"/>
                <w:b/>
                <w:bCs/>
                <w:sz w:val="15"/>
                <w:szCs w:val="15"/>
              </w:rPr>
              <w:t>220 152</w:t>
            </w:r>
          </w:p>
        </w:tc>
        <w:tc>
          <w:tcPr>
            <w:tcW w:w="574" w:type="pct"/>
            <w:tcBorders>
              <w:top w:val="single" w:sz="4" w:space="0" w:color="auto"/>
            </w:tcBorders>
            <w:vAlign w:val="bottom"/>
          </w:tcPr>
          <w:p w14:paraId="62FDCA56" w14:textId="38D1BFA7" w:rsidR="005E72D2" w:rsidRPr="00323E56" w:rsidRDefault="005E72D2" w:rsidP="005E72D2">
            <w:pPr>
              <w:jc w:val="right"/>
              <w:rPr>
                <w:rFonts w:cs="Arial"/>
                <w:b/>
                <w:bCs/>
                <w:sz w:val="15"/>
                <w:szCs w:val="15"/>
              </w:rPr>
            </w:pPr>
            <w:r w:rsidRPr="00323E56">
              <w:rPr>
                <w:rFonts w:cs="Arial"/>
                <w:b/>
                <w:bCs/>
                <w:sz w:val="15"/>
                <w:szCs w:val="15"/>
              </w:rPr>
              <w:t>74 %</w:t>
            </w:r>
          </w:p>
        </w:tc>
      </w:tr>
      <w:tr w:rsidR="005E72D2" w:rsidRPr="006B3190" w14:paraId="3926E131" w14:textId="77777777" w:rsidTr="00323E56">
        <w:tc>
          <w:tcPr>
            <w:tcW w:w="1187" w:type="pct"/>
            <w:vAlign w:val="bottom"/>
          </w:tcPr>
          <w:p w14:paraId="16CE2CE9" w14:textId="77777777" w:rsidR="005E72D2" w:rsidRPr="00323E56" w:rsidRDefault="005E72D2" w:rsidP="005E72D2">
            <w:pPr>
              <w:jc w:val="left"/>
              <w:rPr>
                <w:sz w:val="15"/>
                <w:szCs w:val="15"/>
              </w:rPr>
            </w:pPr>
          </w:p>
        </w:tc>
        <w:tc>
          <w:tcPr>
            <w:tcW w:w="632" w:type="pct"/>
            <w:vAlign w:val="bottom"/>
          </w:tcPr>
          <w:p w14:paraId="7E9DA4FB" w14:textId="77777777" w:rsidR="005E72D2" w:rsidRPr="00323E56" w:rsidRDefault="005E72D2" w:rsidP="005E72D2">
            <w:pPr>
              <w:jc w:val="right"/>
              <w:rPr>
                <w:rFonts w:cs="Arial"/>
                <w:sz w:val="15"/>
                <w:szCs w:val="15"/>
              </w:rPr>
            </w:pPr>
          </w:p>
        </w:tc>
        <w:tc>
          <w:tcPr>
            <w:tcW w:w="635" w:type="pct"/>
            <w:vAlign w:val="bottom"/>
          </w:tcPr>
          <w:p w14:paraId="00CF362F" w14:textId="77777777" w:rsidR="005E72D2" w:rsidRPr="00323E56" w:rsidRDefault="005E72D2" w:rsidP="005E72D2">
            <w:pPr>
              <w:jc w:val="right"/>
              <w:rPr>
                <w:rFonts w:cs="Arial"/>
                <w:sz w:val="15"/>
                <w:szCs w:val="15"/>
              </w:rPr>
            </w:pPr>
          </w:p>
        </w:tc>
        <w:tc>
          <w:tcPr>
            <w:tcW w:w="580" w:type="pct"/>
            <w:gridSpan w:val="2"/>
            <w:vAlign w:val="bottom"/>
          </w:tcPr>
          <w:p w14:paraId="285E6C70" w14:textId="77777777" w:rsidR="005E72D2" w:rsidRPr="00323E56" w:rsidRDefault="005E72D2" w:rsidP="005E72D2">
            <w:pPr>
              <w:jc w:val="right"/>
              <w:rPr>
                <w:rFonts w:cs="Arial"/>
                <w:sz w:val="15"/>
                <w:szCs w:val="15"/>
              </w:rPr>
            </w:pPr>
          </w:p>
        </w:tc>
        <w:tc>
          <w:tcPr>
            <w:tcW w:w="683" w:type="pct"/>
            <w:vAlign w:val="bottom"/>
          </w:tcPr>
          <w:p w14:paraId="4972C37A" w14:textId="77777777" w:rsidR="005E72D2" w:rsidRPr="00323E56" w:rsidRDefault="005E72D2" w:rsidP="005E72D2">
            <w:pPr>
              <w:jc w:val="right"/>
              <w:rPr>
                <w:rFonts w:cs="Arial"/>
                <w:sz w:val="15"/>
                <w:szCs w:val="15"/>
              </w:rPr>
            </w:pPr>
          </w:p>
        </w:tc>
        <w:tc>
          <w:tcPr>
            <w:tcW w:w="710" w:type="pct"/>
            <w:vAlign w:val="bottom"/>
          </w:tcPr>
          <w:p w14:paraId="52C20CE7" w14:textId="77777777" w:rsidR="005E72D2" w:rsidRPr="00323E56" w:rsidRDefault="005E72D2" w:rsidP="005E72D2">
            <w:pPr>
              <w:jc w:val="right"/>
              <w:rPr>
                <w:rFonts w:cs="Arial"/>
                <w:sz w:val="15"/>
                <w:szCs w:val="15"/>
              </w:rPr>
            </w:pPr>
          </w:p>
        </w:tc>
        <w:tc>
          <w:tcPr>
            <w:tcW w:w="574" w:type="pct"/>
            <w:vAlign w:val="bottom"/>
          </w:tcPr>
          <w:p w14:paraId="7975D986" w14:textId="77777777" w:rsidR="005E72D2" w:rsidRPr="00323E56" w:rsidRDefault="005E72D2" w:rsidP="005E72D2">
            <w:pPr>
              <w:jc w:val="right"/>
              <w:rPr>
                <w:rFonts w:cs="Arial"/>
                <w:sz w:val="15"/>
                <w:szCs w:val="15"/>
              </w:rPr>
            </w:pPr>
          </w:p>
        </w:tc>
      </w:tr>
      <w:tr w:rsidR="005E72D2" w:rsidRPr="006B3190" w14:paraId="2369D7C0" w14:textId="77777777" w:rsidTr="00323E56">
        <w:tc>
          <w:tcPr>
            <w:tcW w:w="1187" w:type="pct"/>
            <w:vAlign w:val="bottom"/>
          </w:tcPr>
          <w:p w14:paraId="2399E3DA" w14:textId="77777777" w:rsidR="005E72D2" w:rsidRPr="00323E56" w:rsidRDefault="005E72D2" w:rsidP="005E72D2">
            <w:pPr>
              <w:jc w:val="left"/>
              <w:rPr>
                <w:sz w:val="15"/>
                <w:szCs w:val="15"/>
              </w:rPr>
            </w:pPr>
            <w:r w:rsidRPr="00323E56">
              <w:rPr>
                <w:sz w:val="15"/>
                <w:szCs w:val="15"/>
              </w:rPr>
              <w:t>Splatná daň z príjmov</w:t>
            </w:r>
          </w:p>
        </w:tc>
        <w:tc>
          <w:tcPr>
            <w:tcW w:w="632" w:type="pct"/>
            <w:vAlign w:val="bottom"/>
          </w:tcPr>
          <w:p w14:paraId="61C6EDDF" w14:textId="77777777" w:rsidR="005E72D2" w:rsidRPr="00323E56" w:rsidRDefault="005E72D2" w:rsidP="005E72D2">
            <w:pPr>
              <w:jc w:val="right"/>
              <w:rPr>
                <w:rFonts w:cs="Arial"/>
                <w:sz w:val="15"/>
                <w:szCs w:val="15"/>
              </w:rPr>
            </w:pPr>
          </w:p>
        </w:tc>
        <w:tc>
          <w:tcPr>
            <w:tcW w:w="635" w:type="pct"/>
            <w:vAlign w:val="bottom"/>
          </w:tcPr>
          <w:p w14:paraId="27A06F63" w14:textId="6EF8FDD8" w:rsidR="005E72D2" w:rsidRPr="00323E56" w:rsidRDefault="005E72D2" w:rsidP="005E72D2">
            <w:pPr>
              <w:jc w:val="right"/>
              <w:rPr>
                <w:rFonts w:cs="Arial"/>
                <w:sz w:val="15"/>
                <w:szCs w:val="15"/>
              </w:rPr>
            </w:pPr>
            <w:r>
              <w:rPr>
                <w:rFonts w:cs="Arial"/>
                <w:sz w:val="15"/>
                <w:szCs w:val="15"/>
              </w:rPr>
              <w:t>2 880</w:t>
            </w:r>
          </w:p>
        </w:tc>
        <w:tc>
          <w:tcPr>
            <w:tcW w:w="580" w:type="pct"/>
            <w:gridSpan w:val="2"/>
            <w:vAlign w:val="bottom"/>
          </w:tcPr>
          <w:p w14:paraId="50DDE79B" w14:textId="77777777" w:rsidR="005E72D2" w:rsidRPr="00323E56" w:rsidRDefault="005E72D2" w:rsidP="005E72D2">
            <w:pPr>
              <w:jc w:val="right"/>
              <w:rPr>
                <w:rFonts w:cs="Arial"/>
                <w:sz w:val="15"/>
                <w:szCs w:val="15"/>
              </w:rPr>
            </w:pPr>
          </w:p>
        </w:tc>
        <w:tc>
          <w:tcPr>
            <w:tcW w:w="683" w:type="pct"/>
            <w:vAlign w:val="bottom"/>
          </w:tcPr>
          <w:p w14:paraId="6C0AF973" w14:textId="77777777" w:rsidR="005E72D2" w:rsidRPr="00323E56" w:rsidRDefault="005E72D2" w:rsidP="005E72D2">
            <w:pPr>
              <w:jc w:val="right"/>
              <w:rPr>
                <w:rFonts w:cs="Arial"/>
                <w:sz w:val="15"/>
                <w:szCs w:val="15"/>
              </w:rPr>
            </w:pPr>
          </w:p>
        </w:tc>
        <w:tc>
          <w:tcPr>
            <w:tcW w:w="710" w:type="pct"/>
            <w:vAlign w:val="bottom"/>
          </w:tcPr>
          <w:p w14:paraId="7C10B04D" w14:textId="0B49BCAB" w:rsidR="005E72D2" w:rsidRPr="00323E56" w:rsidRDefault="005E72D2" w:rsidP="005E72D2">
            <w:pPr>
              <w:ind w:right="-57"/>
              <w:jc w:val="right"/>
              <w:rPr>
                <w:rFonts w:cs="Arial"/>
                <w:sz w:val="15"/>
                <w:szCs w:val="15"/>
              </w:rPr>
            </w:pPr>
            <w:r w:rsidRPr="00323E56">
              <w:rPr>
                <w:rFonts w:cs="Arial"/>
                <w:sz w:val="15"/>
                <w:szCs w:val="15"/>
              </w:rPr>
              <w:t>(1 540 387)</w:t>
            </w:r>
          </w:p>
        </w:tc>
        <w:tc>
          <w:tcPr>
            <w:tcW w:w="574" w:type="pct"/>
            <w:vAlign w:val="bottom"/>
          </w:tcPr>
          <w:p w14:paraId="2748802C" w14:textId="26D79782" w:rsidR="005E72D2" w:rsidRPr="00323E56" w:rsidRDefault="005E72D2" w:rsidP="005E72D2">
            <w:pPr>
              <w:jc w:val="right"/>
              <w:rPr>
                <w:rFonts w:cs="Arial"/>
                <w:sz w:val="15"/>
                <w:szCs w:val="15"/>
              </w:rPr>
            </w:pPr>
          </w:p>
        </w:tc>
      </w:tr>
      <w:tr w:rsidR="005E72D2" w:rsidRPr="006B3190" w14:paraId="18CB605A" w14:textId="77777777" w:rsidTr="00323E56">
        <w:tc>
          <w:tcPr>
            <w:tcW w:w="1187" w:type="pct"/>
            <w:vAlign w:val="bottom"/>
          </w:tcPr>
          <w:p w14:paraId="2E86AA55" w14:textId="77777777" w:rsidR="005E72D2" w:rsidRPr="00323E56" w:rsidRDefault="005E72D2" w:rsidP="005E72D2">
            <w:pPr>
              <w:jc w:val="left"/>
              <w:rPr>
                <w:sz w:val="15"/>
                <w:szCs w:val="15"/>
              </w:rPr>
            </w:pPr>
            <w:r w:rsidRPr="00323E56">
              <w:rPr>
                <w:sz w:val="15"/>
                <w:szCs w:val="15"/>
              </w:rPr>
              <w:t>Odložená daň z príjmov</w:t>
            </w:r>
          </w:p>
        </w:tc>
        <w:tc>
          <w:tcPr>
            <w:tcW w:w="632" w:type="pct"/>
            <w:vAlign w:val="bottom"/>
          </w:tcPr>
          <w:p w14:paraId="7F414096" w14:textId="77777777" w:rsidR="005E72D2" w:rsidRPr="00323E56" w:rsidRDefault="005E72D2" w:rsidP="005E72D2">
            <w:pPr>
              <w:jc w:val="right"/>
              <w:rPr>
                <w:rFonts w:cs="Arial"/>
                <w:sz w:val="15"/>
                <w:szCs w:val="15"/>
              </w:rPr>
            </w:pPr>
          </w:p>
        </w:tc>
        <w:tc>
          <w:tcPr>
            <w:tcW w:w="635" w:type="pct"/>
            <w:tcBorders>
              <w:bottom w:val="single" w:sz="4" w:space="0" w:color="auto"/>
            </w:tcBorders>
            <w:vAlign w:val="bottom"/>
          </w:tcPr>
          <w:p w14:paraId="0557C62A" w14:textId="2D26F36C" w:rsidR="005E72D2" w:rsidRPr="00323E56" w:rsidRDefault="005E72D2" w:rsidP="005E72D2">
            <w:pPr>
              <w:jc w:val="right"/>
              <w:rPr>
                <w:rFonts w:cs="Arial"/>
                <w:sz w:val="15"/>
                <w:szCs w:val="15"/>
              </w:rPr>
            </w:pPr>
            <w:r>
              <w:rPr>
                <w:rFonts w:cs="Arial"/>
                <w:sz w:val="15"/>
                <w:szCs w:val="15"/>
              </w:rPr>
              <w:t>(600 229)</w:t>
            </w:r>
          </w:p>
        </w:tc>
        <w:tc>
          <w:tcPr>
            <w:tcW w:w="580" w:type="pct"/>
            <w:gridSpan w:val="2"/>
            <w:tcBorders>
              <w:bottom w:val="single" w:sz="4" w:space="0" w:color="auto"/>
            </w:tcBorders>
            <w:vAlign w:val="bottom"/>
          </w:tcPr>
          <w:p w14:paraId="1359DC8D" w14:textId="77777777" w:rsidR="005E72D2" w:rsidRPr="00323E56" w:rsidRDefault="005E72D2" w:rsidP="005E72D2">
            <w:pPr>
              <w:jc w:val="right"/>
              <w:rPr>
                <w:rFonts w:cs="Arial"/>
                <w:sz w:val="15"/>
                <w:szCs w:val="15"/>
              </w:rPr>
            </w:pPr>
          </w:p>
        </w:tc>
        <w:tc>
          <w:tcPr>
            <w:tcW w:w="683" w:type="pct"/>
            <w:vAlign w:val="bottom"/>
          </w:tcPr>
          <w:p w14:paraId="796ED5E6" w14:textId="77777777" w:rsidR="005E72D2" w:rsidRPr="00323E56" w:rsidRDefault="005E72D2" w:rsidP="005E72D2">
            <w:pPr>
              <w:jc w:val="right"/>
              <w:rPr>
                <w:rFonts w:cs="Arial"/>
                <w:sz w:val="15"/>
                <w:szCs w:val="15"/>
              </w:rPr>
            </w:pPr>
          </w:p>
        </w:tc>
        <w:tc>
          <w:tcPr>
            <w:tcW w:w="710" w:type="pct"/>
            <w:tcBorders>
              <w:bottom w:val="single" w:sz="4" w:space="0" w:color="auto"/>
            </w:tcBorders>
            <w:vAlign w:val="bottom"/>
          </w:tcPr>
          <w:p w14:paraId="2C10E01A" w14:textId="106724D0" w:rsidR="005E72D2" w:rsidRPr="00323E56" w:rsidRDefault="005E72D2" w:rsidP="005E72D2">
            <w:pPr>
              <w:jc w:val="right"/>
              <w:rPr>
                <w:rFonts w:cs="Arial"/>
                <w:sz w:val="15"/>
                <w:szCs w:val="15"/>
              </w:rPr>
            </w:pPr>
            <w:r w:rsidRPr="00323E56">
              <w:rPr>
                <w:rFonts w:cs="Arial"/>
                <w:sz w:val="15"/>
                <w:szCs w:val="15"/>
              </w:rPr>
              <w:t>1 760 539</w:t>
            </w:r>
          </w:p>
        </w:tc>
        <w:tc>
          <w:tcPr>
            <w:tcW w:w="574" w:type="pct"/>
            <w:tcBorders>
              <w:bottom w:val="single" w:sz="4" w:space="0" w:color="auto"/>
            </w:tcBorders>
            <w:vAlign w:val="bottom"/>
          </w:tcPr>
          <w:p w14:paraId="1E720F8D" w14:textId="5FFC0BB0" w:rsidR="005E72D2" w:rsidRPr="00323E56" w:rsidRDefault="005E72D2" w:rsidP="005E72D2">
            <w:pPr>
              <w:jc w:val="right"/>
              <w:rPr>
                <w:rFonts w:cs="Arial"/>
                <w:sz w:val="15"/>
                <w:szCs w:val="15"/>
              </w:rPr>
            </w:pPr>
          </w:p>
        </w:tc>
      </w:tr>
      <w:tr w:rsidR="00823E88" w:rsidRPr="005E72D2" w14:paraId="7400377B" w14:textId="77777777" w:rsidTr="005E72D2">
        <w:tc>
          <w:tcPr>
            <w:tcW w:w="1187" w:type="pct"/>
            <w:tcBorders>
              <w:bottom w:val="single" w:sz="8" w:space="0" w:color="auto"/>
            </w:tcBorders>
            <w:vAlign w:val="bottom"/>
          </w:tcPr>
          <w:p w14:paraId="4D3C2527" w14:textId="77777777" w:rsidR="005E72D2" w:rsidRPr="00323E56" w:rsidRDefault="005E72D2" w:rsidP="005E72D2">
            <w:pPr>
              <w:jc w:val="left"/>
              <w:rPr>
                <w:b/>
                <w:sz w:val="15"/>
                <w:szCs w:val="15"/>
              </w:rPr>
            </w:pPr>
            <w:r w:rsidRPr="00323E56">
              <w:rPr>
                <w:b/>
                <w:sz w:val="15"/>
                <w:szCs w:val="15"/>
              </w:rPr>
              <w:t>Celková daň z príjmov</w:t>
            </w:r>
          </w:p>
        </w:tc>
        <w:tc>
          <w:tcPr>
            <w:tcW w:w="632" w:type="pct"/>
            <w:tcBorders>
              <w:bottom w:val="single" w:sz="8" w:space="0" w:color="auto"/>
            </w:tcBorders>
            <w:vAlign w:val="bottom"/>
          </w:tcPr>
          <w:p w14:paraId="176A1573" w14:textId="77777777" w:rsidR="005E72D2" w:rsidRPr="00323E56" w:rsidRDefault="005E72D2" w:rsidP="005E72D2">
            <w:pPr>
              <w:jc w:val="right"/>
              <w:rPr>
                <w:rFonts w:cs="Arial"/>
                <w:b/>
                <w:bCs/>
                <w:sz w:val="15"/>
                <w:szCs w:val="15"/>
              </w:rPr>
            </w:pPr>
          </w:p>
        </w:tc>
        <w:tc>
          <w:tcPr>
            <w:tcW w:w="635" w:type="pct"/>
            <w:tcBorders>
              <w:top w:val="single" w:sz="4" w:space="0" w:color="auto"/>
              <w:bottom w:val="single" w:sz="8" w:space="0" w:color="auto"/>
            </w:tcBorders>
            <w:vAlign w:val="bottom"/>
          </w:tcPr>
          <w:p w14:paraId="5BC58CCE" w14:textId="6E404D3E" w:rsidR="005E72D2" w:rsidRPr="00323E56" w:rsidRDefault="005E72D2" w:rsidP="005E72D2">
            <w:pPr>
              <w:jc w:val="right"/>
              <w:rPr>
                <w:rFonts w:cs="Arial"/>
                <w:b/>
                <w:bCs/>
                <w:sz w:val="15"/>
                <w:szCs w:val="15"/>
              </w:rPr>
            </w:pPr>
            <w:r w:rsidRPr="00323E56">
              <w:rPr>
                <w:rFonts w:cs="Arial"/>
                <w:b/>
                <w:bCs/>
                <w:sz w:val="15"/>
                <w:szCs w:val="15"/>
              </w:rPr>
              <w:t>(597 349)</w:t>
            </w:r>
          </w:p>
        </w:tc>
        <w:tc>
          <w:tcPr>
            <w:tcW w:w="580" w:type="pct"/>
            <w:gridSpan w:val="2"/>
            <w:tcBorders>
              <w:top w:val="single" w:sz="4" w:space="0" w:color="auto"/>
              <w:bottom w:val="single" w:sz="8" w:space="0" w:color="auto"/>
            </w:tcBorders>
            <w:vAlign w:val="bottom"/>
          </w:tcPr>
          <w:p w14:paraId="44B7A53C" w14:textId="435B587D" w:rsidR="005E72D2" w:rsidRPr="00323E56" w:rsidRDefault="005E72D2" w:rsidP="005E72D2">
            <w:pPr>
              <w:jc w:val="right"/>
              <w:rPr>
                <w:rFonts w:cs="Arial"/>
                <w:b/>
                <w:bCs/>
                <w:sz w:val="15"/>
                <w:szCs w:val="15"/>
              </w:rPr>
            </w:pPr>
            <w:r w:rsidRPr="00323E56">
              <w:rPr>
                <w:rFonts w:cs="Arial"/>
                <w:b/>
                <w:bCs/>
                <w:sz w:val="15"/>
                <w:szCs w:val="15"/>
              </w:rPr>
              <w:t>8%</w:t>
            </w:r>
          </w:p>
        </w:tc>
        <w:tc>
          <w:tcPr>
            <w:tcW w:w="683" w:type="pct"/>
            <w:tcBorders>
              <w:bottom w:val="single" w:sz="8" w:space="0" w:color="auto"/>
            </w:tcBorders>
            <w:vAlign w:val="bottom"/>
          </w:tcPr>
          <w:p w14:paraId="544AC5F0" w14:textId="77777777" w:rsidR="005E72D2" w:rsidRPr="00323E56" w:rsidRDefault="005E72D2" w:rsidP="005E72D2">
            <w:pPr>
              <w:jc w:val="right"/>
              <w:rPr>
                <w:rFonts w:cs="Arial"/>
                <w:b/>
                <w:bCs/>
                <w:sz w:val="15"/>
                <w:szCs w:val="15"/>
              </w:rPr>
            </w:pPr>
          </w:p>
        </w:tc>
        <w:tc>
          <w:tcPr>
            <w:tcW w:w="710" w:type="pct"/>
            <w:tcBorders>
              <w:top w:val="single" w:sz="4" w:space="0" w:color="auto"/>
              <w:bottom w:val="single" w:sz="8" w:space="0" w:color="auto"/>
            </w:tcBorders>
            <w:vAlign w:val="bottom"/>
          </w:tcPr>
          <w:p w14:paraId="53986B8B" w14:textId="1249DD82" w:rsidR="005E72D2" w:rsidRPr="00323E56" w:rsidRDefault="005E72D2" w:rsidP="005E72D2">
            <w:pPr>
              <w:jc w:val="right"/>
              <w:rPr>
                <w:rFonts w:cs="Arial"/>
                <w:b/>
                <w:bCs/>
                <w:sz w:val="15"/>
                <w:szCs w:val="15"/>
              </w:rPr>
            </w:pPr>
            <w:r w:rsidRPr="00323E56">
              <w:rPr>
                <w:rFonts w:cs="Arial"/>
                <w:b/>
                <w:bCs/>
                <w:sz w:val="15"/>
                <w:szCs w:val="15"/>
              </w:rPr>
              <w:t>220 152</w:t>
            </w:r>
          </w:p>
        </w:tc>
        <w:tc>
          <w:tcPr>
            <w:tcW w:w="574" w:type="pct"/>
            <w:tcBorders>
              <w:top w:val="single" w:sz="4" w:space="0" w:color="auto"/>
              <w:bottom w:val="single" w:sz="8" w:space="0" w:color="auto"/>
            </w:tcBorders>
            <w:vAlign w:val="bottom"/>
          </w:tcPr>
          <w:p w14:paraId="196287CB" w14:textId="36C38856" w:rsidR="005E72D2" w:rsidRPr="005E72D2" w:rsidRDefault="005E72D2" w:rsidP="005E72D2">
            <w:pPr>
              <w:jc w:val="right"/>
              <w:rPr>
                <w:rFonts w:cs="Arial"/>
                <w:b/>
                <w:bCs/>
                <w:color w:val="D9D9D9" w:themeColor="background1" w:themeShade="D9"/>
                <w:sz w:val="15"/>
                <w:szCs w:val="15"/>
              </w:rPr>
            </w:pPr>
            <w:r w:rsidRPr="00323E56">
              <w:rPr>
                <w:rFonts w:cs="Arial"/>
                <w:b/>
                <w:bCs/>
                <w:sz w:val="15"/>
                <w:szCs w:val="15"/>
              </w:rPr>
              <w:t>74%</w:t>
            </w:r>
          </w:p>
        </w:tc>
      </w:tr>
    </w:tbl>
    <w:p w14:paraId="475D677D" w14:textId="77777777" w:rsidR="001E2635" w:rsidRPr="00297E92" w:rsidRDefault="001E2635" w:rsidP="001E2635">
      <w:pPr>
        <w:rPr>
          <w:b/>
          <w:bCs/>
          <w:snapToGrid w:val="0"/>
          <w:highlight w:val="yellow"/>
          <w:lang w:eastAsia="sk-SK"/>
        </w:rPr>
      </w:pPr>
    </w:p>
    <w:p w14:paraId="02200438" w14:textId="77777777" w:rsidR="00724553" w:rsidRPr="00297E92" w:rsidRDefault="00724553" w:rsidP="006E71DD">
      <w:pPr>
        <w:rPr>
          <w:snapToGrid w:val="0"/>
        </w:rPr>
      </w:pPr>
    </w:p>
    <w:p w14:paraId="5BBBBB75" w14:textId="77777777" w:rsidR="00724553" w:rsidRPr="00297E92" w:rsidRDefault="00724553" w:rsidP="006E71DD">
      <w:pPr>
        <w:rPr>
          <w:snapToGrid w:val="0"/>
        </w:rPr>
      </w:pPr>
    </w:p>
    <w:p w14:paraId="7BEBEA78" w14:textId="214E811B" w:rsidR="001E2635" w:rsidRPr="00297E92" w:rsidRDefault="001E2635" w:rsidP="00724553">
      <w:pPr>
        <w:pStyle w:val="Nadpis1"/>
      </w:pPr>
      <w:r w:rsidRPr="00297E92">
        <w:t>INÉ AKTÍVA A INÉ PASÍVA</w:t>
      </w:r>
    </w:p>
    <w:p w14:paraId="248F0870" w14:textId="77777777" w:rsidR="001E2635" w:rsidRPr="00297E92" w:rsidRDefault="001E2635" w:rsidP="001E2635"/>
    <w:p w14:paraId="1E437A7F" w14:textId="77777777" w:rsidR="001E2635" w:rsidRPr="00297E92" w:rsidRDefault="001E2635" w:rsidP="00A97C20">
      <w:pPr>
        <w:pStyle w:val="Nadpis2"/>
      </w:pPr>
      <w:r w:rsidRPr="00297E92">
        <w:t>Podmienené záväzky</w:t>
      </w:r>
    </w:p>
    <w:p w14:paraId="1DBF0A65" w14:textId="77777777" w:rsidR="001E2635" w:rsidRPr="00297E92" w:rsidRDefault="001E2635" w:rsidP="001E2635">
      <w:pPr>
        <w:rPr>
          <w:snapToGrid w:val="0"/>
          <w:lang w:eastAsia="sk-SK"/>
        </w:rPr>
      </w:pPr>
    </w:p>
    <w:p w14:paraId="44FE7745" w14:textId="77777777" w:rsidR="008D3C8B" w:rsidRPr="00323E56" w:rsidRDefault="008D3C8B" w:rsidP="008D3C8B">
      <w:r w:rsidRPr="00323E56">
        <w:t>Spoločnosť nemá podmienené záväzky vyplývajúce zo súdnych rozhodnutí, taktiež nemá podmienené záväzky voči spriazneným osobám.</w:t>
      </w:r>
    </w:p>
    <w:p w14:paraId="71325CD8" w14:textId="77777777" w:rsidR="008D3C8B" w:rsidRPr="00323E56" w:rsidRDefault="008D3C8B" w:rsidP="008D3C8B"/>
    <w:p w14:paraId="29C67E3F" w14:textId="73B4653A" w:rsidR="008D3C8B" w:rsidRPr="00297E92" w:rsidRDefault="008D3C8B" w:rsidP="008D3C8B">
      <w:pPr>
        <w:rPr>
          <w:snapToGrid w:val="0"/>
        </w:rPr>
      </w:pPr>
      <w:r w:rsidRPr="00323E56">
        <w:rPr>
          <w:snapToGrid w:val="0"/>
        </w:rPr>
        <w:t>Daňové priznania zostávajú otvorené a môžu byť predmetom kontroly počas obdobia piatich rokov. Skutočnosť, že určité obdobie alebo daňové priznanie vzťahujúce sa na toto obdobie bolo kontrolované, nemá vplyv na vylúčenie tohto obdobia z prípadnej ďalšej kontroly počas obdobia piatich rokov. V dôsl</w:t>
      </w:r>
      <w:r w:rsidR="00CA3A74" w:rsidRPr="00323E56">
        <w:rPr>
          <w:snapToGrid w:val="0"/>
        </w:rPr>
        <w:t>edku toho sú k 31. decembru 20</w:t>
      </w:r>
      <w:r w:rsidR="00953D00" w:rsidRPr="00323E56">
        <w:rPr>
          <w:snapToGrid w:val="0"/>
        </w:rPr>
        <w:t>1</w:t>
      </w:r>
      <w:r w:rsidR="00226748" w:rsidRPr="00323E56">
        <w:rPr>
          <w:snapToGrid w:val="0"/>
        </w:rPr>
        <w:t>6</w:t>
      </w:r>
      <w:r w:rsidRPr="00323E56">
        <w:rPr>
          <w:snapToGrid w:val="0"/>
        </w:rPr>
        <w:t xml:space="preserve"> daňové pr</w:t>
      </w:r>
      <w:r w:rsidR="00CA3A74" w:rsidRPr="00323E56">
        <w:rPr>
          <w:snapToGrid w:val="0"/>
        </w:rPr>
        <w:t xml:space="preserve">iznania spoločnosti za roky </w:t>
      </w:r>
      <w:r w:rsidR="00EB6CAC" w:rsidRPr="00323E56">
        <w:rPr>
          <w:snapToGrid w:val="0"/>
        </w:rPr>
        <w:t>20</w:t>
      </w:r>
      <w:r w:rsidR="00161FA5" w:rsidRPr="00323E56">
        <w:rPr>
          <w:snapToGrid w:val="0"/>
        </w:rPr>
        <w:t>1</w:t>
      </w:r>
      <w:r w:rsidR="00226748" w:rsidRPr="00323E56">
        <w:rPr>
          <w:snapToGrid w:val="0"/>
        </w:rPr>
        <w:t>2</w:t>
      </w:r>
      <w:r w:rsidR="00EB6CAC" w:rsidRPr="00323E56">
        <w:rPr>
          <w:snapToGrid w:val="0"/>
        </w:rPr>
        <w:t xml:space="preserve"> </w:t>
      </w:r>
      <w:r w:rsidRPr="00323E56">
        <w:rPr>
          <w:snapToGrid w:val="0"/>
        </w:rPr>
        <w:t xml:space="preserve">až </w:t>
      </w:r>
      <w:r w:rsidR="00FC6AF9" w:rsidRPr="00323E56">
        <w:rPr>
          <w:snapToGrid w:val="0"/>
        </w:rPr>
        <w:t>201</w:t>
      </w:r>
      <w:r w:rsidR="00226748" w:rsidRPr="00323E56">
        <w:rPr>
          <w:snapToGrid w:val="0"/>
        </w:rPr>
        <w:t>6</w:t>
      </w:r>
      <w:r w:rsidR="00FC6AF9" w:rsidRPr="00323E56">
        <w:rPr>
          <w:snapToGrid w:val="0"/>
        </w:rPr>
        <w:t xml:space="preserve"> </w:t>
      </w:r>
      <w:r w:rsidRPr="00323E56">
        <w:rPr>
          <w:snapToGrid w:val="0"/>
        </w:rPr>
        <w:t>otvorené a môžu sa stať predmetom kontroly</w:t>
      </w:r>
      <w:r w:rsidR="002F10A0" w:rsidRPr="00323E56">
        <w:rPr>
          <w:snapToGrid w:val="0"/>
        </w:rPr>
        <w:t xml:space="preserve">, v oblasti </w:t>
      </w:r>
      <w:r w:rsidR="003A02FF" w:rsidRPr="00323E56">
        <w:rPr>
          <w:snapToGrid w:val="0"/>
        </w:rPr>
        <w:t>transferového</w:t>
      </w:r>
      <w:r w:rsidR="002F10A0" w:rsidRPr="00323E56">
        <w:rPr>
          <w:snapToGrid w:val="0"/>
        </w:rPr>
        <w:t xml:space="preserve"> ocenenia ostávajú otvorené za roky </w:t>
      </w:r>
      <w:r w:rsidR="003A02FF" w:rsidRPr="00323E56">
        <w:rPr>
          <w:snapToGrid w:val="0"/>
        </w:rPr>
        <w:t>200</w:t>
      </w:r>
      <w:r w:rsidR="00A80857" w:rsidRPr="00323E56">
        <w:rPr>
          <w:snapToGrid w:val="0"/>
        </w:rPr>
        <w:t>7</w:t>
      </w:r>
      <w:r w:rsidR="003A02FF" w:rsidRPr="00323E56">
        <w:rPr>
          <w:snapToGrid w:val="0"/>
        </w:rPr>
        <w:t xml:space="preserve"> </w:t>
      </w:r>
      <w:r w:rsidR="002F10A0" w:rsidRPr="00323E56">
        <w:rPr>
          <w:snapToGrid w:val="0"/>
        </w:rPr>
        <w:t>až 201</w:t>
      </w:r>
      <w:r w:rsidR="00226748" w:rsidRPr="00323E56">
        <w:rPr>
          <w:snapToGrid w:val="0"/>
        </w:rPr>
        <w:t>6</w:t>
      </w:r>
      <w:r w:rsidRPr="00323E56">
        <w:rPr>
          <w:snapToGrid w:val="0"/>
        </w:rPr>
        <w:t>.</w:t>
      </w:r>
    </w:p>
    <w:p w14:paraId="3EE60FD4" w14:textId="77777777" w:rsidR="005721D5" w:rsidRDefault="005721D5" w:rsidP="008D3C8B">
      <w:pPr>
        <w:rPr>
          <w:snapToGrid w:val="0"/>
        </w:rPr>
      </w:pPr>
    </w:p>
    <w:p w14:paraId="583D4D0E" w14:textId="2639A11D" w:rsidR="002F1332" w:rsidRPr="00323E56" w:rsidRDefault="002F1332" w:rsidP="002F1332">
      <w:r>
        <w:br w:type="page"/>
      </w:r>
      <w:r w:rsidRPr="00323E56">
        <w:lastRenderedPageBreak/>
        <w:t>Daňové prostredie, v ktorom spoločnosť pôsobí v Slovenskej republike, závisí od prevládajúcich daňových právnych predpisov a daňovej praxe. Keďže daňové orgány nechcú poskytovať oficiálne výklady daňových právnych predpisov, existuje imanentné riziko, že daňové orgány môžu požadovať napríklad úpravy na základe transferového oceňovania alebo iné úpravy základu dane z príjmu právnických osôb. Daňové orgány v Slovenskej republike majú rozsiahle právomoci pri výklade daňových právnych predpisov, čo môže viesť k neočakávaným výsledkom daňových kontrol. Výšku akýchkoľvek prípadných daňových záväzkov v súvislosti s týmito rizikami nie je možné odhadnúť.</w:t>
      </w:r>
    </w:p>
    <w:p w14:paraId="54EE6248" w14:textId="77777777" w:rsidR="002F1332" w:rsidRPr="00323E56" w:rsidRDefault="002F1332" w:rsidP="008D3C8B">
      <w:pPr>
        <w:rPr>
          <w:snapToGrid w:val="0"/>
        </w:rPr>
      </w:pPr>
    </w:p>
    <w:p w14:paraId="29EE9E0D" w14:textId="77777777" w:rsidR="002F1332" w:rsidRPr="00323E56" w:rsidRDefault="002F1332" w:rsidP="002F1332">
      <w:pPr>
        <w:rPr>
          <w:snapToGrid w:val="0"/>
          <w:color w:val="000000"/>
          <w:lang w:eastAsia="sk-SK"/>
        </w:rPr>
      </w:pPr>
      <w:r w:rsidRPr="00323E56">
        <w:rPr>
          <w:snapToGrid w:val="0"/>
          <w:color w:val="000000"/>
          <w:lang w:eastAsia="sk-SK"/>
        </w:rPr>
        <w:t xml:space="preserve">Pripravovaná globálna dokumentácia k transferovým cenám skupiny, ktorou sa riadi spoločnosť pri stanovení predajných cien, vychádza zo štandardných nákladov výroby. Súčasne sa štandardné náklady upravujú o neefektívnosti vo výrobe, za ktoré v plnej miere zodpovedá spoločnosť. Tieto náklady nie sú zahrnuté do výpočtu predajných cien pre spriaznené osoby. Vedenie spoločnosti je presvedčené, že tieto pravidlá vrátane úprav o neefektívnosti predstavujú najlepšie vyjadrenie transakcií na základe princípu nezávislých vzťahov. </w:t>
      </w:r>
    </w:p>
    <w:p w14:paraId="0BE6A257" w14:textId="77777777" w:rsidR="002F1332" w:rsidRPr="00323E56" w:rsidRDefault="002F1332" w:rsidP="008D3C8B">
      <w:pPr>
        <w:rPr>
          <w:snapToGrid w:val="0"/>
        </w:rPr>
      </w:pPr>
    </w:p>
    <w:p w14:paraId="4042E653" w14:textId="77777777" w:rsidR="008D3C8B" w:rsidRDefault="008D3C8B" w:rsidP="008D3C8B">
      <w:r w:rsidRPr="00323E56">
        <w:t>Podľa súčasných slovenských zákonov má spoločnosť povinnosť vyplatiť zamestnancom pri odchode do starobného dôchodku odchodné vo výške priemerného mesačného zárobku. Spoločnosť odhadla, že výška takéhoto záväzku nie je významná. Účtovné výkazy neobsahujú žiadnu úpravu z tohto titulu.</w:t>
      </w:r>
      <w:r w:rsidRPr="00297E92">
        <w:t xml:space="preserve"> </w:t>
      </w:r>
    </w:p>
    <w:p w14:paraId="42322646" w14:textId="77777777" w:rsidR="002F1332" w:rsidRDefault="002F1332" w:rsidP="008D3C8B"/>
    <w:p w14:paraId="42E6B9DE" w14:textId="77777777" w:rsidR="002F1332" w:rsidRPr="00297E92" w:rsidRDefault="002F1332" w:rsidP="008D3C8B"/>
    <w:p w14:paraId="4D2773D4" w14:textId="18F32532" w:rsidR="001E2635" w:rsidRPr="00297E92" w:rsidRDefault="001E2635" w:rsidP="00CB6389">
      <w:pPr>
        <w:pStyle w:val="Nadpis1"/>
      </w:pPr>
      <w:r w:rsidRPr="00297E92">
        <w:t>SPRIAZNENÉ OSOBY</w:t>
      </w:r>
    </w:p>
    <w:p w14:paraId="7D9359CA" w14:textId="77777777" w:rsidR="001E2635" w:rsidRPr="00297E92" w:rsidRDefault="001E2635" w:rsidP="001E2635">
      <w:pPr>
        <w:rPr>
          <w:b/>
          <w:snapToGrid w:val="0"/>
          <w:color w:val="000000"/>
          <w:lang w:eastAsia="sk-SK"/>
        </w:rPr>
      </w:pPr>
    </w:p>
    <w:p w14:paraId="18E8890E" w14:textId="77777777" w:rsidR="001E2635" w:rsidRPr="00297E92" w:rsidRDefault="001E2635" w:rsidP="001E2635">
      <w:pPr>
        <w:rPr>
          <w:snapToGrid w:val="0"/>
          <w:color w:val="000000"/>
          <w:lang w:eastAsia="sk-SK"/>
        </w:rPr>
      </w:pPr>
      <w:r w:rsidRPr="00297E92">
        <w:rPr>
          <w:snapToGrid w:val="0"/>
          <w:color w:val="000000"/>
          <w:lang w:eastAsia="sk-SK"/>
        </w:rPr>
        <w:t xml:space="preserve">Medzi spriaznené osoby patria </w:t>
      </w:r>
      <w:r w:rsidR="00E4573C" w:rsidRPr="00297E92">
        <w:rPr>
          <w:snapToGrid w:val="0"/>
          <w:color w:val="000000"/>
          <w:lang w:eastAsia="sk-SK"/>
        </w:rPr>
        <w:t>spoločníci</w:t>
      </w:r>
      <w:r w:rsidRPr="00297E92">
        <w:rPr>
          <w:snapToGrid w:val="0"/>
          <w:color w:val="000000"/>
          <w:lang w:eastAsia="sk-SK"/>
        </w:rPr>
        <w:t xml:space="preserve">, </w:t>
      </w:r>
      <w:r w:rsidR="00E4573C" w:rsidRPr="00297E92">
        <w:rPr>
          <w:snapToGrid w:val="0"/>
          <w:color w:val="000000"/>
          <w:lang w:eastAsia="sk-SK"/>
        </w:rPr>
        <w:t>konatelia</w:t>
      </w:r>
      <w:r w:rsidR="00C440BC" w:rsidRPr="00297E92">
        <w:rPr>
          <w:snapToGrid w:val="0"/>
          <w:color w:val="000000"/>
          <w:lang w:eastAsia="sk-SK"/>
        </w:rPr>
        <w:t>, sesterské spoločnosti</w:t>
      </w:r>
      <w:r w:rsidRPr="00297E92">
        <w:rPr>
          <w:snapToGrid w:val="0"/>
          <w:color w:val="000000"/>
          <w:lang w:eastAsia="sk-SK"/>
        </w:rPr>
        <w:t xml:space="preserve"> a spoločnosti, v ktorých podiel na základnom imaní presahuje 20% (dcérske a pridružené spoločnosti</w:t>
      </w:r>
      <w:r w:rsidR="00436A12" w:rsidRPr="00297E92">
        <w:rPr>
          <w:snapToGrid w:val="0"/>
          <w:color w:val="000000"/>
          <w:lang w:eastAsia="sk-SK"/>
        </w:rPr>
        <w:t xml:space="preserve"> a spoločné podniky</w:t>
      </w:r>
      <w:r w:rsidRPr="00297E92">
        <w:rPr>
          <w:snapToGrid w:val="0"/>
          <w:color w:val="000000"/>
          <w:lang w:eastAsia="sk-SK"/>
        </w:rPr>
        <w:t>).</w:t>
      </w:r>
    </w:p>
    <w:p w14:paraId="38BAF502" w14:textId="77777777" w:rsidR="00610D08" w:rsidRPr="00297E92" w:rsidRDefault="00610D08" w:rsidP="001E2635">
      <w:pPr>
        <w:rPr>
          <w:snapToGrid w:val="0"/>
          <w:color w:val="000000"/>
          <w:lang w:eastAsia="sk-SK"/>
        </w:rPr>
      </w:pPr>
    </w:p>
    <w:p w14:paraId="1626C01B" w14:textId="77777777" w:rsidR="001E2635" w:rsidRPr="00297E92" w:rsidRDefault="001E2635" w:rsidP="001E2635">
      <w:pPr>
        <w:rPr>
          <w:snapToGrid w:val="0"/>
          <w:lang w:eastAsia="sk-SK"/>
        </w:rPr>
      </w:pPr>
      <w:r w:rsidRPr="00297E92">
        <w:rPr>
          <w:snapToGrid w:val="0"/>
          <w:lang w:eastAsia="sk-SK"/>
        </w:rPr>
        <w:t>Obchody medzi týmito osobami a spoločnosťou sa uskutočňujú za obvyklých podmienok a za obvyklé ceny. O obchodoch so spriaznenými osobami rozhoduj</w:t>
      </w:r>
      <w:r w:rsidR="00E4573C" w:rsidRPr="00297E92">
        <w:rPr>
          <w:snapToGrid w:val="0"/>
          <w:lang w:eastAsia="sk-SK"/>
        </w:rPr>
        <w:t>ú konatelia</w:t>
      </w:r>
      <w:r w:rsidRPr="00297E92">
        <w:rPr>
          <w:snapToGrid w:val="0"/>
          <w:lang w:eastAsia="sk-SK"/>
        </w:rPr>
        <w:t>. Komentár k týmto obchodom je v jednotlivých častiach poznámok.</w:t>
      </w:r>
    </w:p>
    <w:p w14:paraId="67A48AF9" w14:textId="6F4940C3" w:rsidR="00725A3A" w:rsidRPr="00297E92" w:rsidRDefault="00725A3A" w:rsidP="001E2635">
      <w:pPr>
        <w:rPr>
          <w:snapToGrid w:val="0"/>
          <w:lang w:eastAsia="sk-SK"/>
        </w:rPr>
      </w:pPr>
    </w:p>
    <w:p w14:paraId="2E745105" w14:textId="129BEBF4" w:rsidR="00FC6AF9" w:rsidRPr="00297E92" w:rsidRDefault="00FC6AF9" w:rsidP="00FC6AF9">
      <w:pPr>
        <w:rPr>
          <w:snapToGrid w:val="0"/>
          <w:u w:val="single"/>
          <w:lang w:eastAsia="sk-SK"/>
        </w:rPr>
      </w:pPr>
      <w:bookmarkStart w:id="10" w:name="T_related_parties_2"/>
      <w:r w:rsidRPr="00297E92">
        <w:rPr>
          <w:snapToGrid w:val="0"/>
          <w:u w:val="single"/>
          <w:lang w:eastAsia="sk-SK"/>
        </w:rPr>
        <w:t>31. december 201</w:t>
      </w:r>
      <w:r w:rsidR="00226748">
        <w:rPr>
          <w:snapToGrid w:val="0"/>
          <w:u w:val="single"/>
          <w:lang w:eastAsia="sk-SK"/>
        </w:rPr>
        <w:t>6</w:t>
      </w:r>
    </w:p>
    <w:p w14:paraId="3F54E922" w14:textId="77777777" w:rsidR="00FC6AF9" w:rsidRPr="00297E92" w:rsidRDefault="00FC6AF9" w:rsidP="00FC6AF9">
      <w:bookmarkStart w:id="11" w:name="T_related_parties_1"/>
      <w:r w:rsidRPr="00297E92">
        <w:t xml:space="preserve"> </w:t>
      </w:r>
    </w:p>
    <w:tbl>
      <w:tblPr>
        <w:tblW w:w="5000" w:type="pct"/>
        <w:tblLayout w:type="fixed"/>
        <w:tblLook w:val="04A0" w:firstRow="1" w:lastRow="0" w:firstColumn="1" w:lastColumn="0" w:noHBand="0" w:noVBand="1"/>
      </w:tblPr>
      <w:tblGrid>
        <w:gridCol w:w="2401"/>
        <w:gridCol w:w="1333"/>
        <w:gridCol w:w="1335"/>
        <w:gridCol w:w="1333"/>
        <w:gridCol w:w="1335"/>
        <w:gridCol w:w="1333"/>
      </w:tblGrid>
      <w:tr w:rsidR="00FC6AF9" w:rsidRPr="00297E92" w14:paraId="7ED76D7B" w14:textId="77777777" w:rsidTr="00207721">
        <w:tc>
          <w:tcPr>
            <w:tcW w:w="1323" w:type="pct"/>
            <w:tcBorders>
              <w:top w:val="single" w:sz="8" w:space="0" w:color="auto"/>
              <w:left w:val="nil"/>
              <w:bottom w:val="single" w:sz="4" w:space="0" w:color="auto"/>
              <w:right w:val="nil"/>
            </w:tcBorders>
            <w:shd w:val="clear" w:color="auto" w:fill="auto"/>
            <w:vAlign w:val="center"/>
            <w:hideMark/>
          </w:tcPr>
          <w:p w14:paraId="37809FA9" w14:textId="77777777" w:rsidR="00FC6AF9" w:rsidRPr="00297E92" w:rsidRDefault="00FC6AF9" w:rsidP="00BE7FAF">
            <w:pPr>
              <w:ind w:left="176" w:hanging="176"/>
              <w:jc w:val="left"/>
              <w:rPr>
                <w:b/>
                <w:i/>
                <w:sz w:val="15"/>
              </w:rPr>
            </w:pPr>
            <w:bookmarkStart w:id="12" w:name="RANGE!B16:K38"/>
            <w:r w:rsidRPr="00297E92">
              <w:rPr>
                <w:b/>
                <w:i/>
                <w:sz w:val="15"/>
              </w:rPr>
              <w:t>Spriaznená osoba</w:t>
            </w:r>
            <w:bookmarkEnd w:id="12"/>
          </w:p>
        </w:tc>
        <w:tc>
          <w:tcPr>
            <w:tcW w:w="735" w:type="pct"/>
            <w:tcBorders>
              <w:top w:val="single" w:sz="8" w:space="0" w:color="auto"/>
              <w:left w:val="nil"/>
              <w:bottom w:val="single" w:sz="4" w:space="0" w:color="auto"/>
              <w:right w:val="nil"/>
            </w:tcBorders>
            <w:shd w:val="clear" w:color="auto" w:fill="auto"/>
            <w:vAlign w:val="center"/>
            <w:hideMark/>
          </w:tcPr>
          <w:p w14:paraId="5C79D5DB" w14:textId="77777777" w:rsidR="00FC6AF9" w:rsidRPr="00297E92" w:rsidRDefault="00FC6AF9" w:rsidP="00BE7FAF">
            <w:pPr>
              <w:ind w:left="-57" w:right="-57"/>
              <w:jc w:val="center"/>
              <w:rPr>
                <w:b/>
                <w:i/>
                <w:sz w:val="15"/>
              </w:rPr>
            </w:pPr>
            <w:r w:rsidRPr="00297E92">
              <w:rPr>
                <w:rFonts w:cs="Arial"/>
                <w:b/>
                <w:bCs/>
                <w:i/>
                <w:iCs/>
                <w:sz w:val="15"/>
                <w:szCs w:val="15"/>
              </w:rPr>
              <w:t>Druh</w:t>
            </w:r>
            <w:r w:rsidRPr="00297E92">
              <w:rPr>
                <w:b/>
                <w:i/>
                <w:sz w:val="15"/>
              </w:rPr>
              <w:t xml:space="preserve"> obchodu</w:t>
            </w:r>
          </w:p>
        </w:tc>
        <w:tc>
          <w:tcPr>
            <w:tcW w:w="736" w:type="pct"/>
            <w:tcBorders>
              <w:top w:val="single" w:sz="8" w:space="0" w:color="auto"/>
              <w:left w:val="nil"/>
              <w:bottom w:val="single" w:sz="4" w:space="0" w:color="auto"/>
              <w:right w:val="nil"/>
            </w:tcBorders>
            <w:shd w:val="clear" w:color="auto" w:fill="auto"/>
            <w:vAlign w:val="center"/>
            <w:hideMark/>
          </w:tcPr>
          <w:p w14:paraId="490E2CFE" w14:textId="77777777" w:rsidR="00FC6AF9" w:rsidRPr="00297E92" w:rsidRDefault="00FC6AF9" w:rsidP="00BE7FAF">
            <w:pPr>
              <w:jc w:val="center"/>
              <w:rPr>
                <w:b/>
                <w:i/>
                <w:sz w:val="15"/>
              </w:rPr>
            </w:pPr>
            <w:r w:rsidRPr="00297E92">
              <w:rPr>
                <w:b/>
                <w:i/>
                <w:sz w:val="15"/>
              </w:rPr>
              <w:t>Pohľadávky</w:t>
            </w:r>
          </w:p>
        </w:tc>
        <w:tc>
          <w:tcPr>
            <w:tcW w:w="735" w:type="pct"/>
            <w:tcBorders>
              <w:top w:val="single" w:sz="8" w:space="0" w:color="auto"/>
              <w:left w:val="nil"/>
              <w:bottom w:val="single" w:sz="4" w:space="0" w:color="auto"/>
              <w:right w:val="nil"/>
            </w:tcBorders>
            <w:shd w:val="clear" w:color="auto" w:fill="auto"/>
            <w:vAlign w:val="center"/>
            <w:hideMark/>
          </w:tcPr>
          <w:p w14:paraId="3FE0DE78" w14:textId="77777777" w:rsidR="00FC6AF9" w:rsidRPr="00297E92" w:rsidRDefault="00FC6AF9" w:rsidP="00BE7FAF">
            <w:pPr>
              <w:jc w:val="center"/>
              <w:rPr>
                <w:b/>
                <w:i/>
                <w:sz w:val="15"/>
              </w:rPr>
            </w:pPr>
            <w:r w:rsidRPr="00297E92">
              <w:rPr>
                <w:b/>
                <w:i/>
                <w:sz w:val="15"/>
              </w:rPr>
              <w:t>Záväzky</w:t>
            </w:r>
          </w:p>
        </w:tc>
        <w:tc>
          <w:tcPr>
            <w:tcW w:w="736" w:type="pct"/>
            <w:tcBorders>
              <w:top w:val="single" w:sz="8" w:space="0" w:color="auto"/>
              <w:left w:val="nil"/>
              <w:bottom w:val="single" w:sz="4" w:space="0" w:color="auto"/>
              <w:right w:val="nil"/>
            </w:tcBorders>
            <w:shd w:val="clear" w:color="auto" w:fill="auto"/>
            <w:vAlign w:val="center"/>
            <w:hideMark/>
          </w:tcPr>
          <w:p w14:paraId="30C38566" w14:textId="77777777" w:rsidR="00FC6AF9" w:rsidRPr="00297E92" w:rsidRDefault="00FC6AF9" w:rsidP="00BE7FAF">
            <w:pPr>
              <w:jc w:val="center"/>
              <w:rPr>
                <w:b/>
                <w:i/>
                <w:sz w:val="15"/>
              </w:rPr>
            </w:pPr>
            <w:r w:rsidRPr="00297E92">
              <w:rPr>
                <w:b/>
                <w:i/>
                <w:sz w:val="15"/>
              </w:rPr>
              <w:t>Náklady</w:t>
            </w:r>
          </w:p>
        </w:tc>
        <w:tc>
          <w:tcPr>
            <w:tcW w:w="735" w:type="pct"/>
            <w:tcBorders>
              <w:top w:val="single" w:sz="8" w:space="0" w:color="auto"/>
              <w:left w:val="nil"/>
              <w:bottom w:val="single" w:sz="4" w:space="0" w:color="auto"/>
              <w:right w:val="nil"/>
            </w:tcBorders>
            <w:shd w:val="clear" w:color="auto" w:fill="auto"/>
            <w:vAlign w:val="center"/>
            <w:hideMark/>
          </w:tcPr>
          <w:p w14:paraId="57E171CB" w14:textId="77777777" w:rsidR="00FC6AF9" w:rsidRPr="00297E92" w:rsidRDefault="00FC6AF9" w:rsidP="00BE7FAF">
            <w:pPr>
              <w:jc w:val="center"/>
              <w:rPr>
                <w:b/>
                <w:i/>
                <w:sz w:val="15"/>
              </w:rPr>
            </w:pPr>
            <w:r w:rsidRPr="00297E92">
              <w:rPr>
                <w:b/>
                <w:i/>
                <w:sz w:val="15"/>
              </w:rPr>
              <w:t>Výnosy</w:t>
            </w:r>
          </w:p>
        </w:tc>
      </w:tr>
      <w:tr w:rsidR="00FC6AF9" w:rsidRPr="00297E92" w14:paraId="10780004" w14:textId="77777777" w:rsidTr="00207721">
        <w:tc>
          <w:tcPr>
            <w:tcW w:w="1323" w:type="pct"/>
            <w:tcBorders>
              <w:top w:val="single" w:sz="4" w:space="0" w:color="auto"/>
              <w:left w:val="nil"/>
              <w:bottom w:val="nil"/>
              <w:right w:val="nil"/>
            </w:tcBorders>
            <w:shd w:val="clear" w:color="auto" w:fill="auto"/>
            <w:noWrap/>
            <w:vAlign w:val="bottom"/>
            <w:hideMark/>
          </w:tcPr>
          <w:p w14:paraId="299007BD" w14:textId="77777777" w:rsidR="00FC6AF9" w:rsidRPr="00297E92" w:rsidRDefault="00FC6AF9" w:rsidP="00BE7FAF">
            <w:pPr>
              <w:ind w:left="176" w:hanging="176"/>
              <w:jc w:val="left"/>
              <w:rPr>
                <w:sz w:val="15"/>
              </w:rPr>
            </w:pPr>
            <w:r w:rsidRPr="00297E92">
              <w:rPr>
                <w:rFonts w:cs="Arial"/>
                <w:bCs/>
                <w:sz w:val="15"/>
                <w:szCs w:val="15"/>
              </w:rPr>
              <w:t>Materská účtovná jednotka</w:t>
            </w:r>
          </w:p>
        </w:tc>
        <w:tc>
          <w:tcPr>
            <w:tcW w:w="735" w:type="pct"/>
            <w:tcBorders>
              <w:top w:val="single" w:sz="4" w:space="0" w:color="auto"/>
              <w:left w:val="nil"/>
              <w:bottom w:val="nil"/>
              <w:right w:val="nil"/>
            </w:tcBorders>
            <w:shd w:val="clear" w:color="auto" w:fill="auto"/>
            <w:noWrap/>
            <w:vAlign w:val="bottom"/>
            <w:hideMark/>
          </w:tcPr>
          <w:p w14:paraId="1585A179" w14:textId="77777777" w:rsidR="00FC6AF9" w:rsidRPr="00297E92" w:rsidRDefault="00FC6AF9" w:rsidP="00BE7FAF">
            <w:pPr>
              <w:jc w:val="center"/>
              <w:rPr>
                <w:sz w:val="15"/>
              </w:rPr>
            </w:pPr>
          </w:p>
        </w:tc>
        <w:tc>
          <w:tcPr>
            <w:tcW w:w="736" w:type="pct"/>
            <w:tcBorders>
              <w:top w:val="single" w:sz="4" w:space="0" w:color="auto"/>
              <w:left w:val="nil"/>
              <w:bottom w:val="nil"/>
              <w:right w:val="nil"/>
            </w:tcBorders>
            <w:shd w:val="clear" w:color="auto" w:fill="auto"/>
            <w:noWrap/>
            <w:vAlign w:val="bottom"/>
          </w:tcPr>
          <w:p w14:paraId="42906132" w14:textId="77777777" w:rsidR="00FC6AF9" w:rsidRPr="00297E92" w:rsidRDefault="00FC6AF9" w:rsidP="00BE7FAF">
            <w:pPr>
              <w:jc w:val="right"/>
              <w:rPr>
                <w:sz w:val="15"/>
              </w:rPr>
            </w:pPr>
          </w:p>
        </w:tc>
        <w:tc>
          <w:tcPr>
            <w:tcW w:w="735" w:type="pct"/>
            <w:tcBorders>
              <w:top w:val="single" w:sz="4" w:space="0" w:color="auto"/>
              <w:left w:val="nil"/>
              <w:bottom w:val="nil"/>
              <w:right w:val="nil"/>
            </w:tcBorders>
            <w:shd w:val="clear" w:color="auto" w:fill="auto"/>
            <w:noWrap/>
            <w:vAlign w:val="bottom"/>
          </w:tcPr>
          <w:p w14:paraId="37ED8485" w14:textId="77777777" w:rsidR="00FC6AF9" w:rsidRPr="00297E92" w:rsidRDefault="00FC6AF9" w:rsidP="00BE7FAF">
            <w:pPr>
              <w:jc w:val="right"/>
              <w:rPr>
                <w:sz w:val="15"/>
              </w:rPr>
            </w:pPr>
          </w:p>
        </w:tc>
        <w:tc>
          <w:tcPr>
            <w:tcW w:w="736" w:type="pct"/>
            <w:tcBorders>
              <w:top w:val="single" w:sz="4" w:space="0" w:color="auto"/>
              <w:left w:val="nil"/>
              <w:bottom w:val="nil"/>
              <w:right w:val="nil"/>
            </w:tcBorders>
            <w:shd w:val="clear" w:color="auto" w:fill="auto"/>
            <w:noWrap/>
            <w:vAlign w:val="bottom"/>
          </w:tcPr>
          <w:p w14:paraId="2E01B57D" w14:textId="77777777" w:rsidR="00FC6AF9" w:rsidRPr="00297E92" w:rsidRDefault="00FC6AF9" w:rsidP="00BE7FAF">
            <w:pPr>
              <w:jc w:val="right"/>
              <w:rPr>
                <w:sz w:val="15"/>
              </w:rPr>
            </w:pPr>
          </w:p>
        </w:tc>
        <w:tc>
          <w:tcPr>
            <w:tcW w:w="735" w:type="pct"/>
            <w:tcBorders>
              <w:top w:val="single" w:sz="4" w:space="0" w:color="auto"/>
              <w:left w:val="nil"/>
              <w:bottom w:val="nil"/>
              <w:right w:val="nil"/>
            </w:tcBorders>
            <w:shd w:val="clear" w:color="auto" w:fill="auto"/>
            <w:noWrap/>
            <w:vAlign w:val="bottom"/>
          </w:tcPr>
          <w:p w14:paraId="129C47B7" w14:textId="77777777" w:rsidR="00FC6AF9" w:rsidRPr="00297E92" w:rsidRDefault="00FC6AF9" w:rsidP="00BE7FAF">
            <w:pPr>
              <w:jc w:val="right"/>
              <w:rPr>
                <w:sz w:val="15"/>
              </w:rPr>
            </w:pPr>
          </w:p>
        </w:tc>
      </w:tr>
      <w:tr w:rsidR="00FF627D" w:rsidRPr="00297E92" w14:paraId="54492E19" w14:textId="77777777" w:rsidTr="00207721">
        <w:tc>
          <w:tcPr>
            <w:tcW w:w="1323" w:type="pct"/>
            <w:tcBorders>
              <w:top w:val="nil"/>
              <w:left w:val="nil"/>
              <w:bottom w:val="nil"/>
              <w:right w:val="nil"/>
            </w:tcBorders>
            <w:shd w:val="clear" w:color="auto" w:fill="auto"/>
            <w:vAlign w:val="center"/>
          </w:tcPr>
          <w:p w14:paraId="66A54655" w14:textId="77777777" w:rsidR="00FF627D" w:rsidRPr="00297E92" w:rsidRDefault="00D21152" w:rsidP="00BE7FAF">
            <w:pPr>
              <w:ind w:left="176" w:hanging="176"/>
              <w:jc w:val="left"/>
              <w:rPr>
                <w:i/>
                <w:sz w:val="15"/>
              </w:rPr>
            </w:pPr>
            <w:r w:rsidRPr="00297E92">
              <w:rPr>
                <w:i/>
                <w:sz w:val="15"/>
              </w:rPr>
              <w:t>Carnibona holding</w:t>
            </w:r>
          </w:p>
        </w:tc>
        <w:tc>
          <w:tcPr>
            <w:tcW w:w="735" w:type="pct"/>
            <w:tcBorders>
              <w:top w:val="nil"/>
              <w:left w:val="nil"/>
              <w:bottom w:val="nil"/>
              <w:right w:val="nil"/>
            </w:tcBorders>
            <w:shd w:val="clear" w:color="auto" w:fill="auto"/>
            <w:vAlign w:val="bottom"/>
          </w:tcPr>
          <w:p w14:paraId="6D882383" w14:textId="77777777" w:rsidR="00FF627D" w:rsidRPr="00297E92" w:rsidRDefault="00FF627D" w:rsidP="00BE7FAF">
            <w:pPr>
              <w:jc w:val="center"/>
              <w:rPr>
                <w:i/>
                <w:sz w:val="15"/>
              </w:rPr>
            </w:pPr>
            <w:r w:rsidRPr="00297E92">
              <w:rPr>
                <w:i/>
                <w:sz w:val="15"/>
              </w:rPr>
              <w:t>8</w:t>
            </w:r>
          </w:p>
        </w:tc>
        <w:tc>
          <w:tcPr>
            <w:tcW w:w="736" w:type="pct"/>
            <w:tcBorders>
              <w:top w:val="nil"/>
              <w:left w:val="nil"/>
              <w:bottom w:val="nil"/>
              <w:right w:val="nil"/>
            </w:tcBorders>
            <w:shd w:val="clear" w:color="auto" w:fill="auto"/>
            <w:vAlign w:val="bottom"/>
          </w:tcPr>
          <w:p w14:paraId="1AC7435E" w14:textId="02B7B84A" w:rsidR="00FF627D" w:rsidRPr="00297E92" w:rsidRDefault="00D436EB" w:rsidP="00BE7FAF">
            <w:pPr>
              <w:jc w:val="right"/>
              <w:rPr>
                <w:i/>
                <w:sz w:val="15"/>
              </w:rPr>
            </w:pPr>
            <w:r>
              <w:rPr>
                <w:i/>
                <w:sz w:val="15"/>
              </w:rPr>
              <w:t>-</w:t>
            </w:r>
          </w:p>
        </w:tc>
        <w:tc>
          <w:tcPr>
            <w:tcW w:w="735" w:type="pct"/>
            <w:tcBorders>
              <w:top w:val="nil"/>
              <w:left w:val="nil"/>
              <w:bottom w:val="nil"/>
              <w:right w:val="nil"/>
            </w:tcBorders>
            <w:shd w:val="clear" w:color="auto" w:fill="auto"/>
            <w:vAlign w:val="bottom"/>
          </w:tcPr>
          <w:p w14:paraId="69701A7A" w14:textId="5D259309" w:rsidR="00FF627D" w:rsidRPr="00297E92" w:rsidRDefault="001A7662" w:rsidP="00BE7FAF">
            <w:pPr>
              <w:jc w:val="right"/>
              <w:rPr>
                <w:i/>
                <w:sz w:val="15"/>
              </w:rPr>
            </w:pPr>
            <w:r>
              <w:rPr>
                <w:i/>
                <w:sz w:val="15"/>
              </w:rPr>
              <w:t>32 952 594</w:t>
            </w:r>
          </w:p>
        </w:tc>
        <w:tc>
          <w:tcPr>
            <w:tcW w:w="736" w:type="pct"/>
            <w:tcBorders>
              <w:top w:val="nil"/>
              <w:left w:val="nil"/>
              <w:bottom w:val="nil"/>
              <w:right w:val="nil"/>
            </w:tcBorders>
            <w:shd w:val="clear" w:color="auto" w:fill="auto"/>
            <w:vAlign w:val="bottom"/>
          </w:tcPr>
          <w:p w14:paraId="0CB4B668" w14:textId="05869F8C" w:rsidR="00FF627D" w:rsidRPr="00297E92" w:rsidRDefault="001A7662" w:rsidP="00BE7FAF">
            <w:pPr>
              <w:jc w:val="right"/>
              <w:rPr>
                <w:i/>
                <w:sz w:val="15"/>
              </w:rPr>
            </w:pPr>
            <w:r>
              <w:rPr>
                <w:i/>
                <w:sz w:val="15"/>
                <w:szCs w:val="15"/>
              </w:rPr>
              <w:t>1 370 309</w:t>
            </w:r>
          </w:p>
        </w:tc>
        <w:tc>
          <w:tcPr>
            <w:tcW w:w="735" w:type="pct"/>
            <w:tcBorders>
              <w:top w:val="nil"/>
              <w:left w:val="nil"/>
              <w:bottom w:val="nil"/>
              <w:right w:val="nil"/>
            </w:tcBorders>
            <w:shd w:val="clear" w:color="auto" w:fill="auto"/>
            <w:vAlign w:val="bottom"/>
          </w:tcPr>
          <w:p w14:paraId="0BC65F78" w14:textId="18A37370" w:rsidR="00FF627D" w:rsidRPr="00297E92" w:rsidRDefault="00D436EB">
            <w:pPr>
              <w:jc w:val="right"/>
              <w:rPr>
                <w:i/>
                <w:sz w:val="15"/>
              </w:rPr>
            </w:pPr>
            <w:r>
              <w:rPr>
                <w:i/>
                <w:sz w:val="15"/>
              </w:rPr>
              <w:t>-</w:t>
            </w:r>
          </w:p>
        </w:tc>
      </w:tr>
      <w:tr w:rsidR="00FF627D" w:rsidRPr="00297E92" w14:paraId="3E7819E7" w14:textId="77777777" w:rsidTr="00207721">
        <w:tc>
          <w:tcPr>
            <w:tcW w:w="1323" w:type="pct"/>
            <w:tcBorders>
              <w:top w:val="nil"/>
              <w:left w:val="nil"/>
              <w:bottom w:val="nil"/>
              <w:right w:val="nil"/>
            </w:tcBorders>
            <w:shd w:val="clear" w:color="auto" w:fill="auto"/>
            <w:vAlign w:val="center"/>
          </w:tcPr>
          <w:p w14:paraId="167A5511" w14:textId="77777777" w:rsidR="00FF627D" w:rsidRPr="00297E92" w:rsidRDefault="00FF627D" w:rsidP="00BE7FAF">
            <w:pPr>
              <w:ind w:left="176" w:hanging="176"/>
              <w:jc w:val="left"/>
              <w:rPr>
                <w:i/>
                <w:sz w:val="15"/>
              </w:rPr>
            </w:pPr>
          </w:p>
        </w:tc>
        <w:tc>
          <w:tcPr>
            <w:tcW w:w="735" w:type="pct"/>
            <w:tcBorders>
              <w:top w:val="nil"/>
              <w:left w:val="nil"/>
              <w:bottom w:val="nil"/>
              <w:right w:val="nil"/>
            </w:tcBorders>
            <w:shd w:val="clear" w:color="auto" w:fill="auto"/>
            <w:vAlign w:val="bottom"/>
          </w:tcPr>
          <w:p w14:paraId="6E1E3ACD" w14:textId="51903E4B" w:rsidR="00FF627D" w:rsidRPr="00297E92" w:rsidRDefault="00FF627D" w:rsidP="00BE7FAF">
            <w:pPr>
              <w:jc w:val="center"/>
              <w:rPr>
                <w:i/>
                <w:sz w:val="15"/>
              </w:rPr>
            </w:pPr>
          </w:p>
        </w:tc>
        <w:tc>
          <w:tcPr>
            <w:tcW w:w="736" w:type="pct"/>
            <w:tcBorders>
              <w:top w:val="nil"/>
              <w:left w:val="nil"/>
              <w:bottom w:val="nil"/>
              <w:right w:val="nil"/>
            </w:tcBorders>
            <w:shd w:val="clear" w:color="auto" w:fill="auto"/>
            <w:vAlign w:val="bottom"/>
          </w:tcPr>
          <w:p w14:paraId="18C2AB35" w14:textId="25B29C56" w:rsidR="00FF627D" w:rsidRPr="00297E92" w:rsidRDefault="00FF627D" w:rsidP="00BE7FAF">
            <w:pPr>
              <w:jc w:val="right"/>
              <w:rPr>
                <w:i/>
                <w:sz w:val="15"/>
              </w:rPr>
            </w:pPr>
          </w:p>
        </w:tc>
        <w:tc>
          <w:tcPr>
            <w:tcW w:w="735" w:type="pct"/>
            <w:tcBorders>
              <w:top w:val="nil"/>
              <w:left w:val="nil"/>
              <w:bottom w:val="nil"/>
              <w:right w:val="nil"/>
            </w:tcBorders>
            <w:shd w:val="clear" w:color="auto" w:fill="auto"/>
            <w:vAlign w:val="bottom"/>
          </w:tcPr>
          <w:p w14:paraId="7F2ED6E8" w14:textId="502467F5" w:rsidR="00FF627D" w:rsidRPr="00297E92" w:rsidRDefault="00FF627D" w:rsidP="00BE7FAF">
            <w:pPr>
              <w:jc w:val="right"/>
              <w:rPr>
                <w:i/>
                <w:sz w:val="15"/>
              </w:rPr>
            </w:pPr>
          </w:p>
        </w:tc>
        <w:tc>
          <w:tcPr>
            <w:tcW w:w="736" w:type="pct"/>
            <w:tcBorders>
              <w:top w:val="nil"/>
              <w:left w:val="nil"/>
              <w:bottom w:val="nil"/>
              <w:right w:val="nil"/>
            </w:tcBorders>
            <w:shd w:val="clear" w:color="auto" w:fill="auto"/>
            <w:vAlign w:val="bottom"/>
          </w:tcPr>
          <w:p w14:paraId="42F78D80" w14:textId="1FB4FE3E" w:rsidR="00FF627D" w:rsidRPr="00297E92" w:rsidRDefault="00FF627D" w:rsidP="00BE7FAF">
            <w:pPr>
              <w:jc w:val="right"/>
              <w:rPr>
                <w:i/>
                <w:sz w:val="15"/>
              </w:rPr>
            </w:pPr>
          </w:p>
        </w:tc>
        <w:tc>
          <w:tcPr>
            <w:tcW w:w="735" w:type="pct"/>
            <w:tcBorders>
              <w:top w:val="nil"/>
              <w:left w:val="nil"/>
              <w:bottom w:val="nil"/>
              <w:right w:val="nil"/>
            </w:tcBorders>
            <w:shd w:val="clear" w:color="auto" w:fill="auto"/>
            <w:vAlign w:val="bottom"/>
          </w:tcPr>
          <w:p w14:paraId="2DFC2DDC" w14:textId="7D8A5B00" w:rsidR="00FF627D" w:rsidRPr="00297E92" w:rsidRDefault="00FF627D" w:rsidP="00BE7FAF">
            <w:pPr>
              <w:jc w:val="right"/>
              <w:rPr>
                <w:i/>
                <w:sz w:val="15"/>
              </w:rPr>
            </w:pPr>
          </w:p>
        </w:tc>
      </w:tr>
      <w:tr w:rsidR="00FC6AF9" w:rsidRPr="00297E92" w14:paraId="5DA51429" w14:textId="77777777" w:rsidTr="00207721">
        <w:tc>
          <w:tcPr>
            <w:tcW w:w="1323" w:type="pct"/>
            <w:tcBorders>
              <w:top w:val="nil"/>
              <w:left w:val="nil"/>
              <w:bottom w:val="nil"/>
              <w:right w:val="nil"/>
            </w:tcBorders>
            <w:shd w:val="clear" w:color="auto" w:fill="auto"/>
            <w:vAlign w:val="bottom"/>
          </w:tcPr>
          <w:p w14:paraId="23F28E14" w14:textId="77777777" w:rsidR="00FC6AF9" w:rsidRPr="00297E92" w:rsidRDefault="00FC6AF9" w:rsidP="00BE7FAF">
            <w:pPr>
              <w:ind w:left="176" w:hanging="176"/>
              <w:jc w:val="left"/>
              <w:rPr>
                <w:sz w:val="15"/>
              </w:rPr>
            </w:pPr>
            <w:r w:rsidRPr="00297E92">
              <w:rPr>
                <w:rFonts w:cs="Arial"/>
                <w:bCs/>
                <w:sz w:val="15"/>
                <w:szCs w:val="15"/>
              </w:rPr>
              <w:t>Subjekt, ktorý v účtovnej jednotke vykonáva spoločný rozhodujúci alebo podstatný vplyv</w:t>
            </w:r>
          </w:p>
        </w:tc>
        <w:tc>
          <w:tcPr>
            <w:tcW w:w="735" w:type="pct"/>
            <w:tcBorders>
              <w:top w:val="nil"/>
              <w:left w:val="nil"/>
              <w:bottom w:val="nil"/>
              <w:right w:val="nil"/>
            </w:tcBorders>
            <w:shd w:val="clear" w:color="auto" w:fill="auto"/>
            <w:vAlign w:val="bottom"/>
          </w:tcPr>
          <w:p w14:paraId="2B415A0D" w14:textId="77777777" w:rsidR="00FC6AF9" w:rsidRPr="00297E92" w:rsidRDefault="00FC6AF9" w:rsidP="00BE7FAF">
            <w:pPr>
              <w:jc w:val="center"/>
              <w:rPr>
                <w:sz w:val="15"/>
              </w:rPr>
            </w:pPr>
          </w:p>
        </w:tc>
        <w:tc>
          <w:tcPr>
            <w:tcW w:w="736" w:type="pct"/>
            <w:tcBorders>
              <w:top w:val="nil"/>
              <w:left w:val="nil"/>
              <w:bottom w:val="nil"/>
              <w:right w:val="nil"/>
            </w:tcBorders>
            <w:shd w:val="clear" w:color="auto" w:fill="auto"/>
            <w:vAlign w:val="bottom"/>
          </w:tcPr>
          <w:p w14:paraId="052874D3" w14:textId="3FD1FDF8" w:rsidR="00FC6AF9" w:rsidRPr="00297E92" w:rsidRDefault="00FC6AF9" w:rsidP="00BE7FAF">
            <w:pPr>
              <w:jc w:val="right"/>
              <w:rPr>
                <w:sz w:val="15"/>
              </w:rPr>
            </w:pPr>
          </w:p>
        </w:tc>
        <w:tc>
          <w:tcPr>
            <w:tcW w:w="735" w:type="pct"/>
            <w:tcBorders>
              <w:top w:val="nil"/>
              <w:left w:val="nil"/>
              <w:bottom w:val="nil"/>
              <w:right w:val="nil"/>
            </w:tcBorders>
            <w:shd w:val="clear" w:color="auto" w:fill="auto"/>
            <w:vAlign w:val="bottom"/>
          </w:tcPr>
          <w:p w14:paraId="7C167CCB" w14:textId="7608ED61" w:rsidR="00FC6AF9" w:rsidRPr="00297E92" w:rsidRDefault="00FC6AF9" w:rsidP="00BE7FAF">
            <w:pPr>
              <w:jc w:val="right"/>
              <w:rPr>
                <w:sz w:val="15"/>
              </w:rPr>
            </w:pPr>
          </w:p>
        </w:tc>
        <w:tc>
          <w:tcPr>
            <w:tcW w:w="736" w:type="pct"/>
            <w:tcBorders>
              <w:top w:val="nil"/>
              <w:left w:val="nil"/>
              <w:bottom w:val="nil"/>
              <w:right w:val="nil"/>
            </w:tcBorders>
            <w:shd w:val="clear" w:color="auto" w:fill="auto"/>
            <w:vAlign w:val="bottom"/>
          </w:tcPr>
          <w:p w14:paraId="05BE7627" w14:textId="4F879DB8" w:rsidR="00FC6AF9" w:rsidRPr="00297E92" w:rsidRDefault="00FC6AF9" w:rsidP="00BE7FAF">
            <w:pPr>
              <w:jc w:val="right"/>
              <w:rPr>
                <w:sz w:val="15"/>
              </w:rPr>
            </w:pPr>
          </w:p>
        </w:tc>
        <w:tc>
          <w:tcPr>
            <w:tcW w:w="735" w:type="pct"/>
            <w:tcBorders>
              <w:top w:val="nil"/>
              <w:left w:val="nil"/>
              <w:bottom w:val="nil"/>
              <w:right w:val="nil"/>
            </w:tcBorders>
            <w:shd w:val="clear" w:color="auto" w:fill="auto"/>
            <w:vAlign w:val="bottom"/>
          </w:tcPr>
          <w:p w14:paraId="76C77A20" w14:textId="20BA82DF" w:rsidR="00FC6AF9" w:rsidRPr="00297E92" w:rsidRDefault="00FC6AF9" w:rsidP="00BE7FAF">
            <w:pPr>
              <w:jc w:val="right"/>
              <w:rPr>
                <w:sz w:val="15"/>
              </w:rPr>
            </w:pPr>
          </w:p>
        </w:tc>
      </w:tr>
      <w:tr w:rsidR="00FC6AF9" w:rsidRPr="00297E92" w14:paraId="6FC09CF7" w14:textId="77777777" w:rsidTr="00207721">
        <w:tc>
          <w:tcPr>
            <w:tcW w:w="1323" w:type="pct"/>
            <w:tcBorders>
              <w:top w:val="dotted" w:sz="4" w:space="0" w:color="auto"/>
              <w:left w:val="nil"/>
              <w:bottom w:val="nil"/>
              <w:right w:val="nil"/>
            </w:tcBorders>
            <w:shd w:val="clear" w:color="auto" w:fill="auto"/>
            <w:noWrap/>
            <w:vAlign w:val="bottom"/>
            <w:hideMark/>
          </w:tcPr>
          <w:p w14:paraId="3E902A53" w14:textId="77777777" w:rsidR="00FC6AF9" w:rsidRPr="00297E92" w:rsidRDefault="00FC6AF9" w:rsidP="00BE7FAF">
            <w:pPr>
              <w:ind w:left="176" w:hanging="176"/>
              <w:jc w:val="left"/>
              <w:rPr>
                <w:rFonts w:cs="Arial"/>
                <w:bCs/>
                <w:sz w:val="15"/>
                <w:szCs w:val="15"/>
              </w:rPr>
            </w:pPr>
            <w:r w:rsidRPr="00297E92">
              <w:rPr>
                <w:rFonts w:cs="Arial"/>
                <w:bCs/>
                <w:sz w:val="15"/>
                <w:szCs w:val="15"/>
              </w:rPr>
              <w:t>Dcérska účtovná jednotka</w:t>
            </w:r>
          </w:p>
        </w:tc>
        <w:tc>
          <w:tcPr>
            <w:tcW w:w="735" w:type="pct"/>
            <w:tcBorders>
              <w:top w:val="dotted" w:sz="4" w:space="0" w:color="auto"/>
              <w:left w:val="nil"/>
              <w:bottom w:val="nil"/>
              <w:right w:val="nil"/>
            </w:tcBorders>
            <w:shd w:val="clear" w:color="auto" w:fill="auto"/>
            <w:noWrap/>
            <w:vAlign w:val="bottom"/>
          </w:tcPr>
          <w:p w14:paraId="3BB48C24" w14:textId="77777777" w:rsidR="00FC6AF9" w:rsidRPr="00297E92" w:rsidRDefault="00FC6AF9" w:rsidP="00BE7FAF">
            <w:pPr>
              <w:jc w:val="center"/>
              <w:rPr>
                <w:rFonts w:cs="Arial"/>
                <w:bCs/>
                <w:sz w:val="15"/>
                <w:szCs w:val="15"/>
              </w:rPr>
            </w:pPr>
          </w:p>
        </w:tc>
        <w:tc>
          <w:tcPr>
            <w:tcW w:w="736" w:type="pct"/>
            <w:tcBorders>
              <w:top w:val="dotted" w:sz="4" w:space="0" w:color="auto"/>
              <w:left w:val="nil"/>
              <w:bottom w:val="nil"/>
              <w:right w:val="nil"/>
            </w:tcBorders>
            <w:shd w:val="clear" w:color="auto" w:fill="auto"/>
            <w:noWrap/>
            <w:vAlign w:val="bottom"/>
          </w:tcPr>
          <w:p w14:paraId="187120B0" w14:textId="2E3B757C" w:rsidR="00FC6AF9" w:rsidRPr="00297E92" w:rsidRDefault="00FC6AF9" w:rsidP="00BE7FAF">
            <w:pPr>
              <w:jc w:val="right"/>
              <w:rPr>
                <w:rFonts w:cs="Arial"/>
                <w:bCs/>
                <w:sz w:val="15"/>
                <w:szCs w:val="15"/>
              </w:rPr>
            </w:pPr>
          </w:p>
        </w:tc>
        <w:tc>
          <w:tcPr>
            <w:tcW w:w="735" w:type="pct"/>
            <w:tcBorders>
              <w:top w:val="dotted" w:sz="4" w:space="0" w:color="auto"/>
              <w:left w:val="nil"/>
              <w:bottom w:val="nil"/>
              <w:right w:val="nil"/>
            </w:tcBorders>
            <w:shd w:val="clear" w:color="auto" w:fill="auto"/>
            <w:noWrap/>
            <w:vAlign w:val="bottom"/>
          </w:tcPr>
          <w:p w14:paraId="46FFD116" w14:textId="3A16F309" w:rsidR="00FC6AF9" w:rsidRPr="00297E92" w:rsidRDefault="00FC6AF9" w:rsidP="00BE7FAF">
            <w:pPr>
              <w:jc w:val="right"/>
              <w:rPr>
                <w:rFonts w:cs="Arial"/>
                <w:bCs/>
                <w:sz w:val="15"/>
                <w:szCs w:val="15"/>
              </w:rPr>
            </w:pPr>
          </w:p>
        </w:tc>
        <w:tc>
          <w:tcPr>
            <w:tcW w:w="736" w:type="pct"/>
            <w:tcBorders>
              <w:top w:val="dotted" w:sz="4" w:space="0" w:color="auto"/>
              <w:left w:val="nil"/>
              <w:bottom w:val="nil"/>
              <w:right w:val="nil"/>
            </w:tcBorders>
            <w:shd w:val="clear" w:color="auto" w:fill="auto"/>
            <w:noWrap/>
            <w:vAlign w:val="bottom"/>
          </w:tcPr>
          <w:p w14:paraId="5F0507F7" w14:textId="1D7663B5" w:rsidR="00FC6AF9" w:rsidRPr="00297E92" w:rsidRDefault="00FC6AF9" w:rsidP="00BE7FAF">
            <w:pPr>
              <w:jc w:val="right"/>
              <w:rPr>
                <w:rFonts w:cs="Arial"/>
                <w:bCs/>
                <w:sz w:val="15"/>
                <w:szCs w:val="15"/>
              </w:rPr>
            </w:pPr>
          </w:p>
        </w:tc>
        <w:tc>
          <w:tcPr>
            <w:tcW w:w="735" w:type="pct"/>
            <w:tcBorders>
              <w:top w:val="dotted" w:sz="4" w:space="0" w:color="auto"/>
              <w:left w:val="nil"/>
              <w:bottom w:val="nil"/>
              <w:right w:val="nil"/>
            </w:tcBorders>
            <w:shd w:val="clear" w:color="auto" w:fill="auto"/>
            <w:noWrap/>
            <w:vAlign w:val="bottom"/>
          </w:tcPr>
          <w:p w14:paraId="5F0F79CD" w14:textId="61DBDC83" w:rsidR="00FC6AF9" w:rsidRPr="00297E92" w:rsidRDefault="00FC6AF9" w:rsidP="00BE7FAF">
            <w:pPr>
              <w:jc w:val="right"/>
              <w:rPr>
                <w:rFonts w:cs="Arial"/>
                <w:bCs/>
                <w:sz w:val="15"/>
                <w:szCs w:val="15"/>
              </w:rPr>
            </w:pPr>
          </w:p>
        </w:tc>
      </w:tr>
      <w:tr w:rsidR="00FC6AF9" w:rsidRPr="00297E92" w14:paraId="59DBDA8B" w14:textId="77777777" w:rsidTr="00207721">
        <w:tc>
          <w:tcPr>
            <w:tcW w:w="1323" w:type="pct"/>
            <w:tcBorders>
              <w:top w:val="nil"/>
              <w:left w:val="nil"/>
              <w:bottom w:val="nil"/>
              <w:right w:val="nil"/>
            </w:tcBorders>
            <w:shd w:val="clear" w:color="auto" w:fill="auto"/>
            <w:vAlign w:val="center"/>
            <w:hideMark/>
          </w:tcPr>
          <w:p w14:paraId="4B52945C" w14:textId="36D2A6D4" w:rsidR="001A7662" w:rsidRPr="00297E92" w:rsidRDefault="00FF627D">
            <w:pPr>
              <w:ind w:left="176" w:hanging="176"/>
              <w:jc w:val="left"/>
              <w:rPr>
                <w:rFonts w:cs="Arial"/>
                <w:bCs/>
                <w:i/>
                <w:sz w:val="15"/>
                <w:szCs w:val="15"/>
              </w:rPr>
            </w:pPr>
            <w:r w:rsidRPr="00297E92">
              <w:rPr>
                <w:rFonts w:cs="Arial"/>
                <w:bCs/>
                <w:i/>
                <w:sz w:val="15"/>
                <w:szCs w:val="15"/>
              </w:rPr>
              <w:t>Mäsokombinát Plzeň</w:t>
            </w:r>
          </w:p>
        </w:tc>
        <w:tc>
          <w:tcPr>
            <w:tcW w:w="735" w:type="pct"/>
            <w:tcBorders>
              <w:top w:val="nil"/>
              <w:left w:val="nil"/>
              <w:bottom w:val="nil"/>
              <w:right w:val="nil"/>
            </w:tcBorders>
            <w:shd w:val="clear" w:color="auto" w:fill="auto"/>
            <w:vAlign w:val="bottom"/>
          </w:tcPr>
          <w:p w14:paraId="3A12652A" w14:textId="4AA76B8D" w:rsidR="00FC6AF9" w:rsidRPr="00297E92" w:rsidRDefault="001A7662" w:rsidP="00BE7FAF">
            <w:pPr>
              <w:jc w:val="center"/>
              <w:rPr>
                <w:i/>
                <w:sz w:val="15"/>
                <w:szCs w:val="15"/>
              </w:rPr>
            </w:pPr>
            <w:r>
              <w:rPr>
                <w:i/>
                <w:sz w:val="15"/>
                <w:szCs w:val="15"/>
              </w:rPr>
              <w:t>1</w:t>
            </w:r>
          </w:p>
        </w:tc>
        <w:tc>
          <w:tcPr>
            <w:tcW w:w="736" w:type="pct"/>
            <w:tcBorders>
              <w:top w:val="nil"/>
              <w:left w:val="nil"/>
              <w:bottom w:val="nil"/>
              <w:right w:val="nil"/>
            </w:tcBorders>
            <w:shd w:val="clear" w:color="auto" w:fill="auto"/>
            <w:vAlign w:val="bottom"/>
          </w:tcPr>
          <w:p w14:paraId="6EBFCAA1" w14:textId="13D5D186" w:rsidR="00FC6AF9" w:rsidRPr="00297E92" w:rsidRDefault="00D436EB" w:rsidP="00BE7FAF">
            <w:pPr>
              <w:jc w:val="right"/>
              <w:rPr>
                <w:rFonts w:cs="Arial"/>
                <w:i/>
                <w:sz w:val="15"/>
                <w:szCs w:val="15"/>
              </w:rPr>
            </w:pPr>
            <w:r>
              <w:rPr>
                <w:rFonts w:cs="Arial"/>
                <w:i/>
                <w:sz w:val="15"/>
                <w:szCs w:val="15"/>
              </w:rPr>
              <w:t>-</w:t>
            </w:r>
          </w:p>
        </w:tc>
        <w:tc>
          <w:tcPr>
            <w:tcW w:w="735" w:type="pct"/>
            <w:tcBorders>
              <w:top w:val="nil"/>
              <w:left w:val="nil"/>
              <w:bottom w:val="nil"/>
              <w:right w:val="nil"/>
            </w:tcBorders>
            <w:shd w:val="clear" w:color="auto" w:fill="auto"/>
            <w:vAlign w:val="bottom"/>
          </w:tcPr>
          <w:p w14:paraId="4ECD828A" w14:textId="6C1CC68A" w:rsidR="00FC6AF9" w:rsidRPr="00297E92" w:rsidRDefault="002C612A" w:rsidP="00BE7FAF">
            <w:pPr>
              <w:jc w:val="right"/>
              <w:rPr>
                <w:rFonts w:cs="Arial"/>
                <w:i/>
                <w:sz w:val="15"/>
                <w:szCs w:val="15"/>
              </w:rPr>
            </w:pPr>
            <w:r>
              <w:rPr>
                <w:rFonts w:cs="Arial"/>
                <w:i/>
                <w:sz w:val="15"/>
                <w:szCs w:val="15"/>
              </w:rPr>
              <w:t>311 076</w:t>
            </w:r>
          </w:p>
        </w:tc>
        <w:tc>
          <w:tcPr>
            <w:tcW w:w="736" w:type="pct"/>
            <w:tcBorders>
              <w:top w:val="nil"/>
              <w:left w:val="nil"/>
              <w:bottom w:val="nil"/>
              <w:right w:val="nil"/>
            </w:tcBorders>
            <w:shd w:val="clear" w:color="auto" w:fill="auto"/>
            <w:vAlign w:val="bottom"/>
          </w:tcPr>
          <w:p w14:paraId="3D15D24F" w14:textId="0CD3B83B" w:rsidR="00FC6AF9" w:rsidRPr="00297E92" w:rsidRDefault="001A7662">
            <w:pPr>
              <w:jc w:val="right"/>
              <w:rPr>
                <w:rFonts w:cs="Arial"/>
                <w:i/>
                <w:sz w:val="15"/>
                <w:szCs w:val="15"/>
              </w:rPr>
            </w:pPr>
            <w:r>
              <w:rPr>
                <w:rFonts w:cs="Arial"/>
                <w:i/>
                <w:sz w:val="15"/>
                <w:szCs w:val="15"/>
              </w:rPr>
              <w:t>3</w:t>
            </w:r>
            <w:r w:rsidR="002C612A">
              <w:rPr>
                <w:rFonts w:cs="Arial"/>
                <w:i/>
                <w:sz w:val="15"/>
                <w:szCs w:val="15"/>
              </w:rPr>
              <w:t> 851 462</w:t>
            </w:r>
          </w:p>
        </w:tc>
        <w:tc>
          <w:tcPr>
            <w:tcW w:w="735" w:type="pct"/>
            <w:tcBorders>
              <w:top w:val="nil"/>
              <w:left w:val="nil"/>
              <w:bottom w:val="nil"/>
              <w:right w:val="nil"/>
            </w:tcBorders>
            <w:shd w:val="clear" w:color="auto" w:fill="auto"/>
            <w:vAlign w:val="bottom"/>
          </w:tcPr>
          <w:p w14:paraId="0931E2F1" w14:textId="314F6BE7" w:rsidR="00FC6AF9" w:rsidRPr="00297E92" w:rsidRDefault="00D436EB" w:rsidP="00BE7FAF">
            <w:pPr>
              <w:jc w:val="right"/>
              <w:rPr>
                <w:rFonts w:cs="Arial"/>
                <w:i/>
                <w:sz w:val="15"/>
                <w:szCs w:val="15"/>
              </w:rPr>
            </w:pPr>
            <w:r>
              <w:rPr>
                <w:i/>
                <w:sz w:val="15"/>
                <w:szCs w:val="15"/>
              </w:rPr>
              <w:t>-</w:t>
            </w:r>
          </w:p>
        </w:tc>
      </w:tr>
      <w:tr w:rsidR="00FF627D" w:rsidRPr="00297E92" w14:paraId="378902E6" w14:textId="77777777" w:rsidTr="00207721">
        <w:tc>
          <w:tcPr>
            <w:tcW w:w="1323" w:type="pct"/>
            <w:tcBorders>
              <w:top w:val="nil"/>
              <w:left w:val="nil"/>
              <w:bottom w:val="nil"/>
              <w:right w:val="nil"/>
            </w:tcBorders>
            <w:shd w:val="clear" w:color="auto" w:fill="auto"/>
            <w:vAlign w:val="center"/>
          </w:tcPr>
          <w:p w14:paraId="625BD9AA" w14:textId="77777777" w:rsidR="00FF627D" w:rsidRPr="00297E92" w:rsidRDefault="00FF627D" w:rsidP="00BE7FAF">
            <w:pPr>
              <w:ind w:left="176" w:hanging="176"/>
              <w:jc w:val="left"/>
              <w:rPr>
                <w:rFonts w:cs="Arial"/>
                <w:bCs/>
                <w:i/>
                <w:sz w:val="15"/>
                <w:szCs w:val="15"/>
              </w:rPr>
            </w:pPr>
          </w:p>
        </w:tc>
        <w:tc>
          <w:tcPr>
            <w:tcW w:w="735" w:type="pct"/>
            <w:tcBorders>
              <w:top w:val="nil"/>
              <w:left w:val="nil"/>
              <w:bottom w:val="nil"/>
              <w:right w:val="nil"/>
            </w:tcBorders>
            <w:shd w:val="clear" w:color="auto" w:fill="auto"/>
            <w:vAlign w:val="bottom"/>
          </w:tcPr>
          <w:p w14:paraId="78BA406C" w14:textId="4EEB46CC" w:rsidR="00FF627D" w:rsidRPr="00297E92" w:rsidRDefault="001A7662" w:rsidP="00BE7FAF">
            <w:pPr>
              <w:jc w:val="center"/>
              <w:rPr>
                <w:i/>
                <w:sz w:val="15"/>
                <w:szCs w:val="15"/>
              </w:rPr>
            </w:pPr>
            <w:r>
              <w:rPr>
                <w:i/>
                <w:sz w:val="15"/>
                <w:szCs w:val="15"/>
              </w:rPr>
              <w:t>2</w:t>
            </w:r>
          </w:p>
        </w:tc>
        <w:tc>
          <w:tcPr>
            <w:tcW w:w="736" w:type="pct"/>
            <w:tcBorders>
              <w:top w:val="nil"/>
              <w:left w:val="nil"/>
              <w:bottom w:val="nil"/>
              <w:right w:val="nil"/>
            </w:tcBorders>
            <w:shd w:val="clear" w:color="auto" w:fill="auto"/>
            <w:vAlign w:val="bottom"/>
          </w:tcPr>
          <w:p w14:paraId="1C465E21" w14:textId="3307DDB2" w:rsidR="00FF627D" w:rsidRPr="00297E92" w:rsidRDefault="001A7662">
            <w:pPr>
              <w:jc w:val="right"/>
              <w:rPr>
                <w:rFonts w:cs="Arial"/>
                <w:i/>
                <w:sz w:val="15"/>
                <w:szCs w:val="15"/>
              </w:rPr>
            </w:pPr>
            <w:r>
              <w:rPr>
                <w:rFonts w:cs="Arial"/>
                <w:i/>
                <w:sz w:val="15"/>
                <w:szCs w:val="15"/>
              </w:rPr>
              <w:t>7</w:t>
            </w:r>
            <w:r w:rsidR="002C612A">
              <w:rPr>
                <w:rFonts w:cs="Arial"/>
                <w:i/>
                <w:sz w:val="15"/>
                <w:szCs w:val="15"/>
              </w:rPr>
              <w:t> 833 292</w:t>
            </w:r>
          </w:p>
        </w:tc>
        <w:tc>
          <w:tcPr>
            <w:tcW w:w="735" w:type="pct"/>
            <w:tcBorders>
              <w:top w:val="nil"/>
              <w:left w:val="nil"/>
              <w:bottom w:val="nil"/>
              <w:right w:val="nil"/>
            </w:tcBorders>
            <w:shd w:val="clear" w:color="auto" w:fill="auto"/>
            <w:vAlign w:val="bottom"/>
          </w:tcPr>
          <w:p w14:paraId="5295EB3C" w14:textId="4FD0CA7B" w:rsidR="00FF627D" w:rsidRPr="00297E92" w:rsidRDefault="00D436EB" w:rsidP="00BE7FAF">
            <w:pPr>
              <w:jc w:val="right"/>
              <w:rPr>
                <w:rFonts w:cs="Arial"/>
                <w:i/>
                <w:sz w:val="15"/>
                <w:szCs w:val="15"/>
              </w:rPr>
            </w:pPr>
            <w:r>
              <w:rPr>
                <w:rFonts w:cs="Arial"/>
                <w:i/>
                <w:sz w:val="15"/>
                <w:szCs w:val="15"/>
              </w:rPr>
              <w:t>-</w:t>
            </w:r>
          </w:p>
        </w:tc>
        <w:tc>
          <w:tcPr>
            <w:tcW w:w="736" w:type="pct"/>
            <w:tcBorders>
              <w:top w:val="nil"/>
              <w:left w:val="nil"/>
              <w:bottom w:val="nil"/>
              <w:right w:val="nil"/>
            </w:tcBorders>
            <w:shd w:val="clear" w:color="auto" w:fill="auto"/>
            <w:vAlign w:val="bottom"/>
          </w:tcPr>
          <w:p w14:paraId="5C6E2F11" w14:textId="23CAFF7D" w:rsidR="00FF627D" w:rsidRPr="00297E92" w:rsidRDefault="00D436EB" w:rsidP="00BE7FAF">
            <w:pPr>
              <w:jc w:val="right"/>
              <w:rPr>
                <w:rFonts w:cs="Arial"/>
                <w:i/>
                <w:sz w:val="15"/>
                <w:szCs w:val="15"/>
              </w:rPr>
            </w:pPr>
            <w:r>
              <w:rPr>
                <w:i/>
                <w:sz w:val="15"/>
                <w:szCs w:val="15"/>
              </w:rPr>
              <w:t>-</w:t>
            </w:r>
          </w:p>
        </w:tc>
        <w:tc>
          <w:tcPr>
            <w:tcW w:w="735" w:type="pct"/>
            <w:tcBorders>
              <w:top w:val="nil"/>
              <w:left w:val="nil"/>
              <w:bottom w:val="nil"/>
              <w:right w:val="nil"/>
            </w:tcBorders>
            <w:shd w:val="clear" w:color="auto" w:fill="auto"/>
            <w:vAlign w:val="bottom"/>
          </w:tcPr>
          <w:p w14:paraId="0A1089F4" w14:textId="3DB81389" w:rsidR="00FF627D" w:rsidRPr="00297E92" w:rsidRDefault="001A7662">
            <w:pPr>
              <w:jc w:val="right"/>
              <w:rPr>
                <w:rFonts w:cs="Arial"/>
                <w:i/>
                <w:sz w:val="15"/>
                <w:szCs w:val="15"/>
              </w:rPr>
            </w:pPr>
            <w:r>
              <w:rPr>
                <w:i/>
                <w:sz w:val="15"/>
                <w:szCs w:val="15"/>
              </w:rPr>
              <w:t>6</w:t>
            </w:r>
            <w:r w:rsidR="002C612A">
              <w:rPr>
                <w:i/>
                <w:sz w:val="15"/>
                <w:szCs w:val="15"/>
              </w:rPr>
              <w:t> 783 392</w:t>
            </w:r>
          </w:p>
        </w:tc>
      </w:tr>
      <w:tr w:rsidR="001A7662" w:rsidRPr="00297E92" w14:paraId="0C540E08" w14:textId="77777777" w:rsidTr="00207721">
        <w:tc>
          <w:tcPr>
            <w:tcW w:w="1323" w:type="pct"/>
            <w:tcBorders>
              <w:top w:val="nil"/>
              <w:left w:val="nil"/>
              <w:bottom w:val="nil"/>
              <w:right w:val="nil"/>
            </w:tcBorders>
            <w:shd w:val="clear" w:color="auto" w:fill="auto"/>
            <w:vAlign w:val="center"/>
          </w:tcPr>
          <w:p w14:paraId="6D9A84C9" w14:textId="77777777" w:rsidR="001A7662" w:rsidRPr="00297E92" w:rsidRDefault="001A7662" w:rsidP="00BE7FAF">
            <w:pPr>
              <w:ind w:left="176" w:hanging="176"/>
              <w:jc w:val="left"/>
              <w:rPr>
                <w:rFonts w:cs="Arial"/>
                <w:bCs/>
                <w:i/>
                <w:sz w:val="15"/>
                <w:szCs w:val="15"/>
              </w:rPr>
            </w:pPr>
          </w:p>
        </w:tc>
        <w:tc>
          <w:tcPr>
            <w:tcW w:w="735" w:type="pct"/>
            <w:tcBorders>
              <w:top w:val="nil"/>
              <w:left w:val="nil"/>
              <w:bottom w:val="nil"/>
              <w:right w:val="nil"/>
            </w:tcBorders>
            <w:shd w:val="clear" w:color="auto" w:fill="auto"/>
            <w:vAlign w:val="bottom"/>
          </w:tcPr>
          <w:p w14:paraId="5BE50B21" w14:textId="0FAB0B72" w:rsidR="001A7662" w:rsidRPr="00297E92" w:rsidDel="001A7662" w:rsidRDefault="001A7662" w:rsidP="00BE7FAF">
            <w:pPr>
              <w:jc w:val="center"/>
              <w:rPr>
                <w:i/>
                <w:sz w:val="15"/>
                <w:szCs w:val="15"/>
              </w:rPr>
            </w:pPr>
            <w:r>
              <w:rPr>
                <w:i/>
                <w:sz w:val="15"/>
                <w:szCs w:val="15"/>
              </w:rPr>
              <w:t>3</w:t>
            </w:r>
          </w:p>
        </w:tc>
        <w:tc>
          <w:tcPr>
            <w:tcW w:w="736" w:type="pct"/>
            <w:tcBorders>
              <w:top w:val="nil"/>
              <w:left w:val="nil"/>
              <w:bottom w:val="nil"/>
              <w:right w:val="nil"/>
            </w:tcBorders>
            <w:shd w:val="clear" w:color="auto" w:fill="auto"/>
            <w:vAlign w:val="bottom"/>
          </w:tcPr>
          <w:p w14:paraId="7CE8D16B" w14:textId="65E920BD" w:rsidR="001A7662" w:rsidRDefault="00D436EB" w:rsidP="00BE7FAF">
            <w:pPr>
              <w:jc w:val="right"/>
              <w:rPr>
                <w:rFonts w:cs="Arial"/>
                <w:i/>
                <w:sz w:val="15"/>
                <w:szCs w:val="15"/>
              </w:rPr>
            </w:pPr>
            <w:r>
              <w:rPr>
                <w:rFonts w:cs="Arial"/>
                <w:i/>
                <w:sz w:val="15"/>
                <w:szCs w:val="15"/>
              </w:rPr>
              <w:t>-</w:t>
            </w:r>
          </w:p>
        </w:tc>
        <w:tc>
          <w:tcPr>
            <w:tcW w:w="735" w:type="pct"/>
            <w:tcBorders>
              <w:top w:val="nil"/>
              <w:left w:val="nil"/>
              <w:bottom w:val="nil"/>
              <w:right w:val="nil"/>
            </w:tcBorders>
            <w:shd w:val="clear" w:color="auto" w:fill="auto"/>
            <w:vAlign w:val="bottom"/>
          </w:tcPr>
          <w:p w14:paraId="0AB6ED4F" w14:textId="49B2AACE" w:rsidR="001A7662" w:rsidRPr="00297E92" w:rsidDel="00226748" w:rsidRDefault="00D436EB" w:rsidP="00BE7FAF">
            <w:pPr>
              <w:jc w:val="right"/>
              <w:rPr>
                <w:rFonts w:cs="Arial"/>
                <w:i/>
                <w:sz w:val="15"/>
                <w:szCs w:val="15"/>
              </w:rPr>
            </w:pPr>
            <w:r>
              <w:rPr>
                <w:rFonts w:cs="Arial"/>
                <w:i/>
                <w:sz w:val="15"/>
                <w:szCs w:val="15"/>
              </w:rPr>
              <w:t>-</w:t>
            </w:r>
          </w:p>
        </w:tc>
        <w:tc>
          <w:tcPr>
            <w:tcW w:w="736" w:type="pct"/>
            <w:tcBorders>
              <w:top w:val="nil"/>
              <w:left w:val="nil"/>
              <w:bottom w:val="nil"/>
              <w:right w:val="nil"/>
            </w:tcBorders>
            <w:shd w:val="clear" w:color="auto" w:fill="auto"/>
            <w:vAlign w:val="bottom"/>
          </w:tcPr>
          <w:p w14:paraId="26BAB7DB" w14:textId="6706FE78" w:rsidR="001A7662" w:rsidRPr="00297E92" w:rsidDel="00226748" w:rsidRDefault="00D436EB" w:rsidP="00BE7FAF">
            <w:pPr>
              <w:jc w:val="right"/>
              <w:rPr>
                <w:i/>
                <w:sz w:val="15"/>
                <w:szCs w:val="15"/>
              </w:rPr>
            </w:pPr>
            <w:r>
              <w:rPr>
                <w:i/>
                <w:sz w:val="15"/>
                <w:szCs w:val="15"/>
              </w:rPr>
              <w:t>-</w:t>
            </w:r>
          </w:p>
        </w:tc>
        <w:tc>
          <w:tcPr>
            <w:tcW w:w="735" w:type="pct"/>
            <w:tcBorders>
              <w:top w:val="nil"/>
              <w:left w:val="nil"/>
              <w:bottom w:val="nil"/>
              <w:right w:val="nil"/>
            </w:tcBorders>
            <w:shd w:val="clear" w:color="auto" w:fill="auto"/>
            <w:vAlign w:val="bottom"/>
          </w:tcPr>
          <w:p w14:paraId="642C2353" w14:textId="110F7246" w:rsidR="001A7662" w:rsidRDefault="002C612A" w:rsidP="00BE7FAF">
            <w:pPr>
              <w:jc w:val="right"/>
              <w:rPr>
                <w:i/>
                <w:sz w:val="15"/>
                <w:szCs w:val="15"/>
              </w:rPr>
            </w:pPr>
            <w:r>
              <w:rPr>
                <w:i/>
                <w:sz w:val="15"/>
                <w:szCs w:val="15"/>
              </w:rPr>
              <w:t>402 802</w:t>
            </w:r>
          </w:p>
        </w:tc>
      </w:tr>
      <w:tr w:rsidR="001A7662" w:rsidRPr="00297E92" w14:paraId="528FB1EC" w14:textId="77777777" w:rsidTr="00207721">
        <w:tc>
          <w:tcPr>
            <w:tcW w:w="1323" w:type="pct"/>
            <w:tcBorders>
              <w:top w:val="nil"/>
              <w:left w:val="nil"/>
              <w:bottom w:val="nil"/>
              <w:right w:val="nil"/>
            </w:tcBorders>
            <w:shd w:val="clear" w:color="auto" w:fill="auto"/>
            <w:vAlign w:val="center"/>
          </w:tcPr>
          <w:p w14:paraId="4A889B7F" w14:textId="77777777" w:rsidR="001A7662" w:rsidRPr="00297E92" w:rsidRDefault="001A7662" w:rsidP="00BE7FAF">
            <w:pPr>
              <w:ind w:left="176" w:hanging="176"/>
              <w:jc w:val="left"/>
              <w:rPr>
                <w:rFonts w:cs="Arial"/>
                <w:bCs/>
                <w:i/>
                <w:sz w:val="15"/>
                <w:szCs w:val="15"/>
              </w:rPr>
            </w:pPr>
          </w:p>
        </w:tc>
        <w:tc>
          <w:tcPr>
            <w:tcW w:w="735" w:type="pct"/>
            <w:tcBorders>
              <w:top w:val="nil"/>
              <w:left w:val="nil"/>
              <w:bottom w:val="nil"/>
              <w:right w:val="nil"/>
            </w:tcBorders>
            <w:shd w:val="clear" w:color="auto" w:fill="auto"/>
            <w:vAlign w:val="bottom"/>
          </w:tcPr>
          <w:p w14:paraId="75C22BF4" w14:textId="6DA97DAD" w:rsidR="001A7662" w:rsidRDefault="001A7662" w:rsidP="00BE7FAF">
            <w:pPr>
              <w:jc w:val="center"/>
              <w:rPr>
                <w:i/>
                <w:sz w:val="15"/>
                <w:szCs w:val="15"/>
              </w:rPr>
            </w:pPr>
            <w:r>
              <w:rPr>
                <w:i/>
                <w:sz w:val="15"/>
                <w:szCs w:val="15"/>
              </w:rPr>
              <w:t>8</w:t>
            </w:r>
          </w:p>
        </w:tc>
        <w:tc>
          <w:tcPr>
            <w:tcW w:w="736" w:type="pct"/>
            <w:tcBorders>
              <w:top w:val="nil"/>
              <w:left w:val="nil"/>
              <w:bottom w:val="nil"/>
              <w:right w:val="nil"/>
            </w:tcBorders>
            <w:shd w:val="clear" w:color="auto" w:fill="auto"/>
            <w:vAlign w:val="bottom"/>
          </w:tcPr>
          <w:p w14:paraId="351D2128" w14:textId="7AB01D8A" w:rsidR="001A7662" w:rsidRDefault="001A7662" w:rsidP="00BE7FAF">
            <w:pPr>
              <w:jc w:val="right"/>
              <w:rPr>
                <w:rFonts w:cs="Arial"/>
                <w:i/>
                <w:sz w:val="15"/>
                <w:szCs w:val="15"/>
              </w:rPr>
            </w:pPr>
            <w:r>
              <w:rPr>
                <w:rFonts w:cs="Arial"/>
                <w:i/>
                <w:sz w:val="15"/>
                <w:szCs w:val="15"/>
              </w:rPr>
              <w:t>2 533 556</w:t>
            </w:r>
          </w:p>
        </w:tc>
        <w:tc>
          <w:tcPr>
            <w:tcW w:w="735" w:type="pct"/>
            <w:tcBorders>
              <w:top w:val="nil"/>
              <w:left w:val="nil"/>
              <w:bottom w:val="nil"/>
              <w:right w:val="nil"/>
            </w:tcBorders>
            <w:shd w:val="clear" w:color="auto" w:fill="auto"/>
            <w:vAlign w:val="bottom"/>
          </w:tcPr>
          <w:p w14:paraId="398DDC90" w14:textId="664F8829" w:rsidR="001A7662" w:rsidRPr="00297E92" w:rsidDel="00226748" w:rsidRDefault="00D436EB" w:rsidP="00BE7FAF">
            <w:pPr>
              <w:jc w:val="right"/>
              <w:rPr>
                <w:rFonts w:cs="Arial"/>
                <w:i/>
                <w:sz w:val="15"/>
                <w:szCs w:val="15"/>
              </w:rPr>
            </w:pPr>
            <w:r>
              <w:rPr>
                <w:rFonts w:cs="Arial"/>
                <w:i/>
                <w:sz w:val="15"/>
                <w:szCs w:val="15"/>
              </w:rPr>
              <w:t>-</w:t>
            </w:r>
          </w:p>
        </w:tc>
        <w:tc>
          <w:tcPr>
            <w:tcW w:w="736" w:type="pct"/>
            <w:tcBorders>
              <w:top w:val="nil"/>
              <w:left w:val="nil"/>
              <w:bottom w:val="nil"/>
              <w:right w:val="nil"/>
            </w:tcBorders>
            <w:shd w:val="clear" w:color="auto" w:fill="auto"/>
            <w:vAlign w:val="bottom"/>
          </w:tcPr>
          <w:p w14:paraId="125362C5" w14:textId="125D3E34" w:rsidR="001A7662" w:rsidRPr="00297E92" w:rsidDel="00226748" w:rsidRDefault="00D436EB" w:rsidP="00BE7FAF">
            <w:pPr>
              <w:jc w:val="right"/>
              <w:rPr>
                <w:i/>
                <w:sz w:val="15"/>
                <w:szCs w:val="15"/>
              </w:rPr>
            </w:pPr>
            <w:r>
              <w:rPr>
                <w:i/>
                <w:sz w:val="15"/>
                <w:szCs w:val="15"/>
              </w:rPr>
              <w:t>-</w:t>
            </w:r>
          </w:p>
        </w:tc>
        <w:tc>
          <w:tcPr>
            <w:tcW w:w="735" w:type="pct"/>
            <w:tcBorders>
              <w:top w:val="nil"/>
              <w:left w:val="nil"/>
              <w:bottom w:val="nil"/>
              <w:right w:val="nil"/>
            </w:tcBorders>
            <w:shd w:val="clear" w:color="auto" w:fill="auto"/>
            <w:vAlign w:val="bottom"/>
          </w:tcPr>
          <w:p w14:paraId="2400ECF8" w14:textId="516A3A1B" w:rsidR="001A7662" w:rsidRDefault="001A7662" w:rsidP="00BE7FAF">
            <w:pPr>
              <w:jc w:val="right"/>
              <w:rPr>
                <w:i/>
                <w:sz w:val="15"/>
                <w:szCs w:val="15"/>
              </w:rPr>
            </w:pPr>
            <w:r>
              <w:rPr>
                <w:i/>
                <w:sz w:val="15"/>
                <w:szCs w:val="15"/>
              </w:rPr>
              <w:t>23 556</w:t>
            </w:r>
          </w:p>
        </w:tc>
      </w:tr>
      <w:tr w:rsidR="001A7662" w:rsidRPr="00297E92" w14:paraId="256CAF16" w14:textId="77777777" w:rsidTr="00207721">
        <w:tc>
          <w:tcPr>
            <w:tcW w:w="1323" w:type="pct"/>
            <w:tcBorders>
              <w:top w:val="nil"/>
              <w:left w:val="nil"/>
              <w:bottom w:val="nil"/>
              <w:right w:val="nil"/>
            </w:tcBorders>
            <w:shd w:val="clear" w:color="auto" w:fill="auto"/>
            <w:vAlign w:val="center"/>
          </w:tcPr>
          <w:p w14:paraId="2642CE3A" w14:textId="77777777" w:rsidR="001A7662" w:rsidRPr="00297E92" w:rsidRDefault="001A7662" w:rsidP="00BE7FAF">
            <w:pPr>
              <w:ind w:left="176" w:hanging="176"/>
              <w:jc w:val="left"/>
              <w:rPr>
                <w:rFonts w:cs="Arial"/>
                <w:bCs/>
                <w:i/>
                <w:sz w:val="15"/>
                <w:szCs w:val="15"/>
              </w:rPr>
            </w:pPr>
          </w:p>
        </w:tc>
        <w:tc>
          <w:tcPr>
            <w:tcW w:w="735" w:type="pct"/>
            <w:tcBorders>
              <w:top w:val="nil"/>
              <w:left w:val="nil"/>
              <w:bottom w:val="nil"/>
              <w:right w:val="nil"/>
            </w:tcBorders>
            <w:shd w:val="clear" w:color="auto" w:fill="auto"/>
            <w:vAlign w:val="bottom"/>
          </w:tcPr>
          <w:p w14:paraId="6BEE5EBA" w14:textId="5585A68C" w:rsidR="001A7662" w:rsidRDefault="001A7662" w:rsidP="00BE7FAF">
            <w:pPr>
              <w:jc w:val="center"/>
              <w:rPr>
                <w:i/>
                <w:sz w:val="15"/>
                <w:szCs w:val="15"/>
              </w:rPr>
            </w:pPr>
            <w:r>
              <w:rPr>
                <w:i/>
                <w:sz w:val="15"/>
                <w:szCs w:val="15"/>
              </w:rPr>
              <w:t>11</w:t>
            </w:r>
          </w:p>
        </w:tc>
        <w:tc>
          <w:tcPr>
            <w:tcW w:w="736" w:type="pct"/>
            <w:tcBorders>
              <w:top w:val="nil"/>
              <w:left w:val="nil"/>
              <w:bottom w:val="nil"/>
              <w:right w:val="nil"/>
            </w:tcBorders>
            <w:shd w:val="clear" w:color="auto" w:fill="auto"/>
            <w:vAlign w:val="bottom"/>
          </w:tcPr>
          <w:p w14:paraId="32B4E418" w14:textId="3B99F316" w:rsidR="001A7662" w:rsidRDefault="00D436EB" w:rsidP="00BE7FAF">
            <w:pPr>
              <w:jc w:val="right"/>
              <w:rPr>
                <w:rFonts w:cs="Arial"/>
                <w:i/>
                <w:sz w:val="15"/>
                <w:szCs w:val="15"/>
              </w:rPr>
            </w:pPr>
            <w:r>
              <w:rPr>
                <w:rFonts w:cs="Arial"/>
                <w:i/>
                <w:sz w:val="15"/>
                <w:szCs w:val="15"/>
              </w:rPr>
              <w:t>-</w:t>
            </w:r>
          </w:p>
        </w:tc>
        <w:tc>
          <w:tcPr>
            <w:tcW w:w="735" w:type="pct"/>
            <w:tcBorders>
              <w:top w:val="nil"/>
              <w:left w:val="nil"/>
              <w:bottom w:val="nil"/>
              <w:right w:val="nil"/>
            </w:tcBorders>
            <w:shd w:val="clear" w:color="auto" w:fill="auto"/>
            <w:vAlign w:val="bottom"/>
          </w:tcPr>
          <w:p w14:paraId="609F38C5" w14:textId="1427793E" w:rsidR="001A7662" w:rsidRPr="00297E92" w:rsidDel="00226748" w:rsidRDefault="00D436EB" w:rsidP="00BE7FAF">
            <w:pPr>
              <w:jc w:val="right"/>
              <w:rPr>
                <w:rFonts w:cs="Arial"/>
                <w:i/>
                <w:sz w:val="15"/>
                <w:szCs w:val="15"/>
              </w:rPr>
            </w:pPr>
            <w:r>
              <w:rPr>
                <w:rFonts w:cs="Arial"/>
                <w:i/>
                <w:sz w:val="15"/>
                <w:szCs w:val="15"/>
              </w:rPr>
              <w:t>-</w:t>
            </w:r>
          </w:p>
        </w:tc>
        <w:tc>
          <w:tcPr>
            <w:tcW w:w="736" w:type="pct"/>
            <w:tcBorders>
              <w:top w:val="nil"/>
              <w:left w:val="nil"/>
              <w:bottom w:val="nil"/>
              <w:right w:val="nil"/>
            </w:tcBorders>
            <w:shd w:val="clear" w:color="auto" w:fill="auto"/>
            <w:vAlign w:val="bottom"/>
          </w:tcPr>
          <w:p w14:paraId="5751C56A" w14:textId="1E2806FE" w:rsidR="001A7662" w:rsidRPr="00297E92" w:rsidDel="00226748" w:rsidRDefault="00D436EB" w:rsidP="00BE7FAF">
            <w:pPr>
              <w:jc w:val="right"/>
              <w:rPr>
                <w:i/>
                <w:sz w:val="15"/>
                <w:szCs w:val="15"/>
              </w:rPr>
            </w:pPr>
            <w:r>
              <w:rPr>
                <w:i/>
                <w:sz w:val="15"/>
                <w:szCs w:val="15"/>
              </w:rPr>
              <w:t>-</w:t>
            </w:r>
          </w:p>
        </w:tc>
        <w:tc>
          <w:tcPr>
            <w:tcW w:w="735" w:type="pct"/>
            <w:tcBorders>
              <w:top w:val="nil"/>
              <w:left w:val="nil"/>
              <w:bottom w:val="nil"/>
              <w:right w:val="nil"/>
            </w:tcBorders>
            <w:shd w:val="clear" w:color="auto" w:fill="auto"/>
            <w:vAlign w:val="bottom"/>
          </w:tcPr>
          <w:p w14:paraId="770F6A44" w14:textId="0353349C" w:rsidR="001A7662" w:rsidRDefault="001A7662" w:rsidP="00BE7FAF">
            <w:pPr>
              <w:jc w:val="right"/>
              <w:rPr>
                <w:i/>
                <w:sz w:val="15"/>
                <w:szCs w:val="15"/>
              </w:rPr>
            </w:pPr>
            <w:r>
              <w:rPr>
                <w:i/>
                <w:sz w:val="15"/>
                <w:szCs w:val="15"/>
              </w:rPr>
              <w:t>166</w:t>
            </w:r>
          </w:p>
        </w:tc>
      </w:tr>
      <w:tr w:rsidR="00FF627D" w:rsidRPr="00297E92" w14:paraId="67381EF7" w14:textId="77777777" w:rsidTr="00207721">
        <w:tc>
          <w:tcPr>
            <w:tcW w:w="1323" w:type="pct"/>
            <w:tcBorders>
              <w:top w:val="nil"/>
              <w:left w:val="nil"/>
              <w:bottom w:val="nil"/>
              <w:right w:val="nil"/>
            </w:tcBorders>
            <w:shd w:val="clear" w:color="auto" w:fill="auto"/>
            <w:vAlign w:val="center"/>
          </w:tcPr>
          <w:p w14:paraId="5080B8F6" w14:textId="77777777" w:rsidR="00FF627D" w:rsidRPr="00297E92" w:rsidRDefault="00B0323E">
            <w:pPr>
              <w:ind w:left="176" w:hanging="176"/>
              <w:jc w:val="left"/>
              <w:rPr>
                <w:rFonts w:cs="Arial"/>
                <w:bCs/>
                <w:i/>
                <w:sz w:val="15"/>
                <w:szCs w:val="15"/>
              </w:rPr>
            </w:pPr>
            <w:r w:rsidRPr="00297E92">
              <w:rPr>
                <w:rFonts w:cs="Arial"/>
                <w:bCs/>
                <w:i/>
                <w:sz w:val="15"/>
                <w:szCs w:val="15"/>
              </w:rPr>
              <w:t>Kaiser Food Kft.</w:t>
            </w:r>
          </w:p>
        </w:tc>
        <w:tc>
          <w:tcPr>
            <w:tcW w:w="735" w:type="pct"/>
            <w:tcBorders>
              <w:top w:val="nil"/>
              <w:left w:val="nil"/>
              <w:bottom w:val="nil"/>
              <w:right w:val="nil"/>
            </w:tcBorders>
            <w:shd w:val="clear" w:color="auto" w:fill="auto"/>
            <w:vAlign w:val="bottom"/>
          </w:tcPr>
          <w:p w14:paraId="75449D11" w14:textId="59D2404A" w:rsidR="00FF627D" w:rsidRPr="00297E92" w:rsidRDefault="001A7662" w:rsidP="00BE7FAF">
            <w:pPr>
              <w:jc w:val="center"/>
              <w:rPr>
                <w:i/>
                <w:sz w:val="15"/>
                <w:szCs w:val="15"/>
              </w:rPr>
            </w:pPr>
            <w:r>
              <w:rPr>
                <w:i/>
                <w:sz w:val="15"/>
                <w:szCs w:val="15"/>
              </w:rPr>
              <w:t>1</w:t>
            </w:r>
          </w:p>
        </w:tc>
        <w:tc>
          <w:tcPr>
            <w:tcW w:w="736" w:type="pct"/>
            <w:tcBorders>
              <w:top w:val="nil"/>
              <w:left w:val="nil"/>
              <w:bottom w:val="nil"/>
              <w:right w:val="nil"/>
            </w:tcBorders>
            <w:shd w:val="clear" w:color="auto" w:fill="auto"/>
            <w:vAlign w:val="bottom"/>
          </w:tcPr>
          <w:p w14:paraId="644A7E00" w14:textId="0366D180" w:rsidR="00FF627D" w:rsidRPr="00297E92" w:rsidRDefault="00D436EB" w:rsidP="00BE7FAF">
            <w:pPr>
              <w:jc w:val="right"/>
              <w:rPr>
                <w:rFonts w:cs="Arial"/>
                <w:i/>
                <w:sz w:val="15"/>
                <w:szCs w:val="15"/>
              </w:rPr>
            </w:pPr>
            <w:r>
              <w:rPr>
                <w:rFonts w:cs="Arial"/>
                <w:i/>
                <w:sz w:val="15"/>
                <w:szCs w:val="15"/>
              </w:rPr>
              <w:t>-</w:t>
            </w:r>
          </w:p>
        </w:tc>
        <w:tc>
          <w:tcPr>
            <w:tcW w:w="735" w:type="pct"/>
            <w:tcBorders>
              <w:top w:val="nil"/>
              <w:left w:val="nil"/>
              <w:bottom w:val="nil"/>
              <w:right w:val="nil"/>
            </w:tcBorders>
            <w:shd w:val="clear" w:color="auto" w:fill="auto"/>
            <w:vAlign w:val="bottom"/>
          </w:tcPr>
          <w:p w14:paraId="18D0A456" w14:textId="1A7FC04B" w:rsidR="00FF627D" w:rsidRPr="00297E92" w:rsidRDefault="001A7662">
            <w:pPr>
              <w:jc w:val="right"/>
              <w:rPr>
                <w:rFonts w:cs="Arial"/>
                <w:i/>
                <w:sz w:val="15"/>
                <w:szCs w:val="15"/>
              </w:rPr>
            </w:pPr>
            <w:r>
              <w:rPr>
                <w:rFonts w:cs="Arial"/>
                <w:i/>
                <w:sz w:val="15"/>
                <w:szCs w:val="15"/>
              </w:rPr>
              <w:t>4 452 2</w:t>
            </w:r>
            <w:r w:rsidR="002C612A">
              <w:rPr>
                <w:rFonts w:cs="Arial"/>
                <w:i/>
                <w:sz w:val="15"/>
                <w:szCs w:val="15"/>
              </w:rPr>
              <w:t>7</w:t>
            </w:r>
            <w:r>
              <w:rPr>
                <w:rFonts w:cs="Arial"/>
                <w:i/>
                <w:sz w:val="15"/>
                <w:szCs w:val="15"/>
              </w:rPr>
              <w:t>2</w:t>
            </w:r>
          </w:p>
        </w:tc>
        <w:tc>
          <w:tcPr>
            <w:tcW w:w="736" w:type="pct"/>
            <w:tcBorders>
              <w:top w:val="nil"/>
              <w:left w:val="nil"/>
              <w:bottom w:val="nil"/>
              <w:right w:val="nil"/>
            </w:tcBorders>
            <w:shd w:val="clear" w:color="auto" w:fill="auto"/>
            <w:vAlign w:val="bottom"/>
          </w:tcPr>
          <w:p w14:paraId="173D4505" w14:textId="3200B7D7" w:rsidR="00FF627D" w:rsidRPr="00297E92" w:rsidRDefault="001A7662" w:rsidP="00BE7FAF">
            <w:pPr>
              <w:jc w:val="right"/>
              <w:rPr>
                <w:rFonts w:cs="Arial"/>
                <w:i/>
                <w:sz w:val="15"/>
                <w:szCs w:val="15"/>
              </w:rPr>
            </w:pPr>
            <w:r>
              <w:rPr>
                <w:rFonts w:cs="Arial"/>
                <w:i/>
                <w:sz w:val="15"/>
                <w:szCs w:val="15"/>
              </w:rPr>
              <w:t>15 234 218</w:t>
            </w:r>
          </w:p>
        </w:tc>
        <w:tc>
          <w:tcPr>
            <w:tcW w:w="735" w:type="pct"/>
            <w:tcBorders>
              <w:top w:val="nil"/>
              <w:left w:val="nil"/>
              <w:bottom w:val="nil"/>
              <w:right w:val="nil"/>
            </w:tcBorders>
            <w:shd w:val="clear" w:color="auto" w:fill="auto"/>
            <w:vAlign w:val="bottom"/>
          </w:tcPr>
          <w:p w14:paraId="248D9920" w14:textId="60998E97" w:rsidR="00FF627D" w:rsidRPr="00297E92" w:rsidRDefault="00D436EB" w:rsidP="00BE7FAF">
            <w:pPr>
              <w:jc w:val="right"/>
              <w:rPr>
                <w:rFonts w:cs="Arial"/>
                <w:i/>
                <w:sz w:val="15"/>
                <w:szCs w:val="15"/>
              </w:rPr>
            </w:pPr>
            <w:r>
              <w:rPr>
                <w:i/>
                <w:sz w:val="15"/>
                <w:szCs w:val="15"/>
              </w:rPr>
              <w:t>-</w:t>
            </w:r>
          </w:p>
        </w:tc>
      </w:tr>
      <w:tr w:rsidR="00FF627D" w:rsidRPr="00297E92" w14:paraId="67E07A20" w14:textId="77777777" w:rsidTr="00207721">
        <w:tc>
          <w:tcPr>
            <w:tcW w:w="1323" w:type="pct"/>
            <w:tcBorders>
              <w:top w:val="nil"/>
              <w:left w:val="nil"/>
              <w:bottom w:val="nil"/>
              <w:right w:val="nil"/>
            </w:tcBorders>
            <w:shd w:val="clear" w:color="auto" w:fill="auto"/>
            <w:vAlign w:val="center"/>
          </w:tcPr>
          <w:p w14:paraId="6F08C85D" w14:textId="77777777" w:rsidR="00FF627D" w:rsidRPr="00297E92" w:rsidRDefault="00FF627D" w:rsidP="00BE7FAF">
            <w:pPr>
              <w:ind w:left="176" w:hanging="176"/>
              <w:jc w:val="left"/>
              <w:rPr>
                <w:rFonts w:cs="Arial"/>
                <w:bCs/>
                <w:i/>
                <w:sz w:val="15"/>
                <w:szCs w:val="15"/>
              </w:rPr>
            </w:pPr>
          </w:p>
        </w:tc>
        <w:tc>
          <w:tcPr>
            <w:tcW w:w="735" w:type="pct"/>
            <w:tcBorders>
              <w:top w:val="nil"/>
              <w:left w:val="nil"/>
              <w:bottom w:val="nil"/>
              <w:right w:val="nil"/>
            </w:tcBorders>
            <w:shd w:val="clear" w:color="auto" w:fill="auto"/>
            <w:vAlign w:val="bottom"/>
          </w:tcPr>
          <w:p w14:paraId="3EFB816F" w14:textId="7E002EBD" w:rsidR="00FF627D" w:rsidRPr="00297E92" w:rsidRDefault="001A7662" w:rsidP="00BE7FAF">
            <w:pPr>
              <w:jc w:val="center"/>
              <w:rPr>
                <w:i/>
                <w:sz w:val="15"/>
                <w:szCs w:val="15"/>
              </w:rPr>
            </w:pPr>
            <w:r>
              <w:rPr>
                <w:i/>
                <w:sz w:val="15"/>
                <w:szCs w:val="15"/>
              </w:rPr>
              <w:t>2</w:t>
            </w:r>
          </w:p>
        </w:tc>
        <w:tc>
          <w:tcPr>
            <w:tcW w:w="736" w:type="pct"/>
            <w:tcBorders>
              <w:top w:val="nil"/>
              <w:left w:val="nil"/>
              <w:bottom w:val="nil"/>
              <w:right w:val="nil"/>
            </w:tcBorders>
            <w:shd w:val="clear" w:color="auto" w:fill="auto"/>
            <w:vAlign w:val="bottom"/>
          </w:tcPr>
          <w:p w14:paraId="51A15DA8" w14:textId="680DFA79" w:rsidR="00FF627D" w:rsidRPr="00297E92" w:rsidRDefault="001A7662" w:rsidP="00BE7FAF">
            <w:pPr>
              <w:jc w:val="right"/>
              <w:rPr>
                <w:rFonts w:cs="Arial"/>
                <w:i/>
                <w:sz w:val="15"/>
                <w:szCs w:val="15"/>
              </w:rPr>
            </w:pPr>
            <w:r>
              <w:rPr>
                <w:rFonts w:cs="Arial"/>
                <w:i/>
                <w:sz w:val="15"/>
                <w:szCs w:val="15"/>
              </w:rPr>
              <w:t>2 899 290</w:t>
            </w:r>
          </w:p>
        </w:tc>
        <w:tc>
          <w:tcPr>
            <w:tcW w:w="735" w:type="pct"/>
            <w:tcBorders>
              <w:top w:val="nil"/>
              <w:left w:val="nil"/>
              <w:bottom w:val="nil"/>
              <w:right w:val="nil"/>
            </w:tcBorders>
            <w:shd w:val="clear" w:color="auto" w:fill="auto"/>
            <w:vAlign w:val="bottom"/>
          </w:tcPr>
          <w:p w14:paraId="3692EA2C" w14:textId="3A8DF2DE" w:rsidR="00FF627D" w:rsidRPr="00297E92" w:rsidRDefault="00D436EB" w:rsidP="0053103C">
            <w:pPr>
              <w:jc w:val="right"/>
              <w:rPr>
                <w:rFonts w:cs="Arial"/>
                <w:i/>
                <w:sz w:val="15"/>
                <w:szCs w:val="15"/>
              </w:rPr>
            </w:pPr>
            <w:r>
              <w:rPr>
                <w:rFonts w:cs="Arial"/>
                <w:i/>
                <w:sz w:val="15"/>
                <w:szCs w:val="15"/>
              </w:rPr>
              <w:t>-</w:t>
            </w:r>
          </w:p>
        </w:tc>
        <w:tc>
          <w:tcPr>
            <w:tcW w:w="736" w:type="pct"/>
            <w:tcBorders>
              <w:top w:val="nil"/>
              <w:left w:val="nil"/>
              <w:bottom w:val="nil"/>
              <w:right w:val="nil"/>
            </w:tcBorders>
            <w:shd w:val="clear" w:color="auto" w:fill="auto"/>
            <w:vAlign w:val="bottom"/>
          </w:tcPr>
          <w:p w14:paraId="3D2E624A" w14:textId="167CAA7E" w:rsidR="00FF627D" w:rsidRPr="00297E92" w:rsidRDefault="00D436EB" w:rsidP="0053103C">
            <w:pPr>
              <w:jc w:val="right"/>
              <w:rPr>
                <w:rFonts w:cs="Arial"/>
                <w:i/>
                <w:sz w:val="15"/>
                <w:szCs w:val="15"/>
              </w:rPr>
            </w:pPr>
            <w:r>
              <w:rPr>
                <w:i/>
                <w:sz w:val="15"/>
                <w:szCs w:val="15"/>
              </w:rPr>
              <w:t>-</w:t>
            </w:r>
          </w:p>
        </w:tc>
        <w:tc>
          <w:tcPr>
            <w:tcW w:w="735" w:type="pct"/>
            <w:tcBorders>
              <w:top w:val="nil"/>
              <w:left w:val="nil"/>
              <w:bottom w:val="nil"/>
              <w:right w:val="nil"/>
            </w:tcBorders>
            <w:shd w:val="clear" w:color="auto" w:fill="auto"/>
            <w:vAlign w:val="bottom"/>
          </w:tcPr>
          <w:p w14:paraId="377D9596" w14:textId="47A568A2" w:rsidR="00FF627D" w:rsidRPr="00297E92" w:rsidRDefault="001A7662" w:rsidP="00BE7FAF">
            <w:pPr>
              <w:jc w:val="right"/>
              <w:rPr>
                <w:rFonts w:cs="Arial"/>
                <w:i/>
                <w:sz w:val="15"/>
                <w:szCs w:val="15"/>
              </w:rPr>
            </w:pPr>
            <w:r>
              <w:rPr>
                <w:i/>
                <w:sz w:val="15"/>
                <w:szCs w:val="15"/>
              </w:rPr>
              <w:t>2 010 324</w:t>
            </w:r>
          </w:p>
        </w:tc>
      </w:tr>
      <w:tr w:rsidR="00B0323E" w:rsidRPr="00297E92" w14:paraId="2EFA4375" w14:textId="77777777" w:rsidTr="00207721">
        <w:tc>
          <w:tcPr>
            <w:tcW w:w="1323" w:type="pct"/>
            <w:tcBorders>
              <w:top w:val="nil"/>
              <w:left w:val="nil"/>
              <w:bottom w:val="nil"/>
              <w:right w:val="nil"/>
            </w:tcBorders>
            <w:shd w:val="clear" w:color="auto" w:fill="auto"/>
            <w:vAlign w:val="center"/>
          </w:tcPr>
          <w:p w14:paraId="29BA0747" w14:textId="77777777" w:rsidR="00B0323E" w:rsidRPr="00297E92" w:rsidRDefault="00B0323E" w:rsidP="00BE7FAF">
            <w:pPr>
              <w:ind w:left="176" w:hanging="176"/>
              <w:jc w:val="left"/>
              <w:rPr>
                <w:rFonts w:cs="Arial"/>
                <w:bCs/>
                <w:i/>
                <w:sz w:val="15"/>
                <w:szCs w:val="15"/>
              </w:rPr>
            </w:pPr>
          </w:p>
        </w:tc>
        <w:tc>
          <w:tcPr>
            <w:tcW w:w="735" w:type="pct"/>
            <w:tcBorders>
              <w:top w:val="nil"/>
              <w:left w:val="nil"/>
              <w:bottom w:val="nil"/>
              <w:right w:val="nil"/>
            </w:tcBorders>
            <w:shd w:val="clear" w:color="auto" w:fill="auto"/>
            <w:vAlign w:val="bottom"/>
          </w:tcPr>
          <w:p w14:paraId="75B2101A" w14:textId="2FABE5EB" w:rsidR="00B0323E" w:rsidRDefault="00B0323E" w:rsidP="00BE7FAF">
            <w:pPr>
              <w:jc w:val="center"/>
              <w:rPr>
                <w:i/>
                <w:sz w:val="15"/>
                <w:szCs w:val="15"/>
              </w:rPr>
            </w:pPr>
          </w:p>
          <w:p w14:paraId="60B5E69D" w14:textId="10AE7494" w:rsidR="001A7662" w:rsidRPr="00297E92" w:rsidRDefault="001A7662" w:rsidP="00BE7FAF">
            <w:pPr>
              <w:jc w:val="center"/>
              <w:rPr>
                <w:i/>
                <w:sz w:val="15"/>
                <w:szCs w:val="15"/>
              </w:rPr>
            </w:pPr>
            <w:r>
              <w:rPr>
                <w:i/>
                <w:sz w:val="15"/>
                <w:szCs w:val="15"/>
              </w:rPr>
              <w:t>3</w:t>
            </w:r>
          </w:p>
        </w:tc>
        <w:tc>
          <w:tcPr>
            <w:tcW w:w="736" w:type="pct"/>
            <w:tcBorders>
              <w:top w:val="nil"/>
              <w:left w:val="nil"/>
              <w:bottom w:val="nil"/>
              <w:right w:val="nil"/>
            </w:tcBorders>
            <w:shd w:val="clear" w:color="auto" w:fill="auto"/>
            <w:vAlign w:val="bottom"/>
          </w:tcPr>
          <w:p w14:paraId="3D5CFB3D" w14:textId="70A044C1" w:rsidR="00B0323E" w:rsidRPr="00297E92" w:rsidRDefault="001A7662" w:rsidP="00BE7FAF">
            <w:pPr>
              <w:jc w:val="right"/>
              <w:rPr>
                <w:rFonts w:cs="Arial"/>
                <w:i/>
                <w:sz w:val="15"/>
                <w:szCs w:val="15"/>
              </w:rPr>
            </w:pPr>
            <w:r>
              <w:rPr>
                <w:i/>
                <w:sz w:val="15"/>
                <w:szCs w:val="15"/>
              </w:rPr>
              <w:t>149</w:t>
            </w:r>
            <w:r w:rsidR="00D436EB">
              <w:rPr>
                <w:i/>
                <w:sz w:val="15"/>
                <w:szCs w:val="15"/>
              </w:rPr>
              <w:t> </w:t>
            </w:r>
            <w:r>
              <w:rPr>
                <w:i/>
                <w:sz w:val="15"/>
                <w:szCs w:val="15"/>
              </w:rPr>
              <w:t>237</w:t>
            </w:r>
          </w:p>
        </w:tc>
        <w:tc>
          <w:tcPr>
            <w:tcW w:w="735" w:type="pct"/>
            <w:tcBorders>
              <w:top w:val="nil"/>
              <w:left w:val="nil"/>
              <w:bottom w:val="nil"/>
              <w:right w:val="nil"/>
            </w:tcBorders>
            <w:shd w:val="clear" w:color="auto" w:fill="auto"/>
            <w:vAlign w:val="bottom"/>
          </w:tcPr>
          <w:p w14:paraId="331F23B6" w14:textId="4F7A9EE4" w:rsidR="00B0323E" w:rsidRPr="00297E92" w:rsidRDefault="00D436EB" w:rsidP="00BE7FAF">
            <w:pPr>
              <w:jc w:val="right"/>
              <w:rPr>
                <w:rFonts w:cs="Arial"/>
                <w:i/>
                <w:sz w:val="15"/>
                <w:szCs w:val="15"/>
              </w:rPr>
            </w:pPr>
            <w:r>
              <w:rPr>
                <w:rFonts w:cs="Arial"/>
                <w:i/>
                <w:sz w:val="15"/>
                <w:szCs w:val="15"/>
              </w:rPr>
              <w:t>-</w:t>
            </w:r>
          </w:p>
        </w:tc>
        <w:tc>
          <w:tcPr>
            <w:tcW w:w="736" w:type="pct"/>
            <w:tcBorders>
              <w:top w:val="nil"/>
              <w:left w:val="nil"/>
              <w:bottom w:val="nil"/>
              <w:right w:val="nil"/>
            </w:tcBorders>
            <w:shd w:val="clear" w:color="auto" w:fill="auto"/>
            <w:vAlign w:val="bottom"/>
          </w:tcPr>
          <w:p w14:paraId="4CA9BAB5" w14:textId="2E2E778E" w:rsidR="00B0323E" w:rsidRPr="00297E92" w:rsidRDefault="00D436EB" w:rsidP="00BE7FAF">
            <w:pPr>
              <w:jc w:val="right"/>
              <w:rPr>
                <w:rFonts w:cs="Arial"/>
                <w:i/>
                <w:sz w:val="15"/>
                <w:szCs w:val="15"/>
              </w:rPr>
            </w:pPr>
            <w:r>
              <w:rPr>
                <w:rFonts w:cs="Arial"/>
                <w:i/>
                <w:sz w:val="15"/>
                <w:szCs w:val="15"/>
              </w:rPr>
              <w:t>-</w:t>
            </w:r>
          </w:p>
        </w:tc>
        <w:tc>
          <w:tcPr>
            <w:tcW w:w="735" w:type="pct"/>
            <w:tcBorders>
              <w:top w:val="nil"/>
              <w:left w:val="nil"/>
              <w:bottom w:val="nil"/>
              <w:right w:val="nil"/>
            </w:tcBorders>
            <w:shd w:val="clear" w:color="auto" w:fill="auto"/>
            <w:vAlign w:val="bottom"/>
          </w:tcPr>
          <w:p w14:paraId="266C976F" w14:textId="47AD5D8C" w:rsidR="00B0323E" w:rsidRPr="00297E92" w:rsidRDefault="001A7662" w:rsidP="00BE7FAF">
            <w:pPr>
              <w:jc w:val="right"/>
              <w:rPr>
                <w:rFonts w:cs="Arial"/>
                <w:i/>
                <w:sz w:val="15"/>
                <w:szCs w:val="15"/>
              </w:rPr>
            </w:pPr>
            <w:r>
              <w:rPr>
                <w:i/>
                <w:sz w:val="15"/>
                <w:szCs w:val="15"/>
              </w:rPr>
              <w:t>107</w:t>
            </w:r>
            <w:r w:rsidR="00D436EB">
              <w:rPr>
                <w:i/>
                <w:sz w:val="15"/>
                <w:szCs w:val="15"/>
              </w:rPr>
              <w:t> </w:t>
            </w:r>
            <w:r>
              <w:rPr>
                <w:i/>
                <w:sz w:val="15"/>
                <w:szCs w:val="15"/>
              </w:rPr>
              <w:t>255</w:t>
            </w:r>
          </w:p>
        </w:tc>
      </w:tr>
      <w:tr w:rsidR="001A7662" w:rsidRPr="00297E92" w14:paraId="0EC72453" w14:textId="77777777" w:rsidTr="00207721">
        <w:tc>
          <w:tcPr>
            <w:tcW w:w="1323" w:type="pct"/>
            <w:tcBorders>
              <w:top w:val="nil"/>
              <w:left w:val="nil"/>
              <w:bottom w:val="nil"/>
              <w:right w:val="nil"/>
            </w:tcBorders>
            <w:shd w:val="clear" w:color="auto" w:fill="auto"/>
            <w:vAlign w:val="center"/>
          </w:tcPr>
          <w:p w14:paraId="110C567E" w14:textId="77777777" w:rsidR="001A7662" w:rsidRPr="00297E92" w:rsidRDefault="001A7662" w:rsidP="00BE7FAF">
            <w:pPr>
              <w:ind w:left="176" w:hanging="176"/>
              <w:jc w:val="left"/>
              <w:rPr>
                <w:rFonts w:cs="Arial"/>
                <w:bCs/>
                <w:i/>
                <w:sz w:val="15"/>
                <w:szCs w:val="15"/>
              </w:rPr>
            </w:pPr>
          </w:p>
        </w:tc>
        <w:tc>
          <w:tcPr>
            <w:tcW w:w="735" w:type="pct"/>
            <w:tcBorders>
              <w:top w:val="nil"/>
              <w:left w:val="nil"/>
              <w:bottom w:val="nil"/>
              <w:right w:val="nil"/>
            </w:tcBorders>
            <w:shd w:val="clear" w:color="auto" w:fill="auto"/>
            <w:vAlign w:val="bottom"/>
          </w:tcPr>
          <w:p w14:paraId="215ED400" w14:textId="08C92B0B" w:rsidR="001A7662" w:rsidRPr="00297E92" w:rsidDel="001A7662" w:rsidRDefault="001A7662" w:rsidP="00BE7FAF">
            <w:pPr>
              <w:jc w:val="center"/>
              <w:rPr>
                <w:i/>
                <w:sz w:val="15"/>
                <w:szCs w:val="15"/>
              </w:rPr>
            </w:pPr>
            <w:r>
              <w:rPr>
                <w:i/>
                <w:sz w:val="15"/>
                <w:szCs w:val="15"/>
              </w:rPr>
              <w:t>8</w:t>
            </w:r>
          </w:p>
        </w:tc>
        <w:tc>
          <w:tcPr>
            <w:tcW w:w="736" w:type="pct"/>
            <w:tcBorders>
              <w:top w:val="nil"/>
              <w:left w:val="nil"/>
              <w:bottom w:val="nil"/>
              <w:right w:val="nil"/>
            </w:tcBorders>
            <w:shd w:val="clear" w:color="auto" w:fill="auto"/>
            <w:vAlign w:val="bottom"/>
          </w:tcPr>
          <w:p w14:paraId="4DF7CEA1" w14:textId="4D3E904A" w:rsidR="001A7662" w:rsidRDefault="00D436EB" w:rsidP="00BE7FAF">
            <w:pPr>
              <w:jc w:val="right"/>
              <w:rPr>
                <w:i/>
                <w:sz w:val="15"/>
                <w:szCs w:val="15"/>
              </w:rPr>
            </w:pPr>
            <w:r>
              <w:rPr>
                <w:i/>
                <w:sz w:val="15"/>
                <w:szCs w:val="15"/>
              </w:rPr>
              <w:t>-</w:t>
            </w:r>
          </w:p>
        </w:tc>
        <w:tc>
          <w:tcPr>
            <w:tcW w:w="735" w:type="pct"/>
            <w:tcBorders>
              <w:top w:val="nil"/>
              <w:left w:val="nil"/>
              <w:bottom w:val="nil"/>
              <w:right w:val="nil"/>
            </w:tcBorders>
            <w:shd w:val="clear" w:color="auto" w:fill="auto"/>
            <w:vAlign w:val="bottom"/>
          </w:tcPr>
          <w:p w14:paraId="36BECD08" w14:textId="2ECA7F5B" w:rsidR="001A7662" w:rsidRPr="00297E92" w:rsidDel="00226748" w:rsidRDefault="00D436EB" w:rsidP="00BE7FAF">
            <w:pPr>
              <w:jc w:val="right"/>
              <w:rPr>
                <w:rFonts w:cs="Arial"/>
                <w:i/>
                <w:sz w:val="15"/>
                <w:szCs w:val="15"/>
              </w:rPr>
            </w:pPr>
            <w:r>
              <w:rPr>
                <w:rFonts w:cs="Arial"/>
                <w:i/>
                <w:sz w:val="15"/>
                <w:szCs w:val="15"/>
              </w:rPr>
              <w:t>-</w:t>
            </w:r>
          </w:p>
        </w:tc>
        <w:tc>
          <w:tcPr>
            <w:tcW w:w="736" w:type="pct"/>
            <w:tcBorders>
              <w:top w:val="nil"/>
              <w:left w:val="nil"/>
              <w:bottom w:val="nil"/>
              <w:right w:val="nil"/>
            </w:tcBorders>
            <w:shd w:val="clear" w:color="auto" w:fill="auto"/>
            <w:vAlign w:val="bottom"/>
          </w:tcPr>
          <w:p w14:paraId="50CC7DE1" w14:textId="2547B889" w:rsidR="001A7662" w:rsidRPr="00297E92" w:rsidDel="00226748" w:rsidRDefault="00D436EB" w:rsidP="00BE7FAF">
            <w:pPr>
              <w:jc w:val="right"/>
              <w:rPr>
                <w:rFonts w:cs="Arial"/>
                <w:i/>
                <w:sz w:val="15"/>
                <w:szCs w:val="15"/>
              </w:rPr>
            </w:pPr>
            <w:r>
              <w:rPr>
                <w:rFonts w:cs="Arial"/>
                <w:i/>
                <w:sz w:val="15"/>
                <w:szCs w:val="15"/>
              </w:rPr>
              <w:t>-</w:t>
            </w:r>
          </w:p>
        </w:tc>
        <w:tc>
          <w:tcPr>
            <w:tcW w:w="735" w:type="pct"/>
            <w:tcBorders>
              <w:top w:val="nil"/>
              <w:left w:val="nil"/>
              <w:bottom w:val="nil"/>
              <w:right w:val="nil"/>
            </w:tcBorders>
            <w:shd w:val="clear" w:color="auto" w:fill="auto"/>
            <w:vAlign w:val="bottom"/>
          </w:tcPr>
          <w:p w14:paraId="5005EFA3" w14:textId="288502E3" w:rsidR="001A7662" w:rsidRDefault="001A7662" w:rsidP="00BE7FAF">
            <w:pPr>
              <w:jc w:val="right"/>
              <w:rPr>
                <w:i/>
                <w:sz w:val="15"/>
                <w:szCs w:val="15"/>
              </w:rPr>
            </w:pPr>
            <w:r>
              <w:rPr>
                <w:i/>
                <w:sz w:val="15"/>
                <w:szCs w:val="15"/>
              </w:rPr>
              <w:t>-6 344</w:t>
            </w:r>
          </w:p>
        </w:tc>
      </w:tr>
      <w:tr w:rsidR="001A7662" w:rsidRPr="00297E92" w14:paraId="5507FFF7" w14:textId="77777777" w:rsidTr="00207721">
        <w:tc>
          <w:tcPr>
            <w:tcW w:w="1323" w:type="pct"/>
            <w:tcBorders>
              <w:top w:val="nil"/>
              <w:left w:val="nil"/>
              <w:bottom w:val="nil"/>
              <w:right w:val="nil"/>
            </w:tcBorders>
            <w:shd w:val="clear" w:color="auto" w:fill="auto"/>
            <w:vAlign w:val="center"/>
          </w:tcPr>
          <w:p w14:paraId="43E5CA6A" w14:textId="2EF39A59" w:rsidR="001A7662" w:rsidRPr="00297E92" w:rsidRDefault="001A7662" w:rsidP="00BE7FAF">
            <w:pPr>
              <w:ind w:left="176" w:hanging="176"/>
              <w:jc w:val="left"/>
              <w:rPr>
                <w:rFonts w:cs="Arial"/>
                <w:bCs/>
                <w:i/>
                <w:sz w:val="15"/>
                <w:szCs w:val="15"/>
              </w:rPr>
            </w:pPr>
            <w:r>
              <w:rPr>
                <w:rFonts w:cs="Arial"/>
                <w:bCs/>
                <w:i/>
                <w:sz w:val="15"/>
                <w:szCs w:val="15"/>
              </w:rPr>
              <w:t>Carnibona CZ</w:t>
            </w:r>
          </w:p>
        </w:tc>
        <w:tc>
          <w:tcPr>
            <w:tcW w:w="735" w:type="pct"/>
            <w:tcBorders>
              <w:top w:val="nil"/>
              <w:left w:val="nil"/>
              <w:bottom w:val="nil"/>
              <w:right w:val="nil"/>
            </w:tcBorders>
            <w:shd w:val="clear" w:color="auto" w:fill="auto"/>
            <w:vAlign w:val="bottom"/>
          </w:tcPr>
          <w:p w14:paraId="61932E9B" w14:textId="52750639" w:rsidR="001A7662" w:rsidRDefault="001A7662" w:rsidP="00BE7FAF">
            <w:pPr>
              <w:jc w:val="center"/>
              <w:rPr>
                <w:i/>
                <w:sz w:val="15"/>
                <w:szCs w:val="15"/>
              </w:rPr>
            </w:pPr>
            <w:r>
              <w:rPr>
                <w:i/>
                <w:sz w:val="15"/>
                <w:szCs w:val="15"/>
              </w:rPr>
              <w:t>3</w:t>
            </w:r>
          </w:p>
        </w:tc>
        <w:tc>
          <w:tcPr>
            <w:tcW w:w="736" w:type="pct"/>
            <w:tcBorders>
              <w:top w:val="nil"/>
              <w:left w:val="nil"/>
              <w:bottom w:val="nil"/>
              <w:right w:val="nil"/>
            </w:tcBorders>
            <w:shd w:val="clear" w:color="auto" w:fill="auto"/>
            <w:vAlign w:val="bottom"/>
          </w:tcPr>
          <w:p w14:paraId="666FD1F0" w14:textId="6E7C93E4" w:rsidR="001A7662" w:rsidRDefault="001A7662" w:rsidP="00BE7FAF">
            <w:pPr>
              <w:jc w:val="right"/>
              <w:rPr>
                <w:i/>
                <w:sz w:val="15"/>
                <w:szCs w:val="15"/>
              </w:rPr>
            </w:pPr>
            <w:r>
              <w:rPr>
                <w:i/>
                <w:sz w:val="15"/>
                <w:szCs w:val="15"/>
              </w:rPr>
              <w:t>14 377</w:t>
            </w:r>
          </w:p>
        </w:tc>
        <w:tc>
          <w:tcPr>
            <w:tcW w:w="735" w:type="pct"/>
            <w:tcBorders>
              <w:top w:val="nil"/>
              <w:left w:val="nil"/>
              <w:bottom w:val="nil"/>
              <w:right w:val="nil"/>
            </w:tcBorders>
            <w:shd w:val="clear" w:color="auto" w:fill="auto"/>
            <w:vAlign w:val="bottom"/>
          </w:tcPr>
          <w:p w14:paraId="6AD5D806" w14:textId="29849E67" w:rsidR="001A7662" w:rsidRPr="00297E92" w:rsidDel="00226748" w:rsidRDefault="00D436EB" w:rsidP="00BE7FAF">
            <w:pPr>
              <w:jc w:val="right"/>
              <w:rPr>
                <w:rFonts w:cs="Arial"/>
                <w:i/>
                <w:sz w:val="15"/>
                <w:szCs w:val="15"/>
              </w:rPr>
            </w:pPr>
            <w:r>
              <w:rPr>
                <w:rFonts w:cs="Arial"/>
                <w:i/>
                <w:sz w:val="15"/>
                <w:szCs w:val="15"/>
              </w:rPr>
              <w:t>-</w:t>
            </w:r>
          </w:p>
        </w:tc>
        <w:tc>
          <w:tcPr>
            <w:tcW w:w="736" w:type="pct"/>
            <w:tcBorders>
              <w:top w:val="nil"/>
              <w:left w:val="nil"/>
              <w:bottom w:val="nil"/>
              <w:right w:val="nil"/>
            </w:tcBorders>
            <w:shd w:val="clear" w:color="auto" w:fill="auto"/>
            <w:vAlign w:val="bottom"/>
          </w:tcPr>
          <w:p w14:paraId="28CD5757" w14:textId="4B7F2ED2" w:rsidR="001A7662" w:rsidRPr="00297E92" w:rsidDel="00226748" w:rsidRDefault="00D436EB" w:rsidP="00BE7FAF">
            <w:pPr>
              <w:jc w:val="right"/>
              <w:rPr>
                <w:rFonts w:cs="Arial"/>
                <w:i/>
                <w:sz w:val="15"/>
                <w:szCs w:val="15"/>
              </w:rPr>
            </w:pPr>
            <w:r>
              <w:rPr>
                <w:rFonts w:cs="Arial"/>
                <w:i/>
                <w:sz w:val="15"/>
                <w:szCs w:val="15"/>
              </w:rPr>
              <w:t>-</w:t>
            </w:r>
          </w:p>
        </w:tc>
        <w:tc>
          <w:tcPr>
            <w:tcW w:w="735" w:type="pct"/>
            <w:tcBorders>
              <w:top w:val="nil"/>
              <w:left w:val="nil"/>
              <w:bottom w:val="nil"/>
              <w:right w:val="nil"/>
            </w:tcBorders>
            <w:shd w:val="clear" w:color="auto" w:fill="auto"/>
            <w:vAlign w:val="bottom"/>
          </w:tcPr>
          <w:p w14:paraId="689C7381" w14:textId="433EEF16" w:rsidR="001A7662" w:rsidRDefault="00D436EB" w:rsidP="00BE7FAF">
            <w:pPr>
              <w:jc w:val="right"/>
              <w:rPr>
                <w:i/>
                <w:sz w:val="15"/>
                <w:szCs w:val="15"/>
              </w:rPr>
            </w:pPr>
            <w:r>
              <w:rPr>
                <w:i/>
                <w:sz w:val="15"/>
                <w:szCs w:val="15"/>
              </w:rPr>
              <w:t>-</w:t>
            </w:r>
          </w:p>
        </w:tc>
      </w:tr>
      <w:tr w:rsidR="001A7662" w:rsidRPr="00297E92" w14:paraId="6CAAF4B8" w14:textId="77777777" w:rsidTr="00207721">
        <w:tc>
          <w:tcPr>
            <w:tcW w:w="1323" w:type="pct"/>
            <w:tcBorders>
              <w:top w:val="nil"/>
              <w:left w:val="nil"/>
              <w:bottom w:val="nil"/>
              <w:right w:val="nil"/>
            </w:tcBorders>
            <w:shd w:val="clear" w:color="auto" w:fill="auto"/>
            <w:vAlign w:val="center"/>
          </w:tcPr>
          <w:p w14:paraId="17DADAAA" w14:textId="77777777" w:rsidR="001A7662" w:rsidRPr="00297E92" w:rsidRDefault="001A7662" w:rsidP="00BE7FAF">
            <w:pPr>
              <w:ind w:left="176" w:hanging="176"/>
              <w:jc w:val="left"/>
              <w:rPr>
                <w:rFonts w:cs="Arial"/>
                <w:bCs/>
                <w:i/>
                <w:sz w:val="15"/>
                <w:szCs w:val="15"/>
              </w:rPr>
            </w:pPr>
          </w:p>
        </w:tc>
        <w:tc>
          <w:tcPr>
            <w:tcW w:w="735" w:type="pct"/>
            <w:tcBorders>
              <w:top w:val="nil"/>
              <w:left w:val="nil"/>
              <w:bottom w:val="nil"/>
              <w:right w:val="nil"/>
            </w:tcBorders>
            <w:shd w:val="clear" w:color="auto" w:fill="auto"/>
            <w:vAlign w:val="bottom"/>
          </w:tcPr>
          <w:p w14:paraId="42037184" w14:textId="3C429434" w:rsidR="001A7662" w:rsidRDefault="001A7662" w:rsidP="00BE7FAF">
            <w:pPr>
              <w:jc w:val="center"/>
              <w:rPr>
                <w:i/>
                <w:sz w:val="15"/>
                <w:szCs w:val="15"/>
              </w:rPr>
            </w:pPr>
            <w:r>
              <w:rPr>
                <w:i/>
                <w:sz w:val="15"/>
                <w:szCs w:val="15"/>
              </w:rPr>
              <w:t>5</w:t>
            </w:r>
          </w:p>
        </w:tc>
        <w:tc>
          <w:tcPr>
            <w:tcW w:w="736" w:type="pct"/>
            <w:tcBorders>
              <w:top w:val="nil"/>
              <w:left w:val="nil"/>
              <w:bottom w:val="nil"/>
              <w:right w:val="nil"/>
            </w:tcBorders>
            <w:shd w:val="clear" w:color="auto" w:fill="auto"/>
            <w:vAlign w:val="bottom"/>
          </w:tcPr>
          <w:p w14:paraId="1926B2EA" w14:textId="613C6AD3" w:rsidR="001A7662" w:rsidRDefault="001A7662" w:rsidP="00BE7FAF">
            <w:pPr>
              <w:jc w:val="right"/>
              <w:rPr>
                <w:i/>
                <w:sz w:val="15"/>
                <w:szCs w:val="15"/>
              </w:rPr>
            </w:pPr>
            <w:r>
              <w:rPr>
                <w:i/>
                <w:sz w:val="15"/>
                <w:szCs w:val="15"/>
              </w:rPr>
              <w:t>5 000</w:t>
            </w:r>
          </w:p>
        </w:tc>
        <w:tc>
          <w:tcPr>
            <w:tcW w:w="735" w:type="pct"/>
            <w:tcBorders>
              <w:top w:val="nil"/>
              <w:left w:val="nil"/>
              <w:bottom w:val="nil"/>
              <w:right w:val="nil"/>
            </w:tcBorders>
            <w:shd w:val="clear" w:color="auto" w:fill="auto"/>
            <w:vAlign w:val="bottom"/>
          </w:tcPr>
          <w:p w14:paraId="7CAA8C4D" w14:textId="5FBD8ED0" w:rsidR="001A7662" w:rsidRPr="00297E92" w:rsidDel="00226748" w:rsidRDefault="00D436EB" w:rsidP="00BE7FAF">
            <w:pPr>
              <w:jc w:val="right"/>
              <w:rPr>
                <w:rFonts w:cs="Arial"/>
                <w:i/>
                <w:sz w:val="15"/>
                <w:szCs w:val="15"/>
              </w:rPr>
            </w:pPr>
            <w:r>
              <w:rPr>
                <w:rFonts w:cs="Arial"/>
                <w:i/>
                <w:sz w:val="15"/>
                <w:szCs w:val="15"/>
              </w:rPr>
              <w:t>-</w:t>
            </w:r>
          </w:p>
        </w:tc>
        <w:tc>
          <w:tcPr>
            <w:tcW w:w="736" w:type="pct"/>
            <w:tcBorders>
              <w:top w:val="nil"/>
              <w:left w:val="nil"/>
              <w:bottom w:val="nil"/>
              <w:right w:val="nil"/>
            </w:tcBorders>
            <w:shd w:val="clear" w:color="auto" w:fill="auto"/>
            <w:vAlign w:val="bottom"/>
          </w:tcPr>
          <w:p w14:paraId="35D5693F" w14:textId="6933F9F7" w:rsidR="001A7662" w:rsidRPr="00297E92" w:rsidDel="00226748" w:rsidRDefault="00D436EB" w:rsidP="00BE7FAF">
            <w:pPr>
              <w:jc w:val="right"/>
              <w:rPr>
                <w:rFonts w:cs="Arial"/>
                <w:i/>
                <w:sz w:val="15"/>
                <w:szCs w:val="15"/>
              </w:rPr>
            </w:pPr>
            <w:r>
              <w:rPr>
                <w:rFonts w:cs="Arial"/>
                <w:i/>
                <w:sz w:val="15"/>
                <w:szCs w:val="15"/>
              </w:rPr>
              <w:t>-</w:t>
            </w:r>
          </w:p>
        </w:tc>
        <w:tc>
          <w:tcPr>
            <w:tcW w:w="735" w:type="pct"/>
            <w:tcBorders>
              <w:top w:val="nil"/>
              <w:left w:val="nil"/>
              <w:bottom w:val="nil"/>
              <w:right w:val="nil"/>
            </w:tcBorders>
            <w:shd w:val="clear" w:color="auto" w:fill="auto"/>
            <w:vAlign w:val="bottom"/>
          </w:tcPr>
          <w:p w14:paraId="573378B7" w14:textId="6066FCF3" w:rsidR="001A7662" w:rsidRDefault="00D436EB" w:rsidP="00BE7FAF">
            <w:pPr>
              <w:jc w:val="right"/>
              <w:rPr>
                <w:i/>
                <w:sz w:val="15"/>
                <w:szCs w:val="15"/>
              </w:rPr>
            </w:pPr>
            <w:r>
              <w:rPr>
                <w:i/>
                <w:sz w:val="15"/>
                <w:szCs w:val="15"/>
              </w:rPr>
              <w:t>-</w:t>
            </w:r>
          </w:p>
        </w:tc>
      </w:tr>
      <w:tr w:rsidR="001A7662" w:rsidRPr="00297E92" w14:paraId="6A231629" w14:textId="77777777" w:rsidTr="00207721">
        <w:tc>
          <w:tcPr>
            <w:tcW w:w="1323" w:type="pct"/>
            <w:tcBorders>
              <w:top w:val="nil"/>
              <w:left w:val="nil"/>
              <w:bottom w:val="nil"/>
              <w:right w:val="nil"/>
            </w:tcBorders>
            <w:shd w:val="clear" w:color="auto" w:fill="auto"/>
            <w:vAlign w:val="center"/>
          </w:tcPr>
          <w:p w14:paraId="70E7E0E5" w14:textId="77777777" w:rsidR="001A7662" w:rsidRPr="00297E92" w:rsidRDefault="001A7662" w:rsidP="00BE7FAF">
            <w:pPr>
              <w:ind w:left="176" w:hanging="176"/>
              <w:jc w:val="left"/>
              <w:rPr>
                <w:rFonts w:cs="Arial"/>
                <w:bCs/>
                <w:i/>
                <w:sz w:val="15"/>
                <w:szCs w:val="15"/>
              </w:rPr>
            </w:pPr>
          </w:p>
        </w:tc>
        <w:tc>
          <w:tcPr>
            <w:tcW w:w="735" w:type="pct"/>
            <w:tcBorders>
              <w:top w:val="nil"/>
              <w:left w:val="nil"/>
              <w:bottom w:val="nil"/>
              <w:right w:val="nil"/>
            </w:tcBorders>
            <w:shd w:val="clear" w:color="auto" w:fill="auto"/>
            <w:vAlign w:val="bottom"/>
          </w:tcPr>
          <w:p w14:paraId="0AABA6C2" w14:textId="4E3C3C85" w:rsidR="001A7662" w:rsidRPr="00297E92" w:rsidDel="001A7662" w:rsidRDefault="001A7662" w:rsidP="00BE7FAF">
            <w:pPr>
              <w:jc w:val="center"/>
              <w:rPr>
                <w:i/>
                <w:sz w:val="15"/>
                <w:szCs w:val="15"/>
              </w:rPr>
            </w:pPr>
            <w:r>
              <w:rPr>
                <w:i/>
                <w:sz w:val="15"/>
                <w:szCs w:val="15"/>
              </w:rPr>
              <w:t>11</w:t>
            </w:r>
          </w:p>
        </w:tc>
        <w:tc>
          <w:tcPr>
            <w:tcW w:w="736" w:type="pct"/>
            <w:tcBorders>
              <w:top w:val="nil"/>
              <w:left w:val="nil"/>
              <w:bottom w:val="nil"/>
              <w:right w:val="nil"/>
            </w:tcBorders>
            <w:shd w:val="clear" w:color="auto" w:fill="auto"/>
            <w:vAlign w:val="bottom"/>
          </w:tcPr>
          <w:p w14:paraId="762913CD" w14:textId="1AEFC2D0" w:rsidR="001A7662" w:rsidRPr="00297E92" w:rsidDel="00226748" w:rsidRDefault="001A7662">
            <w:pPr>
              <w:jc w:val="right"/>
              <w:rPr>
                <w:i/>
                <w:sz w:val="15"/>
                <w:szCs w:val="15"/>
              </w:rPr>
            </w:pPr>
            <w:r>
              <w:rPr>
                <w:i/>
                <w:sz w:val="15"/>
                <w:szCs w:val="15"/>
              </w:rPr>
              <w:t>7 885</w:t>
            </w:r>
          </w:p>
        </w:tc>
        <w:tc>
          <w:tcPr>
            <w:tcW w:w="735" w:type="pct"/>
            <w:tcBorders>
              <w:top w:val="nil"/>
              <w:left w:val="nil"/>
              <w:bottom w:val="nil"/>
              <w:right w:val="nil"/>
            </w:tcBorders>
            <w:shd w:val="clear" w:color="auto" w:fill="auto"/>
            <w:vAlign w:val="bottom"/>
          </w:tcPr>
          <w:p w14:paraId="20E98993" w14:textId="061CA0A6" w:rsidR="001A7662" w:rsidRPr="00297E92" w:rsidDel="00226748" w:rsidRDefault="00D436EB" w:rsidP="00BE7FAF">
            <w:pPr>
              <w:jc w:val="right"/>
              <w:rPr>
                <w:rFonts w:cs="Arial"/>
                <w:i/>
                <w:sz w:val="15"/>
                <w:szCs w:val="15"/>
              </w:rPr>
            </w:pPr>
            <w:r>
              <w:rPr>
                <w:rFonts w:cs="Arial"/>
                <w:i/>
                <w:sz w:val="15"/>
                <w:szCs w:val="15"/>
              </w:rPr>
              <w:t>-</w:t>
            </w:r>
          </w:p>
        </w:tc>
        <w:tc>
          <w:tcPr>
            <w:tcW w:w="736" w:type="pct"/>
            <w:tcBorders>
              <w:top w:val="nil"/>
              <w:left w:val="nil"/>
              <w:bottom w:val="nil"/>
              <w:right w:val="nil"/>
            </w:tcBorders>
            <w:shd w:val="clear" w:color="auto" w:fill="auto"/>
            <w:vAlign w:val="bottom"/>
          </w:tcPr>
          <w:p w14:paraId="3A4F87AC" w14:textId="0A09641B" w:rsidR="001A7662" w:rsidRPr="00297E92" w:rsidDel="00226748" w:rsidRDefault="00D436EB" w:rsidP="00BE7FAF">
            <w:pPr>
              <w:jc w:val="right"/>
              <w:rPr>
                <w:rFonts w:cs="Arial"/>
                <w:i/>
                <w:sz w:val="15"/>
                <w:szCs w:val="15"/>
              </w:rPr>
            </w:pPr>
            <w:r>
              <w:rPr>
                <w:rFonts w:cs="Arial"/>
                <w:i/>
                <w:sz w:val="15"/>
                <w:szCs w:val="15"/>
              </w:rPr>
              <w:t>-</w:t>
            </w:r>
          </w:p>
        </w:tc>
        <w:tc>
          <w:tcPr>
            <w:tcW w:w="735" w:type="pct"/>
            <w:tcBorders>
              <w:top w:val="nil"/>
              <w:left w:val="nil"/>
              <w:bottom w:val="nil"/>
              <w:right w:val="nil"/>
            </w:tcBorders>
            <w:shd w:val="clear" w:color="auto" w:fill="auto"/>
            <w:vAlign w:val="bottom"/>
          </w:tcPr>
          <w:p w14:paraId="18149EF7" w14:textId="6A02EDF0" w:rsidR="001A7662" w:rsidRPr="00297E92" w:rsidDel="00226748" w:rsidRDefault="00D436EB" w:rsidP="00BE7FAF">
            <w:pPr>
              <w:jc w:val="right"/>
              <w:rPr>
                <w:i/>
                <w:sz w:val="15"/>
                <w:szCs w:val="15"/>
              </w:rPr>
            </w:pPr>
            <w:r>
              <w:rPr>
                <w:i/>
                <w:sz w:val="15"/>
                <w:szCs w:val="15"/>
              </w:rPr>
              <w:t>-</w:t>
            </w:r>
          </w:p>
        </w:tc>
      </w:tr>
      <w:tr w:rsidR="001A7662" w:rsidRPr="00297E92" w14:paraId="7F3FD0DA" w14:textId="77777777" w:rsidTr="00207721">
        <w:tc>
          <w:tcPr>
            <w:tcW w:w="1323" w:type="pct"/>
            <w:tcBorders>
              <w:top w:val="nil"/>
              <w:left w:val="nil"/>
              <w:bottom w:val="nil"/>
              <w:right w:val="nil"/>
            </w:tcBorders>
            <w:shd w:val="clear" w:color="auto" w:fill="auto"/>
            <w:vAlign w:val="center"/>
          </w:tcPr>
          <w:p w14:paraId="7E6D6397" w14:textId="77777777" w:rsidR="001A7662" w:rsidRPr="00297E92" w:rsidRDefault="001A7662" w:rsidP="00BE7FAF">
            <w:pPr>
              <w:ind w:left="176" w:hanging="176"/>
              <w:jc w:val="left"/>
              <w:rPr>
                <w:rFonts w:cs="Arial"/>
                <w:bCs/>
                <w:i/>
                <w:sz w:val="15"/>
                <w:szCs w:val="15"/>
              </w:rPr>
            </w:pPr>
          </w:p>
        </w:tc>
        <w:tc>
          <w:tcPr>
            <w:tcW w:w="735" w:type="pct"/>
            <w:tcBorders>
              <w:top w:val="nil"/>
              <w:left w:val="nil"/>
              <w:bottom w:val="nil"/>
              <w:right w:val="nil"/>
            </w:tcBorders>
            <w:shd w:val="clear" w:color="auto" w:fill="auto"/>
            <w:vAlign w:val="bottom"/>
          </w:tcPr>
          <w:p w14:paraId="45928C5E" w14:textId="77777777" w:rsidR="001A7662" w:rsidRPr="00297E92" w:rsidDel="001A7662" w:rsidRDefault="001A7662" w:rsidP="00BE7FAF">
            <w:pPr>
              <w:jc w:val="center"/>
              <w:rPr>
                <w:i/>
                <w:sz w:val="15"/>
                <w:szCs w:val="15"/>
              </w:rPr>
            </w:pPr>
          </w:p>
        </w:tc>
        <w:tc>
          <w:tcPr>
            <w:tcW w:w="736" w:type="pct"/>
            <w:tcBorders>
              <w:top w:val="nil"/>
              <w:left w:val="nil"/>
              <w:bottom w:val="nil"/>
              <w:right w:val="nil"/>
            </w:tcBorders>
            <w:shd w:val="clear" w:color="auto" w:fill="auto"/>
            <w:vAlign w:val="bottom"/>
          </w:tcPr>
          <w:p w14:paraId="221FDD5F" w14:textId="77777777" w:rsidR="001A7662" w:rsidRPr="00297E92" w:rsidDel="00226748" w:rsidRDefault="001A7662" w:rsidP="00BE7FAF">
            <w:pPr>
              <w:jc w:val="right"/>
              <w:rPr>
                <w:i/>
                <w:sz w:val="15"/>
                <w:szCs w:val="15"/>
              </w:rPr>
            </w:pPr>
          </w:p>
        </w:tc>
        <w:tc>
          <w:tcPr>
            <w:tcW w:w="735" w:type="pct"/>
            <w:tcBorders>
              <w:top w:val="nil"/>
              <w:left w:val="nil"/>
              <w:bottom w:val="nil"/>
              <w:right w:val="nil"/>
            </w:tcBorders>
            <w:shd w:val="clear" w:color="auto" w:fill="auto"/>
            <w:vAlign w:val="bottom"/>
          </w:tcPr>
          <w:p w14:paraId="3B7C5C94" w14:textId="77777777" w:rsidR="001A7662" w:rsidRPr="00297E92" w:rsidDel="00226748" w:rsidRDefault="001A7662" w:rsidP="00BE7FAF">
            <w:pPr>
              <w:jc w:val="right"/>
              <w:rPr>
                <w:rFonts w:cs="Arial"/>
                <w:i/>
                <w:sz w:val="15"/>
                <w:szCs w:val="15"/>
              </w:rPr>
            </w:pPr>
          </w:p>
        </w:tc>
        <w:tc>
          <w:tcPr>
            <w:tcW w:w="736" w:type="pct"/>
            <w:tcBorders>
              <w:top w:val="nil"/>
              <w:left w:val="nil"/>
              <w:bottom w:val="nil"/>
              <w:right w:val="nil"/>
            </w:tcBorders>
            <w:shd w:val="clear" w:color="auto" w:fill="auto"/>
            <w:vAlign w:val="bottom"/>
          </w:tcPr>
          <w:p w14:paraId="2CF87627" w14:textId="77777777" w:rsidR="001A7662" w:rsidRPr="00297E92" w:rsidDel="00226748" w:rsidRDefault="001A7662" w:rsidP="00BE7FAF">
            <w:pPr>
              <w:jc w:val="right"/>
              <w:rPr>
                <w:rFonts w:cs="Arial"/>
                <w:i/>
                <w:sz w:val="15"/>
                <w:szCs w:val="15"/>
              </w:rPr>
            </w:pPr>
          </w:p>
        </w:tc>
        <w:tc>
          <w:tcPr>
            <w:tcW w:w="735" w:type="pct"/>
            <w:tcBorders>
              <w:top w:val="nil"/>
              <w:left w:val="nil"/>
              <w:bottom w:val="nil"/>
              <w:right w:val="nil"/>
            </w:tcBorders>
            <w:shd w:val="clear" w:color="auto" w:fill="auto"/>
            <w:vAlign w:val="bottom"/>
          </w:tcPr>
          <w:p w14:paraId="52D98E95" w14:textId="77777777" w:rsidR="001A7662" w:rsidRPr="00297E92" w:rsidDel="00226748" w:rsidRDefault="001A7662" w:rsidP="00BE7FAF">
            <w:pPr>
              <w:jc w:val="right"/>
              <w:rPr>
                <w:i/>
                <w:sz w:val="15"/>
                <w:szCs w:val="15"/>
              </w:rPr>
            </w:pPr>
          </w:p>
        </w:tc>
      </w:tr>
      <w:tr w:rsidR="00FC6AF9" w:rsidRPr="00297E92" w14:paraId="540BEA82" w14:textId="77777777" w:rsidTr="00207721">
        <w:tc>
          <w:tcPr>
            <w:tcW w:w="1323" w:type="pct"/>
            <w:tcBorders>
              <w:top w:val="dotted" w:sz="4" w:space="0" w:color="auto"/>
              <w:left w:val="nil"/>
              <w:bottom w:val="nil"/>
              <w:right w:val="nil"/>
            </w:tcBorders>
            <w:shd w:val="clear" w:color="auto" w:fill="auto"/>
            <w:noWrap/>
            <w:vAlign w:val="bottom"/>
            <w:hideMark/>
          </w:tcPr>
          <w:p w14:paraId="3A152E75" w14:textId="77777777" w:rsidR="00FC6AF9" w:rsidRPr="00297E92" w:rsidRDefault="00FC6AF9" w:rsidP="00BE7FAF">
            <w:pPr>
              <w:ind w:left="176" w:hanging="176"/>
              <w:jc w:val="left"/>
              <w:rPr>
                <w:rFonts w:cs="Arial"/>
                <w:bCs/>
                <w:sz w:val="15"/>
                <w:szCs w:val="15"/>
              </w:rPr>
            </w:pPr>
            <w:r w:rsidRPr="00297E92">
              <w:rPr>
                <w:rFonts w:cs="Arial"/>
                <w:bCs/>
                <w:sz w:val="15"/>
                <w:szCs w:val="15"/>
              </w:rPr>
              <w:t>Spoločná účtovná jednotka</w:t>
            </w:r>
          </w:p>
        </w:tc>
        <w:tc>
          <w:tcPr>
            <w:tcW w:w="735" w:type="pct"/>
            <w:tcBorders>
              <w:top w:val="dotted" w:sz="4" w:space="0" w:color="auto"/>
              <w:left w:val="nil"/>
              <w:bottom w:val="nil"/>
              <w:right w:val="nil"/>
            </w:tcBorders>
            <w:shd w:val="clear" w:color="auto" w:fill="auto"/>
            <w:noWrap/>
            <w:vAlign w:val="bottom"/>
          </w:tcPr>
          <w:p w14:paraId="59A40D1A" w14:textId="77777777" w:rsidR="00FC6AF9" w:rsidRPr="00297E92" w:rsidRDefault="00FC6AF9" w:rsidP="00BE7FAF">
            <w:pPr>
              <w:jc w:val="center"/>
              <w:rPr>
                <w:rFonts w:cs="Arial"/>
                <w:bCs/>
                <w:sz w:val="15"/>
                <w:szCs w:val="15"/>
              </w:rPr>
            </w:pPr>
          </w:p>
        </w:tc>
        <w:tc>
          <w:tcPr>
            <w:tcW w:w="736" w:type="pct"/>
            <w:tcBorders>
              <w:top w:val="dotted" w:sz="4" w:space="0" w:color="auto"/>
              <w:left w:val="nil"/>
              <w:bottom w:val="nil"/>
              <w:right w:val="nil"/>
            </w:tcBorders>
            <w:shd w:val="clear" w:color="auto" w:fill="auto"/>
            <w:noWrap/>
            <w:vAlign w:val="bottom"/>
          </w:tcPr>
          <w:p w14:paraId="05978D0B" w14:textId="60EAB154" w:rsidR="00FC6AF9" w:rsidRPr="00297E92" w:rsidRDefault="00FC6AF9" w:rsidP="00BE7FAF">
            <w:pPr>
              <w:jc w:val="right"/>
              <w:rPr>
                <w:rFonts w:cs="Arial"/>
                <w:bCs/>
                <w:sz w:val="15"/>
                <w:szCs w:val="15"/>
              </w:rPr>
            </w:pPr>
          </w:p>
        </w:tc>
        <w:tc>
          <w:tcPr>
            <w:tcW w:w="735" w:type="pct"/>
            <w:tcBorders>
              <w:top w:val="dotted" w:sz="4" w:space="0" w:color="auto"/>
              <w:left w:val="nil"/>
              <w:bottom w:val="nil"/>
              <w:right w:val="nil"/>
            </w:tcBorders>
            <w:shd w:val="clear" w:color="auto" w:fill="auto"/>
            <w:noWrap/>
            <w:vAlign w:val="bottom"/>
          </w:tcPr>
          <w:p w14:paraId="220A965F" w14:textId="26A1CBD1" w:rsidR="00FC6AF9" w:rsidRPr="00297E92" w:rsidRDefault="00FC6AF9" w:rsidP="00BE7FAF">
            <w:pPr>
              <w:jc w:val="right"/>
              <w:rPr>
                <w:rFonts w:cs="Arial"/>
                <w:bCs/>
                <w:sz w:val="15"/>
                <w:szCs w:val="15"/>
              </w:rPr>
            </w:pPr>
          </w:p>
        </w:tc>
        <w:tc>
          <w:tcPr>
            <w:tcW w:w="736" w:type="pct"/>
            <w:tcBorders>
              <w:top w:val="dotted" w:sz="4" w:space="0" w:color="auto"/>
              <w:left w:val="nil"/>
              <w:bottom w:val="nil"/>
              <w:right w:val="nil"/>
            </w:tcBorders>
            <w:shd w:val="clear" w:color="auto" w:fill="auto"/>
            <w:noWrap/>
            <w:vAlign w:val="bottom"/>
          </w:tcPr>
          <w:p w14:paraId="0B3776E8" w14:textId="2814E4C6" w:rsidR="00FC6AF9" w:rsidRPr="00297E92" w:rsidRDefault="00FC6AF9" w:rsidP="00BE7FAF">
            <w:pPr>
              <w:jc w:val="right"/>
              <w:rPr>
                <w:rFonts w:cs="Arial"/>
                <w:bCs/>
                <w:sz w:val="15"/>
                <w:szCs w:val="15"/>
              </w:rPr>
            </w:pPr>
          </w:p>
        </w:tc>
        <w:tc>
          <w:tcPr>
            <w:tcW w:w="735" w:type="pct"/>
            <w:tcBorders>
              <w:top w:val="dotted" w:sz="4" w:space="0" w:color="auto"/>
              <w:left w:val="nil"/>
              <w:bottom w:val="nil"/>
              <w:right w:val="nil"/>
            </w:tcBorders>
            <w:shd w:val="clear" w:color="auto" w:fill="auto"/>
            <w:noWrap/>
            <w:vAlign w:val="bottom"/>
          </w:tcPr>
          <w:p w14:paraId="69D96531" w14:textId="44993D39" w:rsidR="00FC6AF9" w:rsidRPr="00297E92" w:rsidRDefault="00FC6AF9" w:rsidP="00BE7FAF">
            <w:pPr>
              <w:jc w:val="right"/>
              <w:rPr>
                <w:rFonts w:cs="Arial"/>
                <w:bCs/>
                <w:sz w:val="15"/>
                <w:szCs w:val="15"/>
              </w:rPr>
            </w:pPr>
          </w:p>
        </w:tc>
      </w:tr>
      <w:tr w:rsidR="00FC6AF9" w:rsidRPr="00297E92" w14:paraId="259B4D77" w14:textId="77777777" w:rsidTr="00207721">
        <w:tc>
          <w:tcPr>
            <w:tcW w:w="1323" w:type="pct"/>
            <w:tcBorders>
              <w:top w:val="nil"/>
              <w:left w:val="nil"/>
              <w:bottom w:val="nil"/>
              <w:right w:val="nil"/>
            </w:tcBorders>
            <w:shd w:val="clear" w:color="auto" w:fill="auto"/>
            <w:vAlign w:val="bottom"/>
            <w:hideMark/>
          </w:tcPr>
          <w:p w14:paraId="677A7678" w14:textId="77777777" w:rsidR="00FC6AF9" w:rsidRPr="00297E92" w:rsidRDefault="00FC6AF9" w:rsidP="00BE7FAF">
            <w:pPr>
              <w:ind w:left="176" w:hanging="176"/>
              <w:jc w:val="left"/>
              <w:rPr>
                <w:rFonts w:cs="Arial"/>
                <w:bCs/>
                <w:sz w:val="15"/>
                <w:szCs w:val="15"/>
              </w:rPr>
            </w:pPr>
            <w:r w:rsidRPr="00297E92">
              <w:rPr>
                <w:rFonts w:cs="Arial"/>
                <w:bCs/>
                <w:sz w:val="15"/>
                <w:szCs w:val="15"/>
              </w:rPr>
              <w:t>Pridružená účtovná jednotka</w:t>
            </w:r>
          </w:p>
        </w:tc>
        <w:tc>
          <w:tcPr>
            <w:tcW w:w="735" w:type="pct"/>
            <w:tcBorders>
              <w:top w:val="nil"/>
              <w:left w:val="nil"/>
              <w:bottom w:val="nil"/>
              <w:right w:val="nil"/>
            </w:tcBorders>
            <w:shd w:val="clear" w:color="auto" w:fill="auto"/>
            <w:vAlign w:val="bottom"/>
            <w:hideMark/>
          </w:tcPr>
          <w:p w14:paraId="601FC3B1" w14:textId="77777777" w:rsidR="00FC6AF9" w:rsidRPr="00297E92" w:rsidRDefault="00FC6AF9" w:rsidP="00BE7FAF">
            <w:pPr>
              <w:jc w:val="center"/>
              <w:rPr>
                <w:sz w:val="15"/>
                <w:szCs w:val="15"/>
              </w:rPr>
            </w:pPr>
          </w:p>
        </w:tc>
        <w:tc>
          <w:tcPr>
            <w:tcW w:w="736" w:type="pct"/>
            <w:tcBorders>
              <w:top w:val="nil"/>
              <w:left w:val="nil"/>
              <w:bottom w:val="nil"/>
              <w:right w:val="nil"/>
            </w:tcBorders>
            <w:shd w:val="clear" w:color="auto" w:fill="auto"/>
            <w:vAlign w:val="bottom"/>
          </w:tcPr>
          <w:p w14:paraId="3DA33EEF" w14:textId="45CE7D83" w:rsidR="00FC6AF9" w:rsidRPr="00297E92" w:rsidRDefault="00FC6AF9" w:rsidP="00BE7FAF">
            <w:pPr>
              <w:jc w:val="right"/>
              <w:rPr>
                <w:rFonts w:cs="Arial"/>
                <w:sz w:val="15"/>
                <w:szCs w:val="15"/>
              </w:rPr>
            </w:pPr>
          </w:p>
        </w:tc>
        <w:tc>
          <w:tcPr>
            <w:tcW w:w="735" w:type="pct"/>
            <w:tcBorders>
              <w:top w:val="nil"/>
              <w:left w:val="nil"/>
              <w:bottom w:val="nil"/>
              <w:right w:val="nil"/>
            </w:tcBorders>
            <w:shd w:val="clear" w:color="auto" w:fill="auto"/>
            <w:vAlign w:val="bottom"/>
          </w:tcPr>
          <w:p w14:paraId="3AB2244D" w14:textId="1DB1E136" w:rsidR="00FC6AF9" w:rsidRPr="00297E92" w:rsidRDefault="00FC6AF9" w:rsidP="00BE7FAF">
            <w:pPr>
              <w:jc w:val="right"/>
              <w:rPr>
                <w:rFonts w:cs="Arial"/>
                <w:sz w:val="15"/>
                <w:szCs w:val="15"/>
              </w:rPr>
            </w:pPr>
          </w:p>
        </w:tc>
        <w:tc>
          <w:tcPr>
            <w:tcW w:w="736" w:type="pct"/>
            <w:tcBorders>
              <w:top w:val="nil"/>
              <w:left w:val="nil"/>
              <w:bottom w:val="nil"/>
              <w:right w:val="nil"/>
            </w:tcBorders>
            <w:shd w:val="clear" w:color="auto" w:fill="auto"/>
            <w:vAlign w:val="bottom"/>
          </w:tcPr>
          <w:p w14:paraId="5F2770C4" w14:textId="4C198732" w:rsidR="00FC6AF9" w:rsidRPr="00297E92" w:rsidRDefault="00FC6AF9" w:rsidP="00BE7FAF">
            <w:pPr>
              <w:jc w:val="right"/>
              <w:rPr>
                <w:rFonts w:cs="Arial"/>
                <w:sz w:val="15"/>
                <w:szCs w:val="15"/>
              </w:rPr>
            </w:pPr>
          </w:p>
        </w:tc>
        <w:tc>
          <w:tcPr>
            <w:tcW w:w="735" w:type="pct"/>
            <w:tcBorders>
              <w:top w:val="nil"/>
              <w:left w:val="nil"/>
              <w:bottom w:val="nil"/>
              <w:right w:val="nil"/>
            </w:tcBorders>
            <w:shd w:val="clear" w:color="auto" w:fill="auto"/>
            <w:vAlign w:val="bottom"/>
          </w:tcPr>
          <w:p w14:paraId="071E0465" w14:textId="0A6453F2" w:rsidR="00FC6AF9" w:rsidRPr="00297E92" w:rsidRDefault="00FC6AF9" w:rsidP="00BE7FAF">
            <w:pPr>
              <w:jc w:val="right"/>
              <w:rPr>
                <w:rFonts w:cs="Arial"/>
                <w:sz w:val="15"/>
                <w:szCs w:val="15"/>
              </w:rPr>
            </w:pPr>
          </w:p>
        </w:tc>
      </w:tr>
      <w:tr w:rsidR="00FC6AF9" w:rsidRPr="00297E92" w14:paraId="0C24C888" w14:textId="77777777" w:rsidTr="00724553">
        <w:tc>
          <w:tcPr>
            <w:tcW w:w="1323" w:type="pct"/>
            <w:tcBorders>
              <w:top w:val="nil"/>
              <w:left w:val="nil"/>
              <w:bottom w:val="dotted" w:sz="4" w:space="0" w:color="auto"/>
              <w:right w:val="nil"/>
            </w:tcBorders>
            <w:shd w:val="clear" w:color="auto" w:fill="auto"/>
            <w:vAlign w:val="bottom"/>
          </w:tcPr>
          <w:p w14:paraId="077E6119" w14:textId="77777777" w:rsidR="00FC6AF9" w:rsidRPr="00297E92" w:rsidRDefault="00FC6AF9" w:rsidP="00BE7FAF">
            <w:pPr>
              <w:ind w:left="176" w:hanging="176"/>
              <w:jc w:val="left"/>
              <w:rPr>
                <w:rFonts w:cs="Arial"/>
                <w:sz w:val="15"/>
                <w:szCs w:val="15"/>
              </w:rPr>
            </w:pPr>
            <w:r w:rsidRPr="00297E92">
              <w:rPr>
                <w:rFonts w:cs="Arial"/>
                <w:bCs/>
                <w:sz w:val="15"/>
                <w:szCs w:val="15"/>
              </w:rPr>
              <w:t>Kľúčový manažment účtovnej jednotky alebo jej materskej jednotky</w:t>
            </w:r>
          </w:p>
        </w:tc>
        <w:tc>
          <w:tcPr>
            <w:tcW w:w="735" w:type="pct"/>
            <w:tcBorders>
              <w:top w:val="nil"/>
              <w:left w:val="nil"/>
              <w:bottom w:val="dotted" w:sz="4" w:space="0" w:color="auto"/>
              <w:right w:val="nil"/>
            </w:tcBorders>
            <w:shd w:val="clear" w:color="auto" w:fill="auto"/>
            <w:vAlign w:val="bottom"/>
          </w:tcPr>
          <w:p w14:paraId="165FC045" w14:textId="77777777" w:rsidR="00FC6AF9" w:rsidRPr="00297E92" w:rsidRDefault="00FC6AF9" w:rsidP="00BE7FAF">
            <w:pPr>
              <w:jc w:val="center"/>
              <w:rPr>
                <w:sz w:val="15"/>
                <w:szCs w:val="15"/>
              </w:rPr>
            </w:pPr>
          </w:p>
        </w:tc>
        <w:tc>
          <w:tcPr>
            <w:tcW w:w="736" w:type="pct"/>
            <w:tcBorders>
              <w:top w:val="nil"/>
              <w:left w:val="nil"/>
              <w:bottom w:val="dotted" w:sz="4" w:space="0" w:color="auto"/>
              <w:right w:val="nil"/>
            </w:tcBorders>
            <w:shd w:val="clear" w:color="auto" w:fill="auto"/>
            <w:vAlign w:val="bottom"/>
          </w:tcPr>
          <w:p w14:paraId="725FD5C7" w14:textId="45F52908" w:rsidR="00FC6AF9" w:rsidRPr="00297E92" w:rsidRDefault="00FC6AF9" w:rsidP="00BE7FAF">
            <w:pPr>
              <w:jc w:val="right"/>
              <w:rPr>
                <w:rFonts w:cs="Arial"/>
                <w:sz w:val="15"/>
                <w:szCs w:val="15"/>
              </w:rPr>
            </w:pPr>
          </w:p>
        </w:tc>
        <w:tc>
          <w:tcPr>
            <w:tcW w:w="735" w:type="pct"/>
            <w:tcBorders>
              <w:top w:val="nil"/>
              <w:left w:val="nil"/>
              <w:bottom w:val="dotted" w:sz="4" w:space="0" w:color="auto"/>
              <w:right w:val="nil"/>
            </w:tcBorders>
            <w:shd w:val="clear" w:color="auto" w:fill="auto"/>
            <w:vAlign w:val="bottom"/>
          </w:tcPr>
          <w:p w14:paraId="619934C4" w14:textId="6933E1A2" w:rsidR="00FC6AF9" w:rsidRPr="00297E92" w:rsidRDefault="00FC6AF9" w:rsidP="00BE7FAF">
            <w:pPr>
              <w:jc w:val="right"/>
              <w:rPr>
                <w:rFonts w:cs="Arial"/>
                <w:sz w:val="15"/>
                <w:szCs w:val="15"/>
              </w:rPr>
            </w:pPr>
          </w:p>
        </w:tc>
        <w:tc>
          <w:tcPr>
            <w:tcW w:w="736" w:type="pct"/>
            <w:tcBorders>
              <w:top w:val="nil"/>
              <w:left w:val="nil"/>
              <w:bottom w:val="dotted" w:sz="4" w:space="0" w:color="auto"/>
              <w:right w:val="nil"/>
            </w:tcBorders>
            <w:shd w:val="clear" w:color="auto" w:fill="auto"/>
            <w:vAlign w:val="bottom"/>
          </w:tcPr>
          <w:p w14:paraId="4D8A3E9C" w14:textId="0663F9DE" w:rsidR="00FC6AF9" w:rsidRPr="00297E92" w:rsidRDefault="00FC6AF9" w:rsidP="00BE7FAF">
            <w:pPr>
              <w:jc w:val="right"/>
              <w:rPr>
                <w:rFonts w:cs="Arial"/>
                <w:sz w:val="15"/>
                <w:szCs w:val="15"/>
              </w:rPr>
            </w:pPr>
          </w:p>
        </w:tc>
        <w:tc>
          <w:tcPr>
            <w:tcW w:w="735" w:type="pct"/>
            <w:tcBorders>
              <w:top w:val="nil"/>
              <w:left w:val="nil"/>
              <w:bottom w:val="dotted" w:sz="4" w:space="0" w:color="auto"/>
              <w:right w:val="nil"/>
            </w:tcBorders>
            <w:shd w:val="clear" w:color="auto" w:fill="auto"/>
            <w:vAlign w:val="bottom"/>
          </w:tcPr>
          <w:p w14:paraId="4B90C6BB" w14:textId="44757059" w:rsidR="00FC6AF9" w:rsidRPr="00297E92" w:rsidRDefault="00FC6AF9" w:rsidP="00BE7FAF">
            <w:pPr>
              <w:jc w:val="right"/>
              <w:rPr>
                <w:rFonts w:cs="Arial"/>
                <w:sz w:val="15"/>
                <w:szCs w:val="15"/>
              </w:rPr>
            </w:pPr>
          </w:p>
        </w:tc>
      </w:tr>
      <w:tr w:rsidR="00FC6AF9" w:rsidRPr="00297E92" w14:paraId="4FAAD385" w14:textId="77777777" w:rsidTr="00724553">
        <w:tc>
          <w:tcPr>
            <w:tcW w:w="1323" w:type="pct"/>
            <w:tcBorders>
              <w:top w:val="dotted" w:sz="4" w:space="0" w:color="auto"/>
              <w:left w:val="nil"/>
              <w:bottom w:val="single" w:sz="8" w:space="0" w:color="auto"/>
              <w:right w:val="nil"/>
            </w:tcBorders>
            <w:shd w:val="clear" w:color="auto" w:fill="auto"/>
            <w:noWrap/>
            <w:vAlign w:val="bottom"/>
            <w:hideMark/>
          </w:tcPr>
          <w:p w14:paraId="786201BB" w14:textId="77777777" w:rsidR="00FC6AF9" w:rsidRPr="00297E92" w:rsidRDefault="00FC6AF9" w:rsidP="00BE7FAF">
            <w:pPr>
              <w:ind w:left="176" w:hanging="176"/>
              <w:jc w:val="left"/>
              <w:rPr>
                <w:rFonts w:cs="Arial"/>
                <w:bCs/>
                <w:sz w:val="15"/>
                <w:szCs w:val="15"/>
              </w:rPr>
            </w:pPr>
            <w:r w:rsidRPr="00297E92">
              <w:rPr>
                <w:rFonts w:cs="Arial"/>
                <w:bCs/>
                <w:sz w:val="15"/>
                <w:szCs w:val="15"/>
              </w:rPr>
              <w:t>Ostatné spriaznené osoby</w:t>
            </w:r>
          </w:p>
        </w:tc>
        <w:tc>
          <w:tcPr>
            <w:tcW w:w="735" w:type="pct"/>
            <w:tcBorders>
              <w:top w:val="dotted" w:sz="4" w:space="0" w:color="auto"/>
              <w:left w:val="nil"/>
              <w:bottom w:val="single" w:sz="8" w:space="0" w:color="auto"/>
              <w:right w:val="nil"/>
            </w:tcBorders>
            <w:shd w:val="clear" w:color="auto" w:fill="auto"/>
            <w:noWrap/>
            <w:vAlign w:val="bottom"/>
          </w:tcPr>
          <w:p w14:paraId="62E96023" w14:textId="77777777" w:rsidR="00FC6AF9" w:rsidRPr="00297E92" w:rsidRDefault="00FC6AF9" w:rsidP="00BE7FAF">
            <w:pPr>
              <w:jc w:val="center"/>
              <w:rPr>
                <w:rFonts w:cs="Arial"/>
                <w:bCs/>
                <w:sz w:val="15"/>
                <w:szCs w:val="15"/>
              </w:rPr>
            </w:pPr>
          </w:p>
        </w:tc>
        <w:tc>
          <w:tcPr>
            <w:tcW w:w="736" w:type="pct"/>
            <w:tcBorders>
              <w:top w:val="dotted" w:sz="4" w:space="0" w:color="auto"/>
              <w:left w:val="nil"/>
              <w:bottom w:val="single" w:sz="8" w:space="0" w:color="auto"/>
              <w:right w:val="nil"/>
            </w:tcBorders>
            <w:shd w:val="clear" w:color="auto" w:fill="auto"/>
            <w:noWrap/>
            <w:vAlign w:val="bottom"/>
          </w:tcPr>
          <w:p w14:paraId="2E1A0CA3" w14:textId="6863D0BC" w:rsidR="00FC6AF9" w:rsidRPr="00297E92" w:rsidRDefault="00FC6AF9" w:rsidP="00BE7FAF">
            <w:pPr>
              <w:jc w:val="right"/>
              <w:rPr>
                <w:rFonts w:cs="Arial"/>
                <w:bCs/>
                <w:sz w:val="15"/>
                <w:szCs w:val="15"/>
              </w:rPr>
            </w:pPr>
          </w:p>
        </w:tc>
        <w:tc>
          <w:tcPr>
            <w:tcW w:w="735" w:type="pct"/>
            <w:tcBorders>
              <w:top w:val="dotted" w:sz="4" w:space="0" w:color="auto"/>
              <w:left w:val="nil"/>
              <w:bottom w:val="single" w:sz="8" w:space="0" w:color="auto"/>
              <w:right w:val="nil"/>
            </w:tcBorders>
            <w:shd w:val="clear" w:color="auto" w:fill="auto"/>
            <w:noWrap/>
            <w:vAlign w:val="bottom"/>
          </w:tcPr>
          <w:p w14:paraId="38638E99" w14:textId="584BA44C" w:rsidR="00FC6AF9" w:rsidRPr="00297E92" w:rsidRDefault="00FC6AF9" w:rsidP="00BE7FAF">
            <w:pPr>
              <w:jc w:val="right"/>
              <w:rPr>
                <w:rFonts w:cs="Arial"/>
                <w:bCs/>
                <w:sz w:val="15"/>
                <w:szCs w:val="15"/>
              </w:rPr>
            </w:pPr>
          </w:p>
        </w:tc>
        <w:tc>
          <w:tcPr>
            <w:tcW w:w="736" w:type="pct"/>
            <w:tcBorders>
              <w:top w:val="dotted" w:sz="4" w:space="0" w:color="auto"/>
              <w:left w:val="nil"/>
              <w:bottom w:val="single" w:sz="8" w:space="0" w:color="auto"/>
              <w:right w:val="nil"/>
            </w:tcBorders>
            <w:shd w:val="clear" w:color="auto" w:fill="auto"/>
            <w:noWrap/>
            <w:vAlign w:val="bottom"/>
          </w:tcPr>
          <w:p w14:paraId="5E626510" w14:textId="68EAD5F1" w:rsidR="00FC6AF9" w:rsidRPr="00297E92" w:rsidRDefault="00FC6AF9" w:rsidP="00BE7FAF">
            <w:pPr>
              <w:jc w:val="right"/>
              <w:rPr>
                <w:rFonts w:cs="Arial"/>
                <w:bCs/>
                <w:sz w:val="15"/>
                <w:szCs w:val="15"/>
              </w:rPr>
            </w:pPr>
          </w:p>
        </w:tc>
        <w:tc>
          <w:tcPr>
            <w:tcW w:w="735" w:type="pct"/>
            <w:tcBorders>
              <w:top w:val="dotted" w:sz="4" w:space="0" w:color="auto"/>
              <w:left w:val="nil"/>
              <w:bottom w:val="single" w:sz="8" w:space="0" w:color="auto"/>
              <w:right w:val="nil"/>
            </w:tcBorders>
            <w:shd w:val="clear" w:color="auto" w:fill="auto"/>
            <w:noWrap/>
            <w:vAlign w:val="bottom"/>
          </w:tcPr>
          <w:p w14:paraId="7FCBFCB6" w14:textId="141E72B1" w:rsidR="00FC6AF9" w:rsidRPr="00297E92" w:rsidRDefault="00FC6AF9" w:rsidP="00BE7FAF">
            <w:pPr>
              <w:jc w:val="right"/>
              <w:rPr>
                <w:rFonts w:cs="Arial"/>
                <w:bCs/>
                <w:sz w:val="15"/>
                <w:szCs w:val="15"/>
              </w:rPr>
            </w:pPr>
          </w:p>
        </w:tc>
      </w:tr>
    </w:tbl>
    <w:p w14:paraId="21A14C2D" w14:textId="77777777" w:rsidR="00FC6AF9" w:rsidRPr="00297E92" w:rsidRDefault="00FC6AF9" w:rsidP="00FC6AF9"/>
    <w:bookmarkEnd w:id="11"/>
    <w:p w14:paraId="2A1D09EE" w14:textId="189258C6" w:rsidR="00226748" w:rsidRPr="00297E92" w:rsidRDefault="00724553" w:rsidP="00226748">
      <w:pPr>
        <w:rPr>
          <w:snapToGrid w:val="0"/>
          <w:u w:val="single"/>
          <w:lang w:eastAsia="sk-SK"/>
        </w:rPr>
      </w:pPr>
      <w:r w:rsidRPr="00297E92">
        <w:rPr>
          <w:snapToGrid w:val="0"/>
          <w:u w:val="single"/>
          <w:lang w:eastAsia="sk-SK"/>
        </w:rPr>
        <w:br w:type="page"/>
      </w:r>
      <w:r w:rsidR="00226748" w:rsidRPr="00297E92">
        <w:rPr>
          <w:snapToGrid w:val="0"/>
          <w:u w:val="single"/>
          <w:lang w:eastAsia="sk-SK"/>
        </w:rPr>
        <w:lastRenderedPageBreak/>
        <w:t>31. december 2015</w:t>
      </w:r>
    </w:p>
    <w:p w14:paraId="3712C481" w14:textId="77777777" w:rsidR="00226748" w:rsidRPr="00297E92" w:rsidRDefault="00226748" w:rsidP="00226748">
      <w:r w:rsidRPr="00297E92">
        <w:t xml:space="preserve"> </w:t>
      </w:r>
    </w:p>
    <w:tbl>
      <w:tblPr>
        <w:tblW w:w="5000" w:type="pct"/>
        <w:tblLayout w:type="fixed"/>
        <w:tblLook w:val="04A0" w:firstRow="1" w:lastRow="0" w:firstColumn="1" w:lastColumn="0" w:noHBand="0" w:noVBand="1"/>
      </w:tblPr>
      <w:tblGrid>
        <w:gridCol w:w="2401"/>
        <w:gridCol w:w="1333"/>
        <w:gridCol w:w="1335"/>
        <w:gridCol w:w="1333"/>
        <w:gridCol w:w="1335"/>
        <w:gridCol w:w="1333"/>
      </w:tblGrid>
      <w:tr w:rsidR="00226748" w:rsidRPr="00297E92" w14:paraId="622E38B8" w14:textId="77777777" w:rsidTr="00436266">
        <w:tc>
          <w:tcPr>
            <w:tcW w:w="1323" w:type="pct"/>
            <w:tcBorders>
              <w:top w:val="single" w:sz="8" w:space="0" w:color="auto"/>
              <w:left w:val="nil"/>
              <w:bottom w:val="single" w:sz="4" w:space="0" w:color="auto"/>
              <w:right w:val="nil"/>
            </w:tcBorders>
            <w:shd w:val="clear" w:color="auto" w:fill="auto"/>
            <w:vAlign w:val="center"/>
            <w:hideMark/>
          </w:tcPr>
          <w:p w14:paraId="660968EB" w14:textId="77777777" w:rsidR="00226748" w:rsidRPr="00297E92" w:rsidRDefault="00226748" w:rsidP="00436266">
            <w:pPr>
              <w:ind w:left="176" w:hanging="176"/>
              <w:jc w:val="left"/>
              <w:rPr>
                <w:b/>
                <w:i/>
                <w:sz w:val="15"/>
              </w:rPr>
            </w:pPr>
            <w:r w:rsidRPr="00297E92">
              <w:rPr>
                <w:b/>
                <w:i/>
                <w:sz w:val="15"/>
              </w:rPr>
              <w:t>Spriaznená osoba</w:t>
            </w:r>
          </w:p>
        </w:tc>
        <w:tc>
          <w:tcPr>
            <w:tcW w:w="735" w:type="pct"/>
            <w:tcBorders>
              <w:top w:val="single" w:sz="8" w:space="0" w:color="auto"/>
              <w:left w:val="nil"/>
              <w:bottom w:val="single" w:sz="4" w:space="0" w:color="auto"/>
              <w:right w:val="nil"/>
            </w:tcBorders>
            <w:shd w:val="clear" w:color="auto" w:fill="auto"/>
            <w:vAlign w:val="center"/>
            <w:hideMark/>
          </w:tcPr>
          <w:p w14:paraId="120AFA55" w14:textId="77777777" w:rsidR="00226748" w:rsidRPr="00297E92" w:rsidRDefault="00226748" w:rsidP="00436266">
            <w:pPr>
              <w:ind w:left="-57" w:right="-57"/>
              <w:jc w:val="center"/>
              <w:rPr>
                <w:b/>
                <w:i/>
                <w:sz w:val="15"/>
              </w:rPr>
            </w:pPr>
            <w:r w:rsidRPr="00297E92">
              <w:rPr>
                <w:rFonts w:cs="Arial"/>
                <w:b/>
                <w:bCs/>
                <w:i/>
                <w:iCs/>
                <w:sz w:val="15"/>
                <w:szCs w:val="15"/>
              </w:rPr>
              <w:t>Druh</w:t>
            </w:r>
            <w:r w:rsidRPr="00297E92">
              <w:rPr>
                <w:b/>
                <w:i/>
                <w:sz w:val="15"/>
              </w:rPr>
              <w:t xml:space="preserve"> obchodu</w:t>
            </w:r>
          </w:p>
        </w:tc>
        <w:tc>
          <w:tcPr>
            <w:tcW w:w="736" w:type="pct"/>
            <w:tcBorders>
              <w:top w:val="single" w:sz="8" w:space="0" w:color="auto"/>
              <w:left w:val="nil"/>
              <w:bottom w:val="single" w:sz="4" w:space="0" w:color="auto"/>
              <w:right w:val="nil"/>
            </w:tcBorders>
            <w:shd w:val="clear" w:color="auto" w:fill="auto"/>
            <w:vAlign w:val="center"/>
            <w:hideMark/>
          </w:tcPr>
          <w:p w14:paraId="4A324520" w14:textId="77777777" w:rsidR="00226748" w:rsidRPr="00297E92" w:rsidRDefault="00226748" w:rsidP="00436266">
            <w:pPr>
              <w:jc w:val="center"/>
              <w:rPr>
                <w:b/>
                <w:i/>
                <w:sz w:val="15"/>
              </w:rPr>
            </w:pPr>
            <w:r w:rsidRPr="00297E92">
              <w:rPr>
                <w:b/>
                <w:i/>
                <w:sz w:val="15"/>
              </w:rPr>
              <w:t>Pohľadávky</w:t>
            </w:r>
          </w:p>
        </w:tc>
        <w:tc>
          <w:tcPr>
            <w:tcW w:w="735" w:type="pct"/>
            <w:tcBorders>
              <w:top w:val="single" w:sz="8" w:space="0" w:color="auto"/>
              <w:left w:val="nil"/>
              <w:bottom w:val="single" w:sz="4" w:space="0" w:color="auto"/>
              <w:right w:val="nil"/>
            </w:tcBorders>
            <w:shd w:val="clear" w:color="auto" w:fill="auto"/>
            <w:vAlign w:val="center"/>
            <w:hideMark/>
          </w:tcPr>
          <w:p w14:paraId="0592C9F3" w14:textId="77777777" w:rsidR="00226748" w:rsidRPr="00297E92" w:rsidRDefault="00226748" w:rsidP="00436266">
            <w:pPr>
              <w:jc w:val="center"/>
              <w:rPr>
                <w:b/>
                <w:i/>
                <w:sz w:val="15"/>
              </w:rPr>
            </w:pPr>
            <w:r w:rsidRPr="00297E92">
              <w:rPr>
                <w:b/>
                <w:i/>
                <w:sz w:val="15"/>
              </w:rPr>
              <w:t>Záväzky</w:t>
            </w:r>
          </w:p>
        </w:tc>
        <w:tc>
          <w:tcPr>
            <w:tcW w:w="736" w:type="pct"/>
            <w:tcBorders>
              <w:top w:val="single" w:sz="8" w:space="0" w:color="auto"/>
              <w:left w:val="nil"/>
              <w:bottom w:val="single" w:sz="4" w:space="0" w:color="auto"/>
              <w:right w:val="nil"/>
            </w:tcBorders>
            <w:shd w:val="clear" w:color="auto" w:fill="auto"/>
            <w:vAlign w:val="center"/>
            <w:hideMark/>
          </w:tcPr>
          <w:p w14:paraId="6B5A2346" w14:textId="77777777" w:rsidR="00226748" w:rsidRPr="00297E92" w:rsidRDefault="00226748" w:rsidP="00436266">
            <w:pPr>
              <w:jc w:val="center"/>
              <w:rPr>
                <w:b/>
                <w:i/>
                <w:sz w:val="15"/>
              </w:rPr>
            </w:pPr>
            <w:r w:rsidRPr="00297E92">
              <w:rPr>
                <w:b/>
                <w:i/>
                <w:sz w:val="15"/>
              </w:rPr>
              <w:t>Náklady</w:t>
            </w:r>
          </w:p>
        </w:tc>
        <w:tc>
          <w:tcPr>
            <w:tcW w:w="735" w:type="pct"/>
            <w:tcBorders>
              <w:top w:val="single" w:sz="8" w:space="0" w:color="auto"/>
              <w:left w:val="nil"/>
              <w:bottom w:val="single" w:sz="4" w:space="0" w:color="auto"/>
              <w:right w:val="nil"/>
            </w:tcBorders>
            <w:shd w:val="clear" w:color="auto" w:fill="auto"/>
            <w:vAlign w:val="center"/>
            <w:hideMark/>
          </w:tcPr>
          <w:p w14:paraId="7C0836E0" w14:textId="77777777" w:rsidR="00226748" w:rsidRPr="00297E92" w:rsidRDefault="00226748" w:rsidP="00436266">
            <w:pPr>
              <w:jc w:val="center"/>
              <w:rPr>
                <w:b/>
                <w:i/>
                <w:sz w:val="15"/>
              </w:rPr>
            </w:pPr>
            <w:r w:rsidRPr="00297E92">
              <w:rPr>
                <w:b/>
                <w:i/>
                <w:sz w:val="15"/>
              </w:rPr>
              <w:t>Výnosy</w:t>
            </w:r>
          </w:p>
        </w:tc>
      </w:tr>
      <w:tr w:rsidR="00226748" w:rsidRPr="00297E92" w14:paraId="5888A369" w14:textId="77777777" w:rsidTr="00436266">
        <w:tc>
          <w:tcPr>
            <w:tcW w:w="1323" w:type="pct"/>
            <w:tcBorders>
              <w:top w:val="single" w:sz="4" w:space="0" w:color="auto"/>
              <w:left w:val="nil"/>
              <w:bottom w:val="nil"/>
              <w:right w:val="nil"/>
            </w:tcBorders>
            <w:shd w:val="clear" w:color="auto" w:fill="auto"/>
            <w:noWrap/>
            <w:vAlign w:val="bottom"/>
            <w:hideMark/>
          </w:tcPr>
          <w:p w14:paraId="2242C2BD" w14:textId="77777777" w:rsidR="00226748" w:rsidRPr="00297E92" w:rsidRDefault="00226748" w:rsidP="00436266">
            <w:pPr>
              <w:ind w:left="176" w:hanging="176"/>
              <w:jc w:val="left"/>
              <w:rPr>
                <w:sz w:val="15"/>
              </w:rPr>
            </w:pPr>
            <w:r w:rsidRPr="00297E92">
              <w:rPr>
                <w:rFonts w:cs="Arial"/>
                <w:bCs/>
                <w:sz w:val="15"/>
                <w:szCs w:val="15"/>
              </w:rPr>
              <w:t>Materská účtovná jednotka</w:t>
            </w:r>
          </w:p>
        </w:tc>
        <w:tc>
          <w:tcPr>
            <w:tcW w:w="735" w:type="pct"/>
            <w:tcBorders>
              <w:top w:val="single" w:sz="4" w:space="0" w:color="auto"/>
              <w:left w:val="nil"/>
              <w:bottom w:val="nil"/>
              <w:right w:val="nil"/>
            </w:tcBorders>
            <w:shd w:val="clear" w:color="auto" w:fill="auto"/>
            <w:noWrap/>
            <w:vAlign w:val="bottom"/>
            <w:hideMark/>
          </w:tcPr>
          <w:p w14:paraId="7635829B" w14:textId="77777777" w:rsidR="00226748" w:rsidRPr="00297E92" w:rsidRDefault="00226748" w:rsidP="00436266">
            <w:pPr>
              <w:jc w:val="center"/>
              <w:rPr>
                <w:sz w:val="15"/>
              </w:rPr>
            </w:pPr>
          </w:p>
        </w:tc>
        <w:tc>
          <w:tcPr>
            <w:tcW w:w="736" w:type="pct"/>
            <w:tcBorders>
              <w:top w:val="single" w:sz="4" w:space="0" w:color="auto"/>
              <w:left w:val="nil"/>
              <w:bottom w:val="nil"/>
              <w:right w:val="nil"/>
            </w:tcBorders>
            <w:shd w:val="clear" w:color="auto" w:fill="auto"/>
            <w:noWrap/>
            <w:vAlign w:val="bottom"/>
          </w:tcPr>
          <w:p w14:paraId="7DE06C1E" w14:textId="77777777" w:rsidR="00226748" w:rsidRPr="00297E92" w:rsidRDefault="00226748" w:rsidP="00436266">
            <w:pPr>
              <w:jc w:val="right"/>
              <w:rPr>
                <w:sz w:val="15"/>
              </w:rPr>
            </w:pPr>
          </w:p>
        </w:tc>
        <w:tc>
          <w:tcPr>
            <w:tcW w:w="735" w:type="pct"/>
            <w:tcBorders>
              <w:top w:val="single" w:sz="4" w:space="0" w:color="auto"/>
              <w:left w:val="nil"/>
              <w:bottom w:val="nil"/>
              <w:right w:val="nil"/>
            </w:tcBorders>
            <w:shd w:val="clear" w:color="auto" w:fill="auto"/>
            <w:noWrap/>
            <w:vAlign w:val="bottom"/>
          </w:tcPr>
          <w:p w14:paraId="25A0A5D3" w14:textId="77777777" w:rsidR="00226748" w:rsidRPr="00297E92" w:rsidRDefault="00226748" w:rsidP="00436266">
            <w:pPr>
              <w:jc w:val="right"/>
              <w:rPr>
                <w:sz w:val="15"/>
              </w:rPr>
            </w:pPr>
          </w:p>
        </w:tc>
        <w:tc>
          <w:tcPr>
            <w:tcW w:w="736" w:type="pct"/>
            <w:tcBorders>
              <w:top w:val="single" w:sz="4" w:space="0" w:color="auto"/>
              <w:left w:val="nil"/>
              <w:bottom w:val="nil"/>
              <w:right w:val="nil"/>
            </w:tcBorders>
            <w:shd w:val="clear" w:color="auto" w:fill="auto"/>
            <w:noWrap/>
            <w:vAlign w:val="bottom"/>
          </w:tcPr>
          <w:p w14:paraId="1F064AEC" w14:textId="77777777" w:rsidR="00226748" w:rsidRPr="00297E92" w:rsidRDefault="00226748" w:rsidP="00436266">
            <w:pPr>
              <w:jc w:val="right"/>
              <w:rPr>
                <w:sz w:val="15"/>
              </w:rPr>
            </w:pPr>
          </w:p>
        </w:tc>
        <w:tc>
          <w:tcPr>
            <w:tcW w:w="735" w:type="pct"/>
            <w:tcBorders>
              <w:top w:val="single" w:sz="4" w:space="0" w:color="auto"/>
              <w:left w:val="nil"/>
              <w:bottom w:val="nil"/>
              <w:right w:val="nil"/>
            </w:tcBorders>
            <w:shd w:val="clear" w:color="auto" w:fill="auto"/>
            <w:noWrap/>
            <w:vAlign w:val="bottom"/>
          </w:tcPr>
          <w:p w14:paraId="4F750D36" w14:textId="77777777" w:rsidR="00226748" w:rsidRPr="00297E92" w:rsidRDefault="00226748" w:rsidP="00436266">
            <w:pPr>
              <w:jc w:val="right"/>
              <w:rPr>
                <w:sz w:val="15"/>
              </w:rPr>
            </w:pPr>
          </w:p>
        </w:tc>
      </w:tr>
      <w:tr w:rsidR="00226748" w:rsidRPr="00297E92" w14:paraId="317EC53C" w14:textId="77777777" w:rsidTr="00436266">
        <w:tc>
          <w:tcPr>
            <w:tcW w:w="1323" w:type="pct"/>
            <w:tcBorders>
              <w:top w:val="nil"/>
              <w:left w:val="nil"/>
              <w:bottom w:val="nil"/>
              <w:right w:val="nil"/>
            </w:tcBorders>
            <w:shd w:val="clear" w:color="auto" w:fill="auto"/>
            <w:vAlign w:val="center"/>
          </w:tcPr>
          <w:p w14:paraId="0CF1E856" w14:textId="77777777" w:rsidR="00226748" w:rsidRPr="00297E92" w:rsidRDefault="00226748" w:rsidP="00436266">
            <w:pPr>
              <w:ind w:left="176" w:hanging="176"/>
              <w:jc w:val="left"/>
              <w:rPr>
                <w:i/>
                <w:sz w:val="15"/>
              </w:rPr>
            </w:pPr>
            <w:r w:rsidRPr="00297E92">
              <w:rPr>
                <w:i/>
                <w:sz w:val="15"/>
              </w:rPr>
              <w:t>Carnibona holding</w:t>
            </w:r>
          </w:p>
        </w:tc>
        <w:tc>
          <w:tcPr>
            <w:tcW w:w="735" w:type="pct"/>
            <w:tcBorders>
              <w:top w:val="nil"/>
              <w:left w:val="nil"/>
              <w:bottom w:val="nil"/>
              <w:right w:val="nil"/>
            </w:tcBorders>
            <w:shd w:val="clear" w:color="auto" w:fill="auto"/>
            <w:vAlign w:val="bottom"/>
          </w:tcPr>
          <w:p w14:paraId="376AE204" w14:textId="77777777" w:rsidR="00226748" w:rsidRPr="00297E92" w:rsidRDefault="00226748" w:rsidP="00436266">
            <w:pPr>
              <w:jc w:val="center"/>
              <w:rPr>
                <w:i/>
                <w:sz w:val="15"/>
              </w:rPr>
            </w:pPr>
            <w:r w:rsidRPr="00297E92">
              <w:rPr>
                <w:i/>
                <w:sz w:val="15"/>
              </w:rPr>
              <w:t>8</w:t>
            </w:r>
          </w:p>
        </w:tc>
        <w:tc>
          <w:tcPr>
            <w:tcW w:w="736" w:type="pct"/>
            <w:tcBorders>
              <w:top w:val="nil"/>
              <w:left w:val="nil"/>
              <w:bottom w:val="nil"/>
              <w:right w:val="nil"/>
            </w:tcBorders>
            <w:shd w:val="clear" w:color="auto" w:fill="auto"/>
            <w:vAlign w:val="bottom"/>
          </w:tcPr>
          <w:p w14:paraId="1A6D84D4" w14:textId="77777777" w:rsidR="00226748" w:rsidRPr="00297E92" w:rsidRDefault="00226748" w:rsidP="00436266">
            <w:pPr>
              <w:jc w:val="right"/>
              <w:rPr>
                <w:i/>
                <w:sz w:val="15"/>
              </w:rPr>
            </w:pPr>
            <w:r w:rsidRPr="00297E92">
              <w:rPr>
                <w:i/>
                <w:sz w:val="15"/>
              </w:rPr>
              <w:t>-</w:t>
            </w:r>
          </w:p>
        </w:tc>
        <w:tc>
          <w:tcPr>
            <w:tcW w:w="735" w:type="pct"/>
            <w:tcBorders>
              <w:top w:val="nil"/>
              <w:left w:val="nil"/>
              <w:bottom w:val="nil"/>
              <w:right w:val="nil"/>
            </w:tcBorders>
            <w:shd w:val="clear" w:color="auto" w:fill="auto"/>
            <w:vAlign w:val="bottom"/>
          </w:tcPr>
          <w:p w14:paraId="768D7687" w14:textId="77777777" w:rsidR="00226748" w:rsidRPr="00297E92" w:rsidRDefault="00226748" w:rsidP="00436266">
            <w:pPr>
              <w:jc w:val="right"/>
              <w:rPr>
                <w:i/>
                <w:sz w:val="15"/>
              </w:rPr>
            </w:pPr>
            <w:r w:rsidRPr="00297E92">
              <w:rPr>
                <w:i/>
                <w:sz w:val="15"/>
              </w:rPr>
              <w:t>-</w:t>
            </w:r>
          </w:p>
        </w:tc>
        <w:tc>
          <w:tcPr>
            <w:tcW w:w="736" w:type="pct"/>
            <w:tcBorders>
              <w:top w:val="nil"/>
              <w:left w:val="nil"/>
              <w:bottom w:val="nil"/>
              <w:right w:val="nil"/>
            </w:tcBorders>
            <w:shd w:val="clear" w:color="auto" w:fill="auto"/>
            <w:vAlign w:val="bottom"/>
          </w:tcPr>
          <w:p w14:paraId="2C091E1E" w14:textId="77777777" w:rsidR="00226748" w:rsidRPr="00297E92" w:rsidRDefault="00226748" w:rsidP="00436266">
            <w:pPr>
              <w:jc w:val="right"/>
              <w:rPr>
                <w:i/>
                <w:sz w:val="15"/>
              </w:rPr>
            </w:pPr>
            <w:r w:rsidRPr="00297E92">
              <w:rPr>
                <w:i/>
                <w:sz w:val="15"/>
                <w:szCs w:val="15"/>
              </w:rPr>
              <w:t>1 391 636</w:t>
            </w:r>
          </w:p>
        </w:tc>
        <w:tc>
          <w:tcPr>
            <w:tcW w:w="735" w:type="pct"/>
            <w:tcBorders>
              <w:top w:val="nil"/>
              <w:left w:val="nil"/>
              <w:bottom w:val="nil"/>
              <w:right w:val="nil"/>
            </w:tcBorders>
            <w:shd w:val="clear" w:color="auto" w:fill="auto"/>
            <w:vAlign w:val="bottom"/>
          </w:tcPr>
          <w:p w14:paraId="74D52F26" w14:textId="77777777" w:rsidR="00226748" w:rsidRPr="00297E92" w:rsidRDefault="00226748" w:rsidP="00436266">
            <w:pPr>
              <w:jc w:val="right"/>
              <w:rPr>
                <w:i/>
                <w:sz w:val="15"/>
              </w:rPr>
            </w:pPr>
            <w:r w:rsidRPr="00297E92">
              <w:rPr>
                <w:i/>
                <w:sz w:val="15"/>
              </w:rPr>
              <w:t>-</w:t>
            </w:r>
          </w:p>
        </w:tc>
      </w:tr>
      <w:tr w:rsidR="00226748" w:rsidRPr="00297E92" w14:paraId="327D5B85" w14:textId="77777777" w:rsidTr="00436266">
        <w:tc>
          <w:tcPr>
            <w:tcW w:w="1323" w:type="pct"/>
            <w:tcBorders>
              <w:top w:val="nil"/>
              <w:left w:val="nil"/>
              <w:bottom w:val="nil"/>
              <w:right w:val="nil"/>
            </w:tcBorders>
            <w:shd w:val="clear" w:color="auto" w:fill="auto"/>
            <w:vAlign w:val="center"/>
          </w:tcPr>
          <w:p w14:paraId="67614F28" w14:textId="77777777" w:rsidR="00226748" w:rsidRPr="00297E92" w:rsidRDefault="00226748" w:rsidP="00436266">
            <w:pPr>
              <w:ind w:left="176" w:hanging="176"/>
              <w:jc w:val="left"/>
              <w:rPr>
                <w:i/>
                <w:sz w:val="15"/>
              </w:rPr>
            </w:pPr>
          </w:p>
        </w:tc>
        <w:tc>
          <w:tcPr>
            <w:tcW w:w="735" w:type="pct"/>
            <w:tcBorders>
              <w:top w:val="nil"/>
              <w:left w:val="nil"/>
              <w:bottom w:val="nil"/>
              <w:right w:val="nil"/>
            </w:tcBorders>
            <w:shd w:val="clear" w:color="auto" w:fill="auto"/>
            <w:vAlign w:val="bottom"/>
          </w:tcPr>
          <w:p w14:paraId="1B26B2DC" w14:textId="77777777" w:rsidR="00226748" w:rsidRPr="00297E92" w:rsidRDefault="00226748" w:rsidP="00436266">
            <w:pPr>
              <w:jc w:val="center"/>
              <w:rPr>
                <w:i/>
                <w:sz w:val="15"/>
              </w:rPr>
            </w:pPr>
            <w:r w:rsidRPr="00297E92">
              <w:rPr>
                <w:i/>
                <w:sz w:val="15"/>
              </w:rPr>
              <w:t>8</w:t>
            </w:r>
          </w:p>
        </w:tc>
        <w:tc>
          <w:tcPr>
            <w:tcW w:w="736" w:type="pct"/>
            <w:tcBorders>
              <w:top w:val="nil"/>
              <w:left w:val="nil"/>
              <w:bottom w:val="nil"/>
              <w:right w:val="nil"/>
            </w:tcBorders>
            <w:shd w:val="clear" w:color="auto" w:fill="auto"/>
            <w:vAlign w:val="bottom"/>
          </w:tcPr>
          <w:p w14:paraId="36A86908" w14:textId="77777777" w:rsidR="00226748" w:rsidRPr="00297E92" w:rsidRDefault="00226748" w:rsidP="00436266">
            <w:pPr>
              <w:jc w:val="right"/>
              <w:rPr>
                <w:i/>
                <w:sz w:val="15"/>
              </w:rPr>
            </w:pPr>
            <w:r w:rsidRPr="00297E92">
              <w:rPr>
                <w:i/>
                <w:sz w:val="15"/>
              </w:rPr>
              <w:t>-</w:t>
            </w:r>
          </w:p>
        </w:tc>
        <w:tc>
          <w:tcPr>
            <w:tcW w:w="735" w:type="pct"/>
            <w:tcBorders>
              <w:top w:val="nil"/>
              <w:left w:val="nil"/>
              <w:bottom w:val="nil"/>
              <w:right w:val="nil"/>
            </w:tcBorders>
            <w:shd w:val="clear" w:color="auto" w:fill="auto"/>
            <w:vAlign w:val="bottom"/>
          </w:tcPr>
          <w:p w14:paraId="75D219D7" w14:textId="77777777" w:rsidR="00226748" w:rsidRPr="00297E92" w:rsidRDefault="00226748" w:rsidP="00436266">
            <w:pPr>
              <w:jc w:val="right"/>
              <w:rPr>
                <w:i/>
                <w:sz w:val="15"/>
              </w:rPr>
            </w:pPr>
            <w:r w:rsidRPr="00297E92">
              <w:rPr>
                <w:i/>
                <w:sz w:val="15"/>
                <w:szCs w:val="15"/>
              </w:rPr>
              <w:t>28 582 285</w:t>
            </w:r>
          </w:p>
        </w:tc>
        <w:tc>
          <w:tcPr>
            <w:tcW w:w="736" w:type="pct"/>
            <w:tcBorders>
              <w:top w:val="nil"/>
              <w:left w:val="nil"/>
              <w:bottom w:val="nil"/>
              <w:right w:val="nil"/>
            </w:tcBorders>
            <w:shd w:val="clear" w:color="auto" w:fill="auto"/>
            <w:vAlign w:val="bottom"/>
          </w:tcPr>
          <w:p w14:paraId="18364751" w14:textId="77777777" w:rsidR="00226748" w:rsidRPr="00297E92" w:rsidRDefault="00226748" w:rsidP="00436266">
            <w:pPr>
              <w:jc w:val="right"/>
              <w:rPr>
                <w:i/>
                <w:sz w:val="15"/>
              </w:rPr>
            </w:pPr>
            <w:r w:rsidRPr="00297E92">
              <w:rPr>
                <w:i/>
                <w:sz w:val="15"/>
              </w:rPr>
              <w:t>-</w:t>
            </w:r>
          </w:p>
        </w:tc>
        <w:tc>
          <w:tcPr>
            <w:tcW w:w="735" w:type="pct"/>
            <w:tcBorders>
              <w:top w:val="nil"/>
              <w:left w:val="nil"/>
              <w:bottom w:val="nil"/>
              <w:right w:val="nil"/>
            </w:tcBorders>
            <w:shd w:val="clear" w:color="auto" w:fill="auto"/>
            <w:vAlign w:val="bottom"/>
          </w:tcPr>
          <w:p w14:paraId="755AABCA" w14:textId="77777777" w:rsidR="00226748" w:rsidRPr="00297E92" w:rsidRDefault="00226748" w:rsidP="00436266">
            <w:pPr>
              <w:jc w:val="right"/>
              <w:rPr>
                <w:i/>
                <w:sz w:val="15"/>
              </w:rPr>
            </w:pPr>
            <w:r w:rsidRPr="00297E92">
              <w:rPr>
                <w:i/>
                <w:sz w:val="15"/>
              </w:rPr>
              <w:t>-</w:t>
            </w:r>
          </w:p>
        </w:tc>
      </w:tr>
      <w:tr w:rsidR="00226748" w:rsidRPr="00297E92" w14:paraId="7D047C78" w14:textId="77777777" w:rsidTr="00436266">
        <w:tc>
          <w:tcPr>
            <w:tcW w:w="1323" w:type="pct"/>
            <w:tcBorders>
              <w:top w:val="nil"/>
              <w:left w:val="nil"/>
              <w:bottom w:val="nil"/>
              <w:right w:val="nil"/>
            </w:tcBorders>
            <w:shd w:val="clear" w:color="auto" w:fill="auto"/>
            <w:vAlign w:val="bottom"/>
          </w:tcPr>
          <w:p w14:paraId="0E2CCFF7" w14:textId="77777777" w:rsidR="00226748" w:rsidRPr="00297E92" w:rsidRDefault="00226748" w:rsidP="00436266">
            <w:pPr>
              <w:ind w:left="176" w:hanging="176"/>
              <w:jc w:val="left"/>
              <w:rPr>
                <w:sz w:val="15"/>
              </w:rPr>
            </w:pPr>
            <w:r w:rsidRPr="00297E92">
              <w:rPr>
                <w:rFonts w:cs="Arial"/>
                <w:bCs/>
                <w:sz w:val="15"/>
                <w:szCs w:val="15"/>
              </w:rPr>
              <w:t>Subjekt, ktorý v účtovnej jednotke vykonáva spoločný rozhodujúci alebo podstatný vplyv</w:t>
            </w:r>
          </w:p>
        </w:tc>
        <w:tc>
          <w:tcPr>
            <w:tcW w:w="735" w:type="pct"/>
            <w:tcBorders>
              <w:top w:val="nil"/>
              <w:left w:val="nil"/>
              <w:bottom w:val="nil"/>
              <w:right w:val="nil"/>
            </w:tcBorders>
            <w:shd w:val="clear" w:color="auto" w:fill="auto"/>
            <w:vAlign w:val="bottom"/>
          </w:tcPr>
          <w:p w14:paraId="6832F79E" w14:textId="77777777" w:rsidR="00226748" w:rsidRPr="00297E92" w:rsidRDefault="00226748" w:rsidP="00436266">
            <w:pPr>
              <w:jc w:val="center"/>
              <w:rPr>
                <w:sz w:val="15"/>
              </w:rPr>
            </w:pPr>
          </w:p>
        </w:tc>
        <w:tc>
          <w:tcPr>
            <w:tcW w:w="736" w:type="pct"/>
            <w:tcBorders>
              <w:top w:val="nil"/>
              <w:left w:val="nil"/>
              <w:bottom w:val="nil"/>
              <w:right w:val="nil"/>
            </w:tcBorders>
            <w:shd w:val="clear" w:color="auto" w:fill="auto"/>
            <w:vAlign w:val="bottom"/>
          </w:tcPr>
          <w:p w14:paraId="06524DC8" w14:textId="77777777" w:rsidR="00226748" w:rsidRPr="00297E92" w:rsidRDefault="00226748" w:rsidP="00436266">
            <w:pPr>
              <w:jc w:val="right"/>
              <w:rPr>
                <w:sz w:val="15"/>
              </w:rPr>
            </w:pPr>
            <w:r w:rsidRPr="00297E92">
              <w:rPr>
                <w:sz w:val="15"/>
              </w:rPr>
              <w:t>-</w:t>
            </w:r>
          </w:p>
        </w:tc>
        <w:tc>
          <w:tcPr>
            <w:tcW w:w="735" w:type="pct"/>
            <w:tcBorders>
              <w:top w:val="nil"/>
              <w:left w:val="nil"/>
              <w:bottom w:val="nil"/>
              <w:right w:val="nil"/>
            </w:tcBorders>
            <w:shd w:val="clear" w:color="auto" w:fill="auto"/>
            <w:vAlign w:val="bottom"/>
          </w:tcPr>
          <w:p w14:paraId="1E7E9BEB" w14:textId="77777777" w:rsidR="00226748" w:rsidRPr="00297E92" w:rsidRDefault="00226748" w:rsidP="00436266">
            <w:pPr>
              <w:jc w:val="right"/>
              <w:rPr>
                <w:sz w:val="15"/>
              </w:rPr>
            </w:pPr>
            <w:r w:rsidRPr="00297E92">
              <w:rPr>
                <w:sz w:val="15"/>
              </w:rPr>
              <w:t>-</w:t>
            </w:r>
          </w:p>
        </w:tc>
        <w:tc>
          <w:tcPr>
            <w:tcW w:w="736" w:type="pct"/>
            <w:tcBorders>
              <w:top w:val="nil"/>
              <w:left w:val="nil"/>
              <w:bottom w:val="nil"/>
              <w:right w:val="nil"/>
            </w:tcBorders>
            <w:shd w:val="clear" w:color="auto" w:fill="auto"/>
            <w:vAlign w:val="bottom"/>
          </w:tcPr>
          <w:p w14:paraId="7A304AED" w14:textId="77777777" w:rsidR="00226748" w:rsidRPr="00297E92" w:rsidRDefault="00226748" w:rsidP="00436266">
            <w:pPr>
              <w:jc w:val="right"/>
              <w:rPr>
                <w:sz w:val="15"/>
              </w:rPr>
            </w:pPr>
            <w:r w:rsidRPr="00297E92">
              <w:rPr>
                <w:sz w:val="15"/>
              </w:rPr>
              <w:t>-</w:t>
            </w:r>
          </w:p>
        </w:tc>
        <w:tc>
          <w:tcPr>
            <w:tcW w:w="735" w:type="pct"/>
            <w:tcBorders>
              <w:top w:val="nil"/>
              <w:left w:val="nil"/>
              <w:bottom w:val="nil"/>
              <w:right w:val="nil"/>
            </w:tcBorders>
            <w:shd w:val="clear" w:color="auto" w:fill="auto"/>
            <w:vAlign w:val="bottom"/>
          </w:tcPr>
          <w:p w14:paraId="29B76E05" w14:textId="77777777" w:rsidR="00226748" w:rsidRPr="00297E92" w:rsidRDefault="00226748" w:rsidP="00436266">
            <w:pPr>
              <w:jc w:val="right"/>
              <w:rPr>
                <w:sz w:val="15"/>
              </w:rPr>
            </w:pPr>
            <w:r w:rsidRPr="00297E92">
              <w:rPr>
                <w:sz w:val="15"/>
              </w:rPr>
              <w:t>-</w:t>
            </w:r>
          </w:p>
        </w:tc>
      </w:tr>
      <w:tr w:rsidR="00226748" w:rsidRPr="00297E92" w14:paraId="40C467B0" w14:textId="77777777" w:rsidTr="00436266">
        <w:tc>
          <w:tcPr>
            <w:tcW w:w="1323" w:type="pct"/>
            <w:tcBorders>
              <w:top w:val="dotted" w:sz="4" w:space="0" w:color="auto"/>
              <w:left w:val="nil"/>
              <w:bottom w:val="nil"/>
              <w:right w:val="nil"/>
            </w:tcBorders>
            <w:shd w:val="clear" w:color="auto" w:fill="auto"/>
            <w:noWrap/>
            <w:vAlign w:val="bottom"/>
            <w:hideMark/>
          </w:tcPr>
          <w:p w14:paraId="302812D0" w14:textId="77777777" w:rsidR="00226748" w:rsidRPr="00297E92" w:rsidRDefault="00226748" w:rsidP="00436266">
            <w:pPr>
              <w:ind w:left="176" w:hanging="176"/>
              <w:jc w:val="left"/>
              <w:rPr>
                <w:rFonts w:cs="Arial"/>
                <w:bCs/>
                <w:sz w:val="15"/>
                <w:szCs w:val="15"/>
              </w:rPr>
            </w:pPr>
            <w:r w:rsidRPr="00297E92">
              <w:rPr>
                <w:rFonts w:cs="Arial"/>
                <w:bCs/>
                <w:sz w:val="15"/>
                <w:szCs w:val="15"/>
              </w:rPr>
              <w:t>Dcérska účtovná jednotka</w:t>
            </w:r>
          </w:p>
        </w:tc>
        <w:tc>
          <w:tcPr>
            <w:tcW w:w="735" w:type="pct"/>
            <w:tcBorders>
              <w:top w:val="dotted" w:sz="4" w:space="0" w:color="auto"/>
              <w:left w:val="nil"/>
              <w:bottom w:val="nil"/>
              <w:right w:val="nil"/>
            </w:tcBorders>
            <w:shd w:val="clear" w:color="auto" w:fill="auto"/>
            <w:noWrap/>
            <w:vAlign w:val="bottom"/>
          </w:tcPr>
          <w:p w14:paraId="0C667BEC" w14:textId="77777777" w:rsidR="00226748" w:rsidRPr="00297E92" w:rsidRDefault="00226748" w:rsidP="00436266">
            <w:pPr>
              <w:jc w:val="center"/>
              <w:rPr>
                <w:rFonts w:cs="Arial"/>
                <w:bCs/>
                <w:sz w:val="15"/>
                <w:szCs w:val="15"/>
              </w:rPr>
            </w:pPr>
          </w:p>
        </w:tc>
        <w:tc>
          <w:tcPr>
            <w:tcW w:w="736" w:type="pct"/>
            <w:tcBorders>
              <w:top w:val="dotted" w:sz="4" w:space="0" w:color="auto"/>
              <w:left w:val="nil"/>
              <w:bottom w:val="nil"/>
              <w:right w:val="nil"/>
            </w:tcBorders>
            <w:shd w:val="clear" w:color="auto" w:fill="auto"/>
            <w:noWrap/>
            <w:vAlign w:val="bottom"/>
          </w:tcPr>
          <w:p w14:paraId="52ACD5B7" w14:textId="77777777" w:rsidR="00226748" w:rsidRPr="00297E92" w:rsidRDefault="00226748" w:rsidP="00436266">
            <w:pPr>
              <w:jc w:val="right"/>
              <w:rPr>
                <w:rFonts w:cs="Arial"/>
                <w:bCs/>
                <w:sz w:val="15"/>
                <w:szCs w:val="15"/>
              </w:rPr>
            </w:pPr>
            <w:r w:rsidRPr="00297E92">
              <w:rPr>
                <w:rFonts w:cs="Arial"/>
                <w:bCs/>
                <w:sz w:val="15"/>
                <w:szCs w:val="15"/>
              </w:rPr>
              <w:t>-</w:t>
            </w:r>
          </w:p>
        </w:tc>
        <w:tc>
          <w:tcPr>
            <w:tcW w:w="735" w:type="pct"/>
            <w:tcBorders>
              <w:top w:val="dotted" w:sz="4" w:space="0" w:color="auto"/>
              <w:left w:val="nil"/>
              <w:bottom w:val="nil"/>
              <w:right w:val="nil"/>
            </w:tcBorders>
            <w:shd w:val="clear" w:color="auto" w:fill="auto"/>
            <w:noWrap/>
            <w:vAlign w:val="bottom"/>
          </w:tcPr>
          <w:p w14:paraId="4B8FA42C" w14:textId="77777777" w:rsidR="00226748" w:rsidRPr="00297E92" w:rsidRDefault="00226748" w:rsidP="00436266">
            <w:pPr>
              <w:jc w:val="right"/>
              <w:rPr>
                <w:rFonts w:cs="Arial"/>
                <w:bCs/>
                <w:sz w:val="15"/>
                <w:szCs w:val="15"/>
              </w:rPr>
            </w:pPr>
            <w:r w:rsidRPr="00297E92">
              <w:rPr>
                <w:rFonts w:cs="Arial"/>
                <w:bCs/>
                <w:sz w:val="15"/>
                <w:szCs w:val="15"/>
              </w:rPr>
              <w:t>-</w:t>
            </w:r>
          </w:p>
        </w:tc>
        <w:tc>
          <w:tcPr>
            <w:tcW w:w="736" w:type="pct"/>
            <w:tcBorders>
              <w:top w:val="dotted" w:sz="4" w:space="0" w:color="auto"/>
              <w:left w:val="nil"/>
              <w:bottom w:val="nil"/>
              <w:right w:val="nil"/>
            </w:tcBorders>
            <w:shd w:val="clear" w:color="auto" w:fill="auto"/>
            <w:noWrap/>
            <w:vAlign w:val="bottom"/>
          </w:tcPr>
          <w:p w14:paraId="609A0BE4" w14:textId="77777777" w:rsidR="00226748" w:rsidRPr="00297E92" w:rsidRDefault="00226748" w:rsidP="00436266">
            <w:pPr>
              <w:jc w:val="right"/>
              <w:rPr>
                <w:rFonts w:cs="Arial"/>
                <w:bCs/>
                <w:sz w:val="15"/>
                <w:szCs w:val="15"/>
              </w:rPr>
            </w:pPr>
            <w:r w:rsidRPr="00297E92">
              <w:rPr>
                <w:rFonts w:cs="Arial"/>
                <w:bCs/>
                <w:sz w:val="15"/>
                <w:szCs w:val="15"/>
              </w:rPr>
              <w:t>-</w:t>
            </w:r>
          </w:p>
        </w:tc>
        <w:tc>
          <w:tcPr>
            <w:tcW w:w="735" w:type="pct"/>
            <w:tcBorders>
              <w:top w:val="dotted" w:sz="4" w:space="0" w:color="auto"/>
              <w:left w:val="nil"/>
              <w:bottom w:val="nil"/>
              <w:right w:val="nil"/>
            </w:tcBorders>
            <w:shd w:val="clear" w:color="auto" w:fill="auto"/>
            <w:noWrap/>
            <w:vAlign w:val="bottom"/>
          </w:tcPr>
          <w:p w14:paraId="10C716DA" w14:textId="77777777" w:rsidR="00226748" w:rsidRPr="00297E92" w:rsidRDefault="00226748" w:rsidP="00436266">
            <w:pPr>
              <w:jc w:val="right"/>
              <w:rPr>
                <w:rFonts w:cs="Arial"/>
                <w:bCs/>
                <w:sz w:val="15"/>
                <w:szCs w:val="15"/>
              </w:rPr>
            </w:pPr>
            <w:r w:rsidRPr="00297E92">
              <w:rPr>
                <w:rFonts w:cs="Arial"/>
                <w:bCs/>
                <w:sz w:val="15"/>
                <w:szCs w:val="15"/>
              </w:rPr>
              <w:t>-</w:t>
            </w:r>
          </w:p>
        </w:tc>
      </w:tr>
      <w:tr w:rsidR="00226748" w:rsidRPr="00297E92" w14:paraId="41F1776A" w14:textId="77777777" w:rsidTr="00436266">
        <w:tc>
          <w:tcPr>
            <w:tcW w:w="1323" w:type="pct"/>
            <w:tcBorders>
              <w:top w:val="nil"/>
              <w:left w:val="nil"/>
              <w:bottom w:val="nil"/>
              <w:right w:val="nil"/>
            </w:tcBorders>
            <w:shd w:val="clear" w:color="auto" w:fill="auto"/>
            <w:vAlign w:val="center"/>
            <w:hideMark/>
          </w:tcPr>
          <w:p w14:paraId="49CA9125" w14:textId="77777777" w:rsidR="00226748" w:rsidRPr="00297E92" w:rsidRDefault="00226748" w:rsidP="00436266">
            <w:pPr>
              <w:ind w:left="176" w:hanging="176"/>
              <w:jc w:val="left"/>
              <w:rPr>
                <w:rFonts w:cs="Arial"/>
                <w:bCs/>
                <w:i/>
                <w:sz w:val="15"/>
                <w:szCs w:val="15"/>
              </w:rPr>
            </w:pPr>
            <w:r w:rsidRPr="00297E92">
              <w:rPr>
                <w:rFonts w:cs="Arial"/>
                <w:bCs/>
                <w:i/>
                <w:sz w:val="15"/>
                <w:szCs w:val="15"/>
              </w:rPr>
              <w:t>Mäsokombinát Plzeň</w:t>
            </w:r>
          </w:p>
        </w:tc>
        <w:tc>
          <w:tcPr>
            <w:tcW w:w="735" w:type="pct"/>
            <w:tcBorders>
              <w:top w:val="nil"/>
              <w:left w:val="nil"/>
              <w:bottom w:val="nil"/>
              <w:right w:val="nil"/>
            </w:tcBorders>
            <w:shd w:val="clear" w:color="auto" w:fill="auto"/>
            <w:vAlign w:val="bottom"/>
          </w:tcPr>
          <w:p w14:paraId="7B2F19D8" w14:textId="77777777" w:rsidR="00226748" w:rsidRPr="00297E92" w:rsidRDefault="00226748" w:rsidP="00436266">
            <w:pPr>
              <w:jc w:val="center"/>
              <w:rPr>
                <w:i/>
                <w:sz w:val="15"/>
                <w:szCs w:val="15"/>
              </w:rPr>
            </w:pPr>
            <w:r w:rsidRPr="00297E92">
              <w:rPr>
                <w:i/>
                <w:sz w:val="15"/>
                <w:szCs w:val="15"/>
              </w:rPr>
              <w:t>2</w:t>
            </w:r>
          </w:p>
        </w:tc>
        <w:tc>
          <w:tcPr>
            <w:tcW w:w="736" w:type="pct"/>
            <w:tcBorders>
              <w:top w:val="nil"/>
              <w:left w:val="nil"/>
              <w:bottom w:val="nil"/>
              <w:right w:val="nil"/>
            </w:tcBorders>
            <w:shd w:val="clear" w:color="auto" w:fill="auto"/>
            <w:vAlign w:val="bottom"/>
          </w:tcPr>
          <w:p w14:paraId="58FF78C4" w14:textId="77777777" w:rsidR="00226748" w:rsidRPr="00297E92" w:rsidRDefault="00226748" w:rsidP="00436266">
            <w:pPr>
              <w:jc w:val="right"/>
              <w:rPr>
                <w:rFonts w:cs="Arial"/>
                <w:i/>
                <w:sz w:val="15"/>
                <w:szCs w:val="15"/>
              </w:rPr>
            </w:pPr>
            <w:r w:rsidRPr="00297E92">
              <w:rPr>
                <w:rFonts w:cs="Arial"/>
                <w:i/>
                <w:sz w:val="15"/>
                <w:szCs w:val="15"/>
              </w:rPr>
              <w:t>1 064 390</w:t>
            </w:r>
          </w:p>
        </w:tc>
        <w:tc>
          <w:tcPr>
            <w:tcW w:w="735" w:type="pct"/>
            <w:tcBorders>
              <w:top w:val="nil"/>
              <w:left w:val="nil"/>
              <w:bottom w:val="nil"/>
              <w:right w:val="nil"/>
            </w:tcBorders>
            <w:shd w:val="clear" w:color="auto" w:fill="auto"/>
            <w:vAlign w:val="bottom"/>
          </w:tcPr>
          <w:p w14:paraId="5BC8D670" w14:textId="77777777" w:rsidR="00226748" w:rsidRPr="00297E92" w:rsidRDefault="00226748" w:rsidP="00436266">
            <w:pPr>
              <w:jc w:val="right"/>
              <w:rPr>
                <w:rFonts w:cs="Arial"/>
                <w:i/>
                <w:sz w:val="15"/>
                <w:szCs w:val="15"/>
              </w:rPr>
            </w:pPr>
          </w:p>
        </w:tc>
        <w:tc>
          <w:tcPr>
            <w:tcW w:w="736" w:type="pct"/>
            <w:tcBorders>
              <w:top w:val="nil"/>
              <w:left w:val="nil"/>
              <w:bottom w:val="nil"/>
              <w:right w:val="nil"/>
            </w:tcBorders>
            <w:shd w:val="clear" w:color="auto" w:fill="auto"/>
            <w:vAlign w:val="bottom"/>
          </w:tcPr>
          <w:p w14:paraId="42D75B5B" w14:textId="77777777" w:rsidR="00226748" w:rsidRPr="00297E92" w:rsidRDefault="00226748" w:rsidP="00436266">
            <w:pPr>
              <w:jc w:val="right"/>
              <w:rPr>
                <w:rFonts w:cs="Arial"/>
                <w:i/>
                <w:sz w:val="15"/>
                <w:szCs w:val="15"/>
              </w:rPr>
            </w:pPr>
            <w:r w:rsidRPr="00297E92">
              <w:rPr>
                <w:rFonts w:cs="Arial"/>
                <w:i/>
                <w:sz w:val="15"/>
                <w:szCs w:val="15"/>
              </w:rPr>
              <w:t>-</w:t>
            </w:r>
          </w:p>
        </w:tc>
        <w:tc>
          <w:tcPr>
            <w:tcW w:w="735" w:type="pct"/>
            <w:tcBorders>
              <w:top w:val="nil"/>
              <w:left w:val="nil"/>
              <w:bottom w:val="nil"/>
              <w:right w:val="nil"/>
            </w:tcBorders>
            <w:shd w:val="clear" w:color="auto" w:fill="auto"/>
            <w:vAlign w:val="bottom"/>
          </w:tcPr>
          <w:p w14:paraId="5AD895A3" w14:textId="77777777" w:rsidR="00226748" w:rsidRPr="00297E92" w:rsidRDefault="00226748" w:rsidP="00436266">
            <w:pPr>
              <w:jc w:val="right"/>
              <w:rPr>
                <w:rFonts w:cs="Arial"/>
                <w:i/>
                <w:sz w:val="15"/>
                <w:szCs w:val="15"/>
              </w:rPr>
            </w:pPr>
            <w:r w:rsidRPr="00297E92">
              <w:rPr>
                <w:i/>
                <w:sz w:val="15"/>
                <w:szCs w:val="15"/>
              </w:rPr>
              <w:t>2 402 738</w:t>
            </w:r>
          </w:p>
        </w:tc>
      </w:tr>
      <w:tr w:rsidR="00226748" w:rsidRPr="00297E92" w14:paraId="226781F1" w14:textId="77777777" w:rsidTr="00436266">
        <w:tc>
          <w:tcPr>
            <w:tcW w:w="1323" w:type="pct"/>
            <w:tcBorders>
              <w:top w:val="nil"/>
              <w:left w:val="nil"/>
              <w:bottom w:val="nil"/>
              <w:right w:val="nil"/>
            </w:tcBorders>
            <w:shd w:val="clear" w:color="auto" w:fill="auto"/>
            <w:vAlign w:val="center"/>
          </w:tcPr>
          <w:p w14:paraId="677EF83E" w14:textId="77777777" w:rsidR="00226748" w:rsidRPr="00297E92" w:rsidRDefault="00226748" w:rsidP="00436266">
            <w:pPr>
              <w:ind w:left="176" w:hanging="176"/>
              <w:jc w:val="left"/>
              <w:rPr>
                <w:rFonts w:cs="Arial"/>
                <w:bCs/>
                <w:i/>
                <w:sz w:val="15"/>
                <w:szCs w:val="15"/>
              </w:rPr>
            </w:pPr>
          </w:p>
        </w:tc>
        <w:tc>
          <w:tcPr>
            <w:tcW w:w="735" w:type="pct"/>
            <w:tcBorders>
              <w:top w:val="nil"/>
              <w:left w:val="nil"/>
              <w:bottom w:val="nil"/>
              <w:right w:val="nil"/>
            </w:tcBorders>
            <w:shd w:val="clear" w:color="auto" w:fill="auto"/>
            <w:vAlign w:val="bottom"/>
          </w:tcPr>
          <w:p w14:paraId="0D066175" w14:textId="77777777" w:rsidR="00226748" w:rsidRPr="00297E92" w:rsidRDefault="00226748" w:rsidP="00436266">
            <w:pPr>
              <w:jc w:val="center"/>
              <w:rPr>
                <w:i/>
                <w:sz w:val="15"/>
                <w:szCs w:val="15"/>
              </w:rPr>
            </w:pPr>
            <w:r w:rsidRPr="00297E92">
              <w:rPr>
                <w:i/>
                <w:sz w:val="15"/>
                <w:szCs w:val="15"/>
              </w:rPr>
              <w:t>3</w:t>
            </w:r>
          </w:p>
        </w:tc>
        <w:tc>
          <w:tcPr>
            <w:tcW w:w="736" w:type="pct"/>
            <w:tcBorders>
              <w:top w:val="nil"/>
              <w:left w:val="nil"/>
              <w:bottom w:val="nil"/>
              <w:right w:val="nil"/>
            </w:tcBorders>
            <w:shd w:val="clear" w:color="auto" w:fill="auto"/>
            <w:vAlign w:val="bottom"/>
          </w:tcPr>
          <w:p w14:paraId="48D56D71" w14:textId="77777777" w:rsidR="00226748" w:rsidRPr="00297E92" w:rsidRDefault="00226748" w:rsidP="00436266">
            <w:pPr>
              <w:jc w:val="right"/>
              <w:rPr>
                <w:rFonts w:cs="Arial"/>
                <w:i/>
                <w:sz w:val="15"/>
                <w:szCs w:val="15"/>
              </w:rPr>
            </w:pPr>
            <w:r w:rsidRPr="00297E92">
              <w:rPr>
                <w:rFonts w:cs="Arial"/>
                <w:i/>
                <w:sz w:val="15"/>
                <w:szCs w:val="15"/>
              </w:rPr>
              <w:t>-</w:t>
            </w:r>
          </w:p>
        </w:tc>
        <w:tc>
          <w:tcPr>
            <w:tcW w:w="735" w:type="pct"/>
            <w:tcBorders>
              <w:top w:val="nil"/>
              <w:left w:val="nil"/>
              <w:bottom w:val="nil"/>
              <w:right w:val="nil"/>
            </w:tcBorders>
            <w:shd w:val="clear" w:color="auto" w:fill="auto"/>
            <w:vAlign w:val="bottom"/>
          </w:tcPr>
          <w:p w14:paraId="3ED45AC6" w14:textId="77777777" w:rsidR="00226748" w:rsidRPr="00297E92" w:rsidRDefault="00226748" w:rsidP="00436266">
            <w:pPr>
              <w:jc w:val="right"/>
              <w:rPr>
                <w:rFonts w:cs="Arial"/>
                <w:i/>
                <w:sz w:val="15"/>
                <w:szCs w:val="15"/>
              </w:rPr>
            </w:pPr>
            <w:r w:rsidRPr="00297E92">
              <w:rPr>
                <w:rFonts w:cs="Arial"/>
                <w:i/>
                <w:sz w:val="15"/>
                <w:szCs w:val="15"/>
              </w:rPr>
              <w:t>192 742</w:t>
            </w:r>
          </w:p>
        </w:tc>
        <w:tc>
          <w:tcPr>
            <w:tcW w:w="736" w:type="pct"/>
            <w:tcBorders>
              <w:top w:val="nil"/>
              <w:left w:val="nil"/>
              <w:bottom w:val="nil"/>
              <w:right w:val="nil"/>
            </w:tcBorders>
            <w:shd w:val="clear" w:color="auto" w:fill="auto"/>
            <w:vAlign w:val="bottom"/>
          </w:tcPr>
          <w:p w14:paraId="73AB25C8" w14:textId="77777777" w:rsidR="00226748" w:rsidRPr="00297E92" w:rsidRDefault="00226748" w:rsidP="00436266">
            <w:pPr>
              <w:jc w:val="right"/>
              <w:rPr>
                <w:rFonts w:cs="Arial"/>
                <w:i/>
                <w:sz w:val="15"/>
                <w:szCs w:val="15"/>
              </w:rPr>
            </w:pPr>
            <w:r w:rsidRPr="00297E92">
              <w:rPr>
                <w:i/>
                <w:sz w:val="15"/>
                <w:szCs w:val="15"/>
              </w:rPr>
              <w:t>3 324 348</w:t>
            </w:r>
            <w:r w:rsidRPr="00297E92">
              <w:rPr>
                <w:rFonts w:cs="Arial"/>
                <w:i/>
                <w:sz w:val="15"/>
                <w:szCs w:val="15"/>
              </w:rPr>
              <w:t xml:space="preserve">  </w:t>
            </w:r>
          </w:p>
        </w:tc>
        <w:tc>
          <w:tcPr>
            <w:tcW w:w="735" w:type="pct"/>
            <w:tcBorders>
              <w:top w:val="nil"/>
              <w:left w:val="nil"/>
              <w:bottom w:val="nil"/>
              <w:right w:val="nil"/>
            </w:tcBorders>
            <w:shd w:val="clear" w:color="auto" w:fill="auto"/>
            <w:vAlign w:val="bottom"/>
          </w:tcPr>
          <w:p w14:paraId="07D57148" w14:textId="77777777" w:rsidR="00226748" w:rsidRPr="00297E92" w:rsidRDefault="00226748" w:rsidP="00436266">
            <w:pPr>
              <w:jc w:val="right"/>
              <w:rPr>
                <w:rFonts w:cs="Arial"/>
                <w:i/>
                <w:sz w:val="15"/>
                <w:szCs w:val="15"/>
              </w:rPr>
            </w:pPr>
            <w:r w:rsidRPr="00297E92">
              <w:rPr>
                <w:i/>
                <w:sz w:val="15"/>
                <w:szCs w:val="15"/>
              </w:rPr>
              <w:t>503 213</w:t>
            </w:r>
          </w:p>
        </w:tc>
      </w:tr>
      <w:tr w:rsidR="00226748" w:rsidRPr="00297E92" w14:paraId="6A09572F" w14:textId="77777777" w:rsidTr="00436266">
        <w:tc>
          <w:tcPr>
            <w:tcW w:w="1323" w:type="pct"/>
            <w:tcBorders>
              <w:top w:val="nil"/>
              <w:left w:val="nil"/>
              <w:bottom w:val="nil"/>
              <w:right w:val="nil"/>
            </w:tcBorders>
            <w:shd w:val="clear" w:color="auto" w:fill="auto"/>
            <w:vAlign w:val="center"/>
          </w:tcPr>
          <w:p w14:paraId="77F0C986" w14:textId="77777777" w:rsidR="00226748" w:rsidRPr="00297E92" w:rsidRDefault="00226748" w:rsidP="00436266">
            <w:pPr>
              <w:ind w:left="176" w:hanging="176"/>
              <w:jc w:val="left"/>
              <w:rPr>
                <w:rFonts w:cs="Arial"/>
                <w:bCs/>
                <w:i/>
                <w:sz w:val="15"/>
                <w:szCs w:val="15"/>
              </w:rPr>
            </w:pPr>
            <w:r w:rsidRPr="00297E92">
              <w:rPr>
                <w:rFonts w:cs="Arial"/>
                <w:bCs/>
                <w:i/>
                <w:sz w:val="15"/>
                <w:szCs w:val="15"/>
              </w:rPr>
              <w:t>Kaiser Food Kft.</w:t>
            </w:r>
          </w:p>
        </w:tc>
        <w:tc>
          <w:tcPr>
            <w:tcW w:w="735" w:type="pct"/>
            <w:tcBorders>
              <w:top w:val="nil"/>
              <w:left w:val="nil"/>
              <w:bottom w:val="nil"/>
              <w:right w:val="nil"/>
            </w:tcBorders>
            <w:shd w:val="clear" w:color="auto" w:fill="auto"/>
            <w:vAlign w:val="bottom"/>
          </w:tcPr>
          <w:p w14:paraId="6B7004C0" w14:textId="77777777" w:rsidR="00226748" w:rsidRPr="00297E92" w:rsidRDefault="00226748" w:rsidP="00436266">
            <w:pPr>
              <w:jc w:val="center"/>
              <w:rPr>
                <w:i/>
                <w:sz w:val="15"/>
                <w:szCs w:val="15"/>
              </w:rPr>
            </w:pPr>
            <w:r w:rsidRPr="00297E92">
              <w:rPr>
                <w:i/>
                <w:sz w:val="15"/>
                <w:szCs w:val="15"/>
              </w:rPr>
              <w:t>2</w:t>
            </w:r>
          </w:p>
        </w:tc>
        <w:tc>
          <w:tcPr>
            <w:tcW w:w="736" w:type="pct"/>
            <w:tcBorders>
              <w:top w:val="nil"/>
              <w:left w:val="nil"/>
              <w:bottom w:val="nil"/>
              <w:right w:val="nil"/>
            </w:tcBorders>
            <w:shd w:val="clear" w:color="auto" w:fill="auto"/>
            <w:vAlign w:val="bottom"/>
          </w:tcPr>
          <w:p w14:paraId="43732951" w14:textId="77777777" w:rsidR="00226748" w:rsidRPr="00297E92" w:rsidRDefault="00226748" w:rsidP="00436266">
            <w:pPr>
              <w:jc w:val="right"/>
              <w:rPr>
                <w:rFonts w:cs="Arial"/>
                <w:i/>
                <w:sz w:val="15"/>
                <w:szCs w:val="15"/>
              </w:rPr>
            </w:pPr>
            <w:r w:rsidRPr="00297E92">
              <w:rPr>
                <w:rFonts w:cs="Arial"/>
                <w:i/>
                <w:sz w:val="15"/>
                <w:szCs w:val="15"/>
              </w:rPr>
              <w:t>3 703 018</w:t>
            </w:r>
          </w:p>
        </w:tc>
        <w:tc>
          <w:tcPr>
            <w:tcW w:w="735" w:type="pct"/>
            <w:tcBorders>
              <w:top w:val="nil"/>
              <w:left w:val="nil"/>
              <w:bottom w:val="nil"/>
              <w:right w:val="nil"/>
            </w:tcBorders>
            <w:shd w:val="clear" w:color="auto" w:fill="auto"/>
            <w:vAlign w:val="bottom"/>
          </w:tcPr>
          <w:p w14:paraId="3404F419" w14:textId="77777777" w:rsidR="00226748" w:rsidRPr="00297E92" w:rsidRDefault="00226748" w:rsidP="00436266">
            <w:pPr>
              <w:jc w:val="right"/>
              <w:rPr>
                <w:rFonts w:cs="Arial"/>
                <w:i/>
                <w:sz w:val="15"/>
                <w:szCs w:val="15"/>
              </w:rPr>
            </w:pPr>
            <w:r w:rsidRPr="00297E92">
              <w:rPr>
                <w:rFonts w:cs="Arial"/>
                <w:i/>
                <w:sz w:val="15"/>
                <w:szCs w:val="15"/>
              </w:rPr>
              <w:t>-</w:t>
            </w:r>
          </w:p>
        </w:tc>
        <w:tc>
          <w:tcPr>
            <w:tcW w:w="736" w:type="pct"/>
            <w:tcBorders>
              <w:top w:val="nil"/>
              <w:left w:val="nil"/>
              <w:bottom w:val="nil"/>
              <w:right w:val="nil"/>
            </w:tcBorders>
            <w:shd w:val="clear" w:color="auto" w:fill="auto"/>
            <w:vAlign w:val="bottom"/>
          </w:tcPr>
          <w:p w14:paraId="3D153D99" w14:textId="77777777" w:rsidR="00226748" w:rsidRPr="00297E92" w:rsidRDefault="00226748" w:rsidP="00436266">
            <w:pPr>
              <w:jc w:val="right"/>
              <w:rPr>
                <w:rFonts w:cs="Arial"/>
                <w:i/>
                <w:sz w:val="15"/>
                <w:szCs w:val="15"/>
              </w:rPr>
            </w:pPr>
            <w:r w:rsidRPr="00297E92">
              <w:rPr>
                <w:rFonts w:cs="Arial"/>
                <w:i/>
                <w:sz w:val="15"/>
                <w:szCs w:val="15"/>
              </w:rPr>
              <w:t>-</w:t>
            </w:r>
          </w:p>
        </w:tc>
        <w:tc>
          <w:tcPr>
            <w:tcW w:w="735" w:type="pct"/>
            <w:tcBorders>
              <w:top w:val="nil"/>
              <w:left w:val="nil"/>
              <w:bottom w:val="nil"/>
              <w:right w:val="nil"/>
            </w:tcBorders>
            <w:shd w:val="clear" w:color="auto" w:fill="auto"/>
            <w:vAlign w:val="bottom"/>
          </w:tcPr>
          <w:p w14:paraId="72E8DA3D" w14:textId="77777777" w:rsidR="00226748" w:rsidRPr="00297E92" w:rsidRDefault="00226748" w:rsidP="00436266">
            <w:pPr>
              <w:jc w:val="right"/>
              <w:rPr>
                <w:rFonts w:cs="Arial"/>
                <w:i/>
                <w:sz w:val="15"/>
                <w:szCs w:val="15"/>
              </w:rPr>
            </w:pPr>
            <w:r w:rsidRPr="00297E92">
              <w:rPr>
                <w:i/>
                <w:sz w:val="15"/>
                <w:szCs w:val="15"/>
              </w:rPr>
              <w:t>1 917 453</w:t>
            </w:r>
          </w:p>
        </w:tc>
      </w:tr>
      <w:tr w:rsidR="00226748" w:rsidRPr="00297E92" w14:paraId="34FD34B4" w14:textId="77777777" w:rsidTr="00436266">
        <w:tc>
          <w:tcPr>
            <w:tcW w:w="1323" w:type="pct"/>
            <w:tcBorders>
              <w:top w:val="nil"/>
              <w:left w:val="nil"/>
              <w:bottom w:val="nil"/>
              <w:right w:val="nil"/>
            </w:tcBorders>
            <w:shd w:val="clear" w:color="auto" w:fill="auto"/>
            <w:vAlign w:val="center"/>
          </w:tcPr>
          <w:p w14:paraId="03629E30" w14:textId="77777777" w:rsidR="00226748" w:rsidRPr="00297E92" w:rsidRDefault="00226748" w:rsidP="00436266">
            <w:pPr>
              <w:ind w:left="176" w:hanging="176"/>
              <w:jc w:val="left"/>
              <w:rPr>
                <w:rFonts w:cs="Arial"/>
                <w:bCs/>
                <w:i/>
                <w:sz w:val="15"/>
                <w:szCs w:val="15"/>
              </w:rPr>
            </w:pPr>
          </w:p>
        </w:tc>
        <w:tc>
          <w:tcPr>
            <w:tcW w:w="735" w:type="pct"/>
            <w:tcBorders>
              <w:top w:val="nil"/>
              <w:left w:val="nil"/>
              <w:bottom w:val="nil"/>
              <w:right w:val="nil"/>
            </w:tcBorders>
            <w:shd w:val="clear" w:color="auto" w:fill="auto"/>
            <w:vAlign w:val="bottom"/>
          </w:tcPr>
          <w:p w14:paraId="795B516E" w14:textId="77777777" w:rsidR="00226748" w:rsidRPr="00297E92" w:rsidRDefault="00226748" w:rsidP="00436266">
            <w:pPr>
              <w:jc w:val="center"/>
              <w:rPr>
                <w:i/>
                <w:sz w:val="15"/>
                <w:szCs w:val="15"/>
              </w:rPr>
            </w:pPr>
            <w:r w:rsidRPr="00297E92">
              <w:rPr>
                <w:i/>
                <w:sz w:val="15"/>
                <w:szCs w:val="15"/>
              </w:rPr>
              <w:t>3</w:t>
            </w:r>
          </w:p>
        </w:tc>
        <w:tc>
          <w:tcPr>
            <w:tcW w:w="736" w:type="pct"/>
            <w:tcBorders>
              <w:top w:val="nil"/>
              <w:left w:val="nil"/>
              <w:bottom w:val="nil"/>
              <w:right w:val="nil"/>
            </w:tcBorders>
            <w:shd w:val="clear" w:color="auto" w:fill="auto"/>
            <w:vAlign w:val="bottom"/>
          </w:tcPr>
          <w:p w14:paraId="3F4FD96E" w14:textId="77777777" w:rsidR="00226748" w:rsidRPr="00297E92" w:rsidRDefault="00226748" w:rsidP="00436266">
            <w:pPr>
              <w:jc w:val="right"/>
              <w:rPr>
                <w:rFonts w:cs="Arial"/>
                <w:i/>
                <w:sz w:val="15"/>
                <w:szCs w:val="15"/>
              </w:rPr>
            </w:pPr>
            <w:r w:rsidRPr="00297E92">
              <w:rPr>
                <w:rFonts w:cs="Arial"/>
                <w:i/>
                <w:sz w:val="15"/>
                <w:szCs w:val="15"/>
              </w:rPr>
              <w:t>-</w:t>
            </w:r>
          </w:p>
        </w:tc>
        <w:tc>
          <w:tcPr>
            <w:tcW w:w="735" w:type="pct"/>
            <w:tcBorders>
              <w:top w:val="nil"/>
              <w:left w:val="nil"/>
              <w:bottom w:val="nil"/>
              <w:right w:val="nil"/>
            </w:tcBorders>
            <w:shd w:val="clear" w:color="auto" w:fill="auto"/>
            <w:vAlign w:val="bottom"/>
          </w:tcPr>
          <w:p w14:paraId="75551D29" w14:textId="77777777" w:rsidR="00226748" w:rsidRPr="00297E92" w:rsidRDefault="00226748" w:rsidP="00436266">
            <w:pPr>
              <w:jc w:val="right"/>
              <w:rPr>
                <w:rFonts w:cs="Arial"/>
                <w:i/>
                <w:sz w:val="15"/>
                <w:szCs w:val="15"/>
              </w:rPr>
            </w:pPr>
            <w:r w:rsidRPr="00297E92">
              <w:rPr>
                <w:rFonts w:cs="Arial"/>
                <w:i/>
                <w:sz w:val="15"/>
                <w:szCs w:val="15"/>
              </w:rPr>
              <w:t>5 570 527</w:t>
            </w:r>
          </w:p>
        </w:tc>
        <w:tc>
          <w:tcPr>
            <w:tcW w:w="736" w:type="pct"/>
            <w:tcBorders>
              <w:top w:val="nil"/>
              <w:left w:val="nil"/>
              <w:bottom w:val="nil"/>
              <w:right w:val="nil"/>
            </w:tcBorders>
            <w:shd w:val="clear" w:color="auto" w:fill="auto"/>
            <w:vAlign w:val="bottom"/>
          </w:tcPr>
          <w:p w14:paraId="5D4CA3AE" w14:textId="77777777" w:rsidR="00226748" w:rsidRPr="00297E92" w:rsidRDefault="00226748" w:rsidP="00436266">
            <w:pPr>
              <w:jc w:val="right"/>
              <w:rPr>
                <w:rFonts w:cs="Arial"/>
                <w:i/>
                <w:sz w:val="15"/>
                <w:szCs w:val="15"/>
              </w:rPr>
            </w:pPr>
            <w:r w:rsidRPr="00297E92">
              <w:rPr>
                <w:i/>
                <w:sz w:val="15"/>
                <w:szCs w:val="15"/>
              </w:rPr>
              <w:t>7 506 668</w:t>
            </w:r>
          </w:p>
        </w:tc>
        <w:tc>
          <w:tcPr>
            <w:tcW w:w="735" w:type="pct"/>
            <w:tcBorders>
              <w:top w:val="nil"/>
              <w:left w:val="nil"/>
              <w:bottom w:val="nil"/>
              <w:right w:val="nil"/>
            </w:tcBorders>
            <w:shd w:val="clear" w:color="auto" w:fill="auto"/>
            <w:vAlign w:val="bottom"/>
          </w:tcPr>
          <w:p w14:paraId="603038BB" w14:textId="77777777" w:rsidR="00226748" w:rsidRPr="00297E92" w:rsidRDefault="00226748" w:rsidP="00436266">
            <w:pPr>
              <w:jc w:val="right"/>
              <w:rPr>
                <w:rFonts w:cs="Arial"/>
                <w:i/>
                <w:sz w:val="15"/>
                <w:szCs w:val="15"/>
              </w:rPr>
            </w:pPr>
            <w:r w:rsidRPr="00297E92">
              <w:rPr>
                <w:i/>
                <w:sz w:val="15"/>
                <w:szCs w:val="15"/>
              </w:rPr>
              <w:t>404 860</w:t>
            </w:r>
          </w:p>
        </w:tc>
      </w:tr>
      <w:tr w:rsidR="00226748" w:rsidRPr="00297E92" w14:paraId="46F5FCBB" w14:textId="77777777" w:rsidTr="00436266">
        <w:tc>
          <w:tcPr>
            <w:tcW w:w="1323" w:type="pct"/>
            <w:tcBorders>
              <w:top w:val="nil"/>
              <w:left w:val="nil"/>
              <w:bottom w:val="nil"/>
              <w:right w:val="nil"/>
            </w:tcBorders>
            <w:shd w:val="clear" w:color="auto" w:fill="auto"/>
            <w:vAlign w:val="center"/>
          </w:tcPr>
          <w:p w14:paraId="70DB9DE7" w14:textId="77777777" w:rsidR="00226748" w:rsidRPr="00297E92" w:rsidRDefault="00226748" w:rsidP="00436266">
            <w:pPr>
              <w:ind w:left="176" w:hanging="176"/>
              <w:jc w:val="left"/>
              <w:rPr>
                <w:rFonts w:cs="Arial"/>
                <w:bCs/>
                <w:i/>
                <w:sz w:val="15"/>
                <w:szCs w:val="15"/>
              </w:rPr>
            </w:pPr>
          </w:p>
        </w:tc>
        <w:tc>
          <w:tcPr>
            <w:tcW w:w="735" w:type="pct"/>
            <w:tcBorders>
              <w:top w:val="nil"/>
              <w:left w:val="nil"/>
              <w:bottom w:val="nil"/>
              <w:right w:val="nil"/>
            </w:tcBorders>
            <w:shd w:val="clear" w:color="auto" w:fill="auto"/>
            <w:vAlign w:val="bottom"/>
          </w:tcPr>
          <w:p w14:paraId="34458FD2" w14:textId="77777777" w:rsidR="00226748" w:rsidRPr="00297E92" w:rsidRDefault="00226748" w:rsidP="00436266">
            <w:pPr>
              <w:jc w:val="center"/>
              <w:rPr>
                <w:i/>
                <w:sz w:val="15"/>
                <w:szCs w:val="15"/>
              </w:rPr>
            </w:pPr>
            <w:r w:rsidRPr="00297E92">
              <w:rPr>
                <w:i/>
                <w:sz w:val="15"/>
                <w:szCs w:val="15"/>
              </w:rPr>
              <w:t>8</w:t>
            </w:r>
          </w:p>
        </w:tc>
        <w:tc>
          <w:tcPr>
            <w:tcW w:w="736" w:type="pct"/>
            <w:tcBorders>
              <w:top w:val="nil"/>
              <w:left w:val="nil"/>
              <w:bottom w:val="nil"/>
              <w:right w:val="nil"/>
            </w:tcBorders>
            <w:shd w:val="clear" w:color="auto" w:fill="auto"/>
            <w:vAlign w:val="bottom"/>
          </w:tcPr>
          <w:p w14:paraId="6BAB2A27" w14:textId="77777777" w:rsidR="00226748" w:rsidRPr="00297E92" w:rsidRDefault="00226748" w:rsidP="00436266">
            <w:pPr>
              <w:jc w:val="right"/>
              <w:rPr>
                <w:rFonts w:cs="Arial"/>
                <w:i/>
                <w:sz w:val="15"/>
                <w:szCs w:val="15"/>
              </w:rPr>
            </w:pPr>
            <w:r w:rsidRPr="00297E92">
              <w:rPr>
                <w:i/>
                <w:sz w:val="15"/>
                <w:szCs w:val="15"/>
              </w:rPr>
              <w:t>98 125</w:t>
            </w:r>
          </w:p>
        </w:tc>
        <w:tc>
          <w:tcPr>
            <w:tcW w:w="735" w:type="pct"/>
            <w:tcBorders>
              <w:top w:val="nil"/>
              <w:left w:val="nil"/>
              <w:bottom w:val="nil"/>
              <w:right w:val="nil"/>
            </w:tcBorders>
            <w:shd w:val="clear" w:color="auto" w:fill="auto"/>
            <w:vAlign w:val="bottom"/>
          </w:tcPr>
          <w:p w14:paraId="207D0338" w14:textId="77777777" w:rsidR="00226748" w:rsidRPr="00297E92" w:rsidRDefault="00226748" w:rsidP="00436266">
            <w:pPr>
              <w:jc w:val="right"/>
              <w:rPr>
                <w:rFonts w:cs="Arial"/>
                <w:i/>
                <w:sz w:val="15"/>
                <w:szCs w:val="15"/>
              </w:rPr>
            </w:pPr>
            <w:r w:rsidRPr="00297E92">
              <w:rPr>
                <w:rFonts w:cs="Arial"/>
                <w:i/>
                <w:sz w:val="15"/>
                <w:szCs w:val="15"/>
              </w:rPr>
              <w:t>-</w:t>
            </w:r>
          </w:p>
        </w:tc>
        <w:tc>
          <w:tcPr>
            <w:tcW w:w="736" w:type="pct"/>
            <w:tcBorders>
              <w:top w:val="nil"/>
              <w:left w:val="nil"/>
              <w:bottom w:val="nil"/>
              <w:right w:val="nil"/>
            </w:tcBorders>
            <w:shd w:val="clear" w:color="auto" w:fill="auto"/>
            <w:vAlign w:val="bottom"/>
          </w:tcPr>
          <w:p w14:paraId="76F1484B" w14:textId="77777777" w:rsidR="00226748" w:rsidRPr="00297E92" w:rsidRDefault="00226748" w:rsidP="00436266">
            <w:pPr>
              <w:jc w:val="right"/>
              <w:rPr>
                <w:rFonts w:cs="Arial"/>
                <w:i/>
                <w:sz w:val="15"/>
                <w:szCs w:val="15"/>
              </w:rPr>
            </w:pPr>
            <w:r w:rsidRPr="00297E92">
              <w:rPr>
                <w:rFonts w:cs="Arial"/>
                <w:i/>
                <w:sz w:val="15"/>
                <w:szCs w:val="15"/>
              </w:rPr>
              <w:t>-</w:t>
            </w:r>
          </w:p>
        </w:tc>
        <w:tc>
          <w:tcPr>
            <w:tcW w:w="735" w:type="pct"/>
            <w:tcBorders>
              <w:top w:val="nil"/>
              <w:left w:val="nil"/>
              <w:bottom w:val="nil"/>
              <w:right w:val="nil"/>
            </w:tcBorders>
            <w:shd w:val="clear" w:color="auto" w:fill="auto"/>
            <w:vAlign w:val="bottom"/>
          </w:tcPr>
          <w:p w14:paraId="216F53FE" w14:textId="77777777" w:rsidR="00226748" w:rsidRPr="00297E92" w:rsidRDefault="00226748" w:rsidP="00436266">
            <w:pPr>
              <w:jc w:val="right"/>
              <w:rPr>
                <w:rFonts w:cs="Arial"/>
                <w:i/>
                <w:sz w:val="15"/>
                <w:szCs w:val="15"/>
              </w:rPr>
            </w:pPr>
            <w:r w:rsidRPr="00297E92">
              <w:rPr>
                <w:i/>
                <w:sz w:val="15"/>
                <w:szCs w:val="15"/>
              </w:rPr>
              <w:t>98 125</w:t>
            </w:r>
          </w:p>
        </w:tc>
      </w:tr>
      <w:tr w:rsidR="00226748" w:rsidRPr="00297E92" w14:paraId="7C891675" w14:textId="77777777" w:rsidTr="00436266">
        <w:tc>
          <w:tcPr>
            <w:tcW w:w="1323" w:type="pct"/>
            <w:tcBorders>
              <w:top w:val="dotted" w:sz="4" w:space="0" w:color="auto"/>
              <w:left w:val="nil"/>
              <w:bottom w:val="nil"/>
              <w:right w:val="nil"/>
            </w:tcBorders>
            <w:shd w:val="clear" w:color="auto" w:fill="auto"/>
            <w:noWrap/>
            <w:vAlign w:val="bottom"/>
            <w:hideMark/>
          </w:tcPr>
          <w:p w14:paraId="65ED7A62" w14:textId="77777777" w:rsidR="00226748" w:rsidRPr="00297E92" w:rsidRDefault="00226748" w:rsidP="00436266">
            <w:pPr>
              <w:ind w:left="176" w:hanging="176"/>
              <w:jc w:val="left"/>
              <w:rPr>
                <w:rFonts w:cs="Arial"/>
                <w:bCs/>
                <w:sz w:val="15"/>
                <w:szCs w:val="15"/>
              </w:rPr>
            </w:pPr>
            <w:r w:rsidRPr="00297E92">
              <w:rPr>
                <w:rFonts w:cs="Arial"/>
                <w:bCs/>
                <w:sz w:val="15"/>
                <w:szCs w:val="15"/>
              </w:rPr>
              <w:t>Spoločná účtovná jednotka</w:t>
            </w:r>
          </w:p>
        </w:tc>
        <w:tc>
          <w:tcPr>
            <w:tcW w:w="735" w:type="pct"/>
            <w:tcBorders>
              <w:top w:val="dotted" w:sz="4" w:space="0" w:color="auto"/>
              <w:left w:val="nil"/>
              <w:bottom w:val="nil"/>
              <w:right w:val="nil"/>
            </w:tcBorders>
            <w:shd w:val="clear" w:color="auto" w:fill="auto"/>
            <w:noWrap/>
            <w:vAlign w:val="bottom"/>
          </w:tcPr>
          <w:p w14:paraId="627CE362" w14:textId="77777777" w:rsidR="00226748" w:rsidRPr="00297E92" w:rsidRDefault="00226748" w:rsidP="00436266">
            <w:pPr>
              <w:jc w:val="center"/>
              <w:rPr>
                <w:rFonts w:cs="Arial"/>
                <w:bCs/>
                <w:sz w:val="15"/>
                <w:szCs w:val="15"/>
              </w:rPr>
            </w:pPr>
          </w:p>
        </w:tc>
        <w:tc>
          <w:tcPr>
            <w:tcW w:w="736" w:type="pct"/>
            <w:tcBorders>
              <w:top w:val="dotted" w:sz="4" w:space="0" w:color="auto"/>
              <w:left w:val="nil"/>
              <w:bottom w:val="nil"/>
              <w:right w:val="nil"/>
            </w:tcBorders>
            <w:shd w:val="clear" w:color="auto" w:fill="auto"/>
            <w:noWrap/>
            <w:vAlign w:val="bottom"/>
          </w:tcPr>
          <w:p w14:paraId="6C2C0203" w14:textId="77777777" w:rsidR="00226748" w:rsidRPr="00297E92" w:rsidRDefault="00226748" w:rsidP="00436266">
            <w:pPr>
              <w:jc w:val="right"/>
              <w:rPr>
                <w:rFonts w:cs="Arial"/>
                <w:bCs/>
                <w:sz w:val="15"/>
                <w:szCs w:val="15"/>
              </w:rPr>
            </w:pPr>
            <w:r w:rsidRPr="00297E92">
              <w:rPr>
                <w:rFonts w:cs="Arial"/>
                <w:bCs/>
                <w:sz w:val="15"/>
                <w:szCs w:val="15"/>
              </w:rPr>
              <w:t>-</w:t>
            </w:r>
          </w:p>
        </w:tc>
        <w:tc>
          <w:tcPr>
            <w:tcW w:w="735" w:type="pct"/>
            <w:tcBorders>
              <w:top w:val="dotted" w:sz="4" w:space="0" w:color="auto"/>
              <w:left w:val="nil"/>
              <w:bottom w:val="nil"/>
              <w:right w:val="nil"/>
            </w:tcBorders>
            <w:shd w:val="clear" w:color="auto" w:fill="auto"/>
            <w:noWrap/>
            <w:vAlign w:val="bottom"/>
          </w:tcPr>
          <w:p w14:paraId="6F561E01" w14:textId="77777777" w:rsidR="00226748" w:rsidRPr="00297E92" w:rsidRDefault="00226748" w:rsidP="00436266">
            <w:pPr>
              <w:jc w:val="right"/>
              <w:rPr>
                <w:rFonts w:cs="Arial"/>
                <w:bCs/>
                <w:sz w:val="15"/>
                <w:szCs w:val="15"/>
              </w:rPr>
            </w:pPr>
            <w:r w:rsidRPr="00297E92">
              <w:rPr>
                <w:rFonts w:cs="Arial"/>
                <w:bCs/>
                <w:sz w:val="15"/>
                <w:szCs w:val="15"/>
              </w:rPr>
              <w:t>-</w:t>
            </w:r>
          </w:p>
        </w:tc>
        <w:tc>
          <w:tcPr>
            <w:tcW w:w="736" w:type="pct"/>
            <w:tcBorders>
              <w:top w:val="dotted" w:sz="4" w:space="0" w:color="auto"/>
              <w:left w:val="nil"/>
              <w:bottom w:val="nil"/>
              <w:right w:val="nil"/>
            </w:tcBorders>
            <w:shd w:val="clear" w:color="auto" w:fill="auto"/>
            <w:noWrap/>
            <w:vAlign w:val="bottom"/>
          </w:tcPr>
          <w:p w14:paraId="55CA0260" w14:textId="77777777" w:rsidR="00226748" w:rsidRPr="00297E92" w:rsidRDefault="00226748" w:rsidP="00436266">
            <w:pPr>
              <w:jc w:val="right"/>
              <w:rPr>
                <w:rFonts w:cs="Arial"/>
                <w:bCs/>
                <w:sz w:val="15"/>
                <w:szCs w:val="15"/>
              </w:rPr>
            </w:pPr>
            <w:r w:rsidRPr="00297E92">
              <w:rPr>
                <w:rFonts w:cs="Arial"/>
                <w:bCs/>
                <w:sz w:val="15"/>
                <w:szCs w:val="15"/>
              </w:rPr>
              <w:t>-</w:t>
            </w:r>
          </w:p>
        </w:tc>
        <w:tc>
          <w:tcPr>
            <w:tcW w:w="735" w:type="pct"/>
            <w:tcBorders>
              <w:top w:val="dotted" w:sz="4" w:space="0" w:color="auto"/>
              <w:left w:val="nil"/>
              <w:bottom w:val="nil"/>
              <w:right w:val="nil"/>
            </w:tcBorders>
            <w:shd w:val="clear" w:color="auto" w:fill="auto"/>
            <w:noWrap/>
            <w:vAlign w:val="bottom"/>
          </w:tcPr>
          <w:p w14:paraId="41C9FA03" w14:textId="77777777" w:rsidR="00226748" w:rsidRPr="00297E92" w:rsidRDefault="00226748" w:rsidP="00436266">
            <w:pPr>
              <w:jc w:val="right"/>
              <w:rPr>
                <w:rFonts w:cs="Arial"/>
                <w:bCs/>
                <w:sz w:val="15"/>
                <w:szCs w:val="15"/>
              </w:rPr>
            </w:pPr>
            <w:r w:rsidRPr="00297E92">
              <w:rPr>
                <w:rFonts w:cs="Arial"/>
                <w:bCs/>
                <w:sz w:val="15"/>
                <w:szCs w:val="15"/>
              </w:rPr>
              <w:t>-</w:t>
            </w:r>
          </w:p>
        </w:tc>
      </w:tr>
      <w:tr w:rsidR="00226748" w:rsidRPr="00297E92" w14:paraId="1D361787" w14:textId="77777777" w:rsidTr="00436266">
        <w:tc>
          <w:tcPr>
            <w:tcW w:w="1323" w:type="pct"/>
            <w:tcBorders>
              <w:top w:val="nil"/>
              <w:left w:val="nil"/>
              <w:bottom w:val="nil"/>
              <w:right w:val="nil"/>
            </w:tcBorders>
            <w:shd w:val="clear" w:color="auto" w:fill="auto"/>
            <w:vAlign w:val="bottom"/>
            <w:hideMark/>
          </w:tcPr>
          <w:p w14:paraId="322F90BF" w14:textId="77777777" w:rsidR="00226748" w:rsidRPr="00297E92" w:rsidRDefault="00226748" w:rsidP="00436266">
            <w:pPr>
              <w:ind w:left="176" w:hanging="176"/>
              <w:jc w:val="left"/>
              <w:rPr>
                <w:rFonts w:cs="Arial"/>
                <w:bCs/>
                <w:sz w:val="15"/>
                <w:szCs w:val="15"/>
              </w:rPr>
            </w:pPr>
            <w:r w:rsidRPr="00297E92">
              <w:rPr>
                <w:rFonts w:cs="Arial"/>
                <w:bCs/>
                <w:sz w:val="15"/>
                <w:szCs w:val="15"/>
              </w:rPr>
              <w:t>Pridružená účtovná jednotka</w:t>
            </w:r>
          </w:p>
        </w:tc>
        <w:tc>
          <w:tcPr>
            <w:tcW w:w="735" w:type="pct"/>
            <w:tcBorders>
              <w:top w:val="nil"/>
              <w:left w:val="nil"/>
              <w:bottom w:val="nil"/>
              <w:right w:val="nil"/>
            </w:tcBorders>
            <w:shd w:val="clear" w:color="auto" w:fill="auto"/>
            <w:vAlign w:val="bottom"/>
            <w:hideMark/>
          </w:tcPr>
          <w:p w14:paraId="65D0CE2B" w14:textId="77777777" w:rsidR="00226748" w:rsidRPr="00297E92" w:rsidRDefault="00226748" w:rsidP="00436266">
            <w:pPr>
              <w:jc w:val="center"/>
              <w:rPr>
                <w:sz w:val="15"/>
                <w:szCs w:val="15"/>
              </w:rPr>
            </w:pPr>
          </w:p>
        </w:tc>
        <w:tc>
          <w:tcPr>
            <w:tcW w:w="736" w:type="pct"/>
            <w:tcBorders>
              <w:top w:val="nil"/>
              <w:left w:val="nil"/>
              <w:bottom w:val="nil"/>
              <w:right w:val="nil"/>
            </w:tcBorders>
            <w:shd w:val="clear" w:color="auto" w:fill="auto"/>
            <w:vAlign w:val="bottom"/>
          </w:tcPr>
          <w:p w14:paraId="16823F36" w14:textId="77777777" w:rsidR="00226748" w:rsidRPr="00297E92" w:rsidRDefault="00226748" w:rsidP="00436266">
            <w:pPr>
              <w:jc w:val="right"/>
              <w:rPr>
                <w:rFonts w:cs="Arial"/>
                <w:sz w:val="15"/>
                <w:szCs w:val="15"/>
              </w:rPr>
            </w:pPr>
            <w:r w:rsidRPr="00297E92">
              <w:rPr>
                <w:rFonts w:cs="Arial"/>
                <w:sz w:val="15"/>
                <w:szCs w:val="15"/>
              </w:rPr>
              <w:t>-</w:t>
            </w:r>
          </w:p>
        </w:tc>
        <w:tc>
          <w:tcPr>
            <w:tcW w:w="735" w:type="pct"/>
            <w:tcBorders>
              <w:top w:val="nil"/>
              <w:left w:val="nil"/>
              <w:bottom w:val="nil"/>
              <w:right w:val="nil"/>
            </w:tcBorders>
            <w:shd w:val="clear" w:color="auto" w:fill="auto"/>
            <w:vAlign w:val="bottom"/>
          </w:tcPr>
          <w:p w14:paraId="1DBFAA33" w14:textId="77777777" w:rsidR="00226748" w:rsidRPr="00297E92" w:rsidRDefault="00226748" w:rsidP="00436266">
            <w:pPr>
              <w:jc w:val="right"/>
              <w:rPr>
                <w:rFonts w:cs="Arial"/>
                <w:sz w:val="15"/>
                <w:szCs w:val="15"/>
              </w:rPr>
            </w:pPr>
            <w:r w:rsidRPr="00297E92">
              <w:rPr>
                <w:rFonts w:cs="Arial"/>
                <w:sz w:val="15"/>
                <w:szCs w:val="15"/>
              </w:rPr>
              <w:t>-</w:t>
            </w:r>
          </w:p>
        </w:tc>
        <w:tc>
          <w:tcPr>
            <w:tcW w:w="736" w:type="pct"/>
            <w:tcBorders>
              <w:top w:val="nil"/>
              <w:left w:val="nil"/>
              <w:bottom w:val="nil"/>
              <w:right w:val="nil"/>
            </w:tcBorders>
            <w:shd w:val="clear" w:color="auto" w:fill="auto"/>
            <w:vAlign w:val="bottom"/>
          </w:tcPr>
          <w:p w14:paraId="5CF1271D" w14:textId="77777777" w:rsidR="00226748" w:rsidRPr="00297E92" w:rsidRDefault="00226748" w:rsidP="00436266">
            <w:pPr>
              <w:jc w:val="right"/>
              <w:rPr>
                <w:rFonts w:cs="Arial"/>
                <w:sz w:val="15"/>
                <w:szCs w:val="15"/>
              </w:rPr>
            </w:pPr>
            <w:r w:rsidRPr="00297E92">
              <w:rPr>
                <w:rFonts w:cs="Arial"/>
                <w:sz w:val="15"/>
                <w:szCs w:val="15"/>
              </w:rPr>
              <w:t>-</w:t>
            </w:r>
          </w:p>
        </w:tc>
        <w:tc>
          <w:tcPr>
            <w:tcW w:w="735" w:type="pct"/>
            <w:tcBorders>
              <w:top w:val="nil"/>
              <w:left w:val="nil"/>
              <w:bottom w:val="nil"/>
              <w:right w:val="nil"/>
            </w:tcBorders>
            <w:shd w:val="clear" w:color="auto" w:fill="auto"/>
            <w:vAlign w:val="bottom"/>
          </w:tcPr>
          <w:p w14:paraId="2A767368" w14:textId="77777777" w:rsidR="00226748" w:rsidRPr="00297E92" w:rsidRDefault="00226748" w:rsidP="00436266">
            <w:pPr>
              <w:jc w:val="right"/>
              <w:rPr>
                <w:rFonts w:cs="Arial"/>
                <w:sz w:val="15"/>
                <w:szCs w:val="15"/>
              </w:rPr>
            </w:pPr>
            <w:r w:rsidRPr="00297E92">
              <w:rPr>
                <w:rFonts w:cs="Arial"/>
                <w:sz w:val="15"/>
                <w:szCs w:val="15"/>
              </w:rPr>
              <w:t>-</w:t>
            </w:r>
          </w:p>
        </w:tc>
      </w:tr>
      <w:tr w:rsidR="00226748" w:rsidRPr="00297E92" w14:paraId="1254665D" w14:textId="77777777" w:rsidTr="00436266">
        <w:tc>
          <w:tcPr>
            <w:tcW w:w="1323" w:type="pct"/>
            <w:tcBorders>
              <w:top w:val="nil"/>
              <w:left w:val="nil"/>
              <w:bottom w:val="dotted" w:sz="4" w:space="0" w:color="auto"/>
              <w:right w:val="nil"/>
            </w:tcBorders>
            <w:shd w:val="clear" w:color="auto" w:fill="auto"/>
            <w:vAlign w:val="bottom"/>
          </w:tcPr>
          <w:p w14:paraId="3F31591B" w14:textId="77777777" w:rsidR="00226748" w:rsidRPr="00297E92" w:rsidRDefault="00226748" w:rsidP="00436266">
            <w:pPr>
              <w:ind w:left="176" w:hanging="176"/>
              <w:jc w:val="left"/>
              <w:rPr>
                <w:rFonts w:cs="Arial"/>
                <w:sz w:val="15"/>
                <w:szCs w:val="15"/>
              </w:rPr>
            </w:pPr>
            <w:r w:rsidRPr="00297E92">
              <w:rPr>
                <w:rFonts w:cs="Arial"/>
                <w:bCs/>
                <w:sz w:val="15"/>
                <w:szCs w:val="15"/>
              </w:rPr>
              <w:t>Kľúčový manažment účtovnej jednotky alebo jej materskej jednotky</w:t>
            </w:r>
          </w:p>
        </w:tc>
        <w:tc>
          <w:tcPr>
            <w:tcW w:w="735" w:type="pct"/>
            <w:tcBorders>
              <w:top w:val="nil"/>
              <w:left w:val="nil"/>
              <w:bottom w:val="dotted" w:sz="4" w:space="0" w:color="auto"/>
              <w:right w:val="nil"/>
            </w:tcBorders>
            <w:shd w:val="clear" w:color="auto" w:fill="auto"/>
            <w:vAlign w:val="bottom"/>
          </w:tcPr>
          <w:p w14:paraId="63342A16" w14:textId="77777777" w:rsidR="00226748" w:rsidRPr="00297E92" w:rsidRDefault="00226748" w:rsidP="00436266">
            <w:pPr>
              <w:jc w:val="center"/>
              <w:rPr>
                <w:sz w:val="15"/>
                <w:szCs w:val="15"/>
              </w:rPr>
            </w:pPr>
          </w:p>
        </w:tc>
        <w:tc>
          <w:tcPr>
            <w:tcW w:w="736" w:type="pct"/>
            <w:tcBorders>
              <w:top w:val="nil"/>
              <w:left w:val="nil"/>
              <w:bottom w:val="dotted" w:sz="4" w:space="0" w:color="auto"/>
              <w:right w:val="nil"/>
            </w:tcBorders>
            <w:shd w:val="clear" w:color="auto" w:fill="auto"/>
            <w:vAlign w:val="bottom"/>
          </w:tcPr>
          <w:p w14:paraId="633F808E" w14:textId="77777777" w:rsidR="00226748" w:rsidRPr="00297E92" w:rsidRDefault="00226748" w:rsidP="00436266">
            <w:pPr>
              <w:jc w:val="right"/>
              <w:rPr>
                <w:rFonts w:cs="Arial"/>
                <w:sz w:val="15"/>
                <w:szCs w:val="15"/>
              </w:rPr>
            </w:pPr>
            <w:r w:rsidRPr="00297E92">
              <w:rPr>
                <w:rFonts w:cs="Arial"/>
                <w:sz w:val="15"/>
                <w:szCs w:val="15"/>
              </w:rPr>
              <w:t>-</w:t>
            </w:r>
          </w:p>
        </w:tc>
        <w:tc>
          <w:tcPr>
            <w:tcW w:w="735" w:type="pct"/>
            <w:tcBorders>
              <w:top w:val="nil"/>
              <w:left w:val="nil"/>
              <w:bottom w:val="dotted" w:sz="4" w:space="0" w:color="auto"/>
              <w:right w:val="nil"/>
            </w:tcBorders>
            <w:shd w:val="clear" w:color="auto" w:fill="auto"/>
            <w:vAlign w:val="bottom"/>
          </w:tcPr>
          <w:p w14:paraId="1633BD60" w14:textId="77777777" w:rsidR="00226748" w:rsidRPr="00297E92" w:rsidRDefault="00226748" w:rsidP="00436266">
            <w:pPr>
              <w:jc w:val="right"/>
              <w:rPr>
                <w:rFonts w:cs="Arial"/>
                <w:sz w:val="15"/>
                <w:szCs w:val="15"/>
              </w:rPr>
            </w:pPr>
            <w:r w:rsidRPr="00297E92">
              <w:rPr>
                <w:rFonts w:cs="Arial"/>
                <w:sz w:val="15"/>
                <w:szCs w:val="15"/>
              </w:rPr>
              <w:t>-</w:t>
            </w:r>
          </w:p>
        </w:tc>
        <w:tc>
          <w:tcPr>
            <w:tcW w:w="736" w:type="pct"/>
            <w:tcBorders>
              <w:top w:val="nil"/>
              <w:left w:val="nil"/>
              <w:bottom w:val="dotted" w:sz="4" w:space="0" w:color="auto"/>
              <w:right w:val="nil"/>
            </w:tcBorders>
            <w:shd w:val="clear" w:color="auto" w:fill="auto"/>
            <w:vAlign w:val="bottom"/>
          </w:tcPr>
          <w:p w14:paraId="59F4D408" w14:textId="77777777" w:rsidR="00226748" w:rsidRPr="00297E92" w:rsidRDefault="00226748" w:rsidP="00436266">
            <w:pPr>
              <w:jc w:val="right"/>
              <w:rPr>
                <w:rFonts w:cs="Arial"/>
                <w:sz w:val="15"/>
                <w:szCs w:val="15"/>
              </w:rPr>
            </w:pPr>
            <w:r w:rsidRPr="00297E92">
              <w:rPr>
                <w:rFonts w:cs="Arial"/>
                <w:sz w:val="15"/>
                <w:szCs w:val="15"/>
              </w:rPr>
              <w:t>-</w:t>
            </w:r>
          </w:p>
        </w:tc>
        <w:tc>
          <w:tcPr>
            <w:tcW w:w="735" w:type="pct"/>
            <w:tcBorders>
              <w:top w:val="nil"/>
              <w:left w:val="nil"/>
              <w:bottom w:val="dotted" w:sz="4" w:space="0" w:color="auto"/>
              <w:right w:val="nil"/>
            </w:tcBorders>
            <w:shd w:val="clear" w:color="auto" w:fill="auto"/>
            <w:vAlign w:val="bottom"/>
          </w:tcPr>
          <w:p w14:paraId="20770DAD" w14:textId="77777777" w:rsidR="00226748" w:rsidRPr="00297E92" w:rsidRDefault="00226748" w:rsidP="00436266">
            <w:pPr>
              <w:jc w:val="right"/>
              <w:rPr>
                <w:rFonts w:cs="Arial"/>
                <w:sz w:val="15"/>
                <w:szCs w:val="15"/>
              </w:rPr>
            </w:pPr>
            <w:r w:rsidRPr="00297E92">
              <w:rPr>
                <w:rFonts w:cs="Arial"/>
                <w:sz w:val="15"/>
                <w:szCs w:val="15"/>
              </w:rPr>
              <w:t>-</w:t>
            </w:r>
          </w:p>
        </w:tc>
      </w:tr>
      <w:tr w:rsidR="00226748" w:rsidRPr="00297E92" w14:paraId="5B93A6D5" w14:textId="77777777" w:rsidTr="00436266">
        <w:tc>
          <w:tcPr>
            <w:tcW w:w="1323" w:type="pct"/>
            <w:tcBorders>
              <w:top w:val="dotted" w:sz="4" w:space="0" w:color="auto"/>
              <w:left w:val="nil"/>
              <w:bottom w:val="single" w:sz="8" w:space="0" w:color="auto"/>
              <w:right w:val="nil"/>
            </w:tcBorders>
            <w:shd w:val="clear" w:color="auto" w:fill="auto"/>
            <w:noWrap/>
            <w:vAlign w:val="bottom"/>
            <w:hideMark/>
          </w:tcPr>
          <w:p w14:paraId="4AE7C052" w14:textId="77777777" w:rsidR="00226748" w:rsidRPr="00297E92" w:rsidRDefault="00226748" w:rsidP="00436266">
            <w:pPr>
              <w:ind w:left="176" w:hanging="176"/>
              <w:jc w:val="left"/>
              <w:rPr>
                <w:rFonts w:cs="Arial"/>
                <w:bCs/>
                <w:sz w:val="15"/>
                <w:szCs w:val="15"/>
              </w:rPr>
            </w:pPr>
            <w:r w:rsidRPr="00297E92">
              <w:rPr>
                <w:rFonts w:cs="Arial"/>
                <w:bCs/>
                <w:sz w:val="15"/>
                <w:szCs w:val="15"/>
              </w:rPr>
              <w:t>Ostatné spriaznené osoby</w:t>
            </w:r>
          </w:p>
        </w:tc>
        <w:tc>
          <w:tcPr>
            <w:tcW w:w="735" w:type="pct"/>
            <w:tcBorders>
              <w:top w:val="dotted" w:sz="4" w:space="0" w:color="auto"/>
              <w:left w:val="nil"/>
              <w:bottom w:val="single" w:sz="8" w:space="0" w:color="auto"/>
              <w:right w:val="nil"/>
            </w:tcBorders>
            <w:shd w:val="clear" w:color="auto" w:fill="auto"/>
            <w:noWrap/>
            <w:vAlign w:val="bottom"/>
          </w:tcPr>
          <w:p w14:paraId="37C9EF05" w14:textId="77777777" w:rsidR="00226748" w:rsidRPr="00297E92" w:rsidRDefault="00226748" w:rsidP="00436266">
            <w:pPr>
              <w:jc w:val="center"/>
              <w:rPr>
                <w:rFonts w:cs="Arial"/>
                <w:bCs/>
                <w:sz w:val="15"/>
                <w:szCs w:val="15"/>
              </w:rPr>
            </w:pPr>
          </w:p>
        </w:tc>
        <w:tc>
          <w:tcPr>
            <w:tcW w:w="736" w:type="pct"/>
            <w:tcBorders>
              <w:top w:val="dotted" w:sz="4" w:space="0" w:color="auto"/>
              <w:left w:val="nil"/>
              <w:bottom w:val="single" w:sz="8" w:space="0" w:color="auto"/>
              <w:right w:val="nil"/>
            </w:tcBorders>
            <w:shd w:val="clear" w:color="auto" w:fill="auto"/>
            <w:noWrap/>
            <w:vAlign w:val="bottom"/>
          </w:tcPr>
          <w:p w14:paraId="58E35580" w14:textId="77777777" w:rsidR="00226748" w:rsidRPr="00297E92" w:rsidRDefault="00226748" w:rsidP="00436266">
            <w:pPr>
              <w:jc w:val="right"/>
              <w:rPr>
                <w:rFonts w:cs="Arial"/>
                <w:bCs/>
                <w:sz w:val="15"/>
                <w:szCs w:val="15"/>
              </w:rPr>
            </w:pPr>
            <w:r w:rsidRPr="00297E92">
              <w:rPr>
                <w:rFonts w:cs="Arial"/>
                <w:bCs/>
                <w:sz w:val="15"/>
                <w:szCs w:val="15"/>
              </w:rPr>
              <w:t>-</w:t>
            </w:r>
          </w:p>
        </w:tc>
        <w:tc>
          <w:tcPr>
            <w:tcW w:w="735" w:type="pct"/>
            <w:tcBorders>
              <w:top w:val="dotted" w:sz="4" w:space="0" w:color="auto"/>
              <w:left w:val="nil"/>
              <w:bottom w:val="single" w:sz="8" w:space="0" w:color="auto"/>
              <w:right w:val="nil"/>
            </w:tcBorders>
            <w:shd w:val="clear" w:color="auto" w:fill="auto"/>
            <w:noWrap/>
            <w:vAlign w:val="bottom"/>
          </w:tcPr>
          <w:p w14:paraId="245402AB" w14:textId="77777777" w:rsidR="00226748" w:rsidRPr="00297E92" w:rsidRDefault="00226748" w:rsidP="00436266">
            <w:pPr>
              <w:jc w:val="right"/>
              <w:rPr>
                <w:rFonts w:cs="Arial"/>
                <w:bCs/>
                <w:sz w:val="15"/>
                <w:szCs w:val="15"/>
              </w:rPr>
            </w:pPr>
            <w:r w:rsidRPr="00297E92">
              <w:rPr>
                <w:rFonts w:cs="Arial"/>
                <w:bCs/>
                <w:sz w:val="15"/>
                <w:szCs w:val="15"/>
              </w:rPr>
              <w:t>-</w:t>
            </w:r>
          </w:p>
        </w:tc>
        <w:tc>
          <w:tcPr>
            <w:tcW w:w="736" w:type="pct"/>
            <w:tcBorders>
              <w:top w:val="dotted" w:sz="4" w:space="0" w:color="auto"/>
              <w:left w:val="nil"/>
              <w:bottom w:val="single" w:sz="8" w:space="0" w:color="auto"/>
              <w:right w:val="nil"/>
            </w:tcBorders>
            <w:shd w:val="clear" w:color="auto" w:fill="auto"/>
            <w:noWrap/>
            <w:vAlign w:val="bottom"/>
          </w:tcPr>
          <w:p w14:paraId="45F71491" w14:textId="77777777" w:rsidR="00226748" w:rsidRPr="00297E92" w:rsidRDefault="00226748" w:rsidP="00436266">
            <w:pPr>
              <w:jc w:val="right"/>
              <w:rPr>
                <w:rFonts w:cs="Arial"/>
                <w:bCs/>
                <w:sz w:val="15"/>
                <w:szCs w:val="15"/>
              </w:rPr>
            </w:pPr>
            <w:r w:rsidRPr="00297E92">
              <w:rPr>
                <w:rFonts w:cs="Arial"/>
                <w:bCs/>
                <w:sz w:val="15"/>
                <w:szCs w:val="15"/>
              </w:rPr>
              <w:t>-</w:t>
            </w:r>
          </w:p>
        </w:tc>
        <w:tc>
          <w:tcPr>
            <w:tcW w:w="735" w:type="pct"/>
            <w:tcBorders>
              <w:top w:val="dotted" w:sz="4" w:space="0" w:color="auto"/>
              <w:left w:val="nil"/>
              <w:bottom w:val="single" w:sz="8" w:space="0" w:color="auto"/>
              <w:right w:val="nil"/>
            </w:tcBorders>
            <w:shd w:val="clear" w:color="auto" w:fill="auto"/>
            <w:noWrap/>
            <w:vAlign w:val="bottom"/>
          </w:tcPr>
          <w:p w14:paraId="32DCCC3A" w14:textId="77777777" w:rsidR="00226748" w:rsidRPr="00297E92" w:rsidRDefault="00226748" w:rsidP="00436266">
            <w:pPr>
              <w:jc w:val="right"/>
              <w:rPr>
                <w:rFonts w:cs="Arial"/>
                <w:bCs/>
                <w:sz w:val="15"/>
                <w:szCs w:val="15"/>
              </w:rPr>
            </w:pPr>
            <w:r w:rsidRPr="00297E92">
              <w:rPr>
                <w:rFonts w:cs="Arial"/>
                <w:bCs/>
                <w:sz w:val="15"/>
                <w:szCs w:val="15"/>
              </w:rPr>
              <w:t>-</w:t>
            </w:r>
          </w:p>
        </w:tc>
      </w:tr>
    </w:tbl>
    <w:p w14:paraId="4A742A72" w14:textId="77777777" w:rsidR="00226748" w:rsidRPr="00297E92" w:rsidRDefault="00226748" w:rsidP="00226748"/>
    <w:bookmarkEnd w:id="10"/>
    <w:p w14:paraId="07573E55" w14:textId="77777777" w:rsidR="00916357" w:rsidRPr="00297E92" w:rsidRDefault="00916357" w:rsidP="00435672">
      <w:pPr>
        <w:rPr>
          <w:highlight w:val="yellow"/>
          <w:lang w:eastAsia="x-none"/>
        </w:rPr>
      </w:pPr>
    </w:p>
    <w:p w14:paraId="38FF03FE" w14:textId="0F23B679" w:rsidR="00916357" w:rsidRPr="00297E92" w:rsidRDefault="00916357" w:rsidP="00435672">
      <w:pPr>
        <w:rPr>
          <w:highlight w:val="yellow"/>
          <w:lang w:eastAsia="x-none"/>
        </w:rPr>
        <w:sectPr w:rsidR="00916357" w:rsidRPr="00297E92" w:rsidSect="007F3692">
          <w:pgSz w:w="11906" w:h="16838"/>
          <w:pgMar w:top="1418" w:right="1418" w:bottom="992" w:left="1418" w:header="851" w:footer="680" w:gutter="0"/>
          <w:cols w:space="708"/>
          <w:docGrid w:linePitch="360"/>
        </w:sectPr>
      </w:pPr>
    </w:p>
    <w:p w14:paraId="2A48FB32" w14:textId="44728B4C" w:rsidR="00D426BA" w:rsidRPr="00297E92" w:rsidRDefault="00D426BA" w:rsidP="008B1D2E">
      <w:pPr>
        <w:pStyle w:val="Nadpis1"/>
      </w:pPr>
      <w:r w:rsidRPr="00297E92">
        <w:lastRenderedPageBreak/>
        <w:t>PRÍJMY A VÝHODY ČLENOV ŠTATUTÁRNYCH, DOZORNÝCH A INÝCH ORGÁNOV SPOLOČNOSTI</w:t>
      </w:r>
    </w:p>
    <w:p w14:paraId="4CD9716C" w14:textId="77777777" w:rsidR="006751BA" w:rsidRPr="00297E92" w:rsidRDefault="006751BA" w:rsidP="006751BA"/>
    <w:tbl>
      <w:tblPr>
        <w:tblW w:w="4962" w:type="pct"/>
        <w:tblInd w:w="108" w:type="dxa"/>
        <w:tblBorders>
          <w:top w:val="single" w:sz="8" w:space="0" w:color="auto"/>
          <w:bottom w:val="single" w:sz="8" w:space="0" w:color="auto"/>
        </w:tblBorders>
        <w:tblLook w:val="0000" w:firstRow="0" w:lastRow="0" w:firstColumn="0" w:lastColumn="0" w:noHBand="0" w:noVBand="0"/>
      </w:tblPr>
      <w:tblGrid>
        <w:gridCol w:w="1451"/>
        <w:gridCol w:w="953"/>
        <w:gridCol w:w="792"/>
        <w:gridCol w:w="1070"/>
        <w:gridCol w:w="1070"/>
        <w:gridCol w:w="1070"/>
        <w:gridCol w:w="1070"/>
        <w:gridCol w:w="1070"/>
        <w:gridCol w:w="1070"/>
        <w:gridCol w:w="1070"/>
        <w:gridCol w:w="1070"/>
        <w:gridCol w:w="1070"/>
        <w:gridCol w:w="1070"/>
      </w:tblGrid>
      <w:tr w:rsidR="00C77AD0" w:rsidRPr="00297E92" w14:paraId="66EAA33E" w14:textId="77777777" w:rsidTr="0072512B">
        <w:trPr>
          <w:cantSplit/>
        </w:trPr>
        <w:tc>
          <w:tcPr>
            <w:tcW w:w="522" w:type="pct"/>
            <w:vMerge w:val="restart"/>
            <w:tcBorders>
              <w:top w:val="single" w:sz="8" w:space="0" w:color="auto"/>
            </w:tcBorders>
            <w:vAlign w:val="center"/>
          </w:tcPr>
          <w:p w14:paraId="4CE12848" w14:textId="77777777" w:rsidR="00C77AD0" w:rsidRPr="00297E92" w:rsidRDefault="00C77AD0" w:rsidP="00C77AD0">
            <w:pPr>
              <w:ind w:left="176" w:hanging="176"/>
              <w:jc w:val="left"/>
              <w:rPr>
                <w:b/>
                <w:i/>
                <w:sz w:val="15"/>
                <w:szCs w:val="15"/>
              </w:rPr>
            </w:pPr>
            <w:r w:rsidRPr="00297E92">
              <w:rPr>
                <w:b/>
                <w:i/>
                <w:sz w:val="15"/>
                <w:szCs w:val="15"/>
              </w:rPr>
              <w:t>Druh príjmu, výhody</w:t>
            </w:r>
          </w:p>
        </w:tc>
        <w:tc>
          <w:tcPr>
            <w:tcW w:w="2168" w:type="pct"/>
            <w:gridSpan w:val="6"/>
            <w:tcBorders>
              <w:top w:val="single" w:sz="8" w:space="0" w:color="auto"/>
              <w:bottom w:val="single" w:sz="4" w:space="0" w:color="auto"/>
            </w:tcBorders>
            <w:shd w:val="clear" w:color="auto" w:fill="auto"/>
            <w:vAlign w:val="center"/>
          </w:tcPr>
          <w:p w14:paraId="74D32925" w14:textId="77777777" w:rsidR="00C77AD0" w:rsidRPr="00297E92" w:rsidRDefault="00C77AD0" w:rsidP="00C77AD0">
            <w:pPr>
              <w:jc w:val="center"/>
              <w:rPr>
                <w:b/>
                <w:i/>
                <w:sz w:val="15"/>
                <w:szCs w:val="15"/>
              </w:rPr>
            </w:pPr>
            <w:r w:rsidRPr="00297E92">
              <w:rPr>
                <w:b/>
                <w:i/>
                <w:sz w:val="15"/>
                <w:szCs w:val="15"/>
              </w:rPr>
              <w:t>Hodnota príjmu, výhody súčasných členov orgánov</w:t>
            </w:r>
          </w:p>
        </w:tc>
        <w:tc>
          <w:tcPr>
            <w:tcW w:w="2310" w:type="pct"/>
            <w:gridSpan w:val="6"/>
            <w:tcBorders>
              <w:top w:val="single" w:sz="8" w:space="0" w:color="auto"/>
              <w:bottom w:val="single" w:sz="4" w:space="0" w:color="auto"/>
            </w:tcBorders>
            <w:vAlign w:val="center"/>
          </w:tcPr>
          <w:p w14:paraId="63DE6C39" w14:textId="77777777" w:rsidR="00C77AD0" w:rsidRPr="00297E92" w:rsidRDefault="00C77AD0" w:rsidP="00C77AD0">
            <w:pPr>
              <w:jc w:val="center"/>
              <w:rPr>
                <w:b/>
                <w:i/>
                <w:sz w:val="15"/>
                <w:szCs w:val="15"/>
              </w:rPr>
            </w:pPr>
            <w:r w:rsidRPr="00297E92">
              <w:rPr>
                <w:b/>
                <w:i/>
                <w:sz w:val="15"/>
                <w:szCs w:val="15"/>
              </w:rPr>
              <w:t>Hodnota príjmu, výhody bývalých</w:t>
            </w:r>
            <w:r w:rsidRPr="00297E92">
              <w:rPr>
                <w:b/>
                <w:i/>
                <w:sz w:val="15"/>
                <w:szCs w:val="15"/>
              </w:rPr>
              <w:br/>
              <w:t xml:space="preserve"> členov orgánov</w:t>
            </w:r>
          </w:p>
        </w:tc>
      </w:tr>
      <w:tr w:rsidR="00C77AD0" w:rsidRPr="00297E92" w14:paraId="059B9834" w14:textId="77777777" w:rsidTr="0072512B">
        <w:trPr>
          <w:cantSplit/>
        </w:trPr>
        <w:tc>
          <w:tcPr>
            <w:tcW w:w="522" w:type="pct"/>
            <w:vMerge/>
            <w:tcBorders>
              <w:top w:val="single" w:sz="8" w:space="0" w:color="auto"/>
            </w:tcBorders>
            <w:vAlign w:val="center"/>
          </w:tcPr>
          <w:p w14:paraId="528567E0" w14:textId="77777777" w:rsidR="00C77AD0" w:rsidRPr="00297E92" w:rsidRDefault="00C77AD0" w:rsidP="00C77AD0">
            <w:pPr>
              <w:jc w:val="left"/>
              <w:rPr>
                <w:b/>
                <w:i/>
                <w:sz w:val="15"/>
                <w:szCs w:val="15"/>
              </w:rPr>
            </w:pPr>
          </w:p>
        </w:tc>
        <w:tc>
          <w:tcPr>
            <w:tcW w:w="628" w:type="pct"/>
            <w:gridSpan w:val="2"/>
            <w:tcBorders>
              <w:top w:val="single" w:sz="4" w:space="0" w:color="auto"/>
              <w:bottom w:val="single" w:sz="4" w:space="0" w:color="auto"/>
            </w:tcBorders>
            <w:shd w:val="clear" w:color="auto" w:fill="auto"/>
            <w:vAlign w:val="center"/>
          </w:tcPr>
          <w:p w14:paraId="62EEDADC" w14:textId="77777777" w:rsidR="00C77AD0" w:rsidRPr="00297E92" w:rsidRDefault="00C77AD0" w:rsidP="00C77AD0">
            <w:pPr>
              <w:jc w:val="center"/>
              <w:rPr>
                <w:b/>
                <w:i/>
                <w:sz w:val="15"/>
                <w:szCs w:val="15"/>
              </w:rPr>
            </w:pPr>
            <w:r w:rsidRPr="00297E92">
              <w:rPr>
                <w:b/>
                <w:i/>
                <w:sz w:val="15"/>
                <w:szCs w:val="15"/>
              </w:rPr>
              <w:t>štatutárnych</w:t>
            </w:r>
          </w:p>
        </w:tc>
        <w:tc>
          <w:tcPr>
            <w:tcW w:w="770" w:type="pct"/>
            <w:gridSpan w:val="2"/>
            <w:tcBorders>
              <w:top w:val="single" w:sz="4" w:space="0" w:color="auto"/>
              <w:bottom w:val="single" w:sz="4" w:space="0" w:color="auto"/>
            </w:tcBorders>
            <w:shd w:val="clear" w:color="auto" w:fill="auto"/>
            <w:vAlign w:val="center"/>
          </w:tcPr>
          <w:p w14:paraId="004F05A3" w14:textId="77777777" w:rsidR="00C77AD0" w:rsidRPr="00297E92" w:rsidRDefault="00C77AD0" w:rsidP="00C77AD0">
            <w:pPr>
              <w:jc w:val="center"/>
              <w:rPr>
                <w:b/>
                <w:i/>
                <w:sz w:val="15"/>
                <w:szCs w:val="15"/>
              </w:rPr>
            </w:pPr>
            <w:r w:rsidRPr="00297E92">
              <w:rPr>
                <w:b/>
                <w:i/>
                <w:sz w:val="15"/>
                <w:szCs w:val="15"/>
              </w:rPr>
              <w:t>dozorných</w:t>
            </w:r>
          </w:p>
        </w:tc>
        <w:tc>
          <w:tcPr>
            <w:tcW w:w="770" w:type="pct"/>
            <w:gridSpan w:val="2"/>
            <w:tcBorders>
              <w:top w:val="single" w:sz="4" w:space="0" w:color="auto"/>
              <w:bottom w:val="single" w:sz="4" w:space="0" w:color="auto"/>
            </w:tcBorders>
            <w:shd w:val="clear" w:color="auto" w:fill="auto"/>
            <w:vAlign w:val="center"/>
          </w:tcPr>
          <w:p w14:paraId="7297FE47" w14:textId="77777777" w:rsidR="00C77AD0" w:rsidRPr="00297E92" w:rsidRDefault="00C77AD0" w:rsidP="00C77AD0">
            <w:pPr>
              <w:jc w:val="center"/>
              <w:rPr>
                <w:b/>
                <w:i/>
                <w:sz w:val="15"/>
                <w:szCs w:val="15"/>
              </w:rPr>
            </w:pPr>
            <w:r w:rsidRPr="00297E92">
              <w:rPr>
                <w:b/>
                <w:i/>
                <w:sz w:val="15"/>
                <w:szCs w:val="15"/>
              </w:rPr>
              <w:t>iných</w:t>
            </w:r>
          </w:p>
        </w:tc>
        <w:tc>
          <w:tcPr>
            <w:tcW w:w="770" w:type="pct"/>
            <w:gridSpan w:val="2"/>
            <w:tcBorders>
              <w:top w:val="single" w:sz="4" w:space="0" w:color="auto"/>
              <w:bottom w:val="single" w:sz="4" w:space="0" w:color="auto"/>
            </w:tcBorders>
            <w:vAlign w:val="center"/>
          </w:tcPr>
          <w:p w14:paraId="4C02CF3F" w14:textId="77777777" w:rsidR="00C77AD0" w:rsidRPr="00297E92" w:rsidRDefault="00C77AD0" w:rsidP="00C77AD0">
            <w:pPr>
              <w:jc w:val="center"/>
              <w:rPr>
                <w:b/>
                <w:i/>
                <w:sz w:val="15"/>
                <w:szCs w:val="15"/>
              </w:rPr>
            </w:pPr>
            <w:r w:rsidRPr="00297E92">
              <w:rPr>
                <w:b/>
                <w:i/>
                <w:sz w:val="15"/>
                <w:szCs w:val="15"/>
              </w:rPr>
              <w:t>štatutárnych</w:t>
            </w:r>
          </w:p>
        </w:tc>
        <w:tc>
          <w:tcPr>
            <w:tcW w:w="770" w:type="pct"/>
            <w:gridSpan w:val="2"/>
            <w:tcBorders>
              <w:top w:val="single" w:sz="4" w:space="0" w:color="auto"/>
              <w:bottom w:val="single" w:sz="4" w:space="0" w:color="auto"/>
            </w:tcBorders>
            <w:vAlign w:val="center"/>
          </w:tcPr>
          <w:p w14:paraId="22D589DE" w14:textId="77777777" w:rsidR="00C77AD0" w:rsidRPr="00297E92" w:rsidRDefault="00C77AD0" w:rsidP="00C77AD0">
            <w:pPr>
              <w:jc w:val="center"/>
              <w:rPr>
                <w:b/>
                <w:i/>
                <w:sz w:val="15"/>
                <w:szCs w:val="15"/>
              </w:rPr>
            </w:pPr>
            <w:r w:rsidRPr="00297E92">
              <w:rPr>
                <w:b/>
                <w:i/>
                <w:sz w:val="15"/>
                <w:szCs w:val="15"/>
              </w:rPr>
              <w:t>dozorných</w:t>
            </w:r>
          </w:p>
        </w:tc>
        <w:tc>
          <w:tcPr>
            <w:tcW w:w="770" w:type="pct"/>
            <w:gridSpan w:val="2"/>
            <w:tcBorders>
              <w:top w:val="single" w:sz="4" w:space="0" w:color="auto"/>
              <w:bottom w:val="single" w:sz="4" w:space="0" w:color="auto"/>
            </w:tcBorders>
            <w:vAlign w:val="center"/>
          </w:tcPr>
          <w:p w14:paraId="7516C54A" w14:textId="77777777" w:rsidR="00C77AD0" w:rsidRPr="00297E92" w:rsidRDefault="00C77AD0" w:rsidP="00C77AD0">
            <w:pPr>
              <w:jc w:val="center"/>
              <w:rPr>
                <w:b/>
                <w:i/>
                <w:sz w:val="15"/>
                <w:szCs w:val="15"/>
              </w:rPr>
            </w:pPr>
            <w:r w:rsidRPr="00297E92">
              <w:rPr>
                <w:b/>
                <w:i/>
                <w:sz w:val="15"/>
                <w:szCs w:val="15"/>
              </w:rPr>
              <w:t>iných</w:t>
            </w:r>
          </w:p>
        </w:tc>
      </w:tr>
      <w:tr w:rsidR="00226748" w:rsidRPr="00297E92" w14:paraId="3F7905E4" w14:textId="77777777" w:rsidTr="0072512B">
        <w:trPr>
          <w:trHeight w:val="53"/>
        </w:trPr>
        <w:tc>
          <w:tcPr>
            <w:tcW w:w="522" w:type="pct"/>
            <w:vMerge/>
            <w:tcBorders>
              <w:bottom w:val="single" w:sz="4" w:space="0" w:color="auto"/>
            </w:tcBorders>
            <w:vAlign w:val="center"/>
          </w:tcPr>
          <w:p w14:paraId="3D2AC128" w14:textId="77777777" w:rsidR="00226748" w:rsidRPr="00297E92" w:rsidRDefault="00226748" w:rsidP="00226748">
            <w:pPr>
              <w:jc w:val="center"/>
              <w:rPr>
                <w:b/>
                <w:i/>
                <w:sz w:val="15"/>
                <w:szCs w:val="15"/>
              </w:rPr>
            </w:pPr>
          </w:p>
        </w:tc>
        <w:tc>
          <w:tcPr>
            <w:tcW w:w="343" w:type="pct"/>
            <w:tcBorders>
              <w:top w:val="single" w:sz="4" w:space="0" w:color="auto"/>
              <w:bottom w:val="single" w:sz="4" w:space="0" w:color="auto"/>
            </w:tcBorders>
          </w:tcPr>
          <w:p w14:paraId="2C40F333" w14:textId="028AF5E6" w:rsidR="00226748" w:rsidRPr="00297E92" w:rsidRDefault="00226748" w:rsidP="00226748">
            <w:pPr>
              <w:jc w:val="center"/>
              <w:rPr>
                <w:b/>
                <w:i/>
                <w:sz w:val="15"/>
                <w:szCs w:val="15"/>
              </w:rPr>
            </w:pPr>
            <w:r w:rsidRPr="00297E92">
              <w:rPr>
                <w:b/>
                <w:i/>
                <w:sz w:val="15"/>
                <w:szCs w:val="15"/>
              </w:rPr>
              <w:t>201</w:t>
            </w:r>
            <w:r>
              <w:rPr>
                <w:b/>
                <w:i/>
                <w:sz w:val="15"/>
                <w:szCs w:val="15"/>
              </w:rPr>
              <w:t>6</w:t>
            </w:r>
          </w:p>
        </w:tc>
        <w:tc>
          <w:tcPr>
            <w:tcW w:w="285" w:type="pct"/>
            <w:tcBorders>
              <w:top w:val="single" w:sz="4" w:space="0" w:color="auto"/>
              <w:bottom w:val="single" w:sz="4" w:space="0" w:color="auto"/>
            </w:tcBorders>
          </w:tcPr>
          <w:p w14:paraId="52BEB2EF" w14:textId="2808200B" w:rsidR="00226748" w:rsidRPr="00297E92" w:rsidRDefault="00226748" w:rsidP="00226748">
            <w:pPr>
              <w:jc w:val="center"/>
              <w:rPr>
                <w:b/>
                <w:i/>
                <w:sz w:val="15"/>
                <w:szCs w:val="15"/>
              </w:rPr>
            </w:pPr>
            <w:r w:rsidRPr="00297E92">
              <w:rPr>
                <w:b/>
                <w:i/>
                <w:sz w:val="15"/>
                <w:szCs w:val="15"/>
              </w:rPr>
              <w:t>201</w:t>
            </w:r>
            <w:r>
              <w:rPr>
                <w:b/>
                <w:i/>
                <w:sz w:val="15"/>
                <w:szCs w:val="15"/>
              </w:rPr>
              <w:t>5</w:t>
            </w:r>
          </w:p>
        </w:tc>
        <w:tc>
          <w:tcPr>
            <w:tcW w:w="385" w:type="pct"/>
            <w:tcBorders>
              <w:top w:val="single" w:sz="4" w:space="0" w:color="auto"/>
              <w:bottom w:val="single" w:sz="4" w:space="0" w:color="auto"/>
            </w:tcBorders>
          </w:tcPr>
          <w:p w14:paraId="78E358A2" w14:textId="5AC21545" w:rsidR="00226748" w:rsidRPr="00297E92" w:rsidRDefault="00226748" w:rsidP="00226748">
            <w:pPr>
              <w:jc w:val="center"/>
              <w:rPr>
                <w:b/>
                <w:i/>
                <w:sz w:val="15"/>
                <w:szCs w:val="15"/>
              </w:rPr>
            </w:pPr>
            <w:r w:rsidRPr="00297E92">
              <w:rPr>
                <w:b/>
                <w:i/>
                <w:sz w:val="15"/>
                <w:szCs w:val="15"/>
              </w:rPr>
              <w:t>201</w:t>
            </w:r>
            <w:r>
              <w:rPr>
                <w:b/>
                <w:i/>
                <w:sz w:val="15"/>
                <w:szCs w:val="15"/>
              </w:rPr>
              <w:t>6</w:t>
            </w:r>
          </w:p>
        </w:tc>
        <w:tc>
          <w:tcPr>
            <w:tcW w:w="385" w:type="pct"/>
            <w:tcBorders>
              <w:top w:val="single" w:sz="4" w:space="0" w:color="auto"/>
              <w:bottom w:val="single" w:sz="4" w:space="0" w:color="auto"/>
            </w:tcBorders>
          </w:tcPr>
          <w:p w14:paraId="44CC2893" w14:textId="62B6EFA6" w:rsidR="00226748" w:rsidRPr="00297E92" w:rsidRDefault="00226748" w:rsidP="00226748">
            <w:pPr>
              <w:jc w:val="center"/>
              <w:rPr>
                <w:b/>
                <w:i/>
                <w:sz w:val="15"/>
                <w:szCs w:val="15"/>
              </w:rPr>
            </w:pPr>
            <w:r w:rsidRPr="00297E92">
              <w:rPr>
                <w:b/>
                <w:i/>
                <w:sz w:val="15"/>
                <w:szCs w:val="15"/>
              </w:rPr>
              <w:t>201</w:t>
            </w:r>
            <w:r>
              <w:rPr>
                <w:b/>
                <w:i/>
                <w:sz w:val="15"/>
                <w:szCs w:val="15"/>
              </w:rPr>
              <w:t>5</w:t>
            </w:r>
          </w:p>
        </w:tc>
        <w:tc>
          <w:tcPr>
            <w:tcW w:w="385" w:type="pct"/>
            <w:tcBorders>
              <w:top w:val="single" w:sz="4" w:space="0" w:color="auto"/>
              <w:bottom w:val="single" w:sz="4" w:space="0" w:color="auto"/>
            </w:tcBorders>
          </w:tcPr>
          <w:p w14:paraId="673D74A1" w14:textId="1F14AF9D" w:rsidR="00226748" w:rsidRPr="00297E92" w:rsidRDefault="00226748" w:rsidP="00226748">
            <w:pPr>
              <w:jc w:val="center"/>
              <w:rPr>
                <w:b/>
                <w:i/>
                <w:sz w:val="15"/>
                <w:szCs w:val="15"/>
              </w:rPr>
            </w:pPr>
            <w:r w:rsidRPr="00297E92">
              <w:rPr>
                <w:b/>
                <w:i/>
                <w:sz w:val="15"/>
                <w:szCs w:val="15"/>
              </w:rPr>
              <w:t>201</w:t>
            </w:r>
            <w:r>
              <w:rPr>
                <w:b/>
                <w:i/>
                <w:sz w:val="15"/>
                <w:szCs w:val="15"/>
              </w:rPr>
              <w:t>6</w:t>
            </w:r>
          </w:p>
        </w:tc>
        <w:tc>
          <w:tcPr>
            <w:tcW w:w="385" w:type="pct"/>
            <w:tcBorders>
              <w:top w:val="single" w:sz="4" w:space="0" w:color="auto"/>
              <w:bottom w:val="single" w:sz="4" w:space="0" w:color="auto"/>
            </w:tcBorders>
          </w:tcPr>
          <w:p w14:paraId="3BB02D8A" w14:textId="77A1DA9F" w:rsidR="00226748" w:rsidRPr="00297E92" w:rsidRDefault="00226748" w:rsidP="00226748">
            <w:pPr>
              <w:jc w:val="center"/>
              <w:rPr>
                <w:b/>
                <w:i/>
                <w:sz w:val="15"/>
                <w:szCs w:val="15"/>
              </w:rPr>
            </w:pPr>
            <w:r w:rsidRPr="00297E92">
              <w:rPr>
                <w:b/>
                <w:i/>
                <w:sz w:val="15"/>
                <w:szCs w:val="15"/>
              </w:rPr>
              <w:t>201</w:t>
            </w:r>
            <w:r>
              <w:rPr>
                <w:b/>
                <w:i/>
                <w:sz w:val="15"/>
                <w:szCs w:val="15"/>
              </w:rPr>
              <w:t>5</w:t>
            </w:r>
          </w:p>
        </w:tc>
        <w:tc>
          <w:tcPr>
            <w:tcW w:w="385" w:type="pct"/>
            <w:tcBorders>
              <w:top w:val="single" w:sz="4" w:space="0" w:color="auto"/>
              <w:bottom w:val="single" w:sz="4" w:space="0" w:color="auto"/>
            </w:tcBorders>
          </w:tcPr>
          <w:p w14:paraId="70CFD3EF" w14:textId="174CF5A2" w:rsidR="00226748" w:rsidRPr="00297E92" w:rsidRDefault="00226748" w:rsidP="00226748">
            <w:pPr>
              <w:jc w:val="center"/>
              <w:rPr>
                <w:b/>
                <w:i/>
                <w:sz w:val="15"/>
                <w:szCs w:val="15"/>
              </w:rPr>
            </w:pPr>
            <w:r w:rsidRPr="00297E92">
              <w:rPr>
                <w:b/>
                <w:i/>
                <w:sz w:val="15"/>
                <w:szCs w:val="15"/>
              </w:rPr>
              <w:t>201</w:t>
            </w:r>
            <w:r>
              <w:rPr>
                <w:b/>
                <w:i/>
                <w:sz w:val="15"/>
                <w:szCs w:val="15"/>
              </w:rPr>
              <w:t>6</w:t>
            </w:r>
          </w:p>
        </w:tc>
        <w:tc>
          <w:tcPr>
            <w:tcW w:w="385" w:type="pct"/>
            <w:tcBorders>
              <w:top w:val="single" w:sz="4" w:space="0" w:color="auto"/>
              <w:bottom w:val="single" w:sz="4" w:space="0" w:color="auto"/>
            </w:tcBorders>
          </w:tcPr>
          <w:p w14:paraId="700258A1" w14:textId="7E7802AB" w:rsidR="00226748" w:rsidRPr="00297E92" w:rsidRDefault="00226748" w:rsidP="00226748">
            <w:pPr>
              <w:jc w:val="center"/>
              <w:rPr>
                <w:b/>
                <w:i/>
                <w:sz w:val="15"/>
                <w:szCs w:val="15"/>
              </w:rPr>
            </w:pPr>
            <w:r w:rsidRPr="00297E92">
              <w:rPr>
                <w:b/>
                <w:i/>
                <w:sz w:val="15"/>
                <w:szCs w:val="15"/>
              </w:rPr>
              <w:t>201</w:t>
            </w:r>
            <w:r>
              <w:rPr>
                <w:b/>
                <w:i/>
                <w:sz w:val="15"/>
                <w:szCs w:val="15"/>
              </w:rPr>
              <w:t>5</w:t>
            </w:r>
          </w:p>
        </w:tc>
        <w:tc>
          <w:tcPr>
            <w:tcW w:w="385" w:type="pct"/>
            <w:tcBorders>
              <w:top w:val="single" w:sz="4" w:space="0" w:color="auto"/>
              <w:bottom w:val="single" w:sz="4" w:space="0" w:color="auto"/>
            </w:tcBorders>
          </w:tcPr>
          <w:p w14:paraId="250F0C68" w14:textId="5D0B4A83" w:rsidR="00226748" w:rsidRPr="00297E92" w:rsidRDefault="00226748" w:rsidP="00226748">
            <w:pPr>
              <w:jc w:val="center"/>
              <w:rPr>
                <w:b/>
                <w:i/>
                <w:sz w:val="15"/>
                <w:szCs w:val="15"/>
              </w:rPr>
            </w:pPr>
            <w:r w:rsidRPr="00297E92">
              <w:rPr>
                <w:b/>
                <w:i/>
                <w:sz w:val="15"/>
                <w:szCs w:val="15"/>
              </w:rPr>
              <w:t>201</w:t>
            </w:r>
            <w:r>
              <w:rPr>
                <w:b/>
                <w:i/>
                <w:sz w:val="15"/>
                <w:szCs w:val="15"/>
              </w:rPr>
              <w:t>6</w:t>
            </w:r>
          </w:p>
        </w:tc>
        <w:tc>
          <w:tcPr>
            <w:tcW w:w="385" w:type="pct"/>
            <w:tcBorders>
              <w:top w:val="single" w:sz="4" w:space="0" w:color="auto"/>
              <w:bottom w:val="single" w:sz="4" w:space="0" w:color="auto"/>
            </w:tcBorders>
          </w:tcPr>
          <w:p w14:paraId="4D5BA542" w14:textId="15366F1D" w:rsidR="00226748" w:rsidRPr="00297E92" w:rsidRDefault="00226748" w:rsidP="00226748">
            <w:pPr>
              <w:jc w:val="center"/>
              <w:rPr>
                <w:b/>
                <w:i/>
                <w:sz w:val="15"/>
                <w:szCs w:val="15"/>
              </w:rPr>
            </w:pPr>
            <w:r w:rsidRPr="00297E92">
              <w:rPr>
                <w:b/>
                <w:i/>
                <w:sz w:val="15"/>
                <w:szCs w:val="15"/>
              </w:rPr>
              <w:t>201</w:t>
            </w:r>
            <w:r>
              <w:rPr>
                <w:b/>
                <w:i/>
                <w:sz w:val="15"/>
                <w:szCs w:val="15"/>
              </w:rPr>
              <w:t>5</w:t>
            </w:r>
          </w:p>
        </w:tc>
        <w:tc>
          <w:tcPr>
            <w:tcW w:w="385" w:type="pct"/>
            <w:tcBorders>
              <w:top w:val="single" w:sz="4" w:space="0" w:color="auto"/>
              <w:bottom w:val="single" w:sz="4" w:space="0" w:color="auto"/>
            </w:tcBorders>
          </w:tcPr>
          <w:p w14:paraId="4FDFA6A6" w14:textId="6451781C" w:rsidR="00226748" w:rsidRPr="00297E92" w:rsidRDefault="00226748" w:rsidP="00226748">
            <w:pPr>
              <w:jc w:val="center"/>
              <w:rPr>
                <w:b/>
                <w:i/>
                <w:sz w:val="15"/>
                <w:szCs w:val="15"/>
              </w:rPr>
            </w:pPr>
            <w:r w:rsidRPr="00297E92">
              <w:rPr>
                <w:b/>
                <w:i/>
                <w:sz w:val="15"/>
                <w:szCs w:val="15"/>
              </w:rPr>
              <w:t>201</w:t>
            </w:r>
            <w:r>
              <w:rPr>
                <w:b/>
                <w:i/>
                <w:sz w:val="15"/>
                <w:szCs w:val="15"/>
              </w:rPr>
              <w:t>6</w:t>
            </w:r>
          </w:p>
        </w:tc>
        <w:tc>
          <w:tcPr>
            <w:tcW w:w="385" w:type="pct"/>
            <w:tcBorders>
              <w:top w:val="single" w:sz="4" w:space="0" w:color="auto"/>
              <w:bottom w:val="single" w:sz="4" w:space="0" w:color="auto"/>
            </w:tcBorders>
          </w:tcPr>
          <w:p w14:paraId="520907B2" w14:textId="2479BC71" w:rsidR="00226748" w:rsidRPr="00297E92" w:rsidRDefault="00226748" w:rsidP="00226748">
            <w:pPr>
              <w:jc w:val="center"/>
              <w:rPr>
                <w:b/>
                <w:i/>
                <w:sz w:val="15"/>
                <w:szCs w:val="15"/>
              </w:rPr>
            </w:pPr>
            <w:r w:rsidRPr="00297E92">
              <w:rPr>
                <w:b/>
                <w:i/>
                <w:sz w:val="15"/>
                <w:szCs w:val="15"/>
              </w:rPr>
              <w:t>201</w:t>
            </w:r>
            <w:r>
              <w:rPr>
                <w:b/>
                <w:i/>
                <w:sz w:val="15"/>
                <w:szCs w:val="15"/>
              </w:rPr>
              <w:t>5</w:t>
            </w:r>
          </w:p>
        </w:tc>
      </w:tr>
      <w:tr w:rsidR="00226748" w:rsidRPr="00297E92" w14:paraId="1EE8747B" w14:textId="77777777" w:rsidTr="0072512B">
        <w:tc>
          <w:tcPr>
            <w:tcW w:w="522" w:type="pct"/>
            <w:tcBorders>
              <w:top w:val="single" w:sz="4" w:space="0" w:color="auto"/>
              <w:bottom w:val="nil"/>
            </w:tcBorders>
            <w:vAlign w:val="center"/>
          </w:tcPr>
          <w:p w14:paraId="20E3C795" w14:textId="77777777" w:rsidR="00226748" w:rsidRPr="00297E92" w:rsidRDefault="00226748" w:rsidP="00226748">
            <w:pPr>
              <w:rPr>
                <w:sz w:val="15"/>
              </w:rPr>
            </w:pPr>
            <w:r w:rsidRPr="00297E92">
              <w:rPr>
                <w:snapToGrid w:val="0"/>
                <w:sz w:val="15"/>
                <w:szCs w:val="15"/>
              </w:rPr>
              <w:t>Peňažné príjmy</w:t>
            </w:r>
          </w:p>
        </w:tc>
        <w:tc>
          <w:tcPr>
            <w:tcW w:w="343" w:type="pct"/>
            <w:tcBorders>
              <w:top w:val="single" w:sz="4" w:space="0" w:color="auto"/>
              <w:bottom w:val="nil"/>
            </w:tcBorders>
            <w:vAlign w:val="bottom"/>
          </w:tcPr>
          <w:p w14:paraId="5D6C6B1B" w14:textId="1F4E08AF" w:rsidR="00226748" w:rsidRPr="00297E92" w:rsidRDefault="00317F2A">
            <w:pPr>
              <w:ind w:left="-57"/>
              <w:jc w:val="right"/>
              <w:rPr>
                <w:sz w:val="15"/>
              </w:rPr>
            </w:pPr>
            <w:r>
              <w:rPr>
                <w:sz w:val="15"/>
              </w:rPr>
              <w:t>562 068</w:t>
            </w:r>
          </w:p>
        </w:tc>
        <w:tc>
          <w:tcPr>
            <w:tcW w:w="285" w:type="pct"/>
            <w:tcBorders>
              <w:top w:val="single" w:sz="4" w:space="0" w:color="auto"/>
              <w:bottom w:val="nil"/>
            </w:tcBorders>
            <w:vAlign w:val="bottom"/>
          </w:tcPr>
          <w:p w14:paraId="2355CBB1" w14:textId="22546296" w:rsidR="00226748" w:rsidRPr="00297E92" w:rsidRDefault="00B42835" w:rsidP="00226748">
            <w:pPr>
              <w:ind w:left="-57"/>
              <w:jc w:val="right"/>
              <w:rPr>
                <w:sz w:val="15"/>
              </w:rPr>
            </w:pPr>
            <w:r>
              <w:rPr>
                <w:sz w:val="15"/>
              </w:rPr>
              <w:t>346 313</w:t>
            </w:r>
          </w:p>
        </w:tc>
        <w:tc>
          <w:tcPr>
            <w:tcW w:w="385" w:type="pct"/>
            <w:tcBorders>
              <w:top w:val="single" w:sz="4" w:space="0" w:color="auto"/>
              <w:bottom w:val="nil"/>
            </w:tcBorders>
            <w:vAlign w:val="bottom"/>
          </w:tcPr>
          <w:p w14:paraId="2D7419D2" w14:textId="77777777" w:rsidR="00226748" w:rsidRPr="00297E92" w:rsidRDefault="00226748" w:rsidP="00226748">
            <w:pPr>
              <w:ind w:left="-57"/>
              <w:jc w:val="right"/>
              <w:rPr>
                <w:snapToGrid w:val="0"/>
                <w:sz w:val="15"/>
                <w:lang w:eastAsia="sk-SK"/>
              </w:rPr>
            </w:pPr>
            <w:r w:rsidRPr="00297E92">
              <w:rPr>
                <w:sz w:val="15"/>
              </w:rPr>
              <w:t>-</w:t>
            </w:r>
          </w:p>
        </w:tc>
        <w:tc>
          <w:tcPr>
            <w:tcW w:w="385" w:type="pct"/>
            <w:tcBorders>
              <w:top w:val="single" w:sz="4" w:space="0" w:color="auto"/>
              <w:bottom w:val="nil"/>
            </w:tcBorders>
            <w:vAlign w:val="bottom"/>
          </w:tcPr>
          <w:p w14:paraId="5A0F62EE" w14:textId="77777777" w:rsidR="00226748" w:rsidRPr="00297E92" w:rsidRDefault="00226748" w:rsidP="00226748">
            <w:pPr>
              <w:ind w:left="-57"/>
              <w:jc w:val="right"/>
              <w:rPr>
                <w:snapToGrid w:val="0"/>
                <w:sz w:val="15"/>
                <w:lang w:eastAsia="sk-SK"/>
              </w:rPr>
            </w:pPr>
            <w:r w:rsidRPr="00297E92">
              <w:rPr>
                <w:sz w:val="15"/>
              </w:rPr>
              <w:t>-</w:t>
            </w:r>
          </w:p>
        </w:tc>
        <w:tc>
          <w:tcPr>
            <w:tcW w:w="385" w:type="pct"/>
            <w:tcBorders>
              <w:top w:val="single" w:sz="4" w:space="0" w:color="auto"/>
              <w:bottom w:val="nil"/>
            </w:tcBorders>
            <w:vAlign w:val="bottom"/>
          </w:tcPr>
          <w:p w14:paraId="1B5335E8" w14:textId="77777777" w:rsidR="00226748" w:rsidRPr="00297E92" w:rsidRDefault="00226748" w:rsidP="00226748">
            <w:pPr>
              <w:ind w:left="-57"/>
              <w:jc w:val="right"/>
              <w:rPr>
                <w:sz w:val="15"/>
              </w:rPr>
            </w:pPr>
            <w:r w:rsidRPr="00297E92">
              <w:rPr>
                <w:sz w:val="15"/>
              </w:rPr>
              <w:t>-</w:t>
            </w:r>
          </w:p>
        </w:tc>
        <w:tc>
          <w:tcPr>
            <w:tcW w:w="385" w:type="pct"/>
            <w:tcBorders>
              <w:top w:val="single" w:sz="4" w:space="0" w:color="auto"/>
              <w:bottom w:val="nil"/>
            </w:tcBorders>
            <w:vAlign w:val="bottom"/>
          </w:tcPr>
          <w:p w14:paraId="6247B8E8" w14:textId="77777777" w:rsidR="00226748" w:rsidRPr="00297E92" w:rsidRDefault="00226748" w:rsidP="00226748">
            <w:pPr>
              <w:ind w:left="-57"/>
              <w:jc w:val="right"/>
              <w:rPr>
                <w:sz w:val="15"/>
              </w:rPr>
            </w:pPr>
            <w:r w:rsidRPr="00297E92">
              <w:rPr>
                <w:sz w:val="15"/>
              </w:rPr>
              <w:t>-</w:t>
            </w:r>
          </w:p>
        </w:tc>
        <w:tc>
          <w:tcPr>
            <w:tcW w:w="385" w:type="pct"/>
            <w:tcBorders>
              <w:top w:val="single" w:sz="4" w:space="0" w:color="auto"/>
              <w:bottom w:val="nil"/>
            </w:tcBorders>
            <w:vAlign w:val="bottom"/>
          </w:tcPr>
          <w:p w14:paraId="748D7BE3" w14:textId="77777777" w:rsidR="00226748" w:rsidRPr="00297E92" w:rsidRDefault="00226748" w:rsidP="00226748">
            <w:pPr>
              <w:ind w:left="-57"/>
              <w:jc w:val="right"/>
              <w:rPr>
                <w:sz w:val="15"/>
              </w:rPr>
            </w:pPr>
            <w:r w:rsidRPr="00297E92">
              <w:rPr>
                <w:sz w:val="15"/>
              </w:rPr>
              <w:t>-</w:t>
            </w:r>
          </w:p>
        </w:tc>
        <w:tc>
          <w:tcPr>
            <w:tcW w:w="385" w:type="pct"/>
            <w:tcBorders>
              <w:top w:val="single" w:sz="4" w:space="0" w:color="auto"/>
              <w:bottom w:val="nil"/>
            </w:tcBorders>
            <w:vAlign w:val="bottom"/>
          </w:tcPr>
          <w:p w14:paraId="72D6AAF9" w14:textId="77777777" w:rsidR="00226748" w:rsidRPr="00297E92" w:rsidRDefault="00226748" w:rsidP="00226748">
            <w:pPr>
              <w:ind w:left="-57"/>
              <w:jc w:val="right"/>
              <w:rPr>
                <w:sz w:val="15"/>
              </w:rPr>
            </w:pPr>
          </w:p>
        </w:tc>
        <w:tc>
          <w:tcPr>
            <w:tcW w:w="385" w:type="pct"/>
            <w:tcBorders>
              <w:top w:val="single" w:sz="4" w:space="0" w:color="auto"/>
              <w:bottom w:val="nil"/>
            </w:tcBorders>
            <w:vAlign w:val="bottom"/>
          </w:tcPr>
          <w:p w14:paraId="306A07DF" w14:textId="77777777" w:rsidR="00226748" w:rsidRPr="00297E92" w:rsidRDefault="00226748" w:rsidP="00226748">
            <w:pPr>
              <w:ind w:left="-57"/>
              <w:jc w:val="right"/>
              <w:rPr>
                <w:sz w:val="15"/>
              </w:rPr>
            </w:pPr>
            <w:r w:rsidRPr="00297E92">
              <w:rPr>
                <w:sz w:val="15"/>
              </w:rPr>
              <w:t>-</w:t>
            </w:r>
          </w:p>
        </w:tc>
        <w:tc>
          <w:tcPr>
            <w:tcW w:w="385" w:type="pct"/>
            <w:tcBorders>
              <w:top w:val="single" w:sz="4" w:space="0" w:color="auto"/>
              <w:bottom w:val="nil"/>
            </w:tcBorders>
            <w:vAlign w:val="bottom"/>
          </w:tcPr>
          <w:p w14:paraId="6EBCC1C3" w14:textId="77777777" w:rsidR="00226748" w:rsidRPr="00297E92" w:rsidRDefault="00226748" w:rsidP="00226748">
            <w:pPr>
              <w:ind w:left="-57"/>
              <w:jc w:val="right"/>
              <w:rPr>
                <w:snapToGrid w:val="0"/>
                <w:sz w:val="15"/>
                <w:lang w:eastAsia="sk-SK"/>
              </w:rPr>
            </w:pPr>
            <w:r w:rsidRPr="00297E92">
              <w:rPr>
                <w:sz w:val="15"/>
              </w:rPr>
              <w:t>-</w:t>
            </w:r>
          </w:p>
        </w:tc>
        <w:tc>
          <w:tcPr>
            <w:tcW w:w="385" w:type="pct"/>
            <w:tcBorders>
              <w:top w:val="single" w:sz="4" w:space="0" w:color="auto"/>
              <w:bottom w:val="nil"/>
            </w:tcBorders>
            <w:vAlign w:val="bottom"/>
          </w:tcPr>
          <w:p w14:paraId="5A62482E" w14:textId="77777777" w:rsidR="00226748" w:rsidRPr="00297E92" w:rsidRDefault="00226748" w:rsidP="00226748">
            <w:pPr>
              <w:ind w:left="-57"/>
              <w:jc w:val="right"/>
              <w:rPr>
                <w:snapToGrid w:val="0"/>
                <w:sz w:val="15"/>
                <w:lang w:eastAsia="sk-SK"/>
              </w:rPr>
            </w:pPr>
            <w:r w:rsidRPr="00297E92">
              <w:rPr>
                <w:sz w:val="15"/>
              </w:rPr>
              <w:t>-</w:t>
            </w:r>
          </w:p>
        </w:tc>
        <w:tc>
          <w:tcPr>
            <w:tcW w:w="385" w:type="pct"/>
            <w:tcBorders>
              <w:top w:val="single" w:sz="4" w:space="0" w:color="auto"/>
              <w:bottom w:val="nil"/>
            </w:tcBorders>
            <w:vAlign w:val="bottom"/>
          </w:tcPr>
          <w:p w14:paraId="0777EDBF" w14:textId="77777777" w:rsidR="00226748" w:rsidRPr="00297E92" w:rsidRDefault="00226748" w:rsidP="00226748">
            <w:pPr>
              <w:ind w:left="-57"/>
              <w:jc w:val="right"/>
              <w:rPr>
                <w:snapToGrid w:val="0"/>
                <w:sz w:val="15"/>
                <w:lang w:eastAsia="sk-SK"/>
              </w:rPr>
            </w:pPr>
            <w:r w:rsidRPr="00297E92">
              <w:rPr>
                <w:sz w:val="15"/>
              </w:rPr>
              <w:t>-</w:t>
            </w:r>
          </w:p>
        </w:tc>
      </w:tr>
      <w:tr w:rsidR="00226748" w:rsidRPr="00297E92" w14:paraId="7EC9C8BA" w14:textId="77777777" w:rsidTr="0072512B">
        <w:tc>
          <w:tcPr>
            <w:tcW w:w="522" w:type="pct"/>
            <w:tcBorders>
              <w:top w:val="nil"/>
            </w:tcBorders>
            <w:vAlign w:val="center"/>
          </w:tcPr>
          <w:p w14:paraId="56C96015" w14:textId="77777777" w:rsidR="00226748" w:rsidRPr="00297E92" w:rsidRDefault="00226748" w:rsidP="00226748">
            <w:pPr>
              <w:rPr>
                <w:snapToGrid w:val="0"/>
                <w:sz w:val="15"/>
                <w:szCs w:val="15"/>
              </w:rPr>
            </w:pPr>
            <w:r w:rsidRPr="00297E92">
              <w:rPr>
                <w:snapToGrid w:val="0"/>
                <w:sz w:val="15"/>
                <w:szCs w:val="15"/>
              </w:rPr>
              <w:t>Nepeňažné príjmy</w:t>
            </w:r>
          </w:p>
        </w:tc>
        <w:tc>
          <w:tcPr>
            <w:tcW w:w="343" w:type="pct"/>
            <w:tcBorders>
              <w:top w:val="nil"/>
            </w:tcBorders>
            <w:vAlign w:val="bottom"/>
          </w:tcPr>
          <w:p w14:paraId="0677F7D3" w14:textId="1A56E9D7" w:rsidR="00226748" w:rsidRPr="00297E92" w:rsidRDefault="00226748" w:rsidP="00226748">
            <w:pPr>
              <w:ind w:left="-57"/>
              <w:jc w:val="right"/>
              <w:rPr>
                <w:sz w:val="15"/>
              </w:rPr>
            </w:pPr>
          </w:p>
        </w:tc>
        <w:tc>
          <w:tcPr>
            <w:tcW w:w="285" w:type="pct"/>
            <w:tcBorders>
              <w:top w:val="nil"/>
            </w:tcBorders>
            <w:vAlign w:val="bottom"/>
          </w:tcPr>
          <w:p w14:paraId="436B063C" w14:textId="13558C50" w:rsidR="00226748" w:rsidRPr="00297E92" w:rsidRDefault="00226748" w:rsidP="00226748">
            <w:pPr>
              <w:ind w:left="-57"/>
              <w:jc w:val="right"/>
              <w:rPr>
                <w:snapToGrid w:val="0"/>
                <w:sz w:val="15"/>
                <w:lang w:eastAsia="sk-SK"/>
              </w:rPr>
            </w:pPr>
            <w:r w:rsidRPr="00297E92">
              <w:rPr>
                <w:sz w:val="15"/>
              </w:rPr>
              <w:t>-</w:t>
            </w:r>
          </w:p>
        </w:tc>
        <w:tc>
          <w:tcPr>
            <w:tcW w:w="385" w:type="pct"/>
            <w:tcBorders>
              <w:top w:val="nil"/>
            </w:tcBorders>
            <w:vAlign w:val="bottom"/>
          </w:tcPr>
          <w:p w14:paraId="7BDB088E" w14:textId="77777777" w:rsidR="00226748" w:rsidRPr="00297E92" w:rsidRDefault="00226748" w:rsidP="00226748">
            <w:pPr>
              <w:ind w:left="-57"/>
              <w:jc w:val="right"/>
              <w:rPr>
                <w:snapToGrid w:val="0"/>
                <w:sz w:val="15"/>
                <w:lang w:eastAsia="sk-SK"/>
              </w:rPr>
            </w:pPr>
            <w:r w:rsidRPr="00297E92">
              <w:rPr>
                <w:sz w:val="15"/>
              </w:rPr>
              <w:t>-</w:t>
            </w:r>
          </w:p>
        </w:tc>
        <w:tc>
          <w:tcPr>
            <w:tcW w:w="385" w:type="pct"/>
            <w:tcBorders>
              <w:top w:val="nil"/>
            </w:tcBorders>
            <w:vAlign w:val="bottom"/>
          </w:tcPr>
          <w:p w14:paraId="1CE42AD8" w14:textId="77777777" w:rsidR="00226748" w:rsidRPr="00297E92" w:rsidRDefault="00226748" w:rsidP="00226748">
            <w:pPr>
              <w:ind w:left="-57"/>
              <w:jc w:val="right"/>
              <w:rPr>
                <w:snapToGrid w:val="0"/>
                <w:sz w:val="15"/>
                <w:lang w:eastAsia="sk-SK"/>
              </w:rPr>
            </w:pPr>
            <w:r w:rsidRPr="00297E92">
              <w:rPr>
                <w:sz w:val="15"/>
              </w:rPr>
              <w:t>-</w:t>
            </w:r>
          </w:p>
        </w:tc>
        <w:tc>
          <w:tcPr>
            <w:tcW w:w="385" w:type="pct"/>
            <w:tcBorders>
              <w:top w:val="nil"/>
            </w:tcBorders>
            <w:vAlign w:val="bottom"/>
          </w:tcPr>
          <w:p w14:paraId="784C72A9" w14:textId="77777777" w:rsidR="00226748" w:rsidRPr="00297E92" w:rsidRDefault="00226748" w:rsidP="00226748">
            <w:pPr>
              <w:ind w:left="-57"/>
              <w:jc w:val="right"/>
              <w:rPr>
                <w:sz w:val="15"/>
              </w:rPr>
            </w:pPr>
            <w:r w:rsidRPr="00297E92">
              <w:rPr>
                <w:sz w:val="15"/>
              </w:rPr>
              <w:t>-</w:t>
            </w:r>
          </w:p>
        </w:tc>
        <w:tc>
          <w:tcPr>
            <w:tcW w:w="385" w:type="pct"/>
            <w:tcBorders>
              <w:top w:val="nil"/>
            </w:tcBorders>
            <w:vAlign w:val="bottom"/>
          </w:tcPr>
          <w:p w14:paraId="27D7C790" w14:textId="77777777" w:rsidR="00226748" w:rsidRPr="00297E92" w:rsidRDefault="00226748" w:rsidP="00226748">
            <w:pPr>
              <w:ind w:left="-57"/>
              <w:jc w:val="right"/>
              <w:rPr>
                <w:sz w:val="15"/>
              </w:rPr>
            </w:pPr>
            <w:r w:rsidRPr="00297E92">
              <w:rPr>
                <w:sz w:val="15"/>
              </w:rPr>
              <w:t>-</w:t>
            </w:r>
          </w:p>
        </w:tc>
        <w:tc>
          <w:tcPr>
            <w:tcW w:w="385" w:type="pct"/>
            <w:tcBorders>
              <w:top w:val="nil"/>
            </w:tcBorders>
            <w:vAlign w:val="bottom"/>
          </w:tcPr>
          <w:p w14:paraId="1C0FB70E" w14:textId="77777777" w:rsidR="00226748" w:rsidRPr="00297E92" w:rsidRDefault="00226748" w:rsidP="00226748">
            <w:pPr>
              <w:ind w:left="-57"/>
              <w:jc w:val="right"/>
              <w:rPr>
                <w:sz w:val="15"/>
              </w:rPr>
            </w:pPr>
            <w:r w:rsidRPr="00297E92">
              <w:rPr>
                <w:sz w:val="15"/>
              </w:rPr>
              <w:t>-</w:t>
            </w:r>
          </w:p>
        </w:tc>
        <w:tc>
          <w:tcPr>
            <w:tcW w:w="385" w:type="pct"/>
            <w:tcBorders>
              <w:top w:val="nil"/>
            </w:tcBorders>
            <w:vAlign w:val="bottom"/>
          </w:tcPr>
          <w:p w14:paraId="21EE6277" w14:textId="77777777" w:rsidR="00226748" w:rsidRPr="00297E92" w:rsidRDefault="00226748" w:rsidP="00226748">
            <w:pPr>
              <w:ind w:left="-57"/>
              <w:jc w:val="right"/>
              <w:rPr>
                <w:sz w:val="15"/>
              </w:rPr>
            </w:pPr>
            <w:r w:rsidRPr="00297E92">
              <w:rPr>
                <w:sz w:val="15"/>
              </w:rPr>
              <w:t>-</w:t>
            </w:r>
          </w:p>
        </w:tc>
        <w:tc>
          <w:tcPr>
            <w:tcW w:w="385" w:type="pct"/>
            <w:tcBorders>
              <w:top w:val="nil"/>
            </w:tcBorders>
            <w:vAlign w:val="bottom"/>
          </w:tcPr>
          <w:p w14:paraId="5144228E" w14:textId="77777777" w:rsidR="00226748" w:rsidRPr="00297E92" w:rsidRDefault="00226748" w:rsidP="00226748">
            <w:pPr>
              <w:ind w:left="-57"/>
              <w:jc w:val="right"/>
              <w:rPr>
                <w:sz w:val="15"/>
              </w:rPr>
            </w:pPr>
            <w:r w:rsidRPr="00297E92">
              <w:rPr>
                <w:sz w:val="15"/>
              </w:rPr>
              <w:t>-</w:t>
            </w:r>
          </w:p>
        </w:tc>
        <w:tc>
          <w:tcPr>
            <w:tcW w:w="385" w:type="pct"/>
            <w:tcBorders>
              <w:top w:val="nil"/>
            </w:tcBorders>
            <w:vAlign w:val="bottom"/>
          </w:tcPr>
          <w:p w14:paraId="3DEE8BAF" w14:textId="77777777" w:rsidR="00226748" w:rsidRPr="00297E92" w:rsidRDefault="00226748" w:rsidP="00226748">
            <w:pPr>
              <w:ind w:left="-57"/>
              <w:jc w:val="right"/>
              <w:rPr>
                <w:snapToGrid w:val="0"/>
                <w:sz w:val="15"/>
                <w:lang w:eastAsia="sk-SK"/>
              </w:rPr>
            </w:pPr>
            <w:r w:rsidRPr="00297E92">
              <w:rPr>
                <w:sz w:val="15"/>
              </w:rPr>
              <w:t>-</w:t>
            </w:r>
          </w:p>
        </w:tc>
        <w:tc>
          <w:tcPr>
            <w:tcW w:w="385" w:type="pct"/>
            <w:tcBorders>
              <w:top w:val="nil"/>
            </w:tcBorders>
            <w:vAlign w:val="bottom"/>
          </w:tcPr>
          <w:p w14:paraId="03719A36" w14:textId="77777777" w:rsidR="00226748" w:rsidRPr="00297E92" w:rsidRDefault="00226748" w:rsidP="00226748">
            <w:pPr>
              <w:ind w:left="-57"/>
              <w:jc w:val="right"/>
              <w:rPr>
                <w:snapToGrid w:val="0"/>
                <w:sz w:val="15"/>
                <w:lang w:eastAsia="sk-SK"/>
              </w:rPr>
            </w:pPr>
            <w:r w:rsidRPr="00297E92">
              <w:rPr>
                <w:sz w:val="15"/>
              </w:rPr>
              <w:t>-</w:t>
            </w:r>
          </w:p>
        </w:tc>
        <w:tc>
          <w:tcPr>
            <w:tcW w:w="385" w:type="pct"/>
            <w:tcBorders>
              <w:top w:val="nil"/>
            </w:tcBorders>
            <w:vAlign w:val="bottom"/>
          </w:tcPr>
          <w:p w14:paraId="3835B0BB" w14:textId="77777777" w:rsidR="00226748" w:rsidRPr="00297E92" w:rsidRDefault="00226748" w:rsidP="00226748">
            <w:pPr>
              <w:ind w:left="-57"/>
              <w:jc w:val="right"/>
              <w:rPr>
                <w:snapToGrid w:val="0"/>
                <w:sz w:val="15"/>
                <w:lang w:eastAsia="sk-SK"/>
              </w:rPr>
            </w:pPr>
            <w:r w:rsidRPr="00297E92">
              <w:rPr>
                <w:sz w:val="15"/>
              </w:rPr>
              <w:t>-</w:t>
            </w:r>
          </w:p>
        </w:tc>
      </w:tr>
      <w:tr w:rsidR="00226748" w:rsidRPr="00297E92" w14:paraId="1372CD88" w14:textId="77777777" w:rsidTr="0072512B">
        <w:tc>
          <w:tcPr>
            <w:tcW w:w="522" w:type="pct"/>
            <w:vAlign w:val="center"/>
          </w:tcPr>
          <w:p w14:paraId="1E267CC3" w14:textId="77777777" w:rsidR="00226748" w:rsidRPr="00297E92" w:rsidRDefault="00226748" w:rsidP="00226748">
            <w:pPr>
              <w:rPr>
                <w:snapToGrid w:val="0"/>
                <w:sz w:val="15"/>
                <w:szCs w:val="15"/>
              </w:rPr>
            </w:pPr>
            <w:r w:rsidRPr="00297E92">
              <w:rPr>
                <w:snapToGrid w:val="0"/>
                <w:sz w:val="15"/>
                <w:szCs w:val="15"/>
              </w:rPr>
              <w:t>Peňažné preddavky</w:t>
            </w:r>
          </w:p>
        </w:tc>
        <w:tc>
          <w:tcPr>
            <w:tcW w:w="343" w:type="pct"/>
            <w:vAlign w:val="bottom"/>
          </w:tcPr>
          <w:p w14:paraId="458CFB9D" w14:textId="53F49D2C" w:rsidR="00226748" w:rsidRPr="00297E92" w:rsidRDefault="00226748" w:rsidP="00226748">
            <w:pPr>
              <w:ind w:left="-57"/>
              <w:jc w:val="right"/>
              <w:rPr>
                <w:i/>
                <w:sz w:val="15"/>
              </w:rPr>
            </w:pPr>
          </w:p>
        </w:tc>
        <w:tc>
          <w:tcPr>
            <w:tcW w:w="285" w:type="pct"/>
            <w:vAlign w:val="bottom"/>
          </w:tcPr>
          <w:p w14:paraId="4C9D8768" w14:textId="6A3E7F18" w:rsidR="00226748" w:rsidRPr="00297E92" w:rsidRDefault="00226748" w:rsidP="00226748">
            <w:pPr>
              <w:ind w:left="-57"/>
              <w:jc w:val="right"/>
              <w:rPr>
                <w:i/>
                <w:snapToGrid w:val="0"/>
                <w:sz w:val="15"/>
                <w:lang w:eastAsia="sk-SK"/>
              </w:rPr>
            </w:pPr>
            <w:r w:rsidRPr="00297E92">
              <w:rPr>
                <w:sz w:val="15"/>
              </w:rPr>
              <w:t>-</w:t>
            </w:r>
          </w:p>
        </w:tc>
        <w:tc>
          <w:tcPr>
            <w:tcW w:w="385" w:type="pct"/>
            <w:vAlign w:val="bottom"/>
          </w:tcPr>
          <w:p w14:paraId="526084A9" w14:textId="77777777" w:rsidR="00226748" w:rsidRPr="00297E92" w:rsidRDefault="00226748" w:rsidP="00226748">
            <w:pPr>
              <w:ind w:left="-57"/>
              <w:jc w:val="right"/>
              <w:rPr>
                <w:i/>
                <w:sz w:val="15"/>
              </w:rPr>
            </w:pPr>
            <w:r w:rsidRPr="00297E92">
              <w:rPr>
                <w:sz w:val="15"/>
              </w:rPr>
              <w:t>-</w:t>
            </w:r>
          </w:p>
        </w:tc>
        <w:tc>
          <w:tcPr>
            <w:tcW w:w="385" w:type="pct"/>
            <w:vAlign w:val="bottom"/>
          </w:tcPr>
          <w:p w14:paraId="5BCE261A" w14:textId="77777777" w:rsidR="00226748" w:rsidRPr="00297E92" w:rsidRDefault="00226748" w:rsidP="00226748">
            <w:pPr>
              <w:ind w:left="-57"/>
              <w:jc w:val="right"/>
              <w:rPr>
                <w:i/>
                <w:sz w:val="15"/>
              </w:rPr>
            </w:pPr>
            <w:r w:rsidRPr="00297E92">
              <w:rPr>
                <w:sz w:val="15"/>
              </w:rPr>
              <w:t>-</w:t>
            </w:r>
          </w:p>
        </w:tc>
        <w:tc>
          <w:tcPr>
            <w:tcW w:w="385" w:type="pct"/>
            <w:vAlign w:val="bottom"/>
          </w:tcPr>
          <w:p w14:paraId="0E98A411" w14:textId="77777777" w:rsidR="00226748" w:rsidRPr="00297E92" w:rsidRDefault="00226748" w:rsidP="00226748">
            <w:pPr>
              <w:ind w:left="-57"/>
              <w:jc w:val="right"/>
              <w:rPr>
                <w:i/>
                <w:sz w:val="15"/>
              </w:rPr>
            </w:pPr>
            <w:r w:rsidRPr="00297E92">
              <w:rPr>
                <w:sz w:val="15"/>
              </w:rPr>
              <w:t>-</w:t>
            </w:r>
          </w:p>
        </w:tc>
        <w:tc>
          <w:tcPr>
            <w:tcW w:w="385" w:type="pct"/>
            <w:vAlign w:val="bottom"/>
          </w:tcPr>
          <w:p w14:paraId="10DAD3E1" w14:textId="77777777" w:rsidR="00226748" w:rsidRPr="00297E92" w:rsidRDefault="00226748" w:rsidP="00226748">
            <w:pPr>
              <w:ind w:left="-57"/>
              <w:jc w:val="right"/>
              <w:rPr>
                <w:i/>
                <w:sz w:val="15"/>
              </w:rPr>
            </w:pPr>
            <w:r w:rsidRPr="00297E92">
              <w:rPr>
                <w:sz w:val="15"/>
              </w:rPr>
              <w:t>-</w:t>
            </w:r>
          </w:p>
        </w:tc>
        <w:tc>
          <w:tcPr>
            <w:tcW w:w="385" w:type="pct"/>
            <w:vAlign w:val="bottom"/>
          </w:tcPr>
          <w:p w14:paraId="35FF1EF4" w14:textId="77777777" w:rsidR="00226748" w:rsidRPr="00297E92" w:rsidRDefault="00226748" w:rsidP="00226748">
            <w:pPr>
              <w:ind w:left="-57"/>
              <w:jc w:val="right"/>
              <w:rPr>
                <w:i/>
                <w:sz w:val="15"/>
              </w:rPr>
            </w:pPr>
            <w:r w:rsidRPr="00297E92">
              <w:rPr>
                <w:sz w:val="15"/>
              </w:rPr>
              <w:t>-</w:t>
            </w:r>
          </w:p>
        </w:tc>
        <w:tc>
          <w:tcPr>
            <w:tcW w:w="385" w:type="pct"/>
            <w:vAlign w:val="bottom"/>
          </w:tcPr>
          <w:p w14:paraId="175343AB" w14:textId="77777777" w:rsidR="00226748" w:rsidRPr="00297E92" w:rsidRDefault="00226748" w:rsidP="00226748">
            <w:pPr>
              <w:ind w:left="-57"/>
              <w:jc w:val="right"/>
              <w:rPr>
                <w:i/>
                <w:sz w:val="15"/>
              </w:rPr>
            </w:pPr>
            <w:r w:rsidRPr="00297E92">
              <w:rPr>
                <w:sz w:val="15"/>
              </w:rPr>
              <w:t>-</w:t>
            </w:r>
          </w:p>
        </w:tc>
        <w:tc>
          <w:tcPr>
            <w:tcW w:w="385" w:type="pct"/>
            <w:vAlign w:val="bottom"/>
          </w:tcPr>
          <w:p w14:paraId="7057C678" w14:textId="77777777" w:rsidR="00226748" w:rsidRPr="00297E92" w:rsidRDefault="00226748" w:rsidP="00226748">
            <w:pPr>
              <w:ind w:left="-57"/>
              <w:jc w:val="right"/>
              <w:rPr>
                <w:i/>
                <w:sz w:val="15"/>
              </w:rPr>
            </w:pPr>
            <w:r w:rsidRPr="00297E92">
              <w:rPr>
                <w:sz w:val="15"/>
              </w:rPr>
              <w:t>-</w:t>
            </w:r>
          </w:p>
        </w:tc>
        <w:tc>
          <w:tcPr>
            <w:tcW w:w="385" w:type="pct"/>
            <w:vAlign w:val="bottom"/>
          </w:tcPr>
          <w:p w14:paraId="7265D124" w14:textId="77777777" w:rsidR="00226748" w:rsidRPr="00297E92" w:rsidRDefault="00226748" w:rsidP="00226748">
            <w:pPr>
              <w:ind w:left="-57"/>
              <w:jc w:val="right"/>
              <w:rPr>
                <w:i/>
                <w:snapToGrid w:val="0"/>
                <w:sz w:val="15"/>
                <w:lang w:eastAsia="sk-SK"/>
              </w:rPr>
            </w:pPr>
            <w:r w:rsidRPr="00297E92">
              <w:rPr>
                <w:sz w:val="15"/>
              </w:rPr>
              <w:t>-</w:t>
            </w:r>
          </w:p>
        </w:tc>
        <w:tc>
          <w:tcPr>
            <w:tcW w:w="385" w:type="pct"/>
            <w:vAlign w:val="bottom"/>
          </w:tcPr>
          <w:p w14:paraId="4715537B" w14:textId="77777777" w:rsidR="00226748" w:rsidRPr="00297E92" w:rsidRDefault="00226748" w:rsidP="00226748">
            <w:pPr>
              <w:ind w:left="-57"/>
              <w:jc w:val="right"/>
              <w:rPr>
                <w:i/>
                <w:snapToGrid w:val="0"/>
                <w:sz w:val="15"/>
                <w:lang w:eastAsia="sk-SK"/>
              </w:rPr>
            </w:pPr>
            <w:r w:rsidRPr="00297E92">
              <w:rPr>
                <w:sz w:val="15"/>
              </w:rPr>
              <w:t>-</w:t>
            </w:r>
          </w:p>
        </w:tc>
        <w:tc>
          <w:tcPr>
            <w:tcW w:w="385" w:type="pct"/>
            <w:vAlign w:val="bottom"/>
          </w:tcPr>
          <w:p w14:paraId="183063D6" w14:textId="77777777" w:rsidR="00226748" w:rsidRPr="00297E92" w:rsidRDefault="00226748" w:rsidP="00226748">
            <w:pPr>
              <w:ind w:left="-57"/>
              <w:jc w:val="right"/>
              <w:rPr>
                <w:i/>
                <w:snapToGrid w:val="0"/>
                <w:sz w:val="15"/>
                <w:lang w:eastAsia="sk-SK"/>
              </w:rPr>
            </w:pPr>
            <w:r w:rsidRPr="00297E92">
              <w:rPr>
                <w:sz w:val="15"/>
              </w:rPr>
              <w:t>-</w:t>
            </w:r>
          </w:p>
        </w:tc>
      </w:tr>
      <w:tr w:rsidR="00226748" w:rsidRPr="00297E92" w14:paraId="56B38C05" w14:textId="77777777" w:rsidTr="0072512B">
        <w:tc>
          <w:tcPr>
            <w:tcW w:w="522" w:type="pct"/>
            <w:vAlign w:val="center"/>
          </w:tcPr>
          <w:p w14:paraId="36438424" w14:textId="77777777" w:rsidR="00226748" w:rsidRPr="00297E92" w:rsidRDefault="00226748" w:rsidP="00226748">
            <w:pPr>
              <w:ind w:right="-57"/>
              <w:rPr>
                <w:snapToGrid w:val="0"/>
                <w:sz w:val="15"/>
                <w:szCs w:val="15"/>
              </w:rPr>
            </w:pPr>
            <w:r w:rsidRPr="00297E92">
              <w:rPr>
                <w:snapToGrid w:val="0"/>
                <w:sz w:val="15"/>
                <w:szCs w:val="15"/>
              </w:rPr>
              <w:t>Nepeňažné preddavky</w:t>
            </w:r>
          </w:p>
        </w:tc>
        <w:tc>
          <w:tcPr>
            <w:tcW w:w="343" w:type="pct"/>
            <w:tcBorders>
              <w:bottom w:val="nil"/>
            </w:tcBorders>
            <w:vAlign w:val="bottom"/>
          </w:tcPr>
          <w:p w14:paraId="57313996" w14:textId="7A9E9AF3" w:rsidR="00226748" w:rsidRPr="00297E92" w:rsidRDefault="00226748" w:rsidP="00226748">
            <w:pPr>
              <w:ind w:left="-57"/>
              <w:jc w:val="right"/>
              <w:rPr>
                <w:i/>
                <w:sz w:val="15"/>
              </w:rPr>
            </w:pPr>
          </w:p>
        </w:tc>
        <w:tc>
          <w:tcPr>
            <w:tcW w:w="285" w:type="pct"/>
            <w:tcBorders>
              <w:bottom w:val="nil"/>
            </w:tcBorders>
            <w:vAlign w:val="bottom"/>
          </w:tcPr>
          <w:p w14:paraId="167B0789" w14:textId="31AB5750" w:rsidR="00226748" w:rsidRPr="00297E92" w:rsidRDefault="00226748" w:rsidP="00226748">
            <w:pPr>
              <w:ind w:left="-57"/>
              <w:jc w:val="right"/>
              <w:rPr>
                <w:i/>
                <w:snapToGrid w:val="0"/>
                <w:sz w:val="15"/>
                <w:lang w:eastAsia="sk-SK"/>
              </w:rPr>
            </w:pPr>
            <w:r w:rsidRPr="00297E92">
              <w:rPr>
                <w:i/>
                <w:sz w:val="15"/>
              </w:rPr>
              <w:t>-</w:t>
            </w:r>
          </w:p>
        </w:tc>
        <w:tc>
          <w:tcPr>
            <w:tcW w:w="385" w:type="pct"/>
            <w:tcBorders>
              <w:bottom w:val="nil"/>
            </w:tcBorders>
            <w:vAlign w:val="bottom"/>
          </w:tcPr>
          <w:p w14:paraId="08DCD6A9" w14:textId="77777777" w:rsidR="00226748" w:rsidRPr="00297E92" w:rsidRDefault="00226748" w:rsidP="00226748">
            <w:pPr>
              <w:ind w:left="-57"/>
              <w:jc w:val="right"/>
              <w:rPr>
                <w:i/>
                <w:iCs/>
                <w:snapToGrid w:val="0"/>
                <w:sz w:val="15"/>
                <w:lang w:eastAsia="sk-SK"/>
              </w:rPr>
            </w:pPr>
            <w:r w:rsidRPr="00297E92">
              <w:rPr>
                <w:i/>
                <w:sz w:val="15"/>
              </w:rPr>
              <w:t>-</w:t>
            </w:r>
          </w:p>
        </w:tc>
        <w:tc>
          <w:tcPr>
            <w:tcW w:w="385" w:type="pct"/>
            <w:tcBorders>
              <w:bottom w:val="nil"/>
            </w:tcBorders>
            <w:vAlign w:val="bottom"/>
          </w:tcPr>
          <w:p w14:paraId="1B23B43D" w14:textId="77777777" w:rsidR="00226748" w:rsidRPr="00297E92" w:rsidRDefault="00226748" w:rsidP="00226748">
            <w:pPr>
              <w:ind w:left="-57"/>
              <w:jc w:val="right"/>
              <w:rPr>
                <w:i/>
                <w:iCs/>
                <w:snapToGrid w:val="0"/>
                <w:sz w:val="15"/>
                <w:lang w:eastAsia="sk-SK"/>
              </w:rPr>
            </w:pPr>
            <w:r w:rsidRPr="00297E92">
              <w:rPr>
                <w:i/>
                <w:sz w:val="15"/>
              </w:rPr>
              <w:t>-</w:t>
            </w:r>
          </w:p>
        </w:tc>
        <w:tc>
          <w:tcPr>
            <w:tcW w:w="385" w:type="pct"/>
            <w:tcBorders>
              <w:bottom w:val="nil"/>
            </w:tcBorders>
            <w:vAlign w:val="bottom"/>
          </w:tcPr>
          <w:p w14:paraId="43C64D65" w14:textId="77777777" w:rsidR="00226748" w:rsidRPr="00297E92" w:rsidRDefault="00226748" w:rsidP="00226748">
            <w:pPr>
              <w:ind w:left="-57"/>
              <w:jc w:val="right"/>
              <w:rPr>
                <w:i/>
                <w:sz w:val="15"/>
              </w:rPr>
            </w:pPr>
            <w:r w:rsidRPr="00297E92">
              <w:rPr>
                <w:i/>
                <w:sz w:val="15"/>
              </w:rPr>
              <w:t>-</w:t>
            </w:r>
          </w:p>
        </w:tc>
        <w:tc>
          <w:tcPr>
            <w:tcW w:w="385" w:type="pct"/>
            <w:tcBorders>
              <w:bottom w:val="nil"/>
            </w:tcBorders>
            <w:vAlign w:val="bottom"/>
          </w:tcPr>
          <w:p w14:paraId="2993EF3D" w14:textId="77777777" w:rsidR="00226748" w:rsidRPr="00297E92" w:rsidRDefault="00226748" w:rsidP="00226748">
            <w:pPr>
              <w:ind w:left="-57"/>
              <w:jc w:val="right"/>
              <w:rPr>
                <w:i/>
                <w:sz w:val="15"/>
              </w:rPr>
            </w:pPr>
            <w:r w:rsidRPr="00297E92">
              <w:rPr>
                <w:i/>
                <w:sz w:val="15"/>
              </w:rPr>
              <w:t>-</w:t>
            </w:r>
          </w:p>
        </w:tc>
        <w:tc>
          <w:tcPr>
            <w:tcW w:w="385" w:type="pct"/>
            <w:tcBorders>
              <w:bottom w:val="nil"/>
            </w:tcBorders>
            <w:vAlign w:val="bottom"/>
          </w:tcPr>
          <w:p w14:paraId="2B4DBEF1" w14:textId="77777777" w:rsidR="00226748" w:rsidRPr="00297E92" w:rsidRDefault="00226748" w:rsidP="00226748">
            <w:pPr>
              <w:ind w:left="-57"/>
              <w:jc w:val="right"/>
              <w:rPr>
                <w:i/>
                <w:sz w:val="15"/>
              </w:rPr>
            </w:pPr>
            <w:r w:rsidRPr="00297E92">
              <w:rPr>
                <w:i/>
                <w:sz w:val="15"/>
              </w:rPr>
              <w:t>-</w:t>
            </w:r>
          </w:p>
        </w:tc>
        <w:tc>
          <w:tcPr>
            <w:tcW w:w="385" w:type="pct"/>
            <w:tcBorders>
              <w:bottom w:val="nil"/>
            </w:tcBorders>
            <w:vAlign w:val="bottom"/>
          </w:tcPr>
          <w:p w14:paraId="60A2FDD6" w14:textId="77777777" w:rsidR="00226748" w:rsidRPr="00297E92" w:rsidRDefault="00226748" w:rsidP="00226748">
            <w:pPr>
              <w:ind w:left="-57"/>
              <w:jc w:val="right"/>
              <w:rPr>
                <w:i/>
                <w:sz w:val="15"/>
              </w:rPr>
            </w:pPr>
            <w:r w:rsidRPr="00297E92">
              <w:rPr>
                <w:i/>
                <w:sz w:val="15"/>
              </w:rPr>
              <w:t>-</w:t>
            </w:r>
          </w:p>
        </w:tc>
        <w:tc>
          <w:tcPr>
            <w:tcW w:w="385" w:type="pct"/>
            <w:tcBorders>
              <w:bottom w:val="nil"/>
            </w:tcBorders>
            <w:vAlign w:val="bottom"/>
          </w:tcPr>
          <w:p w14:paraId="67F0F639" w14:textId="77777777" w:rsidR="00226748" w:rsidRPr="00297E92" w:rsidRDefault="00226748" w:rsidP="00226748">
            <w:pPr>
              <w:ind w:left="-57"/>
              <w:jc w:val="right"/>
              <w:rPr>
                <w:i/>
                <w:sz w:val="15"/>
              </w:rPr>
            </w:pPr>
            <w:r w:rsidRPr="00297E92">
              <w:rPr>
                <w:i/>
                <w:sz w:val="15"/>
              </w:rPr>
              <w:t>-</w:t>
            </w:r>
          </w:p>
        </w:tc>
        <w:tc>
          <w:tcPr>
            <w:tcW w:w="385" w:type="pct"/>
            <w:tcBorders>
              <w:bottom w:val="nil"/>
            </w:tcBorders>
            <w:vAlign w:val="bottom"/>
          </w:tcPr>
          <w:p w14:paraId="2222CFBC" w14:textId="77777777" w:rsidR="00226748" w:rsidRPr="00297E92" w:rsidRDefault="00226748" w:rsidP="00226748">
            <w:pPr>
              <w:ind w:left="-57"/>
              <w:jc w:val="right"/>
              <w:rPr>
                <w:i/>
                <w:snapToGrid w:val="0"/>
                <w:sz w:val="15"/>
                <w:lang w:eastAsia="sk-SK"/>
              </w:rPr>
            </w:pPr>
            <w:r w:rsidRPr="00297E92">
              <w:rPr>
                <w:i/>
                <w:sz w:val="15"/>
              </w:rPr>
              <w:t>-</w:t>
            </w:r>
          </w:p>
        </w:tc>
        <w:tc>
          <w:tcPr>
            <w:tcW w:w="385" w:type="pct"/>
            <w:tcBorders>
              <w:bottom w:val="nil"/>
            </w:tcBorders>
            <w:vAlign w:val="bottom"/>
          </w:tcPr>
          <w:p w14:paraId="2C882FC5" w14:textId="77777777" w:rsidR="00226748" w:rsidRPr="00297E92" w:rsidRDefault="00226748" w:rsidP="00226748">
            <w:pPr>
              <w:ind w:left="-57"/>
              <w:jc w:val="right"/>
              <w:rPr>
                <w:i/>
                <w:iCs/>
                <w:snapToGrid w:val="0"/>
                <w:sz w:val="15"/>
                <w:lang w:eastAsia="sk-SK"/>
              </w:rPr>
            </w:pPr>
            <w:r w:rsidRPr="00297E92">
              <w:rPr>
                <w:i/>
                <w:sz w:val="15"/>
              </w:rPr>
              <w:t>-</w:t>
            </w:r>
          </w:p>
        </w:tc>
        <w:tc>
          <w:tcPr>
            <w:tcW w:w="385" w:type="pct"/>
            <w:tcBorders>
              <w:bottom w:val="nil"/>
            </w:tcBorders>
            <w:vAlign w:val="bottom"/>
          </w:tcPr>
          <w:p w14:paraId="7F9D758D" w14:textId="77777777" w:rsidR="00226748" w:rsidRPr="00297E92" w:rsidRDefault="00226748" w:rsidP="00226748">
            <w:pPr>
              <w:ind w:left="-57"/>
              <w:jc w:val="right"/>
              <w:rPr>
                <w:i/>
                <w:iCs/>
                <w:snapToGrid w:val="0"/>
                <w:sz w:val="15"/>
                <w:lang w:eastAsia="sk-SK"/>
              </w:rPr>
            </w:pPr>
            <w:r w:rsidRPr="00297E92">
              <w:rPr>
                <w:i/>
                <w:sz w:val="15"/>
              </w:rPr>
              <w:t>-</w:t>
            </w:r>
          </w:p>
        </w:tc>
      </w:tr>
      <w:tr w:rsidR="00226748" w:rsidRPr="00297E92" w14:paraId="4CD61F5D" w14:textId="77777777" w:rsidTr="0072512B">
        <w:tc>
          <w:tcPr>
            <w:tcW w:w="522" w:type="pct"/>
            <w:vAlign w:val="center"/>
          </w:tcPr>
          <w:p w14:paraId="410F87F0" w14:textId="77777777" w:rsidR="00226748" w:rsidRPr="00297E92" w:rsidRDefault="00226748" w:rsidP="00226748">
            <w:pPr>
              <w:rPr>
                <w:snapToGrid w:val="0"/>
                <w:sz w:val="15"/>
                <w:szCs w:val="15"/>
              </w:rPr>
            </w:pPr>
            <w:r w:rsidRPr="00297E92">
              <w:rPr>
                <w:snapToGrid w:val="0"/>
                <w:sz w:val="15"/>
                <w:szCs w:val="15"/>
              </w:rPr>
              <w:t xml:space="preserve">Poskytnuté </w:t>
            </w:r>
            <w:r w:rsidRPr="00297E92">
              <w:rPr>
                <w:rFonts w:cs="Arial"/>
                <w:sz w:val="15"/>
                <w:szCs w:val="15"/>
              </w:rPr>
              <w:t>pôžičky</w:t>
            </w:r>
          </w:p>
        </w:tc>
        <w:tc>
          <w:tcPr>
            <w:tcW w:w="343" w:type="pct"/>
            <w:tcBorders>
              <w:top w:val="nil"/>
              <w:bottom w:val="nil"/>
            </w:tcBorders>
            <w:vAlign w:val="bottom"/>
          </w:tcPr>
          <w:p w14:paraId="0BDEE027" w14:textId="1541556F" w:rsidR="00226748" w:rsidRPr="00297E92" w:rsidRDefault="00226748" w:rsidP="00226748">
            <w:pPr>
              <w:ind w:left="-57"/>
              <w:jc w:val="right"/>
              <w:rPr>
                <w:i/>
                <w:sz w:val="15"/>
              </w:rPr>
            </w:pPr>
          </w:p>
        </w:tc>
        <w:tc>
          <w:tcPr>
            <w:tcW w:w="285" w:type="pct"/>
            <w:tcBorders>
              <w:top w:val="nil"/>
              <w:bottom w:val="nil"/>
            </w:tcBorders>
            <w:vAlign w:val="bottom"/>
          </w:tcPr>
          <w:p w14:paraId="0049E31B" w14:textId="06772DBD" w:rsidR="00226748" w:rsidRPr="00297E92" w:rsidRDefault="00226748" w:rsidP="00226748">
            <w:pPr>
              <w:ind w:left="-57"/>
              <w:jc w:val="right"/>
              <w:rPr>
                <w:i/>
                <w:snapToGrid w:val="0"/>
                <w:sz w:val="15"/>
                <w:lang w:eastAsia="sk-SK"/>
              </w:rPr>
            </w:pPr>
            <w:r w:rsidRPr="00297E92">
              <w:rPr>
                <w:i/>
                <w:sz w:val="15"/>
              </w:rPr>
              <w:t>-</w:t>
            </w:r>
          </w:p>
        </w:tc>
        <w:tc>
          <w:tcPr>
            <w:tcW w:w="385" w:type="pct"/>
            <w:tcBorders>
              <w:top w:val="nil"/>
              <w:bottom w:val="nil"/>
            </w:tcBorders>
            <w:vAlign w:val="bottom"/>
          </w:tcPr>
          <w:p w14:paraId="2D9A395C" w14:textId="77777777" w:rsidR="00226748" w:rsidRPr="00297E92" w:rsidRDefault="00226748" w:rsidP="00226748">
            <w:pPr>
              <w:ind w:left="-57"/>
              <w:jc w:val="right"/>
              <w:rPr>
                <w:i/>
                <w:iCs/>
                <w:snapToGrid w:val="0"/>
                <w:sz w:val="15"/>
                <w:lang w:eastAsia="sk-SK"/>
              </w:rPr>
            </w:pPr>
            <w:r w:rsidRPr="00297E92">
              <w:rPr>
                <w:i/>
                <w:sz w:val="15"/>
              </w:rPr>
              <w:t>-</w:t>
            </w:r>
          </w:p>
        </w:tc>
        <w:tc>
          <w:tcPr>
            <w:tcW w:w="385" w:type="pct"/>
            <w:tcBorders>
              <w:top w:val="nil"/>
              <w:bottom w:val="nil"/>
            </w:tcBorders>
            <w:vAlign w:val="bottom"/>
          </w:tcPr>
          <w:p w14:paraId="10973AE5" w14:textId="77777777" w:rsidR="00226748" w:rsidRPr="00297E92" w:rsidRDefault="00226748" w:rsidP="00226748">
            <w:pPr>
              <w:ind w:left="-57"/>
              <w:jc w:val="right"/>
              <w:rPr>
                <w:i/>
                <w:iCs/>
                <w:snapToGrid w:val="0"/>
                <w:sz w:val="15"/>
                <w:lang w:eastAsia="sk-SK"/>
              </w:rPr>
            </w:pPr>
            <w:r w:rsidRPr="00297E92">
              <w:rPr>
                <w:i/>
                <w:sz w:val="15"/>
              </w:rPr>
              <w:t>-</w:t>
            </w:r>
          </w:p>
        </w:tc>
        <w:tc>
          <w:tcPr>
            <w:tcW w:w="385" w:type="pct"/>
            <w:tcBorders>
              <w:top w:val="nil"/>
              <w:bottom w:val="nil"/>
            </w:tcBorders>
            <w:vAlign w:val="bottom"/>
          </w:tcPr>
          <w:p w14:paraId="14BB1519" w14:textId="77777777" w:rsidR="00226748" w:rsidRPr="00297E92" w:rsidRDefault="00226748" w:rsidP="00226748">
            <w:pPr>
              <w:ind w:left="-57"/>
              <w:jc w:val="right"/>
              <w:rPr>
                <w:i/>
                <w:sz w:val="15"/>
              </w:rPr>
            </w:pPr>
            <w:r w:rsidRPr="00297E92">
              <w:rPr>
                <w:i/>
                <w:sz w:val="15"/>
              </w:rPr>
              <w:t>-</w:t>
            </w:r>
          </w:p>
        </w:tc>
        <w:tc>
          <w:tcPr>
            <w:tcW w:w="385" w:type="pct"/>
            <w:tcBorders>
              <w:top w:val="nil"/>
              <w:bottom w:val="nil"/>
            </w:tcBorders>
            <w:vAlign w:val="bottom"/>
          </w:tcPr>
          <w:p w14:paraId="68251282" w14:textId="77777777" w:rsidR="00226748" w:rsidRPr="00297E92" w:rsidRDefault="00226748" w:rsidP="00226748">
            <w:pPr>
              <w:ind w:left="-57"/>
              <w:jc w:val="right"/>
              <w:rPr>
                <w:i/>
                <w:sz w:val="15"/>
              </w:rPr>
            </w:pPr>
            <w:r w:rsidRPr="00297E92">
              <w:rPr>
                <w:i/>
                <w:sz w:val="15"/>
              </w:rPr>
              <w:t>-</w:t>
            </w:r>
          </w:p>
        </w:tc>
        <w:tc>
          <w:tcPr>
            <w:tcW w:w="385" w:type="pct"/>
            <w:tcBorders>
              <w:top w:val="nil"/>
              <w:bottom w:val="nil"/>
            </w:tcBorders>
            <w:vAlign w:val="bottom"/>
          </w:tcPr>
          <w:p w14:paraId="7143E86E" w14:textId="77777777" w:rsidR="00226748" w:rsidRPr="00297E92" w:rsidRDefault="00226748" w:rsidP="00226748">
            <w:pPr>
              <w:ind w:left="-57"/>
              <w:jc w:val="right"/>
              <w:rPr>
                <w:i/>
                <w:sz w:val="15"/>
              </w:rPr>
            </w:pPr>
            <w:r w:rsidRPr="00297E92">
              <w:rPr>
                <w:i/>
                <w:sz w:val="15"/>
              </w:rPr>
              <w:t>-</w:t>
            </w:r>
          </w:p>
        </w:tc>
        <w:tc>
          <w:tcPr>
            <w:tcW w:w="385" w:type="pct"/>
            <w:tcBorders>
              <w:top w:val="nil"/>
              <w:bottom w:val="nil"/>
            </w:tcBorders>
            <w:vAlign w:val="bottom"/>
          </w:tcPr>
          <w:p w14:paraId="5538B0AE" w14:textId="77777777" w:rsidR="00226748" w:rsidRPr="00297E92" w:rsidRDefault="00226748" w:rsidP="00226748">
            <w:pPr>
              <w:ind w:left="-57"/>
              <w:jc w:val="right"/>
              <w:rPr>
                <w:i/>
                <w:sz w:val="15"/>
              </w:rPr>
            </w:pPr>
            <w:r w:rsidRPr="00297E92">
              <w:rPr>
                <w:i/>
                <w:sz w:val="15"/>
              </w:rPr>
              <w:t>-</w:t>
            </w:r>
          </w:p>
        </w:tc>
        <w:tc>
          <w:tcPr>
            <w:tcW w:w="385" w:type="pct"/>
            <w:tcBorders>
              <w:top w:val="nil"/>
              <w:bottom w:val="nil"/>
            </w:tcBorders>
            <w:vAlign w:val="bottom"/>
          </w:tcPr>
          <w:p w14:paraId="7ADEF2A0" w14:textId="77777777" w:rsidR="00226748" w:rsidRPr="00297E92" w:rsidRDefault="00226748" w:rsidP="00226748">
            <w:pPr>
              <w:ind w:left="-57"/>
              <w:jc w:val="right"/>
              <w:rPr>
                <w:i/>
                <w:sz w:val="15"/>
              </w:rPr>
            </w:pPr>
            <w:r w:rsidRPr="00297E92">
              <w:rPr>
                <w:i/>
                <w:sz w:val="15"/>
              </w:rPr>
              <w:t>-</w:t>
            </w:r>
          </w:p>
        </w:tc>
        <w:tc>
          <w:tcPr>
            <w:tcW w:w="385" w:type="pct"/>
            <w:tcBorders>
              <w:top w:val="nil"/>
              <w:bottom w:val="nil"/>
            </w:tcBorders>
            <w:vAlign w:val="bottom"/>
          </w:tcPr>
          <w:p w14:paraId="560EE826" w14:textId="77777777" w:rsidR="00226748" w:rsidRPr="00297E92" w:rsidRDefault="00226748" w:rsidP="00226748">
            <w:pPr>
              <w:ind w:left="-57"/>
              <w:jc w:val="right"/>
              <w:rPr>
                <w:i/>
                <w:snapToGrid w:val="0"/>
                <w:sz w:val="15"/>
                <w:lang w:eastAsia="sk-SK"/>
              </w:rPr>
            </w:pPr>
            <w:r w:rsidRPr="00297E92">
              <w:rPr>
                <w:i/>
                <w:sz w:val="15"/>
              </w:rPr>
              <w:t>-</w:t>
            </w:r>
          </w:p>
        </w:tc>
        <w:tc>
          <w:tcPr>
            <w:tcW w:w="385" w:type="pct"/>
            <w:tcBorders>
              <w:top w:val="nil"/>
              <w:bottom w:val="nil"/>
            </w:tcBorders>
            <w:vAlign w:val="bottom"/>
          </w:tcPr>
          <w:p w14:paraId="14ECD5BF" w14:textId="77777777" w:rsidR="00226748" w:rsidRPr="00297E92" w:rsidRDefault="00226748" w:rsidP="00226748">
            <w:pPr>
              <w:ind w:left="-57"/>
              <w:jc w:val="right"/>
              <w:rPr>
                <w:i/>
                <w:iCs/>
                <w:snapToGrid w:val="0"/>
                <w:sz w:val="15"/>
                <w:lang w:eastAsia="sk-SK"/>
              </w:rPr>
            </w:pPr>
            <w:r w:rsidRPr="00297E92">
              <w:rPr>
                <w:i/>
                <w:sz w:val="15"/>
              </w:rPr>
              <w:t>-</w:t>
            </w:r>
          </w:p>
        </w:tc>
        <w:tc>
          <w:tcPr>
            <w:tcW w:w="385" w:type="pct"/>
            <w:tcBorders>
              <w:top w:val="nil"/>
              <w:bottom w:val="nil"/>
            </w:tcBorders>
            <w:vAlign w:val="bottom"/>
          </w:tcPr>
          <w:p w14:paraId="5CD0AEFE" w14:textId="77777777" w:rsidR="00226748" w:rsidRPr="00297E92" w:rsidRDefault="00226748" w:rsidP="00226748">
            <w:pPr>
              <w:ind w:left="-57"/>
              <w:jc w:val="right"/>
              <w:rPr>
                <w:i/>
                <w:iCs/>
                <w:snapToGrid w:val="0"/>
                <w:sz w:val="15"/>
                <w:lang w:eastAsia="sk-SK"/>
              </w:rPr>
            </w:pPr>
            <w:r w:rsidRPr="00297E92">
              <w:rPr>
                <w:i/>
                <w:sz w:val="15"/>
              </w:rPr>
              <w:t>-</w:t>
            </w:r>
          </w:p>
        </w:tc>
      </w:tr>
      <w:tr w:rsidR="00226748" w:rsidRPr="00297E92" w14:paraId="61BB5F19" w14:textId="77777777" w:rsidTr="0072512B">
        <w:tc>
          <w:tcPr>
            <w:tcW w:w="522" w:type="pct"/>
            <w:tcBorders>
              <w:bottom w:val="nil"/>
            </w:tcBorders>
            <w:vAlign w:val="center"/>
          </w:tcPr>
          <w:p w14:paraId="4D7E0B80" w14:textId="77777777" w:rsidR="00226748" w:rsidRPr="00297E92" w:rsidRDefault="00226748" w:rsidP="00226748">
            <w:pPr>
              <w:rPr>
                <w:snapToGrid w:val="0"/>
                <w:sz w:val="15"/>
                <w:szCs w:val="15"/>
              </w:rPr>
            </w:pPr>
            <w:r w:rsidRPr="00297E92">
              <w:rPr>
                <w:snapToGrid w:val="0"/>
                <w:sz w:val="15"/>
                <w:szCs w:val="15"/>
              </w:rPr>
              <w:t xml:space="preserve">Poskytnuté záruky </w:t>
            </w:r>
            <w:r w:rsidRPr="00297E92">
              <w:rPr>
                <w:rFonts w:cs="Arial"/>
                <w:sz w:val="15"/>
                <w:szCs w:val="15"/>
              </w:rPr>
              <w:t>a iné zabezpečenia</w:t>
            </w:r>
          </w:p>
        </w:tc>
        <w:tc>
          <w:tcPr>
            <w:tcW w:w="343" w:type="pct"/>
            <w:tcBorders>
              <w:top w:val="nil"/>
              <w:bottom w:val="nil"/>
            </w:tcBorders>
            <w:vAlign w:val="bottom"/>
          </w:tcPr>
          <w:p w14:paraId="778C09BC" w14:textId="252257CB" w:rsidR="00226748" w:rsidRPr="00297E92" w:rsidRDefault="00226748" w:rsidP="00226748">
            <w:pPr>
              <w:ind w:left="-57"/>
              <w:jc w:val="right"/>
              <w:rPr>
                <w:i/>
                <w:sz w:val="15"/>
              </w:rPr>
            </w:pPr>
          </w:p>
        </w:tc>
        <w:tc>
          <w:tcPr>
            <w:tcW w:w="285" w:type="pct"/>
            <w:tcBorders>
              <w:top w:val="nil"/>
              <w:bottom w:val="nil"/>
            </w:tcBorders>
            <w:vAlign w:val="bottom"/>
          </w:tcPr>
          <w:p w14:paraId="525E6223" w14:textId="318EE010" w:rsidR="00226748" w:rsidRPr="00297E92" w:rsidRDefault="00226748" w:rsidP="00226748">
            <w:pPr>
              <w:ind w:left="-57"/>
              <w:jc w:val="right"/>
              <w:rPr>
                <w:i/>
                <w:snapToGrid w:val="0"/>
                <w:sz w:val="15"/>
                <w:lang w:eastAsia="sk-SK"/>
              </w:rPr>
            </w:pPr>
            <w:r w:rsidRPr="00297E92">
              <w:rPr>
                <w:i/>
                <w:sz w:val="15"/>
              </w:rPr>
              <w:t>-</w:t>
            </w:r>
          </w:p>
        </w:tc>
        <w:tc>
          <w:tcPr>
            <w:tcW w:w="385" w:type="pct"/>
            <w:tcBorders>
              <w:top w:val="nil"/>
              <w:bottom w:val="nil"/>
            </w:tcBorders>
            <w:vAlign w:val="bottom"/>
          </w:tcPr>
          <w:p w14:paraId="09E7C7D6" w14:textId="77777777" w:rsidR="00226748" w:rsidRPr="00297E92" w:rsidRDefault="00226748" w:rsidP="00226748">
            <w:pPr>
              <w:ind w:left="-57"/>
              <w:jc w:val="right"/>
              <w:rPr>
                <w:i/>
                <w:iCs/>
                <w:snapToGrid w:val="0"/>
                <w:sz w:val="15"/>
                <w:lang w:eastAsia="sk-SK"/>
              </w:rPr>
            </w:pPr>
            <w:r w:rsidRPr="00297E92">
              <w:rPr>
                <w:i/>
                <w:sz w:val="15"/>
              </w:rPr>
              <w:t>-</w:t>
            </w:r>
          </w:p>
        </w:tc>
        <w:tc>
          <w:tcPr>
            <w:tcW w:w="385" w:type="pct"/>
            <w:tcBorders>
              <w:top w:val="nil"/>
              <w:bottom w:val="nil"/>
            </w:tcBorders>
            <w:vAlign w:val="bottom"/>
          </w:tcPr>
          <w:p w14:paraId="1BEA1E88" w14:textId="77777777" w:rsidR="00226748" w:rsidRPr="00297E92" w:rsidRDefault="00226748" w:rsidP="00226748">
            <w:pPr>
              <w:ind w:left="-57"/>
              <w:jc w:val="right"/>
              <w:rPr>
                <w:i/>
                <w:iCs/>
                <w:snapToGrid w:val="0"/>
                <w:sz w:val="15"/>
                <w:lang w:eastAsia="sk-SK"/>
              </w:rPr>
            </w:pPr>
            <w:r w:rsidRPr="00297E92">
              <w:rPr>
                <w:i/>
                <w:sz w:val="15"/>
              </w:rPr>
              <w:t>-</w:t>
            </w:r>
          </w:p>
        </w:tc>
        <w:tc>
          <w:tcPr>
            <w:tcW w:w="385" w:type="pct"/>
            <w:tcBorders>
              <w:top w:val="nil"/>
              <w:bottom w:val="nil"/>
            </w:tcBorders>
            <w:vAlign w:val="bottom"/>
          </w:tcPr>
          <w:p w14:paraId="7FA20D50" w14:textId="77777777" w:rsidR="00226748" w:rsidRPr="00297E92" w:rsidRDefault="00226748" w:rsidP="00226748">
            <w:pPr>
              <w:ind w:left="-57"/>
              <w:jc w:val="right"/>
              <w:rPr>
                <w:i/>
                <w:sz w:val="15"/>
              </w:rPr>
            </w:pPr>
            <w:r w:rsidRPr="00297E92">
              <w:rPr>
                <w:i/>
                <w:sz w:val="15"/>
              </w:rPr>
              <w:t>-</w:t>
            </w:r>
          </w:p>
        </w:tc>
        <w:tc>
          <w:tcPr>
            <w:tcW w:w="385" w:type="pct"/>
            <w:tcBorders>
              <w:top w:val="nil"/>
              <w:bottom w:val="nil"/>
            </w:tcBorders>
            <w:vAlign w:val="bottom"/>
          </w:tcPr>
          <w:p w14:paraId="06E5A1F7" w14:textId="77777777" w:rsidR="00226748" w:rsidRPr="00297E92" w:rsidRDefault="00226748" w:rsidP="00226748">
            <w:pPr>
              <w:ind w:left="-57"/>
              <w:jc w:val="right"/>
              <w:rPr>
                <w:i/>
                <w:sz w:val="15"/>
              </w:rPr>
            </w:pPr>
            <w:r w:rsidRPr="00297E92">
              <w:rPr>
                <w:i/>
                <w:sz w:val="15"/>
              </w:rPr>
              <w:t>-</w:t>
            </w:r>
          </w:p>
        </w:tc>
        <w:tc>
          <w:tcPr>
            <w:tcW w:w="385" w:type="pct"/>
            <w:tcBorders>
              <w:top w:val="nil"/>
              <w:bottom w:val="nil"/>
            </w:tcBorders>
            <w:vAlign w:val="bottom"/>
          </w:tcPr>
          <w:p w14:paraId="3283236C" w14:textId="77777777" w:rsidR="00226748" w:rsidRPr="00297E92" w:rsidRDefault="00226748" w:rsidP="00226748">
            <w:pPr>
              <w:ind w:left="-57"/>
              <w:jc w:val="right"/>
              <w:rPr>
                <w:i/>
                <w:sz w:val="15"/>
              </w:rPr>
            </w:pPr>
            <w:r w:rsidRPr="00297E92">
              <w:rPr>
                <w:i/>
                <w:sz w:val="15"/>
              </w:rPr>
              <w:t>-</w:t>
            </w:r>
          </w:p>
        </w:tc>
        <w:tc>
          <w:tcPr>
            <w:tcW w:w="385" w:type="pct"/>
            <w:tcBorders>
              <w:top w:val="nil"/>
              <w:bottom w:val="nil"/>
            </w:tcBorders>
            <w:vAlign w:val="bottom"/>
          </w:tcPr>
          <w:p w14:paraId="6BF2C3E4" w14:textId="77777777" w:rsidR="00226748" w:rsidRPr="00297E92" w:rsidRDefault="00226748" w:rsidP="00226748">
            <w:pPr>
              <w:ind w:left="-57"/>
              <w:jc w:val="right"/>
              <w:rPr>
                <w:i/>
                <w:sz w:val="15"/>
              </w:rPr>
            </w:pPr>
            <w:r w:rsidRPr="00297E92">
              <w:rPr>
                <w:i/>
                <w:sz w:val="15"/>
              </w:rPr>
              <w:t>-</w:t>
            </w:r>
          </w:p>
        </w:tc>
        <w:tc>
          <w:tcPr>
            <w:tcW w:w="385" w:type="pct"/>
            <w:tcBorders>
              <w:top w:val="nil"/>
              <w:bottom w:val="nil"/>
            </w:tcBorders>
            <w:vAlign w:val="bottom"/>
          </w:tcPr>
          <w:p w14:paraId="5B5203FA" w14:textId="77777777" w:rsidR="00226748" w:rsidRPr="00297E92" w:rsidRDefault="00226748" w:rsidP="00226748">
            <w:pPr>
              <w:ind w:left="-57"/>
              <w:jc w:val="right"/>
              <w:rPr>
                <w:i/>
                <w:sz w:val="15"/>
              </w:rPr>
            </w:pPr>
            <w:r w:rsidRPr="00297E92">
              <w:rPr>
                <w:i/>
                <w:sz w:val="15"/>
              </w:rPr>
              <w:t>-</w:t>
            </w:r>
          </w:p>
        </w:tc>
        <w:tc>
          <w:tcPr>
            <w:tcW w:w="385" w:type="pct"/>
            <w:tcBorders>
              <w:top w:val="nil"/>
              <w:bottom w:val="nil"/>
            </w:tcBorders>
            <w:vAlign w:val="bottom"/>
          </w:tcPr>
          <w:p w14:paraId="746F7B4A" w14:textId="77777777" w:rsidR="00226748" w:rsidRPr="00297E92" w:rsidRDefault="00226748" w:rsidP="00226748">
            <w:pPr>
              <w:ind w:left="-57"/>
              <w:jc w:val="right"/>
              <w:rPr>
                <w:i/>
                <w:snapToGrid w:val="0"/>
                <w:sz w:val="15"/>
                <w:lang w:eastAsia="sk-SK"/>
              </w:rPr>
            </w:pPr>
            <w:r w:rsidRPr="00297E92">
              <w:rPr>
                <w:i/>
                <w:sz w:val="15"/>
              </w:rPr>
              <w:t>-</w:t>
            </w:r>
          </w:p>
        </w:tc>
        <w:tc>
          <w:tcPr>
            <w:tcW w:w="385" w:type="pct"/>
            <w:tcBorders>
              <w:top w:val="nil"/>
              <w:bottom w:val="nil"/>
            </w:tcBorders>
            <w:vAlign w:val="bottom"/>
          </w:tcPr>
          <w:p w14:paraId="73D9AE2E" w14:textId="77777777" w:rsidR="00226748" w:rsidRPr="00297E92" w:rsidRDefault="00226748" w:rsidP="00226748">
            <w:pPr>
              <w:ind w:left="-57"/>
              <w:jc w:val="right"/>
              <w:rPr>
                <w:i/>
                <w:iCs/>
                <w:snapToGrid w:val="0"/>
                <w:sz w:val="15"/>
                <w:lang w:eastAsia="sk-SK"/>
              </w:rPr>
            </w:pPr>
            <w:r w:rsidRPr="00297E92">
              <w:rPr>
                <w:i/>
                <w:sz w:val="15"/>
              </w:rPr>
              <w:t>-</w:t>
            </w:r>
          </w:p>
        </w:tc>
        <w:tc>
          <w:tcPr>
            <w:tcW w:w="385" w:type="pct"/>
            <w:tcBorders>
              <w:top w:val="nil"/>
              <w:bottom w:val="nil"/>
            </w:tcBorders>
            <w:vAlign w:val="bottom"/>
          </w:tcPr>
          <w:p w14:paraId="00FC14EC" w14:textId="77777777" w:rsidR="00226748" w:rsidRPr="00297E92" w:rsidRDefault="00226748" w:rsidP="00226748">
            <w:pPr>
              <w:ind w:left="-57"/>
              <w:jc w:val="right"/>
              <w:rPr>
                <w:i/>
                <w:iCs/>
                <w:snapToGrid w:val="0"/>
                <w:sz w:val="15"/>
                <w:lang w:eastAsia="sk-SK"/>
              </w:rPr>
            </w:pPr>
            <w:r w:rsidRPr="00297E92">
              <w:rPr>
                <w:i/>
                <w:sz w:val="15"/>
              </w:rPr>
              <w:t>-</w:t>
            </w:r>
          </w:p>
        </w:tc>
      </w:tr>
      <w:tr w:rsidR="00226748" w:rsidRPr="00297E92" w14:paraId="51B8EF06" w14:textId="77777777" w:rsidTr="0072512B">
        <w:tc>
          <w:tcPr>
            <w:tcW w:w="522" w:type="pct"/>
            <w:tcBorders>
              <w:bottom w:val="nil"/>
            </w:tcBorders>
            <w:vAlign w:val="center"/>
          </w:tcPr>
          <w:p w14:paraId="6C3C3938" w14:textId="77777777" w:rsidR="00226748" w:rsidRPr="00297E92" w:rsidRDefault="00226748" w:rsidP="00226748">
            <w:pPr>
              <w:jc w:val="left"/>
              <w:rPr>
                <w:snapToGrid w:val="0"/>
                <w:sz w:val="15"/>
                <w:szCs w:val="15"/>
              </w:rPr>
            </w:pPr>
            <w:r w:rsidRPr="00297E92">
              <w:rPr>
                <w:rFonts w:cs="Arial"/>
                <w:sz w:val="15"/>
                <w:szCs w:val="15"/>
              </w:rPr>
              <w:t>Celková suma odpustených a odpísaných pôžičiek</w:t>
            </w:r>
          </w:p>
        </w:tc>
        <w:tc>
          <w:tcPr>
            <w:tcW w:w="343" w:type="pct"/>
            <w:tcBorders>
              <w:top w:val="nil"/>
              <w:bottom w:val="nil"/>
            </w:tcBorders>
            <w:vAlign w:val="bottom"/>
          </w:tcPr>
          <w:p w14:paraId="5D6BF74D" w14:textId="51368D12" w:rsidR="00226748" w:rsidRPr="00297E92" w:rsidRDefault="00226748" w:rsidP="00226748">
            <w:pPr>
              <w:ind w:left="-57"/>
              <w:jc w:val="right"/>
              <w:rPr>
                <w:i/>
                <w:sz w:val="15"/>
              </w:rPr>
            </w:pPr>
          </w:p>
        </w:tc>
        <w:tc>
          <w:tcPr>
            <w:tcW w:w="285" w:type="pct"/>
            <w:tcBorders>
              <w:top w:val="nil"/>
              <w:bottom w:val="nil"/>
            </w:tcBorders>
            <w:vAlign w:val="bottom"/>
          </w:tcPr>
          <w:p w14:paraId="11FB3CC9" w14:textId="34CEBB6A" w:rsidR="00226748" w:rsidRPr="00297E92" w:rsidRDefault="00226748" w:rsidP="00226748">
            <w:pPr>
              <w:ind w:left="-57"/>
              <w:jc w:val="right"/>
              <w:rPr>
                <w:i/>
                <w:sz w:val="15"/>
              </w:rPr>
            </w:pPr>
            <w:r w:rsidRPr="00297E92">
              <w:rPr>
                <w:i/>
                <w:sz w:val="15"/>
              </w:rPr>
              <w:t>-</w:t>
            </w:r>
          </w:p>
        </w:tc>
        <w:tc>
          <w:tcPr>
            <w:tcW w:w="385" w:type="pct"/>
            <w:tcBorders>
              <w:top w:val="nil"/>
              <w:bottom w:val="nil"/>
            </w:tcBorders>
            <w:vAlign w:val="bottom"/>
          </w:tcPr>
          <w:p w14:paraId="6E57AF80" w14:textId="77777777" w:rsidR="00226748" w:rsidRPr="00297E92" w:rsidRDefault="00226748" w:rsidP="00226748">
            <w:pPr>
              <w:ind w:left="-57"/>
              <w:jc w:val="right"/>
              <w:rPr>
                <w:i/>
                <w:sz w:val="15"/>
              </w:rPr>
            </w:pPr>
            <w:r w:rsidRPr="00297E92">
              <w:rPr>
                <w:i/>
                <w:sz w:val="15"/>
              </w:rPr>
              <w:t>-</w:t>
            </w:r>
          </w:p>
        </w:tc>
        <w:tc>
          <w:tcPr>
            <w:tcW w:w="385" w:type="pct"/>
            <w:tcBorders>
              <w:top w:val="nil"/>
              <w:bottom w:val="nil"/>
            </w:tcBorders>
            <w:vAlign w:val="bottom"/>
          </w:tcPr>
          <w:p w14:paraId="34F4C274" w14:textId="77777777" w:rsidR="00226748" w:rsidRPr="00297E92" w:rsidRDefault="00226748" w:rsidP="00226748">
            <w:pPr>
              <w:ind w:left="-57"/>
              <w:jc w:val="right"/>
              <w:rPr>
                <w:i/>
                <w:sz w:val="15"/>
              </w:rPr>
            </w:pPr>
            <w:r w:rsidRPr="00297E92">
              <w:rPr>
                <w:i/>
                <w:sz w:val="15"/>
              </w:rPr>
              <w:t>-</w:t>
            </w:r>
          </w:p>
        </w:tc>
        <w:tc>
          <w:tcPr>
            <w:tcW w:w="385" w:type="pct"/>
            <w:tcBorders>
              <w:top w:val="nil"/>
              <w:bottom w:val="nil"/>
            </w:tcBorders>
            <w:vAlign w:val="bottom"/>
          </w:tcPr>
          <w:p w14:paraId="2CD4A6D8" w14:textId="77777777" w:rsidR="00226748" w:rsidRPr="00297E92" w:rsidRDefault="00226748" w:rsidP="00226748">
            <w:pPr>
              <w:ind w:left="-57"/>
              <w:jc w:val="right"/>
              <w:rPr>
                <w:i/>
                <w:sz w:val="15"/>
              </w:rPr>
            </w:pPr>
            <w:r w:rsidRPr="00297E92">
              <w:rPr>
                <w:i/>
                <w:sz w:val="15"/>
              </w:rPr>
              <w:t>-</w:t>
            </w:r>
          </w:p>
        </w:tc>
        <w:tc>
          <w:tcPr>
            <w:tcW w:w="385" w:type="pct"/>
            <w:tcBorders>
              <w:top w:val="nil"/>
              <w:bottom w:val="nil"/>
            </w:tcBorders>
            <w:vAlign w:val="bottom"/>
          </w:tcPr>
          <w:p w14:paraId="751189FA" w14:textId="77777777" w:rsidR="00226748" w:rsidRPr="00297E92" w:rsidRDefault="00226748" w:rsidP="00226748">
            <w:pPr>
              <w:ind w:left="-57"/>
              <w:jc w:val="right"/>
              <w:rPr>
                <w:i/>
                <w:sz w:val="15"/>
              </w:rPr>
            </w:pPr>
            <w:r w:rsidRPr="00297E92">
              <w:rPr>
                <w:i/>
                <w:sz w:val="15"/>
              </w:rPr>
              <w:t>-</w:t>
            </w:r>
          </w:p>
        </w:tc>
        <w:tc>
          <w:tcPr>
            <w:tcW w:w="385" w:type="pct"/>
            <w:tcBorders>
              <w:top w:val="nil"/>
              <w:bottom w:val="nil"/>
            </w:tcBorders>
            <w:vAlign w:val="bottom"/>
          </w:tcPr>
          <w:p w14:paraId="3CE73009" w14:textId="77777777" w:rsidR="00226748" w:rsidRPr="00297E92" w:rsidRDefault="00226748" w:rsidP="00226748">
            <w:pPr>
              <w:ind w:left="-57"/>
              <w:jc w:val="right"/>
              <w:rPr>
                <w:i/>
                <w:sz w:val="15"/>
              </w:rPr>
            </w:pPr>
            <w:r w:rsidRPr="00297E92">
              <w:rPr>
                <w:i/>
                <w:sz w:val="15"/>
              </w:rPr>
              <w:t>-</w:t>
            </w:r>
          </w:p>
        </w:tc>
        <w:tc>
          <w:tcPr>
            <w:tcW w:w="385" w:type="pct"/>
            <w:tcBorders>
              <w:top w:val="nil"/>
              <w:bottom w:val="nil"/>
            </w:tcBorders>
            <w:vAlign w:val="bottom"/>
          </w:tcPr>
          <w:p w14:paraId="0C2A989F" w14:textId="77777777" w:rsidR="00226748" w:rsidRPr="00297E92" w:rsidRDefault="00226748" w:rsidP="00226748">
            <w:pPr>
              <w:ind w:left="-57"/>
              <w:jc w:val="right"/>
              <w:rPr>
                <w:i/>
                <w:sz w:val="15"/>
              </w:rPr>
            </w:pPr>
            <w:r w:rsidRPr="00297E92">
              <w:rPr>
                <w:i/>
                <w:sz w:val="15"/>
              </w:rPr>
              <w:t>-</w:t>
            </w:r>
          </w:p>
        </w:tc>
        <w:tc>
          <w:tcPr>
            <w:tcW w:w="385" w:type="pct"/>
            <w:tcBorders>
              <w:top w:val="nil"/>
              <w:bottom w:val="nil"/>
            </w:tcBorders>
            <w:vAlign w:val="bottom"/>
          </w:tcPr>
          <w:p w14:paraId="592DCCF3" w14:textId="77777777" w:rsidR="00226748" w:rsidRPr="00297E92" w:rsidRDefault="00226748" w:rsidP="00226748">
            <w:pPr>
              <w:ind w:left="-57"/>
              <w:jc w:val="right"/>
              <w:rPr>
                <w:i/>
                <w:sz w:val="15"/>
              </w:rPr>
            </w:pPr>
            <w:r w:rsidRPr="00297E92">
              <w:rPr>
                <w:i/>
                <w:sz w:val="15"/>
              </w:rPr>
              <w:t>-</w:t>
            </w:r>
          </w:p>
        </w:tc>
        <w:tc>
          <w:tcPr>
            <w:tcW w:w="385" w:type="pct"/>
            <w:tcBorders>
              <w:top w:val="nil"/>
              <w:bottom w:val="nil"/>
            </w:tcBorders>
            <w:vAlign w:val="bottom"/>
          </w:tcPr>
          <w:p w14:paraId="4D1C612A" w14:textId="77777777" w:rsidR="00226748" w:rsidRPr="00297E92" w:rsidRDefault="00226748" w:rsidP="00226748">
            <w:pPr>
              <w:ind w:left="-57"/>
              <w:jc w:val="right"/>
              <w:rPr>
                <w:i/>
                <w:sz w:val="15"/>
              </w:rPr>
            </w:pPr>
            <w:r w:rsidRPr="00297E92">
              <w:rPr>
                <w:i/>
                <w:sz w:val="15"/>
              </w:rPr>
              <w:t>-</w:t>
            </w:r>
          </w:p>
        </w:tc>
        <w:tc>
          <w:tcPr>
            <w:tcW w:w="385" w:type="pct"/>
            <w:tcBorders>
              <w:top w:val="nil"/>
              <w:bottom w:val="nil"/>
            </w:tcBorders>
            <w:vAlign w:val="bottom"/>
          </w:tcPr>
          <w:p w14:paraId="54C86EC2" w14:textId="77777777" w:rsidR="00226748" w:rsidRPr="00297E92" w:rsidRDefault="00226748" w:rsidP="00226748">
            <w:pPr>
              <w:ind w:left="-57"/>
              <w:jc w:val="right"/>
              <w:rPr>
                <w:i/>
                <w:sz w:val="15"/>
              </w:rPr>
            </w:pPr>
            <w:r w:rsidRPr="00297E92">
              <w:rPr>
                <w:i/>
                <w:sz w:val="15"/>
              </w:rPr>
              <w:t>-</w:t>
            </w:r>
          </w:p>
        </w:tc>
        <w:tc>
          <w:tcPr>
            <w:tcW w:w="385" w:type="pct"/>
            <w:tcBorders>
              <w:top w:val="nil"/>
              <w:bottom w:val="nil"/>
            </w:tcBorders>
            <w:vAlign w:val="bottom"/>
          </w:tcPr>
          <w:p w14:paraId="284DF4E6" w14:textId="77777777" w:rsidR="00226748" w:rsidRPr="00297E92" w:rsidRDefault="00226748" w:rsidP="00226748">
            <w:pPr>
              <w:ind w:left="-57"/>
              <w:jc w:val="right"/>
              <w:rPr>
                <w:i/>
                <w:sz w:val="15"/>
              </w:rPr>
            </w:pPr>
            <w:r w:rsidRPr="00297E92">
              <w:rPr>
                <w:i/>
                <w:sz w:val="15"/>
              </w:rPr>
              <w:t>-</w:t>
            </w:r>
          </w:p>
        </w:tc>
      </w:tr>
      <w:tr w:rsidR="00226748" w:rsidRPr="00297E92" w14:paraId="7631C9D3" w14:textId="77777777" w:rsidTr="0072512B">
        <w:tc>
          <w:tcPr>
            <w:tcW w:w="522" w:type="pct"/>
            <w:tcBorders>
              <w:bottom w:val="nil"/>
            </w:tcBorders>
            <w:vAlign w:val="center"/>
          </w:tcPr>
          <w:p w14:paraId="3EB6A05B" w14:textId="77777777" w:rsidR="00226748" w:rsidRPr="00297E92" w:rsidRDefault="00226748" w:rsidP="00226748">
            <w:pPr>
              <w:jc w:val="left"/>
              <w:rPr>
                <w:snapToGrid w:val="0"/>
                <w:sz w:val="15"/>
                <w:szCs w:val="15"/>
              </w:rPr>
            </w:pPr>
            <w:r w:rsidRPr="00297E92">
              <w:rPr>
                <w:rFonts w:cs="Arial"/>
                <w:sz w:val="15"/>
                <w:szCs w:val="15"/>
              </w:rPr>
              <w:t>Celková suma splatených pôžičiek</w:t>
            </w:r>
          </w:p>
        </w:tc>
        <w:tc>
          <w:tcPr>
            <w:tcW w:w="343" w:type="pct"/>
            <w:tcBorders>
              <w:top w:val="nil"/>
              <w:bottom w:val="nil"/>
            </w:tcBorders>
            <w:vAlign w:val="bottom"/>
          </w:tcPr>
          <w:p w14:paraId="7F32A177" w14:textId="79F89D1B" w:rsidR="00226748" w:rsidRPr="00297E92" w:rsidRDefault="00226748" w:rsidP="00226748">
            <w:pPr>
              <w:ind w:left="-57"/>
              <w:jc w:val="right"/>
              <w:rPr>
                <w:i/>
                <w:sz w:val="15"/>
              </w:rPr>
            </w:pPr>
          </w:p>
        </w:tc>
        <w:tc>
          <w:tcPr>
            <w:tcW w:w="285" w:type="pct"/>
            <w:tcBorders>
              <w:top w:val="nil"/>
              <w:bottom w:val="nil"/>
            </w:tcBorders>
            <w:vAlign w:val="bottom"/>
          </w:tcPr>
          <w:p w14:paraId="54694D56" w14:textId="51B01F93" w:rsidR="00226748" w:rsidRPr="00297E92" w:rsidRDefault="00226748" w:rsidP="00226748">
            <w:pPr>
              <w:ind w:left="-57"/>
              <w:jc w:val="right"/>
              <w:rPr>
                <w:i/>
                <w:sz w:val="15"/>
              </w:rPr>
            </w:pPr>
            <w:r w:rsidRPr="00297E92">
              <w:rPr>
                <w:i/>
                <w:sz w:val="15"/>
              </w:rPr>
              <w:t>-</w:t>
            </w:r>
          </w:p>
        </w:tc>
        <w:tc>
          <w:tcPr>
            <w:tcW w:w="385" w:type="pct"/>
            <w:tcBorders>
              <w:top w:val="nil"/>
              <w:bottom w:val="nil"/>
            </w:tcBorders>
            <w:vAlign w:val="bottom"/>
          </w:tcPr>
          <w:p w14:paraId="66C8C6DD" w14:textId="77777777" w:rsidR="00226748" w:rsidRPr="00297E92" w:rsidRDefault="00226748" w:rsidP="00226748">
            <w:pPr>
              <w:ind w:left="-57"/>
              <w:jc w:val="right"/>
              <w:rPr>
                <w:i/>
                <w:sz w:val="15"/>
              </w:rPr>
            </w:pPr>
            <w:r w:rsidRPr="00297E92">
              <w:rPr>
                <w:i/>
                <w:sz w:val="15"/>
              </w:rPr>
              <w:t>-</w:t>
            </w:r>
          </w:p>
        </w:tc>
        <w:tc>
          <w:tcPr>
            <w:tcW w:w="385" w:type="pct"/>
            <w:tcBorders>
              <w:top w:val="nil"/>
              <w:bottom w:val="nil"/>
            </w:tcBorders>
            <w:vAlign w:val="bottom"/>
          </w:tcPr>
          <w:p w14:paraId="3F81F855" w14:textId="77777777" w:rsidR="00226748" w:rsidRPr="00297E92" w:rsidRDefault="00226748" w:rsidP="00226748">
            <w:pPr>
              <w:ind w:left="-57"/>
              <w:jc w:val="right"/>
              <w:rPr>
                <w:i/>
                <w:sz w:val="15"/>
              </w:rPr>
            </w:pPr>
            <w:r w:rsidRPr="00297E92">
              <w:rPr>
                <w:i/>
                <w:sz w:val="15"/>
              </w:rPr>
              <w:t>-</w:t>
            </w:r>
          </w:p>
        </w:tc>
        <w:tc>
          <w:tcPr>
            <w:tcW w:w="385" w:type="pct"/>
            <w:tcBorders>
              <w:top w:val="nil"/>
              <w:bottom w:val="nil"/>
            </w:tcBorders>
            <w:vAlign w:val="bottom"/>
          </w:tcPr>
          <w:p w14:paraId="7820ABDE" w14:textId="77777777" w:rsidR="00226748" w:rsidRPr="00297E92" w:rsidRDefault="00226748" w:rsidP="00226748">
            <w:pPr>
              <w:ind w:left="-57"/>
              <w:jc w:val="right"/>
              <w:rPr>
                <w:i/>
                <w:sz w:val="15"/>
              </w:rPr>
            </w:pPr>
            <w:r w:rsidRPr="00297E92">
              <w:rPr>
                <w:i/>
                <w:sz w:val="15"/>
              </w:rPr>
              <w:t>-</w:t>
            </w:r>
          </w:p>
        </w:tc>
        <w:tc>
          <w:tcPr>
            <w:tcW w:w="385" w:type="pct"/>
            <w:tcBorders>
              <w:top w:val="nil"/>
              <w:bottom w:val="nil"/>
            </w:tcBorders>
            <w:vAlign w:val="bottom"/>
          </w:tcPr>
          <w:p w14:paraId="186E5F6F" w14:textId="77777777" w:rsidR="00226748" w:rsidRPr="00297E92" w:rsidRDefault="00226748" w:rsidP="00226748">
            <w:pPr>
              <w:ind w:left="-57"/>
              <w:jc w:val="right"/>
              <w:rPr>
                <w:i/>
                <w:sz w:val="15"/>
              </w:rPr>
            </w:pPr>
            <w:r w:rsidRPr="00297E92">
              <w:rPr>
                <w:i/>
                <w:sz w:val="15"/>
              </w:rPr>
              <w:t>-</w:t>
            </w:r>
          </w:p>
        </w:tc>
        <w:tc>
          <w:tcPr>
            <w:tcW w:w="385" w:type="pct"/>
            <w:tcBorders>
              <w:top w:val="nil"/>
              <w:bottom w:val="nil"/>
            </w:tcBorders>
            <w:vAlign w:val="bottom"/>
          </w:tcPr>
          <w:p w14:paraId="5D4FDB7F" w14:textId="77777777" w:rsidR="00226748" w:rsidRPr="00297E92" w:rsidRDefault="00226748" w:rsidP="00226748">
            <w:pPr>
              <w:ind w:left="-57"/>
              <w:jc w:val="right"/>
              <w:rPr>
                <w:i/>
                <w:sz w:val="15"/>
              </w:rPr>
            </w:pPr>
            <w:r w:rsidRPr="00297E92">
              <w:rPr>
                <w:i/>
                <w:sz w:val="15"/>
              </w:rPr>
              <w:t>-</w:t>
            </w:r>
          </w:p>
        </w:tc>
        <w:tc>
          <w:tcPr>
            <w:tcW w:w="385" w:type="pct"/>
            <w:tcBorders>
              <w:top w:val="nil"/>
              <w:bottom w:val="nil"/>
            </w:tcBorders>
            <w:vAlign w:val="bottom"/>
          </w:tcPr>
          <w:p w14:paraId="5BA47D7D" w14:textId="77777777" w:rsidR="00226748" w:rsidRPr="00297E92" w:rsidRDefault="00226748" w:rsidP="00226748">
            <w:pPr>
              <w:ind w:left="-57"/>
              <w:jc w:val="right"/>
              <w:rPr>
                <w:i/>
                <w:sz w:val="15"/>
              </w:rPr>
            </w:pPr>
            <w:r w:rsidRPr="00297E92">
              <w:rPr>
                <w:i/>
                <w:sz w:val="15"/>
              </w:rPr>
              <w:t>-</w:t>
            </w:r>
          </w:p>
        </w:tc>
        <w:tc>
          <w:tcPr>
            <w:tcW w:w="385" w:type="pct"/>
            <w:tcBorders>
              <w:top w:val="nil"/>
              <w:bottom w:val="nil"/>
            </w:tcBorders>
            <w:vAlign w:val="bottom"/>
          </w:tcPr>
          <w:p w14:paraId="506F02E5" w14:textId="77777777" w:rsidR="00226748" w:rsidRPr="00297E92" w:rsidRDefault="00226748" w:rsidP="00226748">
            <w:pPr>
              <w:ind w:left="-57"/>
              <w:jc w:val="right"/>
              <w:rPr>
                <w:i/>
                <w:sz w:val="15"/>
              </w:rPr>
            </w:pPr>
            <w:r w:rsidRPr="00297E92">
              <w:rPr>
                <w:i/>
                <w:sz w:val="15"/>
              </w:rPr>
              <w:t>-</w:t>
            </w:r>
          </w:p>
        </w:tc>
        <w:tc>
          <w:tcPr>
            <w:tcW w:w="385" w:type="pct"/>
            <w:tcBorders>
              <w:top w:val="nil"/>
              <w:bottom w:val="nil"/>
            </w:tcBorders>
            <w:vAlign w:val="bottom"/>
          </w:tcPr>
          <w:p w14:paraId="4DCEE6E7" w14:textId="77777777" w:rsidR="00226748" w:rsidRPr="00297E92" w:rsidRDefault="00226748" w:rsidP="00226748">
            <w:pPr>
              <w:ind w:left="-57"/>
              <w:jc w:val="right"/>
              <w:rPr>
                <w:i/>
                <w:sz w:val="15"/>
              </w:rPr>
            </w:pPr>
            <w:r w:rsidRPr="00297E92">
              <w:rPr>
                <w:i/>
                <w:sz w:val="15"/>
              </w:rPr>
              <w:t>-</w:t>
            </w:r>
          </w:p>
        </w:tc>
        <w:tc>
          <w:tcPr>
            <w:tcW w:w="385" w:type="pct"/>
            <w:tcBorders>
              <w:top w:val="nil"/>
              <w:bottom w:val="nil"/>
            </w:tcBorders>
            <w:vAlign w:val="bottom"/>
          </w:tcPr>
          <w:p w14:paraId="157D1259" w14:textId="77777777" w:rsidR="00226748" w:rsidRPr="00297E92" w:rsidRDefault="00226748" w:rsidP="00226748">
            <w:pPr>
              <w:ind w:left="-57"/>
              <w:jc w:val="right"/>
              <w:rPr>
                <w:i/>
                <w:sz w:val="15"/>
              </w:rPr>
            </w:pPr>
            <w:r w:rsidRPr="00297E92">
              <w:rPr>
                <w:i/>
                <w:sz w:val="15"/>
              </w:rPr>
              <w:t>-</w:t>
            </w:r>
          </w:p>
        </w:tc>
        <w:tc>
          <w:tcPr>
            <w:tcW w:w="385" w:type="pct"/>
            <w:tcBorders>
              <w:top w:val="nil"/>
              <w:bottom w:val="nil"/>
            </w:tcBorders>
            <w:vAlign w:val="bottom"/>
          </w:tcPr>
          <w:p w14:paraId="7A359F6B" w14:textId="77777777" w:rsidR="00226748" w:rsidRPr="00297E92" w:rsidRDefault="00226748" w:rsidP="00226748">
            <w:pPr>
              <w:ind w:left="-57"/>
              <w:jc w:val="right"/>
              <w:rPr>
                <w:i/>
                <w:sz w:val="15"/>
              </w:rPr>
            </w:pPr>
            <w:r w:rsidRPr="00297E92">
              <w:rPr>
                <w:i/>
                <w:sz w:val="15"/>
              </w:rPr>
              <w:t>-</w:t>
            </w:r>
          </w:p>
        </w:tc>
      </w:tr>
      <w:tr w:rsidR="00226748" w:rsidRPr="00297E92" w14:paraId="66D7E83D" w14:textId="77777777" w:rsidTr="0072512B">
        <w:tc>
          <w:tcPr>
            <w:tcW w:w="522" w:type="pct"/>
            <w:tcBorders>
              <w:bottom w:val="nil"/>
            </w:tcBorders>
            <w:vAlign w:val="center"/>
          </w:tcPr>
          <w:p w14:paraId="6F188A87" w14:textId="77777777" w:rsidR="00226748" w:rsidRPr="00297E92" w:rsidRDefault="00226748" w:rsidP="00226748">
            <w:pPr>
              <w:jc w:val="left"/>
              <w:rPr>
                <w:snapToGrid w:val="0"/>
                <w:sz w:val="15"/>
                <w:szCs w:val="15"/>
              </w:rPr>
            </w:pPr>
            <w:r w:rsidRPr="00297E92">
              <w:rPr>
                <w:rFonts w:cs="Arial"/>
                <w:sz w:val="15"/>
                <w:szCs w:val="15"/>
              </w:rPr>
              <w:t>Celková suma použitých finančných prostriedkov na súkromné účely</w:t>
            </w:r>
          </w:p>
        </w:tc>
        <w:tc>
          <w:tcPr>
            <w:tcW w:w="343" w:type="pct"/>
            <w:tcBorders>
              <w:top w:val="nil"/>
              <w:bottom w:val="nil"/>
            </w:tcBorders>
            <w:vAlign w:val="bottom"/>
          </w:tcPr>
          <w:p w14:paraId="1B874605" w14:textId="6CB83386" w:rsidR="00226748" w:rsidRPr="00297E92" w:rsidRDefault="00226748" w:rsidP="00226748">
            <w:pPr>
              <w:ind w:left="-57"/>
              <w:jc w:val="right"/>
              <w:rPr>
                <w:i/>
                <w:sz w:val="15"/>
              </w:rPr>
            </w:pPr>
          </w:p>
        </w:tc>
        <w:tc>
          <w:tcPr>
            <w:tcW w:w="285" w:type="pct"/>
            <w:tcBorders>
              <w:top w:val="nil"/>
              <w:bottom w:val="nil"/>
            </w:tcBorders>
            <w:vAlign w:val="bottom"/>
          </w:tcPr>
          <w:p w14:paraId="2F95F3BA" w14:textId="719D95CF" w:rsidR="00226748" w:rsidRPr="00297E92" w:rsidRDefault="00226748" w:rsidP="00226748">
            <w:pPr>
              <w:ind w:left="-57"/>
              <w:jc w:val="right"/>
              <w:rPr>
                <w:i/>
                <w:sz w:val="15"/>
              </w:rPr>
            </w:pPr>
            <w:r w:rsidRPr="00297E92">
              <w:rPr>
                <w:i/>
                <w:sz w:val="15"/>
              </w:rPr>
              <w:t>-</w:t>
            </w:r>
          </w:p>
        </w:tc>
        <w:tc>
          <w:tcPr>
            <w:tcW w:w="385" w:type="pct"/>
            <w:tcBorders>
              <w:top w:val="nil"/>
              <w:bottom w:val="nil"/>
            </w:tcBorders>
            <w:vAlign w:val="bottom"/>
          </w:tcPr>
          <w:p w14:paraId="26B3EC1B" w14:textId="77777777" w:rsidR="00226748" w:rsidRPr="00297E92" w:rsidRDefault="00226748" w:rsidP="00226748">
            <w:pPr>
              <w:ind w:left="-57"/>
              <w:jc w:val="right"/>
              <w:rPr>
                <w:i/>
                <w:sz w:val="15"/>
              </w:rPr>
            </w:pPr>
            <w:r w:rsidRPr="00297E92">
              <w:rPr>
                <w:i/>
                <w:sz w:val="15"/>
              </w:rPr>
              <w:t>-</w:t>
            </w:r>
          </w:p>
        </w:tc>
        <w:tc>
          <w:tcPr>
            <w:tcW w:w="385" w:type="pct"/>
            <w:tcBorders>
              <w:top w:val="nil"/>
              <w:bottom w:val="nil"/>
            </w:tcBorders>
            <w:vAlign w:val="bottom"/>
          </w:tcPr>
          <w:p w14:paraId="5F7590DD" w14:textId="77777777" w:rsidR="00226748" w:rsidRPr="00297E92" w:rsidRDefault="00226748" w:rsidP="00226748">
            <w:pPr>
              <w:ind w:left="-57"/>
              <w:jc w:val="right"/>
              <w:rPr>
                <w:i/>
                <w:sz w:val="15"/>
              </w:rPr>
            </w:pPr>
            <w:r w:rsidRPr="00297E92">
              <w:rPr>
                <w:i/>
                <w:sz w:val="15"/>
              </w:rPr>
              <w:t>-</w:t>
            </w:r>
          </w:p>
        </w:tc>
        <w:tc>
          <w:tcPr>
            <w:tcW w:w="385" w:type="pct"/>
            <w:tcBorders>
              <w:top w:val="nil"/>
              <w:bottom w:val="nil"/>
            </w:tcBorders>
            <w:vAlign w:val="bottom"/>
          </w:tcPr>
          <w:p w14:paraId="3C434BF2" w14:textId="77777777" w:rsidR="00226748" w:rsidRPr="00297E92" w:rsidRDefault="00226748" w:rsidP="00226748">
            <w:pPr>
              <w:ind w:left="-57"/>
              <w:jc w:val="right"/>
              <w:rPr>
                <w:i/>
                <w:sz w:val="15"/>
              </w:rPr>
            </w:pPr>
            <w:r w:rsidRPr="00297E92">
              <w:rPr>
                <w:i/>
                <w:sz w:val="15"/>
              </w:rPr>
              <w:t>-</w:t>
            </w:r>
          </w:p>
        </w:tc>
        <w:tc>
          <w:tcPr>
            <w:tcW w:w="385" w:type="pct"/>
            <w:tcBorders>
              <w:top w:val="nil"/>
              <w:bottom w:val="nil"/>
            </w:tcBorders>
            <w:vAlign w:val="bottom"/>
          </w:tcPr>
          <w:p w14:paraId="7CC55EB3" w14:textId="77777777" w:rsidR="00226748" w:rsidRPr="00297E92" w:rsidRDefault="00226748" w:rsidP="00226748">
            <w:pPr>
              <w:ind w:left="-57"/>
              <w:jc w:val="right"/>
              <w:rPr>
                <w:i/>
                <w:sz w:val="15"/>
              </w:rPr>
            </w:pPr>
            <w:r w:rsidRPr="00297E92">
              <w:rPr>
                <w:i/>
                <w:sz w:val="15"/>
              </w:rPr>
              <w:t>-</w:t>
            </w:r>
          </w:p>
        </w:tc>
        <w:tc>
          <w:tcPr>
            <w:tcW w:w="385" w:type="pct"/>
            <w:tcBorders>
              <w:top w:val="nil"/>
              <w:bottom w:val="nil"/>
            </w:tcBorders>
            <w:vAlign w:val="bottom"/>
          </w:tcPr>
          <w:p w14:paraId="3ACEE66C" w14:textId="77777777" w:rsidR="00226748" w:rsidRPr="00297E92" w:rsidRDefault="00226748" w:rsidP="00226748">
            <w:pPr>
              <w:ind w:left="-57"/>
              <w:jc w:val="right"/>
              <w:rPr>
                <w:i/>
                <w:sz w:val="15"/>
              </w:rPr>
            </w:pPr>
            <w:r w:rsidRPr="00297E92">
              <w:rPr>
                <w:i/>
                <w:sz w:val="15"/>
              </w:rPr>
              <w:t>-</w:t>
            </w:r>
          </w:p>
        </w:tc>
        <w:tc>
          <w:tcPr>
            <w:tcW w:w="385" w:type="pct"/>
            <w:tcBorders>
              <w:top w:val="nil"/>
              <w:bottom w:val="nil"/>
            </w:tcBorders>
            <w:vAlign w:val="bottom"/>
          </w:tcPr>
          <w:p w14:paraId="2E6A9E91" w14:textId="77777777" w:rsidR="00226748" w:rsidRPr="00297E92" w:rsidRDefault="00226748" w:rsidP="00226748">
            <w:pPr>
              <w:ind w:left="-57"/>
              <w:jc w:val="right"/>
              <w:rPr>
                <w:i/>
                <w:sz w:val="15"/>
              </w:rPr>
            </w:pPr>
            <w:r w:rsidRPr="00297E92">
              <w:rPr>
                <w:i/>
                <w:sz w:val="15"/>
              </w:rPr>
              <w:t>-</w:t>
            </w:r>
          </w:p>
        </w:tc>
        <w:tc>
          <w:tcPr>
            <w:tcW w:w="385" w:type="pct"/>
            <w:tcBorders>
              <w:top w:val="nil"/>
              <w:bottom w:val="nil"/>
            </w:tcBorders>
            <w:vAlign w:val="bottom"/>
          </w:tcPr>
          <w:p w14:paraId="4B51F8A4" w14:textId="77777777" w:rsidR="00226748" w:rsidRPr="00297E92" w:rsidRDefault="00226748" w:rsidP="00226748">
            <w:pPr>
              <w:ind w:left="-57"/>
              <w:jc w:val="right"/>
              <w:rPr>
                <w:i/>
                <w:sz w:val="15"/>
              </w:rPr>
            </w:pPr>
            <w:r w:rsidRPr="00297E92">
              <w:rPr>
                <w:i/>
                <w:sz w:val="15"/>
              </w:rPr>
              <w:t>-</w:t>
            </w:r>
          </w:p>
        </w:tc>
        <w:tc>
          <w:tcPr>
            <w:tcW w:w="385" w:type="pct"/>
            <w:tcBorders>
              <w:top w:val="nil"/>
              <w:bottom w:val="nil"/>
            </w:tcBorders>
            <w:vAlign w:val="bottom"/>
          </w:tcPr>
          <w:p w14:paraId="22BC8EDC" w14:textId="77777777" w:rsidR="00226748" w:rsidRPr="00297E92" w:rsidRDefault="00226748" w:rsidP="00226748">
            <w:pPr>
              <w:ind w:left="-57"/>
              <w:jc w:val="right"/>
              <w:rPr>
                <w:i/>
                <w:sz w:val="15"/>
              </w:rPr>
            </w:pPr>
            <w:r w:rsidRPr="00297E92">
              <w:rPr>
                <w:i/>
                <w:sz w:val="15"/>
              </w:rPr>
              <w:t>-</w:t>
            </w:r>
          </w:p>
        </w:tc>
        <w:tc>
          <w:tcPr>
            <w:tcW w:w="385" w:type="pct"/>
            <w:tcBorders>
              <w:top w:val="nil"/>
              <w:bottom w:val="nil"/>
            </w:tcBorders>
            <w:vAlign w:val="bottom"/>
          </w:tcPr>
          <w:p w14:paraId="36C15B40" w14:textId="77777777" w:rsidR="00226748" w:rsidRPr="00297E92" w:rsidRDefault="00226748" w:rsidP="00226748">
            <w:pPr>
              <w:ind w:left="-57"/>
              <w:jc w:val="right"/>
              <w:rPr>
                <w:i/>
                <w:sz w:val="15"/>
              </w:rPr>
            </w:pPr>
            <w:r w:rsidRPr="00297E92">
              <w:rPr>
                <w:i/>
                <w:sz w:val="15"/>
              </w:rPr>
              <w:t>-</w:t>
            </w:r>
          </w:p>
        </w:tc>
        <w:tc>
          <w:tcPr>
            <w:tcW w:w="385" w:type="pct"/>
            <w:tcBorders>
              <w:top w:val="nil"/>
              <w:bottom w:val="nil"/>
            </w:tcBorders>
            <w:vAlign w:val="bottom"/>
          </w:tcPr>
          <w:p w14:paraId="32D66B1C" w14:textId="77777777" w:rsidR="00226748" w:rsidRPr="00297E92" w:rsidRDefault="00226748" w:rsidP="00226748">
            <w:pPr>
              <w:ind w:left="-57"/>
              <w:jc w:val="right"/>
              <w:rPr>
                <w:i/>
                <w:sz w:val="15"/>
              </w:rPr>
            </w:pPr>
            <w:r w:rsidRPr="00297E92">
              <w:rPr>
                <w:i/>
                <w:sz w:val="15"/>
              </w:rPr>
              <w:t>-</w:t>
            </w:r>
          </w:p>
        </w:tc>
      </w:tr>
      <w:tr w:rsidR="00226748" w:rsidRPr="00297E92" w14:paraId="605C05E6" w14:textId="77777777" w:rsidTr="0072512B">
        <w:tc>
          <w:tcPr>
            <w:tcW w:w="522" w:type="pct"/>
            <w:tcBorders>
              <w:top w:val="nil"/>
              <w:bottom w:val="single" w:sz="8" w:space="0" w:color="auto"/>
            </w:tcBorders>
            <w:vAlign w:val="center"/>
          </w:tcPr>
          <w:p w14:paraId="03F5488D" w14:textId="77777777" w:rsidR="00226748" w:rsidRPr="00297E92" w:rsidRDefault="00226748" w:rsidP="00226748">
            <w:pPr>
              <w:rPr>
                <w:snapToGrid w:val="0"/>
                <w:sz w:val="15"/>
                <w:szCs w:val="15"/>
              </w:rPr>
            </w:pPr>
            <w:r w:rsidRPr="00297E92">
              <w:rPr>
                <w:snapToGrid w:val="0"/>
                <w:sz w:val="15"/>
                <w:szCs w:val="15"/>
              </w:rPr>
              <w:t>Iné</w:t>
            </w:r>
          </w:p>
        </w:tc>
        <w:tc>
          <w:tcPr>
            <w:tcW w:w="343" w:type="pct"/>
            <w:tcBorders>
              <w:top w:val="nil"/>
              <w:bottom w:val="single" w:sz="8" w:space="0" w:color="auto"/>
            </w:tcBorders>
            <w:vAlign w:val="bottom"/>
          </w:tcPr>
          <w:p w14:paraId="73ECFB46" w14:textId="45892966" w:rsidR="00226748" w:rsidRPr="00297E92" w:rsidRDefault="00226748" w:rsidP="00226748">
            <w:pPr>
              <w:ind w:left="-57"/>
              <w:jc w:val="right"/>
              <w:rPr>
                <w:i/>
                <w:sz w:val="15"/>
              </w:rPr>
            </w:pPr>
          </w:p>
        </w:tc>
        <w:tc>
          <w:tcPr>
            <w:tcW w:w="285" w:type="pct"/>
            <w:tcBorders>
              <w:top w:val="nil"/>
              <w:bottom w:val="single" w:sz="8" w:space="0" w:color="auto"/>
            </w:tcBorders>
            <w:vAlign w:val="bottom"/>
          </w:tcPr>
          <w:p w14:paraId="65709328" w14:textId="3A0609FE" w:rsidR="00226748" w:rsidRPr="00297E92" w:rsidRDefault="00226748" w:rsidP="00226748">
            <w:pPr>
              <w:ind w:left="-57"/>
              <w:jc w:val="right"/>
              <w:rPr>
                <w:i/>
                <w:snapToGrid w:val="0"/>
                <w:sz w:val="15"/>
                <w:lang w:eastAsia="sk-SK"/>
              </w:rPr>
            </w:pPr>
            <w:r w:rsidRPr="00297E92">
              <w:rPr>
                <w:i/>
                <w:sz w:val="15"/>
              </w:rPr>
              <w:t>-</w:t>
            </w:r>
          </w:p>
        </w:tc>
        <w:tc>
          <w:tcPr>
            <w:tcW w:w="385" w:type="pct"/>
            <w:tcBorders>
              <w:top w:val="nil"/>
              <w:bottom w:val="single" w:sz="8" w:space="0" w:color="auto"/>
            </w:tcBorders>
            <w:vAlign w:val="bottom"/>
          </w:tcPr>
          <w:p w14:paraId="2ACA4092" w14:textId="77777777" w:rsidR="00226748" w:rsidRPr="00297E92" w:rsidRDefault="00226748" w:rsidP="00226748">
            <w:pPr>
              <w:ind w:left="-57"/>
              <w:jc w:val="right"/>
              <w:rPr>
                <w:i/>
                <w:iCs/>
                <w:snapToGrid w:val="0"/>
                <w:sz w:val="15"/>
                <w:lang w:eastAsia="sk-SK"/>
              </w:rPr>
            </w:pPr>
            <w:r w:rsidRPr="00297E92">
              <w:rPr>
                <w:i/>
                <w:sz w:val="15"/>
              </w:rPr>
              <w:t>-</w:t>
            </w:r>
          </w:p>
        </w:tc>
        <w:tc>
          <w:tcPr>
            <w:tcW w:w="385" w:type="pct"/>
            <w:tcBorders>
              <w:top w:val="nil"/>
              <w:bottom w:val="single" w:sz="8" w:space="0" w:color="auto"/>
            </w:tcBorders>
            <w:vAlign w:val="bottom"/>
          </w:tcPr>
          <w:p w14:paraId="2C1BEF1E" w14:textId="77777777" w:rsidR="00226748" w:rsidRPr="00297E92" w:rsidRDefault="00226748" w:rsidP="00226748">
            <w:pPr>
              <w:ind w:left="-57"/>
              <w:jc w:val="right"/>
              <w:rPr>
                <w:i/>
                <w:iCs/>
                <w:snapToGrid w:val="0"/>
                <w:sz w:val="15"/>
                <w:lang w:eastAsia="sk-SK"/>
              </w:rPr>
            </w:pPr>
            <w:r w:rsidRPr="00297E92">
              <w:rPr>
                <w:i/>
                <w:sz w:val="15"/>
              </w:rPr>
              <w:t>-</w:t>
            </w:r>
          </w:p>
        </w:tc>
        <w:tc>
          <w:tcPr>
            <w:tcW w:w="385" w:type="pct"/>
            <w:tcBorders>
              <w:top w:val="nil"/>
              <w:bottom w:val="single" w:sz="8" w:space="0" w:color="auto"/>
            </w:tcBorders>
            <w:vAlign w:val="bottom"/>
          </w:tcPr>
          <w:p w14:paraId="46B10FB7" w14:textId="77777777" w:rsidR="00226748" w:rsidRPr="00297E92" w:rsidRDefault="00226748" w:rsidP="00226748">
            <w:pPr>
              <w:ind w:left="-57"/>
              <w:jc w:val="right"/>
              <w:rPr>
                <w:i/>
                <w:sz w:val="15"/>
              </w:rPr>
            </w:pPr>
            <w:r w:rsidRPr="00297E92">
              <w:rPr>
                <w:i/>
                <w:sz w:val="15"/>
              </w:rPr>
              <w:t>-</w:t>
            </w:r>
          </w:p>
        </w:tc>
        <w:tc>
          <w:tcPr>
            <w:tcW w:w="385" w:type="pct"/>
            <w:tcBorders>
              <w:top w:val="nil"/>
              <w:bottom w:val="single" w:sz="8" w:space="0" w:color="auto"/>
            </w:tcBorders>
            <w:vAlign w:val="bottom"/>
          </w:tcPr>
          <w:p w14:paraId="11B4B3B4" w14:textId="77777777" w:rsidR="00226748" w:rsidRPr="00297E92" w:rsidRDefault="00226748" w:rsidP="00226748">
            <w:pPr>
              <w:ind w:left="-57"/>
              <w:jc w:val="right"/>
              <w:rPr>
                <w:i/>
                <w:sz w:val="15"/>
              </w:rPr>
            </w:pPr>
            <w:r w:rsidRPr="00297E92">
              <w:rPr>
                <w:i/>
                <w:sz w:val="15"/>
              </w:rPr>
              <w:t>-</w:t>
            </w:r>
          </w:p>
        </w:tc>
        <w:tc>
          <w:tcPr>
            <w:tcW w:w="385" w:type="pct"/>
            <w:tcBorders>
              <w:top w:val="nil"/>
              <w:bottom w:val="single" w:sz="8" w:space="0" w:color="auto"/>
            </w:tcBorders>
            <w:vAlign w:val="bottom"/>
          </w:tcPr>
          <w:p w14:paraId="5C5EBA29" w14:textId="77777777" w:rsidR="00226748" w:rsidRPr="00297E92" w:rsidRDefault="00226748" w:rsidP="00226748">
            <w:pPr>
              <w:ind w:left="-57"/>
              <w:jc w:val="right"/>
              <w:rPr>
                <w:i/>
                <w:sz w:val="15"/>
              </w:rPr>
            </w:pPr>
            <w:r w:rsidRPr="00297E92">
              <w:rPr>
                <w:i/>
                <w:sz w:val="15"/>
              </w:rPr>
              <w:t>-</w:t>
            </w:r>
          </w:p>
        </w:tc>
        <w:tc>
          <w:tcPr>
            <w:tcW w:w="385" w:type="pct"/>
            <w:tcBorders>
              <w:top w:val="nil"/>
              <w:bottom w:val="single" w:sz="8" w:space="0" w:color="auto"/>
            </w:tcBorders>
            <w:vAlign w:val="bottom"/>
          </w:tcPr>
          <w:p w14:paraId="39189275" w14:textId="77777777" w:rsidR="00226748" w:rsidRPr="00297E92" w:rsidRDefault="00226748" w:rsidP="00226748">
            <w:pPr>
              <w:ind w:left="-57"/>
              <w:jc w:val="right"/>
              <w:rPr>
                <w:i/>
                <w:sz w:val="15"/>
              </w:rPr>
            </w:pPr>
            <w:r w:rsidRPr="00297E92">
              <w:rPr>
                <w:i/>
                <w:sz w:val="15"/>
              </w:rPr>
              <w:t>-</w:t>
            </w:r>
          </w:p>
        </w:tc>
        <w:tc>
          <w:tcPr>
            <w:tcW w:w="385" w:type="pct"/>
            <w:tcBorders>
              <w:top w:val="nil"/>
              <w:bottom w:val="single" w:sz="8" w:space="0" w:color="auto"/>
            </w:tcBorders>
            <w:vAlign w:val="bottom"/>
          </w:tcPr>
          <w:p w14:paraId="7EB76AFE" w14:textId="77777777" w:rsidR="00226748" w:rsidRPr="00297E92" w:rsidRDefault="00226748" w:rsidP="00226748">
            <w:pPr>
              <w:ind w:left="-57"/>
              <w:jc w:val="right"/>
              <w:rPr>
                <w:i/>
                <w:sz w:val="15"/>
              </w:rPr>
            </w:pPr>
            <w:r w:rsidRPr="00297E92">
              <w:rPr>
                <w:i/>
                <w:sz w:val="15"/>
              </w:rPr>
              <w:t>-</w:t>
            </w:r>
          </w:p>
        </w:tc>
        <w:tc>
          <w:tcPr>
            <w:tcW w:w="385" w:type="pct"/>
            <w:tcBorders>
              <w:top w:val="nil"/>
              <w:bottom w:val="single" w:sz="8" w:space="0" w:color="auto"/>
            </w:tcBorders>
            <w:vAlign w:val="bottom"/>
          </w:tcPr>
          <w:p w14:paraId="5D907FF8" w14:textId="77777777" w:rsidR="00226748" w:rsidRPr="00297E92" w:rsidRDefault="00226748" w:rsidP="00226748">
            <w:pPr>
              <w:ind w:left="-57"/>
              <w:jc w:val="right"/>
              <w:rPr>
                <w:i/>
                <w:snapToGrid w:val="0"/>
                <w:sz w:val="15"/>
                <w:lang w:eastAsia="sk-SK"/>
              </w:rPr>
            </w:pPr>
            <w:r w:rsidRPr="00297E92">
              <w:rPr>
                <w:i/>
                <w:sz w:val="15"/>
              </w:rPr>
              <w:t>-</w:t>
            </w:r>
          </w:p>
        </w:tc>
        <w:tc>
          <w:tcPr>
            <w:tcW w:w="385" w:type="pct"/>
            <w:tcBorders>
              <w:top w:val="nil"/>
              <w:bottom w:val="single" w:sz="8" w:space="0" w:color="auto"/>
            </w:tcBorders>
            <w:vAlign w:val="bottom"/>
          </w:tcPr>
          <w:p w14:paraId="0B8A23F0" w14:textId="77777777" w:rsidR="00226748" w:rsidRPr="00297E92" w:rsidRDefault="00226748" w:rsidP="00226748">
            <w:pPr>
              <w:ind w:left="-57"/>
              <w:jc w:val="right"/>
              <w:rPr>
                <w:i/>
                <w:iCs/>
                <w:snapToGrid w:val="0"/>
                <w:sz w:val="15"/>
                <w:lang w:eastAsia="sk-SK"/>
              </w:rPr>
            </w:pPr>
            <w:r w:rsidRPr="00297E92">
              <w:rPr>
                <w:i/>
                <w:sz w:val="15"/>
              </w:rPr>
              <w:t>-</w:t>
            </w:r>
          </w:p>
        </w:tc>
        <w:tc>
          <w:tcPr>
            <w:tcW w:w="385" w:type="pct"/>
            <w:tcBorders>
              <w:top w:val="nil"/>
              <w:bottom w:val="single" w:sz="8" w:space="0" w:color="auto"/>
            </w:tcBorders>
            <w:vAlign w:val="bottom"/>
          </w:tcPr>
          <w:p w14:paraId="4D9175AB" w14:textId="77777777" w:rsidR="00226748" w:rsidRPr="00297E92" w:rsidRDefault="00226748" w:rsidP="00226748">
            <w:pPr>
              <w:ind w:left="-57"/>
              <w:jc w:val="right"/>
              <w:rPr>
                <w:i/>
                <w:iCs/>
                <w:snapToGrid w:val="0"/>
                <w:sz w:val="15"/>
                <w:lang w:eastAsia="sk-SK"/>
              </w:rPr>
            </w:pPr>
            <w:r w:rsidRPr="00297E92">
              <w:rPr>
                <w:i/>
                <w:sz w:val="15"/>
              </w:rPr>
              <w:t>-</w:t>
            </w:r>
          </w:p>
        </w:tc>
      </w:tr>
    </w:tbl>
    <w:p w14:paraId="455B2E28" w14:textId="77777777" w:rsidR="00C77AD0" w:rsidRPr="00297E92" w:rsidRDefault="00C77AD0" w:rsidP="006751BA"/>
    <w:p w14:paraId="56069A0F" w14:textId="77777777" w:rsidR="004D188A" w:rsidRPr="00297E92" w:rsidRDefault="004D188A" w:rsidP="006751BA">
      <w:pPr>
        <w:rPr>
          <w:highlight w:val="yellow"/>
        </w:rPr>
      </w:pPr>
    </w:p>
    <w:p w14:paraId="56511002" w14:textId="77777777" w:rsidR="004D188A" w:rsidRPr="00297E92" w:rsidRDefault="004D188A" w:rsidP="006751BA">
      <w:pPr>
        <w:rPr>
          <w:highlight w:val="yellow"/>
        </w:rPr>
      </w:pPr>
    </w:p>
    <w:p w14:paraId="7EDFFF67" w14:textId="77777777" w:rsidR="00D426BA" w:rsidRPr="00297E92" w:rsidRDefault="00D426BA" w:rsidP="00D426BA">
      <w:pPr>
        <w:rPr>
          <w:highlight w:val="yellow"/>
        </w:rPr>
      </w:pPr>
    </w:p>
    <w:p w14:paraId="72561B16" w14:textId="77777777" w:rsidR="004D188A" w:rsidRPr="00297E92" w:rsidRDefault="004D188A" w:rsidP="00F01D36">
      <w:pPr>
        <w:pStyle w:val="Nadpis1"/>
        <w:numPr>
          <w:ilvl w:val="0"/>
          <w:numId w:val="2"/>
        </w:numPr>
        <w:rPr>
          <w:highlight w:val="yellow"/>
        </w:rPr>
        <w:sectPr w:rsidR="004D188A" w:rsidRPr="00297E92" w:rsidSect="0027501C">
          <w:pgSz w:w="16838" w:h="11906" w:orient="landscape"/>
          <w:pgMar w:top="1418" w:right="1418" w:bottom="992" w:left="1418" w:header="851" w:footer="680" w:gutter="0"/>
          <w:cols w:space="708"/>
          <w:docGrid w:linePitch="360"/>
        </w:sectPr>
      </w:pPr>
    </w:p>
    <w:p w14:paraId="6C5A00D1" w14:textId="77777777" w:rsidR="00460DD7" w:rsidRPr="00297E92" w:rsidRDefault="00460DD7" w:rsidP="008B1D2E">
      <w:pPr>
        <w:pStyle w:val="Nadpis1"/>
      </w:pPr>
      <w:r w:rsidRPr="00297E92">
        <w:lastRenderedPageBreak/>
        <w:t>SKUTOČNOSTI, KTORÉ NASTALI PO DNI, KU KTORÉMU SA ZOSTAVUJE ÚČTOVNÁ ZÁVIERKA, A DO DŇA ZOSTAVENIA ÚČTOVNEJ ZÁVIERKY</w:t>
      </w:r>
      <w:r w:rsidRPr="00297E92" w:rsidDel="00D426BA">
        <w:t xml:space="preserve"> </w:t>
      </w:r>
    </w:p>
    <w:p w14:paraId="53DE4C6F" w14:textId="77777777" w:rsidR="00460DD7" w:rsidRPr="00297E92" w:rsidRDefault="00460DD7" w:rsidP="00460DD7">
      <w:pPr>
        <w:rPr>
          <w:snapToGrid w:val="0"/>
          <w:lang w:eastAsia="sk-SK"/>
        </w:rPr>
      </w:pPr>
    </w:p>
    <w:p w14:paraId="12271791" w14:textId="1801A8B1" w:rsidR="006751BA" w:rsidRPr="00297E92" w:rsidRDefault="003A02FF" w:rsidP="00D426BA">
      <w:pPr>
        <w:rPr>
          <w:highlight w:val="lightGray"/>
        </w:rPr>
      </w:pPr>
      <w:r w:rsidRPr="00297E92">
        <w:rPr>
          <w:snapToGrid w:val="0"/>
          <w:lang w:eastAsia="sk-SK"/>
        </w:rPr>
        <w:t>Po 31. decembri 201</w:t>
      </w:r>
      <w:r w:rsidR="00226748">
        <w:rPr>
          <w:snapToGrid w:val="0"/>
          <w:lang w:eastAsia="sk-SK"/>
        </w:rPr>
        <w:t>6</w:t>
      </w:r>
      <w:r w:rsidRPr="00297E92">
        <w:rPr>
          <w:snapToGrid w:val="0"/>
          <w:lang w:eastAsia="sk-SK"/>
        </w:rPr>
        <w:t xml:space="preserve"> a do dňa zostavenia účtovnej závierky nenastali žiadne také udalosti, ktoré by významným spôsobom ovplyvnili aktíva a pasíva spoločnosti, okrem tých, ktoré sú uvedené vyššie a ktoré sú výsledkom bežnej činnosti.</w:t>
      </w:r>
    </w:p>
    <w:p w14:paraId="69A5A7A8" w14:textId="75F03000" w:rsidR="00297E92" w:rsidRDefault="00070332" w:rsidP="00D426BA">
      <w:r w:rsidRPr="00070332">
        <w:t>Dňa 29. mája 2017 dcérska spoločnosť Masokombinát Plzeň s.r.o. zverejnila rozhodnutie o ukončení výroby vo výrobnom závode v Plzni a jeho uzavretí, a presune vybraných produktov do výrobných závodov spoločnosti MECOM GROUP s.r.o. k 31. augustu 2017. Spoločnosť Masokombinát Plzeň s.r.o. naďalej pokračuje vo svojich aktivitách a bude realizovať predaj výrobkov vyrobených a nakúpených od spoločnosti MECOM GROUP s.r.o.</w:t>
      </w:r>
    </w:p>
    <w:p w14:paraId="1A6E5AED" w14:textId="77777777" w:rsidR="00070332" w:rsidRPr="00297E92" w:rsidRDefault="00070332" w:rsidP="00D426BA">
      <w:pPr>
        <w:rPr>
          <w:highlight w:val="yellow"/>
        </w:rPr>
      </w:pPr>
    </w:p>
    <w:p w14:paraId="5A8038B9" w14:textId="77777777" w:rsidR="001E2635" w:rsidRPr="00297E92" w:rsidRDefault="001E2635" w:rsidP="00085E9C">
      <w:pPr>
        <w:pStyle w:val="Nadpis1"/>
      </w:pPr>
      <w:r w:rsidRPr="00297E92">
        <w:t>PREHĽAD ZMIEN VLASTNÉHO IMANIA</w:t>
      </w:r>
    </w:p>
    <w:p w14:paraId="040D02CE" w14:textId="77777777" w:rsidR="00AF424A" w:rsidRPr="00297E92" w:rsidRDefault="00AF424A" w:rsidP="00AF424A">
      <w:pPr>
        <w:rPr>
          <w:snapToGrid w:val="0"/>
          <w:color w:val="000000"/>
          <w:lang w:eastAsia="sk-SK"/>
        </w:rPr>
      </w:pPr>
    </w:p>
    <w:p w14:paraId="02313F81" w14:textId="44F3659D" w:rsidR="00C77AD0" w:rsidRPr="00297E92" w:rsidRDefault="00C77AD0" w:rsidP="00C77AD0">
      <w:pPr>
        <w:rPr>
          <w:snapToGrid w:val="0"/>
          <w:color w:val="000000"/>
          <w:u w:val="single"/>
          <w:lang w:eastAsia="sk-SK"/>
        </w:rPr>
      </w:pPr>
      <w:r w:rsidRPr="00297E92">
        <w:rPr>
          <w:snapToGrid w:val="0"/>
          <w:color w:val="000000"/>
          <w:u w:val="single"/>
          <w:lang w:eastAsia="sk-SK"/>
        </w:rPr>
        <w:t>31. december 201</w:t>
      </w:r>
      <w:r w:rsidR="00226748">
        <w:rPr>
          <w:snapToGrid w:val="0"/>
          <w:color w:val="000000"/>
          <w:u w:val="single"/>
          <w:lang w:eastAsia="sk-SK"/>
        </w:rPr>
        <w:t>6</w:t>
      </w:r>
    </w:p>
    <w:p w14:paraId="365DE0DA" w14:textId="77777777" w:rsidR="00C77AD0" w:rsidRPr="00297E92" w:rsidRDefault="00C77AD0" w:rsidP="00C77AD0">
      <w:pPr>
        <w:rPr>
          <w:snapToGrid w:val="0"/>
          <w:color w:val="000000"/>
          <w:lang w:eastAsia="sk-SK"/>
        </w:rPr>
      </w:pPr>
    </w:p>
    <w:tbl>
      <w:tblPr>
        <w:tblW w:w="5176" w:type="pct"/>
        <w:tblInd w:w="108" w:type="dxa"/>
        <w:tblBorders>
          <w:top w:val="single" w:sz="8" w:space="0" w:color="auto"/>
          <w:bottom w:val="single" w:sz="8" w:space="0" w:color="auto"/>
        </w:tblBorders>
        <w:tblLayout w:type="fixed"/>
        <w:tblLook w:val="0000" w:firstRow="0" w:lastRow="0" w:firstColumn="0" w:lastColumn="0" w:noHBand="0" w:noVBand="0"/>
      </w:tblPr>
      <w:tblGrid>
        <w:gridCol w:w="2870"/>
        <w:gridCol w:w="1422"/>
        <w:gridCol w:w="1207"/>
        <w:gridCol w:w="1100"/>
        <w:gridCol w:w="1237"/>
        <w:gridCol w:w="1553"/>
      </w:tblGrid>
      <w:tr w:rsidR="000F6350" w:rsidRPr="00297E92" w14:paraId="2BD3FF96" w14:textId="77777777" w:rsidTr="00F423C0">
        <w:tc>
          <w:tcPr>
            <w:tcW w:w="1528" w:type="pct"/>
            <w:tcBorders>
              <w:top w:val="single" w:sz="8" w:space="0" w:color="auto"/>
              <w:bottom w:val="nil"/>
            </w:tcBorders>
            <w:vAlign w:val="center"/>
          </w:tcPr>
          <w:p w14:paraId="4A87CC63" w14:textId="77777777" w:rsidR="00C77AD0" w:rsidRPr="00297E92" w:rsidRDefault="00C77AD0" w:rsidP="00C77AD0">
            <w:pPr>
              <w:jc w:val="left"/>
              <w:rPr>
                <w:b/>
                <w:i/>
                <w:sz w:val="15"/>
                <w:szCs w:val="15"/>
              </w:rPr>
            </w:pPr>
            <w:r w:rsidRPr="00297E92">
              <w:rPr>
                <w:b/>
                <w:i/>
                <w:sz w:val="15"/>
                <w:szCs w:val="15"/>
              </w:rPr>
              <w:t>Položka</w:t>
            </w:r>
          </w:p>
        </w:tc>
        <w:tc>
          <w:tcPr>
            <w:tcW w:w="757" w:type="pct"/>
            <w:tcBorders>
              <w:top w:val="single" w:sz="8" w:space="0" w:color="auto"/>
              <w:bottom w:val="nil"/>
            </w:tcBorders>
            <w:vAlign w:val="center"/>
          </w:tcPr>
          <w:p w14:paraId="56B8BD7E" w14:textId="488E10C0" w:rsidR="00C77AD0" w:rsidRPr="00297E92" w:rsidRDefault="00C77AD0">
            <w:pPr>
              <w:ind w:left="-57" w:right="-57"/>
              <w:jc w:val="center"/>
              <w:rPr>
                <w:b/>
                <w:i/>
                <w:sz w:val="15"/>
                <w:szCs w:val="15"/>
              </w:rPr>
            </w:pPr>
            <w:r w:rsidRPr="00297E92">
              <w:rPr>
                <w:b/>
                <w:i/>
                <w:sz w:val="15"/>
                <w:szCs w:val="15"/>
              </w:rPr>
              <w:t xml:space="preserve">Stav </w:t>
            </w:r>
            <w:r w:rsidRPr="00297E92">
              <w:rPr>
                <w:b/>
                <w:i/>
                <w:sz w:val="15"/>
                <w:szCs w:val="15"/>
              </w:rPr>
              <w:br/>
              <w:t>k 1. 1. 201</w:t>
            </w:r>
            <w:r w:rsidR="00226748">
              <w:rPr>
                <w:b/>
                <w:i/>
                <w:sz w:val="15"/>
                <w:szCs w:val="15"/>
              </w:rPr>
              <w:t>6</w:t>
            </w:r>
          </w:p>
        </w:tc>
        <w:tc>
          <w:tcPr>
            <w:tcW w:w="643" w:type="pct"/>
            <w:tcBorders>
              <w:top w:val="single" w:sz="8" w:space="0" w:color="auto"/>
              <w:bottom w:val="nil"/>
            </w:tcBorders>
            <w:vAlign w:val="center"/>
          </w:tcPr>
          <w:p w14:paraId="084A6836" w14:textId="77777777" w:rsidR="00C77AD0" w:rsidRPr="00297E92" w:rsidRDefault="00C77AD0" w:rsidP="00C77AD0">
            <w:pPr>
              <w:ind w:left="-57" w:right="-57"/>
              <w:jc w:val="center"/>
              <w:rPr>
                <w:b/>
                <w:i/>
                <w:sz w:val="15"/>
                <w:szCs w:val="15"/>
              </w:rPr>
            </w:pPr>
            <w:r w:rsidRPr="00297E92">
              <w:rPr>
                <w:b/>
                <w:i/>
                <w:sz w:val="15"/>
                <w:szCs w:val="15"/>
              </w:rPr>
              <w:t>Prírastky</w:t>
            </w:r>
          </w:p>
        </w:tc>
        <w:tc>
          <w:tcPr>
            <w:tcW w:w="586" w:type="pct"/>
            <w:tcBorders>
              <w:top w:val="single" w:sz="8" w:space="0" w:color="auto"/>
              <w:bottom w:val="nil"/>
            </w:tcBorders>
            <w:vAlign w:val="center"/>
          </w:tcPr>
          <w:p w14:paraId="298CA680" w14:textId="77777777" w:rsidR="00C77AD0" w:rsidRPr="00297E92" w:rsidRDefault="00C77AD0" w:rsidP="00C77AD0">
            <w:pPr>
              <w:ind w:left="-57" w:right="-57"/>
              <w:jc w:val="center"/>
              <w:rPr>
                <w:b/>
                <w:i/>
                <w:sz w:val="15"/>
                <w:szCs w:val="15"/>
              </w:rPr>
            </w:pPr>
            <w:r w:rsidRPr="00297E92">
              <w:rPr>
                <w:b/>
                <w:i/>
                <w:sz w:val="15"/>
                <w:szCs w:val="15"/>
              </w:rPr>
              <w:t>Úbytky</w:t>
            </w:r>
          </w:p>
        </w:tc>
        <w:tc>
          <w:tcPr>
            <w:tcW w:w="659" w:type="pct"/>
            <w:tcBorders>
              <w:top w:val="single" w:sz="8" w:space="0" w:color="auto"/>
              <w:bottom w:val="nil"/>
            </w:tcBorders>
            <w:vAlign w:val="center"/>
          </w:tcPr>
          <w:p w14:paraId="13DC4FE6" w14:textId="77777777" w:rsidR="00C77AD0" w:rsidRPr="00297E92" w:rsidRDefault="00C77AD0" w:rsidP="00C77AD0">
            <w:pPr>
              <w:ind w:left="-57" w:right="-57"/>
              <w:jc w:val="center"/>
              <w:rPr>
                <w:b/>
                <w:i/>
                <w:sz w:val="15"/>
                <w:szCs w:val="15"/>
              </w:rPr>
            </w:pPr>
            <w:r w:rsidRPr="00297E92">
              <w:rPr>
                <w:b/>
                <w:i/>
                <w:sz w:val="15"/>
                <w:szCs w:val="15"/>
              </w:rPr>
              <w:t>Presuny</w:t>
            </w:r>
          </w:p>
        </w:tc>
        <w:tc>
          <w:tcPr>
            <w:tcW w:w="827" w:type="pct"/>
            <w:tcBorders>
              <w:top w:val="single" w:sz="8" w:space="0" w:color="auto"/>
              <w:bottom w:val="nil"/>
            </w:tcBorders>
            <w:vAlign w:val="center"/>
          </w:tcPr>
          <w:p w14:paraId="05F1E467" w14:textId="0D2571FD" w:rsidR="00C77AD0" w:rsidRPr="00297E92" w:rsidRDefault="00C77AD0">
            <w:pPr>
              <w:ind w:left="-113" w:right="-113"/>
              <w:jc w:val="center"/>
              <w:rPr>
                <w:b/>
                <w:i/>
                <w:sz w:val="15"/>
                <w:szCs w:val="15"/>
              </w:rPr>
            </w:pPr>
            <w:r w:rsidRPr="00297E92">
              <w:rPr>
                <w:b/>
                <w:i/>
                <w:sz w:val="15"/>
                <w:szCs w:val="15"/>
              </w:rPr>
              <w:t xml:space="preserve">Stav </w:t>
            </w:r>
            <w:r w:rsidRPr="00297E92">
              <w:rPr>
                <w:b/>
                <w:i/>
                <w:sz w:val="15"/>
                <w:szCs w:val="15"/>
              </w:rPr>
              <w:br/>
              <w:t>k 31. 12. 201</w:t>
            </w:r>
            <w:r w:rsidR="00226748">
              <w:rPr>
                <w:b/>
                <w:i/>
                <w:sz w:val="15"/>
                <w:szCs w:val="15"/>
              </w:rPr>
              <w:t>6</w:t>
            </w:r>
          </w:p>
        </w:tc>
      </w:tr>
      <w:tr w:rsidR="00226748" w:rsidRPr="00297E92" w14:paraId="04C22B84" w14:textId="77777777" w:rsidTr="00F423C0">
        <w:tc>
          <w:tcPr>
            <w:tcW w:w="1528" w:type="pct"/>
            <w:tcBorders>
              <w:top w:val="single" w:sz="4" w:space="0" w:color="auto"/>
            </w:tcBorders>
          </w:tcPr>
          <w:p w14:paraId="7F00F1DC" w14:textId="77777777" w:rsidR="00226748" w:rsidRPr="00297E92" w:rsidRDefault="00226748" w:rsidP="00226748">
            <w:pPr>
              <w:ind w:left="176" w:right="-57" w:hanging="176"/>
              <w:jc w:val="left"/>
              <w:rPr>
                <w:snapToGrid w:val="0"/>
                <w:sz w:val="15"/>
                <w:szCs w:val="15"/>
                <w:lang w:eastAsia="sk-SK"/>
              </w:rPr>
            </w:pPr>
            <w:r w:rsidRPr="00297E92">
              <w:rPr>
                <w:snapToGrid w:val="0"/>
                <w:sz w:val="15"/>
                <w:szCs w:val="15"/>
                <w:lang w:eastAsia="sk-SK"/>
              </w:rPr>
              <w:t>Základné imanie</w:t>
            </w:r>
          </w:p>
        </w:tc>
        <w:tc>
          <w:tcPr>
            <w:tcW w:w="757" w:type="pct"/>
            <w:tcBorders>
              <w:top w:val="single" w:sz="4" w:space="0" w:color="auto"/>
            </w:tcBorders>
            <w:vAlign w:val="bottom"/>
          </w:tcPr>
          <w:p w14:paraId="624B72FD" w14:textId="7092C163" w:rsidR="00226748" w:rsidRPr="00297E92" w:rsidRDefault="00226748" w:rsidP="00226748">
            <w:pPr>
              <w:jc w:val="right"/>
              <w:rPr>
                <w:bCs/>
                <w:snapToGrid w:val="0"/>
                <w:sz w:val="15"/>
                <w:szCs w:val="15"/>
                <w:lang w:eastAsia="sk-SK"/>
              </w:rPr>
            </w:pPr>
            <w:r w:rsidRPr="00297E92">
              <w:rPr>
                <w:bCs/>
                <w:snapToGrid w:val="0"/>
                <w:sz w:val="15"/>
                <w:szCs w:val="15"/>
                <w:lang w:eastAsia="sk-SK"/>
              </w:rPr>
              <w:t>106 366 422</w:t>
            </w:r>
          </w:p>
        </w:tc>
        <w:tc>
          <w:tcPr>
            <w:tcW w:w="643" w:type="pct"/>
            <w:tcBorders>
              <w:top w:val="single" w:sz="4" w:space="0" w:color="auto"/>
            </w:tcBorders>
            <w:vAlign w:val="bottom"/>
          </w:tcPr>
          <w:p w14:paraId="03874DAC" w14:textId="4911E1EF" w:rsidR="00226748" w:rsidRPr="00297E92" w:rsidRDefault="008812AB">
            <w:pPr>
              <w:jc w:val="right"/>
              <w:rPr>
                <w:snapToGrid w:val="0"/>
                <w:sz w:val="15"/>
                <w:szCs w:val="15"/>
                <w:lang w:eastAsia="sk-SK"/>
              </w:rPr>
            </w:pPr>
            <w:r>
              <w:rPr>
                <w:snapToGrid w:val="0"/>
                <w:sz w:val="15"/>
                <w:szCs w:val="15"/>
                <w:lang w:eastAsia="sk-SK"/>
              </w:rPr>
              <w:t>-</w:t>
            </w:r>
          </w:p>
        </w:tc>
        <w:tc>
          <w:tcPr>
            <w:tcW w:w="586" w:type="pct"/>
            <w:tcBorders>
              <w:top w:val="single" w:sz="4" w:space="0" w:color="auto"/>
            </w:tcBorders>
            <w:vAlign w:val="bottom"/>
          </w:tcPr>
          <w:p w14:paraId="78BB7953" w14:textId="4E15681D" w:rsidR="00226748" w:rsidRPr="00297E92" w:rsidRDefault="008812AB">
            <w:pPr>
              <w:jc w:val="right"/>
              <w:rPr>
                <w:snapToGrid w:val="0"/>
                <w:sz w:val="15"/>
                <w:szCs w:val="15"/>
                <w:lang w:eastAsia="sk-SK"/>
              </w:rPr>
            </w:pPr>
            <w:r>
              <w:rPr>
                <w:snapToGrid w:val="0"/>
                <w:sz w:val="15"/>
                <w:szCs w:val="15"/>
                <w:lang w:eastAsia="sk-SK"/>
              </w:rPr>
              <w:t>-</w:t>
            </w:r>
          </w:p>
        </w:tc>
        <w:tc>
          <w:tcPr>
            <w:tcW w:w="659" w:type="pct"/>
            <w:tcBorders>
              <w:top w:val="single" w:sz="4" w:space="0" w:color="auto"/>
            </w:tcBorders>
            <w:vAlign w:val="bottom"/>
          </w:tcPr>
          <w:p w14:paraId="4B2A6E0C" w14:textId="2647F5A8" w:rsidR="00226748" w:rsidRPr="00297E92" w:rsidRDefault="008812AB">
            <w:pPr>
              <w:jc w:val="right"/>
              <w:rPr>
                <w:snapToGrid w:val="0"/>
                <w:sz w:val="15"/>
                <w:szCs w:val="15"/>
                <w:lang w:eastAsia="sk-SK"/>
              </w:rPr>
            </w:pPr>
            <w:r>
              <w:rPr>
                <w:snapToGrid w:val="0"/>
                <w:sz w:val="15"/>
                <w:szCs w:val="15"/>
                <w:lang w:eastAsia="sk-SK"/>
              </w:rPr>
              <w:t>-</w:t>
            </w:r>
          </w:p>
        </w:tc>
        <w:tc>
          <w:tcPr>
            <w:tcW w:w="827" w:type="pct"/>
            <w:tcBorders>
              <w:top w:val="single" w:sz="4" w:space="0" w:color="auto"/>
            </w:tcBorders>
            <w:vAlign w:val="bottom"/>
          </w:tcPr>
          <w:p w14:paraId="35CC96CE" w14:textId="31A7EEB2" w:rsidR="00226748" w:rsidRPr="00297E92" w:rsidRDefault="008812AB">
            <w:pPr>
              <w:jc w:val="right"/>
              <w:rPr>
                <w:bCs/>
                <w:snapToGrid w:val="0"/>
                <w:sz w:val="15"/>
                <w:szCs w:val="15"/>
                <w:lang w:eastAsia="sk-SK"/>
              </w:rPr>
            </w:pPr>
            <w:r>
              <w:rPr>
                <w:bCs/>
                <w:snapToGrid w:val="0"/>
                <w:sz w:val="15"/>
                <w:szCs w:val="15"/>
                <w:lang w:eastAsia="sk-SK"/>
              </w:rPr>
              <w:t>106 366 422</w:t>
            </w:r>
          </w:p>
        </w:tc>
      </w:tr>
      <w:tr w:rsidR="00226748" w:rsidRPr="00297E92" w14:paraId="0B6AB743" w14:textId="77777777" w:rsidTr="00F423C0">
        <w:tc>
          <w:tcPr>
            <w:tcW w:w="1528" w:type="pct"/>
          </w:tcPr>
          <w:p w14:paraId="280C0FCA" w14:textId="77777777" w:rsidR="00226748" w:rsidRPr="00297E92" w:rsidRDefault="00226748" w:rsidP="00226748">
            <w:pPr>
              <w:ind w:left="176" w:right="-57" w:hanging="176"/>
              <w:jc w:val="left"/>
              <w:rPr>
                <w:snapToGrid w:val="0"/>
                <w:sz w:val="15"/>
                <w:szCs w:val="15"/>
                <w:lang w:eastAsia="sk-SK"/>
              </w:rPr>
            </w:pPr>
            <w:r w:rsidRPr="00297E92">
              <w:rPr>
                <w:snapToGrid w:val="0"/>
                <w:sz w:val="15"/>
                <w:szCs w:val="15"/>
                <w:lang w:eastAsia="sk-SK"/>
              </w:rPr>
              <w:t>Vlastné akcie a vlastné obchodné podiely</w:t>
            </w:r>
          </w:p>
        </w:tc>
        <w:tc>
          <w:tcPr>
            <w:tcW w:w="757" w:type="pct"/>
            <w:vAlign w:val="bottom"/>
          </w:tcPr>
          <w:p w14:paraId="71C691FF" w14:textId="127CF324" w:rsidR="00226748" w:rsidRPr="00297E92" w:rsidRDefault="00226748" w:rsidP="00226748">
            <w:pPr>
              <w:jc w:val="right"/>
              <w:rPr>
                <w:bCs/>
                <w:snapToGrid w:val="0"/>
                <w:sz w:val="15"/>
                <w:szCs w:val="15"/>
                <w:lang w:eastAsia="sk-SK"/>
              </w:rPr>
            </w:pPr>
            <w:r w:rsidRPr="00297E92">
              <w:rPr>
                <w:bCs/>
                <w:snapToGrid w:val="0"/>
                <w:sz w:val="15"/>
                <w:szCs w:val="15"/>
                <w:lang w:eastAsia="sk-SK"/>
              </w:rPr>
              <w:t>-</w:t>
            </w:r>
          </w:p>
        </w:tc>
        <w:tc>
          <w:tcPr>
            <w:tcW w:w="643" w:type="pct"/>
            <w:vAlign w:val="bottom"/>
          </w:tcPr>
          <w:p w14:paraId="69DBC6C4" w14:textId="5E8862B3" w:rsidR="00226748" w:rsidRPr="00297E92" w:rsidRDefault="008812AB">
            <w:pPr>
              <w:jc w:val="right"/>
              <w:rPr>
                <w:snapToGrid w:val="0"/>
                <w:sz w:val="15"/>
                <w:szCs w:val="15"/>
                <w:lang w:eastAsia="sk-SK"/>
              </w:rPr>
            </w:pPr>
            <w:r>
              <w:rPr>
                <w:snapToGrid w:val="0"/>
                <w:sz w:val="15"/>
                <w:szCs w:val="15"/>
                <w:lang w:eastAsia="sk-SK"/>
              </w:rPr>
              <w:t>-</w:t>
            </w:r>
          </w:p>
        </w:tc>
        <w:tc>
          <w:tcPr>
            <w:tcW w:w="586" w:type="pct"/>
            <w:vAlign w:val="bottom"/>
          </w:tcPr>
          <w:p w14:paraId="2F653308" w14:textId="313F56D4" w:rsidR="00226748" w:rsidRPr="00297E92" w:rsidRDefault="008812AB">
            <w:pPr>
              <w:jc w:val="right"/>
              <w:rPr>
                <w:snapToGrid w:val="0"/>
                <w:sz w:val="15"/>
                <w:szCs w:val="15"/>
                <w:lang w:eastAsia="sk-SK"/>
              </w:rPr>
            </w:pPr>
            <w:r>
              <w:rPr>
                <w:snapToGrid w:val="0"/>
                <w:sz w:val="15"/>
                <w:szCs w:val="15"/>
                <w:lang w:eastAsia="sk-SK"/>
              </w:rPr>
              <w:t>-</w:t>
            </w:r>
          </w:p>
        </w:tc>
        <w:tc>
          <w:tcPr>
            <w:tcW w:w="659" w:type="pct"/>
            <w:vAlign w:val="bottom"/>
          </w:tcPr>
          <w:p w14:paraId="58638DFA" w14:textId="65F2C8C6" w:rsidR="00226748" w:rsidRPr="00297E92" w:rsidRDefault="008812AB">
            <w:pPr>
              <w:jc w:val="right"/>
              <w:rPr>
                <w:snapToGrid w:val="0"/>
                <w:sz w:val="15"/>
                <w:szCs w:val="15"/>
                <w:lang w:eastAsia="sk-SK"/>
              </w:rPr>
            </w:pPr>
            <w:r>
              <w:rPr>
                <w:snapToGrid w:val="0"/>
                <w:sz w:val="15"/>
                <w:szCs w:val="15"/>
                <w:lang w:eastAsia="sk-SK"/>
              </w:rPr>
              <w:t>-</w:t>
            </w:r>
          </w:p>
        </w:tc>
        <w:tc>
          <w:tcPr>
            <w:tcW w:w="827" w:type="pct"/>
            <w:vAlign w:val="bottom"/>
          </w:tcPr>
          <w:p w14:paraId="7E4A8203" w14:textId="2E0D31E4" w:rsidR="00226748" w:rsidRPr="00297E92" w:rsidRDefault="008812AB">
            <w:pPr>
              <w:jc w:val="right"/>
              <w:rPr>
                <w:bCs/>
                <w:snapToGrid w:val="0"/>
                <w:sz w:val="15"/>
                <w:szCs w:val="15"/>
                <w:lang w:eastAsia="sk-SK"/>
              </w:rPr>
            </w:pPr>
            <w:r>
              <w:rPr>
                <w:bCs/>
                <w:snapToGrid w:val="0"/>
                <w:sz w:val="15"/>
                <w:szCs w:val="15"/>
                <w:lang w:eastAsia="sk-SK"/>
              </w:rPr>
              <w:t>-</w:t>
            </w:r>
          </w:p>
        </w:tc>
      </w:tr>
      <w:tr w:rsidR="00226748" w:rsidRPr="00297E92" w14:paraId="5CCF6054" w14:textId="77777777" w:rsidTr="00F423C0">
        <w:tc>
          <w:tcPr>
            <w:tcW w:w="1528" w:type="pct"/>
          </w:tcPr>
          <w:p w14:paraId="180536B8" w14:textId="77777777" w:rsidR="00226748" w:rsidRPr="00297E92" w:rsidRDefault="00226748" w:rsidP="00226748">
            <w:pPr>
              <w:ind w:left="176" w:right="-57" w:hanging="176"/>
              <w:jc w:val="left"/>
              <w:rPr>
                <w:snapToGrid w:val="0"/>
                <w:sz w:val="15"/>
                <w:szCs w:val="15"/>
                <w:lang w:eastAsia="sk-SK"/>
              </w:rPr>
            </w:pPr>
            <w:r w:rsidRPr="00297E92">
              <w:rPr>
                <w:snapToGrid w:val="0"/>
                <w:sz w:val="15"/>
                <w:szCs w:val="15"/>
                <w:lang w:eastAsia="sk-SK"/>
              </w:rPr>
              <w:t>Zmena základného imania</w:t>
            </w:r>
          </w:p>
        </w:tc>
        <w:tc>
          <w:tcPr>
            <w:tcW w:w="757" w:type="pct"/>
            <w:vAlign w:val="bottom"/>
          </w:tcPr>
          <w:p w14:paraId="1B10FF39" w14:textId="4B3FC920" w:rsidR="00226748" w:rsidRPr="00297E92" w:rsidRDefault="00226748" w:rsidP="00226748">
            <w:pPr>
              <w:jc w:val="right"/>
              <w:rPr>
                <w:bCs/>
                <w:snapToGrid w:val="0"/>
                <w:sz w:val="15"/>
                <w:szCs w:val="15"/>
                <w:lang w:eastAsia="sk-SK"/>
              </w:rPr>
            </w:pPr>
            <w:r w:rsidRPr="00297E92">
              <w:rPr>
                <w:bCs/>
                <w:snapToGrid w:val="0"/>
                <w:sz w:val="15"/>
                <w:szCs w:val="15"/>
                <w:lang w:eastAsia="sk-SK"/>
              </w:rPr>
              <w:t>-</w:t>
            </w:r>
          </w:p>
        </w:tc>
        <w:tc>
          <w:tcPr>
            <w:tcW w:w="643" w:type="pct"/>
            <w:vAlign w:val="bottom"/>
          </w:tcPr>
          <w:p w14:paraId="761BE108" w14:textId="6913AD89" w:rsidR="00226748" w:rsidRPr="00297E92" w:rsidRDefault="008812AB">
            <w:pPr>
              <w:jc w:val="right"/>
              <w:rPr>
                <w:snapToGrid w:val="0"/>
                <w:sz w:val="15"/>
                <w:szCs w:val="15"/>
                <w:lang w:eastAsia="sk-SK"/>
              </w:rPr>
            </w:pPr>
            <w:r>
              <w:rPr>
                <w:snapToGrid w:val="0"/>
                <w:sz w:val="15"/>
                <w:szCs w:val="15"/>
                <w:lang w:eastAsia="sk-SK"/>
              </w:rPr>
              <w:t>-</w:t>
            </w:r>
          </w:p>
        </w:tc>
        <w:tc>
          <w:tcPr>
            <w:tcW w:w="586" w:type="pct"/>
            <w:vAlign w:val="bottom"/>
          </w:tcPr>
          <w:p w14:paraId="2694DA02" w14:textId="32F5439A" w:rsidR="00226748" w:rsidRPr="00297E92" w:rsidRDefault="008812AB">
            <w:pPr>
              <w:jc w:val="right"/>
              <w:rPr>
                <w:snapToGrid w:val="0"/>
                <w:sz w:val="15"/>
                <w:szCs w:val="15"/>
                <w:lang w:eastAsia="sk-SK"/>
              </w:rPr>
            </w:pPr>
            <w:r>
              <w:rPr>
                <w:snapToGrid w:val="0"/>
                <w:sz w:val="15"/>
                <w:szCs w:val="15"/>
                <w:lang w:eastAsia="sk-SK"/>
              </w:rPr>
              <w:t>-</w:t>
            </w:r>
          </w:p>
        </w:tc>
        <w:tc>
          <w:tcPr>
            <w:tcW w:w="659" w:type="pct"/>
            <w:vAlign w:val="bottom"/>
          </w:tcPr>
          <w:p w14:paraId="377C39FF" w14:textId="062F34D4" w:rsidR="00226748" w:rsidRPr="00297E92" w:rsidRDefault="008812AB">
            <w:pPr>
              <w:jc w:val="right"/>
              <w:rPr>
                <w:snapToGrid w:val="0"/>
                <w:sz w:val="15"/>
                <w:szCs w:val="15"/>
                <w:lang w:eastAsia="sk-SK"/>
              </w:rPr>
            </w:pPr>
            <w:r>
              <w:rPr>
                <w:snapToGrid w:val="0"/>
                <w:sz w:val="15"/>
                <w:szCs w:val="15"/>
                <w:lang w:eastAsia="sk-SK"/>
              </w:rPr>
              <w:t>-</w:t>
            </w:r>
          </w:p>
        </w:tc>
        <w:tc>
          <w:tcPr>
            <w:tcW w:w="827" w:type="pct"/>
            <w:vAlign w:val="bottom"/>
          </w:tcPr>
          <w:p w14:paraId="33C9B91D" w14:textId="5C0A603D" w:rsidR="00226748" w:rsidRPr="00297E92" w:rsidRDefault="008812AB">
            <w:pPr>
              <w:jc w:val="right"/>
              <w:rPr>
                <w:bCs/>
                <w:snapToGrid w:val="0"/>
                <w:sz w:val="15"/>
                <w:szCs w:val="15"/>
                <w:lang w:eastAsia="sk-SK"/>
              </w:rPr>
            </w:pPr>
            <w:r>
              <w:rPr>
                <w:bCs/>
                <w:snapToGrid w:val="0"/>
                <w:sz w:val="15"/>
                <w:szCs w:val="15"/>
                <w:lang w:eastAsia="sk-SK"/>
              </w:rPr>
              <w:t>-</w:t>
            </w:r>
          </w:p>
        </w:tc>
      </w:tr>
      <w:tr w:rsidR="00226748" w:rsidRPr="00297E92" w14:paraId="7818C982" w14:textId="77777777" w:rsidTr="00F423C0">
        <w:tc>
          <w:tcPr>
            <w:tcW w:w="1528" w:type="pct"/>
          </w:tcPr>
          <w:p w14:paraId="1AAF6BB5" w14:textId="77777777" w:rsidR="00226748" w:rsidRPr="00297E92" w:rsidRDefault="00226748" w:rsidP="00226748">
            <w:pPr>
              <w:ind w:left="176" w:right="-57" w:hanging="176"/>
              <w:jc w:val="left"/>
              <w:rPr>
                <w:snapToGrid w:val="0"/>
                <w:sz w:val="15"/>
                <w:szCs w:val="15"/>
                <w:lang w:eastAsia="sk-SK"/>
              </w:rPr>
            </w:pPr>
            <w:r w:rsidRPr="00297E92">
              <w:rPr>
                <w:snapToGrid w:val="0"/>
                <w:sz w:val="15"/>
                <w:szCs w:val="15"/>
                <w:lang w:eastAsia="sk-SK"/>
              </w:rPr>
              <w:t>Pohľadávky za upísané vlastné imanie</w:t>
            </w:r>
          </w:p>
        </w:tc>
        <w:tc>
          <w:tcPr>
            <w:tcW w:w="757" w:type="pct"/>
            <w:vAlign w:val="bottom"/>
          </w:tcPr>
          <w:p w14:paraId="56C3B587" w14:textId="151AD8FB" w:rsidR="00226748" w:rsidRPr="00297E92" w:rsidRDefault="00226748" w:rsidP="00226748">
            <w:pPr>
              <w:jc w:val="right"/>
              <w:rPr>
                <w:bCs/>
                <w:snapToGrid w:val="0"/>
                <w:sz w:val="15"/>
                <w:szCs w:val="15"/>
                <w:lang w:eastAsia="sk-SK"/>
              </w:rPr>
            </w:pPr>
            <w:r w:rsidRPr="00297E92">
              <w:rPr>
                <w:bCs/>
                <w:snapToGrid w:val="0"/>
                <w:sz w:val="15"/>
                <w:szCs w:val="15"/>
                <w:lang w:eastAsia="sk-SK"/>
              </w:rPr>
              <w:t>-</w:t>
            </w:r>
          </w:p>
        </w:tc>
        <w:tc>
          <w:tcPr>
            <w:tcW w:w="643" w:type="pct"/>
            <w:vAlign w:val="bottom"/>
          </w:tcPr>
          <w:p w14:paraId="2D17CD6B" w14:textId="4202E056" w:rsidR="00226748" w:rsidRPr="00297E92" w:rsidRDefault="008812AB">
            <w:pPr>
              <w:jc w:val="right"/>
              <w:rPr>
                <w:snapToGrid w:val="0"/>
                <w:sz w:val="15"/>
                <w:szCs w:val="15"/>
                <w:lang w:eastAsia="sk-SK"/>
              </w:rPr>
            </w:pPr>
            <w:r>
              <w:rPr>
                <w:snapToGrid w:val="0"/>
                <w:sz w:val="15"/>
                <w:szCs w:val="15"/>
                <w:lang w:eastAsia="sk-SK"/>
              </w:rPr>
              <w:t>-</w:t>
            </w:r>
          </w:p>
        </w:tc>
        <w:tc>
          <w:tcPr>
            <w:tcW w:w="586" w:type="pct"/>
            <w:vAlign w:val="bottom"/>
          </w:tcPr>
          <w:p w14:paraId="05303F64" w14:textId="03652434" w:rsidR="00226748" w:rsidRPr="00297E92" w:rsidRDefault="008812AB">
            <w:pPr>
              <w:jc w:val="right"/>
              <w:rPr>
                <w:snapToGrid w:val="0"/>
                <w:sz w:val="15"/>
                <w:szCs w:val="15"/>
                <w:lang w:eastAsia="sk-SK"/>
              </w:rPr>
            </w:pPr>
            <w:r>
              <w:rPr>
                <w:snapToGrid w:val="0"/>
                <w:sz w:val="15"/>
                <w:szCs w:val="15"/>
                <w:lang w:eastAsia="sk-SK"/>
              </w:rPr>
              <w:t>-</w:t>
            </w:r>
          </w:p>
        </w:tc>
        <w:tc>
          <w:tcPr>
            <w:tcW w:w="659" w:type="pct"/>
            <w:vAlign w:val="bottom"/>
          </w:tcPr>
          <w:p w14:paraId="26FC97AD" w14:textId="5A2A9403" w:rsidR="00226748" w:rsidRPr="00297E92" w:rsidRDefault="008812AB">
            <w:pPr>
              <w:jc w:val="right"/>
              <w:rPr>
                <w:snapToGrid w:val="0"/>
                <w:sz w:val="15"/>
                <w:szCs w:val="15"/>
                <w:lang w:eastAsia="sk-SK"/>
              </w:rPr>
            </w:pPr>
            <w:r>
              <w:rPr>
                <w:snapToGrid w:val="0"/>
                <w:sz w:val="15"/>
                <w:szCs w:val="15"/>
                <w:lang w:eastAsia="sk-SK"/>
              </w:rPr>
              <w:t>-</w:t>
            </w:r>
          </w:p>
        </w:tc>
        <w:tc>
          <w:tcPr>
            <w:tcW w:w="827" w:type="pct"/>
            <w:vAlign w:val="bottom"/>
          </w:tcPr>
          <w:p w14:paraId="4353921A" w14:textId="2E7D2EFA" w:rsidR="00226748" w:rsidRPr="00297E92" w:rsidRDefault="008812AB">
            <w:pPr>
              <w:jc w:val="right"/>
              <w:rPr>
                <w:bCs/>
                <w:snapToGrid w:val="0"/>
                <w:sz w:val="15"/>
                <w:szCs w:val="15"/>
                <w:lang w:eastAsia="sk-SK"/>
              </w:rPr>
            </w:pPr>
            <w:r>
              <w:rPr>
                <w:bCs/>
                <w:snapToGrid w:val="0"/>
                <w:sz w:val="15"/>
                <w:szCs w:val="15"/>
                <w:lang w:eastAsia="sk-SK"/>
              </w:rPr>
              <w:t>-</w:t>
            </w:r>
          </w:p>
        </w:tc>
      </w:tr>
      <w:tr w:rsidR="00226748" w:rsidRPr="00297E92" w14:paraId="592B8125" w14:textId="77777777" w:rsidTr="00F423C0">
        <w:tc>
          <w:tcPr>
            <w:tcW w:w="1528" w:type="pct"/>
          </w:tcPr>
          <w:p w14:paraId="69F766CD" w14:textId="77777777" w:rsidR="00226748" w:rsidRPr="00297E92" w:rsidRDefault="00226748" w:rsidP="00226748">
            <w:pPr>
              <w:ind w:left="176" w:right="-57" w:hanging="176"/>
              <w:jc w:val="left"/>
              <w:rPr>
                <w:snapToGrid w:val="0"/>
                <w:sz w:val="15"/>
                <w:szCs w:val="15"/>
                <w:lang w:eastAsia="sk-SK"/>
              </w:rPr>
            </w:pPr>
            <w:r w:rsidRPr="00297E92">
              <w:rPr>
                <w:snapToGrid w:val="0"/>
                <w:sz w:val="15"/>
                <w:szCs w:val="15"/>
                <w:lang w:eastAsia="sk-SK"/>
              </w:rPr>
              <w:t>Emisné ážio</w:t>
            </w:r>
          </w:p>
        </w:tc>
        <w:tc>
          <w:tcPr>
            <w:tcW w:w="757" w:type="pct"/>
            <w:vAlign w:val="bottom"/>
          </w:tcPr>
          <w:p w14:paraId="532FB9F0" w14:textId="137FF847" w:rsidR="00226748" w:rsidRPr="00297E92" w:rsidRDefault="00226748" w:rsidP="00226748">
            <w:pPr>
              <w:jc w:val="right"/>
              <w:rPr>
                <w:bCs/>
                <w:snapToGrid w:val="0"/>
                <w:sz w:val="15"/>
                <w:szCs w:val="15"/>
                <w:lang w:eastAsia="sk-SK"/>
              </w:rPr>
            </w:pPr>
            <w:r w:rsidRPr="00297E92">
              <w:rPr>
                <w:bCs/>
                <w:snapToGrid w:val="0"/>
                <w:sz w:val="15"/>
                <w:szCs w:val="15"/>
                <w:lang w:eastAsia="sk-SK"/>
              </w:rPr>
              <w:t>-</w:t>
            </w:r>
          </w:p>
        </w:tc>
        <w:tc>
          <w:tcPr>
            <w:tcW w:w="643" w:type="pct"/>
            <w:vAlign w:val="bottom"/>
          </w:tcPr>
          <w:p w14:paraId="68FD0281" w14:textId="2F646BE6" w:rsidR="00226748" w:rsidRPr="00297E92" w:rsidRDefault="008812AB">
            <w:pPr>
              <w:jc w:val="right"/>
              <w:rPr>
                <w:snapToGrid w:val="0"/>
                <w:sz w:val="15"/>
                <w:szCs w:val="15"/>
                <w:lang w:eastAsia="sk-SK"/>
              </w:rPr>
            </w:pPr>
            <w:r>
              <w:rPr>
                <w:snapToGrid w:val="0"/>
                <w:sz w:val="15"/>
                <w:szCs w:val="15"/>
                <w:lang w:eastAsia="sk-SK"/>
              </w:rPr>
              <w:t>-</w:t>
            </w:r>
          </w:p>
        </w:tc>
        <w:tc>
          <w:tcPr>
            <w:tcW w:w="586" w:type="pct"/>
            <w:vAlign w:val="bottom"/>
          </w:tcPr>
          <w:p w14:paraId="4D55F24B" w14:textId="3A8C218F" w:rsidR="00226748" w:rsidRPr="00297E92" w:rsidRDefault="008812AB">
            <w:pPr>
              <w:jc w:val="right"/>
              <w:rPr>
                <w:snapToGrid w:val="0"/>
                <w:sz w:val="15"/>
                <w:szCs w:val="15"/>
                <w:lang w:eastAsia="sk-SK"/>
              </w:rPr>
            </w:pPr>
            <w:r>
              <w:rPr>
                <w:snapToGrid w:val="0"/>
                <w:sz w:val="15"/>
                <w:szCs w:val="15"/>
                <w:lang w:eastAsia="sk-SK"/>
              </w:rPr>
              <w:t>-</w:t>
            </w:r>
          </w:p>
        </w:tc>
        <w:tc>
          <w:tcPr>
            <w:tcW w:w="659" w:type="pct"/>
            <w:vAlign w:val="bottom"/>
          </w:tcPr>
          <w:p w14:paraId="753D0281" w14:textId="2CF03DF9" w:rsidR="00226748" w:rsidRPr="00297E92" w:rsidRDefault="008812AB">
            <w:pPr>
              <w:jc w:val="right"/>
              <w:rPr>
                <w:snapToGrid w:val="0"/>
                <w:sz w:val="15"/>
                <w:szCs w:val="15"/>
                <w:lang w:eastAsia="sk-SK"/>
              </w:rPr>
            </w:pPr>
            <w:r>
              <w:rPr>
                <w:snapToGrid w:val="0"/>
                <w:sz w:val="15"/>
                <w:szCs w:val="15"/>
                <w:lang w:eastAsia="sk-SK"/>
              </w:rPr>
              <w:t>-</w:t>
            </w:r>
          </w:p>
        </w:tc>
        <w:tc>
          <w:tcPr>
            <w:tcW w:w="827" w:type="pct"/>
            <w:vAlign w:val="bottom"/>
          </w:tcPr>
          <w:p w14:paraId="40961835" w14:textId="178636D3" w:rsidR="00226748" w:rsidRPr="00297E92" w:rsidRDefault="008812AB">
            <w:pPr>
              <w:jc w:val="right"/>
              <w:rPr>
                <w:bCs/>
                <w:snapToGrid w:val="0"/>
                <w:sz w:val="15"/>
                <w:szCs w:val="15"/>
                <w:lang w:eastAsia="sk-SK"/>
              </w:rPr>
            </w:pPr>
            <w:r>
              <w:rPr>
                <w:bCs/>
                <w:snapToGrid w:val="0"/>
                <w:sz w:val="15"/>
                <w:szCs w:val="15"/>
                <w:lang w:eastAsia="sk-SK"/>
              </w:rPr>
              <w:t>-</w:t>
            </w:r>
          </w:p>
        </w:tc>
      </w:tr>
      <w:tr w:rsidR="00226748" w:rsidRPr="00297E92" w14:paraId="63027D9D" w14:textId="77777777" w:rsidTr="00F423C0">
        <w:tc>
          <w:tcPr>
            <w:tcW w:w="1528" w:type="pct"/>
          </w:tcPr>
          <w:p w14:paraId="750644C0" w14:textId="77777777" w:rsidR="00226748" w:rsidRPr="00297E92" w:rsidRDefault="00226748" w:rsidP="00226748">
            <w:pPr>
              <w:ind w:left="176" w:right="-57" w:hanging="176"/>
              <w:jc w:val="left"/>
              <w:rPr>
                <w:snapToGrid w:val="0"/>
                <w:sz w:val="15"/>
                <w:szCs w:val="15"/>
                <w:lang w:eastAsia="sk-SK"/>
              </w:rPr>
            </w:pPr>
            <w:r w:rsidRPr="00297E92">
              <w:rPr>
                <w:snapToGrid w:val="0"/>
                <w:sz w:val="15"/>
                <w:szCs w:val="15"/>
                <w:lang w:eastAsia="sk-SK"/>
              </w:rPr>
              <w:t>Ostatné kapitálové fondy</w:t>
            </w:r>
          </w:p>
        </w:tc>
        <w:tc>
          <w:tcPr>
            <w:tcW w:w="757" w:type="pct"/>
            <w:vAlign w:val="bottom"/>
          </w:tcPr>
          <w:p w14:paraId="0C887190" w14:textId="12F20D6E" w:rsidR="00226748" w:rsidRPr="00297E92" w:rsidRDefault="00226748" w:rsidP="00226748">
            <w:pPr>
              <w:jc w:val="right"/>
              <w:rPr>
                <w:bCs/>
                <w:snapToGrid w:val="0"/>
                <w:sz w:val="15"/>
                <w:szCs w:val="15"/>
                <w:lang w:eastAsia="sk-SK"/>
              </w:rPr>
            </w:pPr>
            <w:r w:rsidRPr="00297E92">
              <w:rPr>
                <w:bCs/>
                <w:snapToGrid w:val="0"/>
                <w:sz w:val="15"/>
                <w:szCs w:val="15"/>
                <w:lang w:eastAsia="sk-SK"/>
              </w:rPr>
              <w:t>355 915</w:t>
            </w:r>
          </w:p>
        </w:tc>
        <w:tc>
          <w:tcPr>
            <w:tcW w:w="643" w:type="pct"/>
            <w:vAlign w:val="bottom"/>
          </w:tcPr>
          <w:p w14:paraId="697965DF" w14:textId="6AF9E117" w:rsidR="00226748" w:rsidRPr="00297E92" w:rsidRDefault="008812AB">
            <w:pPr>
              <w:jc w:val="right"/>
              <w:rPr>
                <w:snapToGrid w:val="0"/>
                <w:sz w:val="15"/>
                <w:szCs w:val="15"/>
                <w:lang w:eastAsia="sk-SK"/>
              </w:rPr>
            </w:pPr>
            <w:r>
              <w:rPr>
                <w:snapToGrid w:val="0"/>
                <w:sz w:val="15"/>
                <w:szCs w:val="15"/>
                <w:lang w:eastAsia="sk-SK"/>
              </w:rPr>
              <w:t>-</w:t>
            </w:r>
          </w:p>
        </w:tc>
        <w:tc>
          <w:tcPr>
            <w:tcW w:w="586" w:type="pct"/>
            <w:vAlign w:val="bottom"/>
          </w:tcPr>
          <w:p w14:paraId="7145FD91" w14:textId="0F3D2F09" w:rsidR="00226748" w:rsidRPr="00297E92" w:rsidRDefault="008812AB">
            <w:pPr>
              <w:jc w:val="right"/>
              <w:rPr>
                <w:snapToGrid w:val="0"/>
                <w:sz w:val="15"/>
                <w:szCs w:val="15"/>
                <w:lang w:eastAsia="sk-SK"/>
              </w:rPr>
            </w:pPr>
            <w:r>
              <w:rPr>
                <w:snapToGrid w:val="0"/>
                <w:sz w:val="15"/>
                <w:szCs w:val="15"/>
                <w:lang w:eastAsia="sk-SK"/>
              </w:rPr>
              <w:t>-</w:t>
            </w:r>
          </w:p>
        </w:tc>
        <w:tc>
          <w:tcPr>
            <w:tcW w:w="659" w:type="pct"/>
            <w:vAlign w:val="bottom"/>
          </w:tcPr>
          <w:p w14:paraId="251D908C" w14:textId="39423387" w:rsidR="00226748" w:rsidRPr="00297E92" w:rsidRDefault="008812AB">
            <w:pPr>
              <w:jc w:val="right"/>
              <w:rPr>
                <w:snapToGrid w:val="0"/>
                <w:sz w:val="15"/>
                <w:szCs w:val="15"/>
                <w:lang w:eastAsia="sk-SK"/>
              </w:rPr>
            </w:pPr>
            <w:r>
              <w:rPr>
                <w:snapToGrid w:val="0"/>
                <w:sz w:val="15"/>
                <w:szCs w:val="15"/>
                <w:lang w:eastAsia="sk-SK"/>
              </w:rPr>
              <w:t>-</w:t>
            </w:r>
          </w:p>
        </w:tc>
        <w:tc>
          <w:tcPr>
            <w:tcW w:w="827" w:type="pct"/>
            <w:vAlign w:val="bottom"/>
          </w:tcPr>
          <w:p w14:paraId="7A3F21D9" w14:textId="3BBF91EB" w:rsidR="00226748" w:rsidRPr="00297E92" w:rsidRDefault="008812AB">
            <w:pPr>
              <w:jc w:val="right"/>
              <w:rPr>
                <w:bCs/>
                <w:snapToGrid w:val="0"/>
                <w:sz w:val="15"/>
                <w:szCs w:val="15"/>
                <w:lang w:eastAsia="sk-SK"/>
              </w:rPr>
            </w:pPr>
            <w:r>
              <w:rPr>
                <w:bCs/>
                <w:snapToGrid w:val="0"/>
                <w:sz w:val="15"/>
                <w:szCs w:val="15"/>
                <w:lang w:eastAsia="sk-SK"/>
              </w:rPr>
              <w:t>355 915</w:t>
            </w:r>
          </w:p>
        </w:tc>
      </w:tr>
      <w:tr w:rsidR="00226748" w:rsidRPr="00297E92" w14:paraId="756A736B" w14:textId="77777777" w:rsidTr="00F423C0">
        <w:tc>
          <w:tcPr>
            <w:tcW w:w="1528" w:type="pct"/>
            <w:tcBorders>
              <w:bottom w:val="nil"/>
            </w:tcBorders>
          </w:tcPr>
          <w:p w14:paraId="7199CC92" w14:textId="77777777" w:rsidR="00226748" w:rsidRPr="00297E92" w:rsidRDefault="00226748" w:rsidP="00226748">
            <w:pPr>
              <w:ind w:left="176" w:right="-57" w:hanging="176"/>
              <w:jc w:val="left"/>
              <w:rPr>
                <w:snapToGrid w:val="0"/>
                <w:sz w:val="15"/>
                <w:szCs w:val="15"/>
                <w:lang w:eastAsia="sk-SK"/>
              </w:rPr>
            </w:pPr>
            <w:r w:rsidRPr="00297E92">
              <w:rPr>
                <w:snapToGrid w:val="0"/>
                <w:sz w:val="15"/>
                <w:szCs w:val="15"/>
                <w:lang w:eastAsia="sk-SK"/>
              </w:rPr>
              <w:t>Zákonný rezervný fond (nedeliteľný fond) z kapitálových vkladov</w:t>
            </w:r>
          </w:p>
        </w:tc>
        <w:tc>
          <w:tcPr>
            <w:tcW w:w="757" w:type="pct"/>
            <w:tcBorders>
              <w:bottom w:val="nil"/>
            </w:tcBorders>
            <w:vAlign w:val="bottom"/>
          </w:tcPr>
          <w:p w14:paraId="3449E364" w14:textId="3F4DAFF9" w:rsidR="00226748" w:rsidRPr="00297E92" w:rsidRDefault="00226748" w:rsidP="00226748">
            <w:pPr>
              <w:jc w:val="right"/>
              <w:rPr>
                <w:bCs/>
                <w:snapToGrid w:val="0"/>
                <w:sz w:val="15"/>
                <w:szCs w:val="15"/>
                <w:lang w:eastAsia="sk-SK"/>
              </w:rPr>
            </w:pPr>
            <w:r w:rsidRPr="00297E92">
              <w:rPr>
                <w:bCs/>
                <w:snapToGrid w:val="0"/>
                <w:sz w:val="15"/>
                <w:szCs w:val="15"/>
                <w:lang w:eastAsia="sk-SK"/>
              </w:rPr>
              <w:t>-</w:t>
            </w:r>
          </w:p>
        </w:tc>
        <w:tc>
          <w:tcPr>
            <w:tcW w:w="643" w:type="pct"/>
            <w:tcBorders>
              <w:bottom w:val="nil"/>
            </w:tcBorders>
            <w:vAlign w:val="bottom"/>
          </w:tcPr>
          <w:p w14:paraId="11A551F7" w14:textId="290B0AB9" w:rsidR="00226748" w:rsidRPr="00297E92" w:rsidRDefault="00953F61">
            <w:pPr>
              <w:jc w:val="right"/>
              <w:rPr>
                <w:snapToGrid w:val="0"/>
                <w:sz w:val="15"/>
                <w:szCs w:val="15"/>
                <w:lang w:eastAsia="sk-SK"/>
              </w:rPr>
            </w:pPr>
            <w:r>
              <w:rPr>
                <w:snapToGrid w:val="0"/>
                <w:sz w:val="15"/>
                <w:szCs w:val="15"/>
                <w:lang w:eastAsia="sk-SK"/>
              </w:rPr>
              <w:t>-</w:t>
            </w:r>
          </w:p>
        </w:tc>
        <w:tc>
          <w:tcPr>
            <w:tcW w:w="586" w:type="pct"/>
            <w:tcBorders>
              <w:bottom w:val="nil"/>
            </w:tcBorders>
            <w:vAlign w:val="bottom"/>
          </w:tcPr>
          <w:p w14:paraId="0E463405" w14:textId="27A73712" w:rsidR="00226748" w:rsidRPr="00297E92" w:rsidRDefault="00953F61">
            <w:pPr>
              <w:jc w:val="right"/>
              <w:rPr>
                <w:snapToGrid w:val="0"/>
                <w:sz w:val="15"/>
                <w:szCs w:val="15"/>
                <w:lang w:eastAsia="sk-SK"/>
              </w:rPr>
            </w:pPr>
            <w:r>
              <w:rPr>
                <w:snapToGrid w:val="0"/>
                <w:sz w:val="15"/>
                <w:szCs w:val="15"/>
                <w:lang w:eastAsia="sk-SK"/>
              </w:rPr>
              <w:t>-</w:t>
            </w:r>
          </w:p>
        </w:tc>
        <w:tc>
          <w:tcPr>
            <w:tcW w:w="659" w:type="pct"/>
            <w:tcBorders>
              <w:bottom w:val="nil"/>
            </w:tcBorders>
            <w:vAlign w:val="bottom"/>
          </w:tcPr>
          <w:p w14:paraId="36465BA4" w14:textId="54F87B8A" w:rsidR="00226748" w:rsidRPr="00297E92" w:rsidRDefault="00953F61">
            <w:pPr>
              <w:jc w:val="right"/>
              <w:rPr>
                <w:snapToGrid w:val="0"/>
                <w:sz w:val="15"/>
                <w:szCs w:val="15"/>
                <w:lang w:eastAsia="sk-SK"/>
              </w:rPr>
            </w:pPr>
            <w:r>
              <w:rPr>
                <w:snapToGrid w:val="0"/>
                <w:sz w:val="15"/>
                <w:szCs w:val="15"/>
                <w:lang w:eastAsia="sk-SK"/>
              </w:rPr>
              <w:t>-</w:t>
            </w:r>
          </w:p>
        </w:tc>
        <w:tc>
          <w:tcPr>
            <w:tcW w:w="827" w:type="pct"/>
            <w:tcBorders>
              <w:bottom w:val="nil"/>
            </w:tcBorders>
            <w:vAlign w:val="bottom"/>
          </w:tcPr>
          <w:p w14:paraId="4436626B" w14:textId="5BA83A58" w:rsidR="00226748" w:rsidRPr="00297E92" w:rsidRDefault="00953F61">
            <w:pPr>
              <w:jc w:val="right"/>
              <w:rPr>
                <w:bCs/>
                <w:snapToGrid w:val="0"/>
                <w:sz w:val="15"/>
                <w:szCs w:val="15"/>
                <w:lang w:eastAsia="sk-SK"/>
              </w:rPr>
            </w:pPr>
            <w:r>
              <w:rPr>
                <w:bCs/>
                <w:snapToGrid w:val="0"/>
                <w:sz w:val="15"/>
                <w:szCs w:val="15"/>
                <w:lang w:eastAsia="sk-SK"/>
              </w:rPr>
              <w:t>-</w:t>
            </w:r>
          </w:p>
        </w:tc>
      </w:tr>
      <w:tr w:rsidR="00F423C0" w:rsidRPr="00297E92" w14:paraId="0E5D55B0" w14:textId="77777777" w:rsidTr="00F423C0">
        <w:tc>
          <w:tcPr>
            <w:tcW w:w="1528" w:type="pct"/>
            <w:tcBorders>
              <w:bottom w:val="nil"/>
            </w:tcBorders>
          </w:tcPr>
          <w:p w14:paraId="0FDAB3D4" w14:textId="77777777" w:rsidR="00F423C0" w:rsidRPr="00297E92" w:rsidRDefault="00F423C0" w:rsidP="00F423C0">
            <w:pPr>
              <w:ind w:left="176" w:right="-57" w:hanging="176"/>
              <w:jc w:val="left"/>
              <w:rPr>
                <w:snapToGrid w:val="0"/>
                <w:sz w:val="15"/>
                <w:szCs w:val="15"/>
                <w:lang w:eastAsia="sk-SK"/>
              </w:rPr>
            </w:pPr>
            <w:r w:rsidRPr="00297E92">
              <w:rPr>
                <w:snapToGrid w:val="0"/>
                <w:sz w:val="15"/>
                <w:szCs w:val="15"/>
                <w:lang w:eastAsia="sk-SK"/>
              </w:rPr>
              <w:t>Oceňovacie rozdiely z precenenia majetku a záväzkov</w:t>
            </w:r>
          </w:p>
        </w:tc>
        <w:tc>
          <w:tcPr>
            <w:tcW w:w="757" w:type="pct"/>
            <w:tcBorders>
              <w:bottom w:val="nil"/>
            </w:tcBorders>
            <w:vAlign w:val="bottom"/>
          </w:tcPr>
          <w:p w14:paraId="54318B7B" w14:textId="52D30CC6" w:rsidR="00F423C0" w:rsidRPr="00297E92" w:rsidRDefault="00F423C0" w:rsidP="00F423C0">
            <w:pPr>
              <w:ind w:right="-57"/>
              <w:jc w:val="right"/>
              <w:rPr>
                <w:bCs/>
                <w:snapToGrid w:val="0"/>
                <w:sz w:val="15"/>
                <w:szCs w:val="15"/>
                <w:lang w:eastAsia="sk-SK"/>
              </w:rPr>
            </w:pPr>
            <w:r w:rsidRPr="00297E92">
              <w:rPr>
                <w:bCs/>
                <w:snapToGrid w:val="0"/>
                <w:sz w:val="15"/>
                <w:szCs w:val="15"/>
                <w:lang w:eastAsia="sk-SK"/>
              </w:rPr>
              <w:t>(7 467)</w:t>
            </w:r>
          </w:p>
        </w:tc>
        <w:tc>
          <w:tcPr>
            <w:tcW w:w="643" w:type="pct"/>
            <w:tcBorders>
              <w:bottom w:val="nil"/>
            </w:tcBorders>
            <w:vAlign w:val="bottom"/>
          </w:tcPr>
          <w:p w14:paraId="0BC0C1C2" w14:textId="0B5EF598" w:rsidR="00F423C0" w:rsidRPr="00297E92" w:rsidRDefault="00F423C0" w:rsidP="00F423C0">
            <w:pPr>
              <w:jc w:val="right"/>
              <w:rPr>
                <w:snapToGrid w:val="0"/>
                <w:sz w:val="15"/>
                <w:szCs w:val="15"/>
                <w:lang w:eastAsia="sk-SK"/>
              </w:rPr>
            </w:pPr>
            <w:r>
              <w:rPr>
                <w:snapToGrid w:val="0"/>
                <w:sz w:val="15"/>
                <w:szCs w:val="15"/>
                <w:lang w:eastAsia="sk-SK"/>
              </w:rPr>
              <w:t>-</w:t>
            </w:r>
          </w:p>
        </w:tc>
        <w:tc>
          <w:tcPr>
            <w:tcW w:w="586" w:type="pct"/>
            <w:tcBorders>
              <w:bottom w:val="nil"/>
            </w:tcBorders>
            <w:vAlign w:val="bottom"/>
          </w:tcPr>
          <w:p w14:paraId="7CD5DB4E" w14:textId="55008E33" w:rsidR="00F423C0" w:rsidRPr="00297E92" w:rsidRDefault="00F423C0" w:rsidP="00F423C0">
            <w:pPr>
              <w:jc w:val="right"/>
              <w:rPr>
                <w:snapToGrid w:val="0"/>
                <w:sz w:val="15"/>
                <w:szCs w:val="15"/>
                <w:lang w:eastAsia="sk-SK"/>
              </w:rPr>
            </w:pPr>
            <w:r>
              <w:rPr>
                <w:snapToGrid w:val="0"/>
                <w:sz w:val="15"/>
                <w:szCs w:val="15"/>
                <w:lang w:eastAsia="sk-SK"/>
              </w:rPr>
              <w:t>7 467</w:t>
            </w:r>
          </w:p>
        </w:tc>
        <w:tc>
          <w:tcPr>
            <w:tcW w:w="659" w:type="pct"/>
            <w:tcBorders>
              <w:bottom w:val="nil"/>
            </w:tcBorders>
            <w:vAlign w:val="bottom"/>
          </w:tcPr>
          <w:p w14:paraId="334B4981" w14:textId="6C4066CC" w:rsidR="00F423C0" w:rsidRPr="00297E92" w:rsidRDefault="00F423C0" w:rsidP="00F423C0">
            <w:pPr>
              <w:jc w:val="right"/>
              <w:rPr>
                <w:snapToGrid w:val="0"/>
                <w:sz w:val="15"/>
                <w:szCs w:val="15"/>
                <w:lang w:eastAsia="sk-SK"/>
              </w:rPr>
            </w:pPr>
            <w:r>
              <w:rPr>
                <w:snapToGrid w:val="0"/>
                <w:sz w:val="15"/>
                <w:szCs w:val="15"/>
                <w:lang w:eastAsia="sk-SK"/>
              </w:rPr>
              <w:t>-</w:t>
            </w:r>
          </w:p>
        </w:tc>
        <w:tc>
          <w:tcPr>
            <w:tcW w:w="827" w:type="pct"/>
            <w:tcBorders>
              <w:bottom w:val="nil"/>
            </w:tcBorders>
            <w:vAlign w:val="bottom"/>
          </w:tcPr>
          <w:p w14:paraId="6A4FB19A" w14:textId="7DB482B6" w:rsidR="00F423C0" w:rsidRPr="00297E92" w:rsidRDefault="00F423C0" w:rsidP="00F423C0">
            <w:pPr>
              <w:jc w:val="right"/>
              <w:rPr>
                <w:bCs/>
                <w:snapToGrid w:val="0"/>
                <w:sz w:val="15"/>
                <w:szCs w:val="15"/>
                <w:lang w:eastAsia="sk-SK"/>
              </w:rPr>
            </w:pPr>
            <w:r>
              <w:rPr>
                <w:bCs/>
                <w:snapToGrid w:val="0"/>
                <w:sz w:val="15"/>
                <w:szCs w:val="15"/>
                <w:lang w:eastAsia="sk-SK"/>
              </w:rPr>
              <w:t>-</w:t>
            </w:r>
          </w:p>
        </w:tc>
      </w:tr>
      <w:tr w:rsidR="00F423C0" w:rsidRPr="00297E92" w14:paraId="01C25A13" w14:textId="77777777" w:rsidTr="00F423C0">
        <w:tc>
          <w:tcPr>
            <w:tcW w:w="1528" w:type="pct"/>
            <w:tcBorders>
              <w:bottom w:val="nil"/>
            </w:tcBorders>
          </w:tcPr>
          <w:p w14:paraId="2DACF444" w14:textId="77777777" w:rsidR="00F423C0" w:rsidRPr="00297E92" w:rsidRDefault="00F423C0" w:rsidP="00F423C0">
            <w:pPr>
              <w:ind w:left="176" w:right="-57" w:hanging="176"/>
              <w:jc w:val="left"/>
              <w:rPr>
                <w:snapToGrid w:val="0"/>
                <w:sz w:val="15"/>
                <w:szCs w:val="15"/>
                <w:lang w:eastAsia="sk-SK"/>
              </w:rPr>
            </w:pPr>
            <w:r w:rsidRPr="00297E92">
              <w:rPr>
                <w:snapToGrid w:val="0"/>
                <w:sz w:val="15"/>
                <w:szCs w:val="15"/>
                <w:lang w:eastAsia="sk-SK"/>
              </w:rPr>
              <w:t>Oceňovacie rozdiely z kapitálových účastín</w:t>
            </w:r>
          </w:p>
        </w:tc>
        <w:tc>
          <w:tcPr>
            <w:tcW w:w="757" w:type="pct"/>
            <w:tcBorders>
              <w:bottom w:val="nil"/>
            </w:tcBorders>
            <w:vAlign w:val="bottom"/>
          </w:tcPr>
          <w:p w14:paraId="5F239870" w14:textId="110781D2" w:rsidR="00F423C0" w:rsidRPr="00297E92" w:rsidRDefault="00F423C0" w:rsidP="00F423C0">
            <w:pPr>
              <w:ind w:right="-57"/>
              <w:jc w:val="right"/>
              <w:rPr>
                <w:bCs/>
                <w:snapToGrid w:val="0"/>
                <w:sz w:val="15"/>
                <w:szCs w:val="15"/>
                <w:lang w:eastAsia="sk-SK"/>
              </w:rPr>
            </w:pPr>
            <w:r w:rsidRPr="00297E92">
              <w:rPr>
                <w:bCs/>
                <w:snapToGrid w:val="0"/>
                <w:sz w:val="15"/>
                <w:szCs w:val="15"/>
                <w:lang w:eastAsia="sk-SK"/>
              </w:rPr>
              <w:t>(10 956)</w:t>
            </w:r>
          </w:p>
        </w:tc>
        <w:tc>
          <w:tcPr>
            <w:tcW w:w="643" w:type="pct"/>
            <w:tcBorders>
              <w:bottom w:val="nil"/>
            </w:tcBorders>
            <w:vAlign w:val="bottom"/>
          </w:tcPr>
          <w:p w14:paraId="739BE251" w14:textId="115C2D65" w:rsidR="00F423C0" w:rsidRPr="00297E92" w:rsidRDefault="00F423C0" w:rsidP="00F423C0">
            <w:pPr>
              <w:jc w:val="right"/>
              <w:rPr>
                <w:snapToGrid w:val="0"/>
                <w:sz w:val="15"/>
                <w:szCs w:val="15"/>
                <w:lang w:eastAsia="sk-SK"/>
              </w:rPr>
            </w:pPr>
            <w:r>
              <w:rPr>
                <w:snapToGrid w:val="0"/>
                <w:sz w:val="15"/>
                <w:szCs w:val="15"/>
                <w:lang w:eastAsia="sk-SK"/>
              </w:rPr>
              <w:t>-</w:t>
            </w:r>
          </w:p>
        </w:tc>
        <w:tc>
          <w:tcPr>
            <w:tcW w:w="586" w:type="pct"/>
            <w:tcBorders>
              <w:bottom w:val="nil"/>
            </w:tcBorders>
            <w:vAlign w:val="bottom"/>
          </w:tcPr>
          <w:p w14:paraId="3E463144" w14:textId="184640A1" w:rsidR="00F423C0" w:rsidRPr="00297E92" w:rsidRDefault="00F423C0" w:rsidP="00F423C0">
            <w:pPr>
              <w:jc w:val="right"/>
              <w:rPr>
                <w:snapToGrid w:val="0"/>
                <w:sz w:val="15"/>
                <w:szCs w:val="15"/>
                <w:lang w:eastAsia="sk-SK"/>
              </w:rPr>
            </w:pPr>
            <w:r>
              <w:rPr>
                <w:snapToGrid w:val="0"/>
                <w:sz w:val="15"/>
                <w:szCs w:val="15"/>
                <w:lang w:eastAsia="sk-SK"/>
              </w:rPr>
              <w:t>10 956</w:t>
            </w:r>
          </w:p>
        </w:tc>
        <w:tc>
          <w:tcPr>
            <w:tcW w:w="659" w:type="pct"/>
            <w:tcBorders>
              <w:bottom w:val="nil"/>
            </w:tcBorders>
            <w:vAlign w:val="bottom"/>
          </w:tcPr>
          <w:p w14:paraId="25DCD0A7" w14:textId="53657B26" w:rsidR="00F423C0" w:rsidRPr="00297E92" w:rsidRDefault="00F423C0" w:rsidP="00F423C0">
            <w:pPr>
              <w:jc w:val="right"/>
              <w:rPr>
                <w:snapToGrid w:val="0"/>
                <w:sz w:val="15"/>
                <w:szCs w:val="15"/>
                <w:lang w:eastAsia="sk-SK"/>
              </w:rPr>
            </w:pPr>
            <w:r>
              <w:rPr>
                <w:snapToGrid w:val="0"/>
                <w:sz w:val="15"/>
                <w:szCs w:val="15"/>
                <w:lang w:eastAsia="sk-SK"/>
              </w:rPr>
              <w:t>-</w:t>
            </w:r>
          </w:p>
        </w:tc>
        <w:tc>
          <w:tcPr>
            <w:tcW w:w="827" w:type="pct"/>
            <w:tcBorders>
              <w:bottom w:val="nil"/>
            </w:tcBorders>
            <w:vAlign w:val="bottom"/>
          </w:tcPr>
          <w:p w14:paraId="233D4D11" w14:textId="77323339" w:rsidR="00F423C0" w:rsidRPr="00297E92" w:rsidRDefault="00F423C0" w:rsidP="00F423C0">
            <w:pPr>
              <w:jc w:val="right"/>
              <w:rPr>
                <w:bCs/>
                <w:snapToGrid w:val="0"/>
                <w:sz w:val="15"/>
                <w:szCs w:val="15"/>
                <w:lang w:eastAsia="sk-SK"/>
              </w:rPr>
            </w:pPr>
            <w:r>
              <w:rPr>
                <w:bCs/>
                <w:snapToGrid w:val="0"/>
                <w:sz w:val="15"/>
                <w:szCs w:val="15"/>
                <w:lang w:eastAsia="sk-SK"/>
              </w:rPr>
              <w:t>-</w:t>
            </w:r>
          </w:p>
        </w:tc>
      </w:tr>
      <w:tr w:rsidR="00226748" w:rsidRPr="00297E92" w14:paraId="390BE617" w14:textId="77777777" w:rsidTr="00F423C0">
        <w:tc>
          <w:tcPr>
            <w:tcW w:w="1528" w:type="pct"/>
            <w:tcBorders>
              <w:bottom w:val="nil"/>
            </w:tcBorders>
          </w:tcPr>
          <w:p w14:paraId="180636AA" w14:textId="77777777" w:rsidR="00226748" w:rsidRPr="00297E92" w:rsidRDefault="00226748" w:rsidP="00226748">
            <w:pPr>
              <w:ind w:left="176" w:right="-57" w:hanging="176"/>
              <w:jc w:val="left"/>
              <w:rPr>
                <w:snapToGrid w:val="0"/>
                <w:sz w:val="15"/>
                <w:szCs w:val="15"/>
                <w:lang w:eastAsia="sk-SK"/>
              </w:rPr>
            </w:pPr>
            <w:r w:rsidRPr="00297E92">
              <w:rPr>
                <w:snapToGrid w:val="0"/>
                <w:sz w:val="15"/>
                <w:szCs w:val="15"/>
                <w:lang w:eastAsia="sk-SK"/>
              </w:rPr>
              <w:t>Oceňovacie rozdiely z precenenia pri zlúčení, splynutí a rozdelení</w:t>
            </w:r>
          </w:p>
        </w:tc>
        <w:tc>
          <w:tcPr>
            <w:tcW w:w="757" w:type="pct"/>
            <w:tcBorders>
              <w:bottom w:val="nil"/>
            </w:tcBorders>
            <w:vAlign w:val="bottom"/>
          </w:tcPr>
          <w:p w14:paraId="416BCE3C" w14:textId="5BE40A6A" w:rsidR="00226748" w:rsidRPr="00297E92" w:rsidRDefault="00226748" w:rsidP="00226748">
            <w:pPr>
              <w:jc w:val="right"/>
              <w:rPr>
                <w:bCs/>
                <w:snapToGrid w:val="0"/>
                <w:sz w:val="15"/>
                <w:szCs w:val="15"/>
                <w:lang w:eastAsia="sk-SK"/>
              </w:rPr>
            </w:pPr>
            <w:r w:rsidRPr="00297E92">
              <w:rPr>
                <w:bCs/>
                <w:snapToGrid w:val="0"/>
                <w:sz w:val="15"/>
                <w:szCs w:val="15"/>
                <w:lang w:eastAsia="sk-SK"/>
              </w:rPr>
              <w:t>-</w:t>
            </w:r>
          </w:p>
        </w:tc>
        <w:tc>
          <w:tcPr>
            <w:tcW w:w="643" w:type="pct"/>
            <w:tcBorders>
              <w:bottom w:val="nil"/>
            </w:tcBorders>
            <w:vAlign w:val="bottom"/>
          </w:tcPr>
          <w:p w14:paraId="5FD3A04C" w14:textId="56707653" w:rsidR="00226748" w:rsidRPr="00297E92" w:rsidRDefault="00226748">
            <w:pPr>
              <w:jc w:val="right"/>
              <w:rPr>
                <w:snapToGrid w:val="0"/>
                <w:sz w:val="15"/>
                <w:szCs w:val="15"/>
                <w:lang w:eastAsia="sk-SK"/>
              </w:rPr>
            </w:pPr>
          </w:p>
        </w:tc>
        <w:tc>
          <w:tcPr>
            <w:tcW w:w="586" w:type="pct"/>
            <w:tcBorders>
              <w:bottom w:val="nil"/>
            </w:tcBorders>
            <w:vAlign w:val="bottom"/>
          </w:tcPr>
          <w:p w14:paraId="54B96EE8" w14:textId="3378249F" w:rsidR="00226748" w:rsidRPr="00297E92" w:rsidRDefault="00226748">
            <w:pPr>
              <w:jc w:val="right"/>
              <w:rPr>
                <w:snapToGrid w:val="0"/>
                <w:sz w:val="15"/>
                <w:szCs w:val="15"/>
                <w:lang w:eastAsia="sk-SK"/>
              </w:rPr>
            </w:pPr>
          </w:p>
        </w:tc>
        <w:tc>
          <w:tcPr>
            <w:tcW w:w="659" w:type="pct"/>
            <w:tcBorders>
              <w:bottom w:val="nil"/>
            </w:tcBorders>
            <w:vAlign w:val="bottom"/>
          </w:tcPr>
          <w:p w14:paraId="68E09850" w14:textId="2321B2C4" w:rsidR="00226748" w:rsidRPr="00297E92" w:rsidRDefault="00226748">
            <w:pPr>
              <w:jc w:val="right"/>
              <w:rPr>
                <w:snapToGrid w:val="0"/>
                <w:sz w:val="15"/>
                <w:szCs w:val="15"/>
                <w:lang w:eastAsia="sk-SK"/>
              </w:rPr>
            </w:pPr>
          </w:p>
        </w:tc>
        <w:tc>
          <w:tcPr>
            <w:tcW w:w="827" w:type="pct"/>
            <w:tcBorders>
              <w:bottom w:val="nil"/>
            </w:tcBorders>
            <w:vAlign w:val="bottom"/>
          </w:tcPr>
          <w:p w14:paraId="0B4033B2" w14:textId="5ED3DC39" w:rsidR="00226748" w:rsidRPr="00297E92" w:rsidRDefault="00226748">
            <w:pPr>
              <w:jc w:val="right"/>
              <w:rPr>
                <w:bCs/>
                <w:snapToGrid w:val="0"/>
                <w:sz w:val="15"/>
                <w:szCs w:val="15"/>
                <w:lang w:eastAsia="sk-SK"/>
              </w:rPr>
            </w:pPr>
          </w:p>
        </w:tc>
      </w:tr>
      <w:tr w:rsidR="00226748" w:rsidRPr="00297E92" w14:paraId="6F62CA6F" w14:textId="77777777" w:rsidTr="00F423C0">
        <w:tc>
          <w:tcPr>
            <w:tcW w:w="1528" w:type="pct"/>
            <w:tcBorders>
              <w:bottom w:val="nil"/>
            </w:tcBorders>
          </w:tcPr>
          <w:p w14:paraId="1886E390" w14:textId="77777777" w:rsidR="00226748" w:rsidRPr="00297E92" w:rsidRDefault="00226748" w:rsidP="00226748">
            <w:pPr>
              <w:ind w:left="176" w:right="-57" w:hanging="176"/>
              <w:jc w:val="left"/>
              <w:rPr>
                <w:snapToGrid w:val="0"/>
                <w:sz w:val="15"/>
                <w:szCs w:val="15"/>
                <w:lang w:eastAsia="sk-SK"/>
              </w:rPr>
            </w:pPr>
            <w:r w:rsidRPr="00297E92">
              <w:rPr>
                <w:snapToGrid w:val="0"/>
                <w:sz w:val="15"/>
                <w:szCs w:val="15"/>
                <w:lang w:eastAsia="sk-SK"/>
              </w:rPr>
              <w:t xml:space="preserve">Zákonný rezervný fond </w:t>
            </w:r>
          </w:p>
        </w:tc>
        <w:tc>
          <w:tcPr>
            <w:tcW w:w="757" w:type="pct"/>
            <w:tcBorders>
              <w:bottom w:val="nil"/>
            </w:tcBorders>
            <w:vAlign w:val="bottom"/>
          </w:tcPr>
          <w:p w14:paraId="09D4D1AC" w14:textId="00B45A71" w:rsidR="00226748" w:rsidRPr="00297E92" w:rsidRDefault="00226748" w:rsidP="00226748">
            <w:pPr>
              <w:jc w:val="right"/>
              <w:rPr>
                <w:bCs/>
                <w:snapToGrid w:val="0"/>
                <w:sz w:val="15"/>
                <w:szCs w:val="15"/>
                <w:lang w:eastAsia="sk-SK"/>
              </w:rPr>
            </w:pPr>
            <w:r w:rsidRPr="00297E92">
              <w:rPr>
                <w:bCs/>
                <w:snapToGrid w:val="0"/>
                <w:sz w:val="15"/>
                <w:szCs w:val="15"/>
                <w:lang w:eastAsia="sk-SK"/>
              </w:rPr>
              <w:t>5 963 819</w:t>
            </w:r>
          </w:p>
        </w:tc>
        <w:tc>
          <w:tcPr>
            <w:tcW w:w="643" w:type="pct"/>
            <w:tcBorders>
              <w:bottom w:val="nil"/>
            </w:tcBorders>
            <w:vAlign w:val="bottom"/>
          </w:tcPr>
          <w:p w14:paraId="447C7C77" w14:textId="5A2A1829" w:rsidR="00226748" w:rsidRPr="00297E92" w:rsidRDefault="00A80857">
            <w:pPr>
              <w:jc w:val="right"/>
              <w:rPr>
                <w:snapToGrid w:val="0"/>
                <w:sz w:val="15"/>
                <w:szCs w:val="15"/>
                <w:lang w:eastAsia="sk-SK"/>
              </w:rPr>
            </w:pPr>
            <w:r>
              <w:rPr>
                <w:snapToGrid w:val="0"/>
                <w:sz w:val="15"/>
                <w:szCs w:val="15"/>
                <w:lang w:eastAsia="sk-SK"/>
              </w:rPr>
              <w:t>-</w:t>
            </w:r>
          </w:p>
        </w:tc>
        <w:tc>
          <w:tcPr>
            <w:tcW w:w="586" w:type="pct"/>
            <w:tcBorders>
              <w:bottom w:val="nil"/>
            </w:tcBorders>
            <w:vAlign w:val="bottom"/>
          </w:tcPr>
          <w:p w14:paraId="76BFB7EB" w14:textId="1BEDB52A" w:rsidR="00226748" w:rsidRPr="00297E92" w:rsidRDefault="00823E88">
            <w:pPr>
              <w:jc w:val="right"/>
              <w:rPr>
                <w:snapToGrid w:val="0"/>
                <w:sz w:val="15"/>
                <w:szCs w:val="15"/>
                <w:lang w:eastAsia="sk-SK"/>
              </w:rPr>
            </w:pPr>
            <w:r>
              <w:rPr>
                <w:snapToGrid w:val="0"/>
                <w:sz w:val="15"/>
                <w:szCs w:val="15"/>
                <w:lang w:eastAsia="sk-SK"/>
              </w:rPr>
              <w:t>(1)</w:t>
            </w:r>
          </w:p>
        </w:tc>
        <w:tc>
          <w:tcPr>
            <w:tcW w:w="659" w:type="pct"/>
            <w:tcBorders>
              <w:bottom w:val="nil"/>
            </w:tcBorders>
            <w:vAlign w:val="bottom"/>
          </w:tcPr>
          <w:p w14:paraId="33FFB8A5" w14:textId="39DF22C8" w:rsidR="00226748" w:rsidRPr="00297E92" w:rsidRDefault="00A80857">
            <w:pPr>
              <w:jc w:val="right"/>
              <w:rPr>
                <w:snapToGrid w:val="0"/>
                <w:sz w:val="15"/>
                <w:szCs w:val="15"/>
                <w:lang w:eastAsia="sk-SK"/>
              </w:rPr>
            </w:pPr>
            <w:r>
              <w:rPr>
                <w:snapToGrid w:val="0"/>
                <w:sz w:val="15"/>
                <w:szCs w:val="15"/>
                <w:lang w:eastAsia="sk-SK"/>
              </w:rPr>
              <w:t>3 8</w:t>
            </w:r>
            <w:r w:rsidR="00823E88">
              <w:rPr>
                <w:snapToGrid w:val="0"/>
                <w:sz w:val="15"/>
                <w:szCs w:val="15"/>
                <w:lang w:eastAsia="sk-SK"/>
              </w:rPr>
              <w:t>70</w:t>
            </w:r>
          </w:p>
        </w:tc>
        <w:tc>
          <w:tcPr>
            <w:tcW w:w="827" w:type="pct"/>
            <w:tcBorders>
              <w:bottom w:val="nil"/>
            </w:tcBorders>
            <w:vAlign w:val="bottom"/>
          </w:tcPr>
          <w:p w14:paraId="745B5899" w14:textId="241AADDA" w:rsidR="00226748" w:rsidRPr="00297E92" w:rsidRDefault="008812AB">
            <w:pPr>
              <w:jc w:val="right"/>
              <w:rPr>
                <w:bCs/>
                <w:snapToGrid w:val="0"/>
                <w:sz w:val="15"/>
                <w:szCs w:val="15"/>
                <w:lang w:eastAsia="sk-SK"/>
              </w:rPr>
            </w:pPr>
            <w:r>
              <w:rPr>
                <w:bCs/>
                <w:snapToGrid w:val="0"/>
                <w:sz w:val="15"/>
                <w:szCs w:val="15"/>
                <w:lang w:eastAsia="sk-SK"/>
              </w:rPr>
              <w:t>5 967 688</w:t>
            </w:r>
          </w:p>
        </w:tc>
      </w:tr>
      <w:tr w:rsidR="00226748" w:rsidRPr="00297E92" w14:paraId="5744E495" w14:textId="77777777" w:rsidTr="00F423C0">
        <w:tc>
          <w:tcPr>
            <w:tcW w:w="1528" w:type="pct"/>
            <w:tcBorders>
              <w:bottom w:val="nil"/>
            </w:tcBorders>
          </w:tcPr>
          <w:p w14:paraId="3BFCF10C" w14:textId="77777777" w:rsidR="00226748" w:rsidRPr="00297E92" w:rsidRDefault="00226748" w:rsidP="00226748">
            <w:pPr>
              <w:ind w:left="176" w:right="-57" w:hanging="176"/>
              <w:jc w:val="left"/>
              <w:rPr>
                <w:snapToGrid w:val="0"/>
                <w:sz w:val="15"/>
                <w:szCs w:val="15"/>
                <w:lang w:eastAsia="sk-SK"/>
              </w:rPr>
            </w:pPr>
            <w:r w:rsidRPr="00297E92">
              <w:rPr>
                <w:snapToGrid w:val="0"/>
                <w:sz w:val="15"/>
                <w:szCs w:val="15"/>
                <w:lang w:eastAsia="sk-SK"/>
              </w:rPr>
              <w:t>Nedeliteľný fond</w:t>
            </w:r>
          </w:p>
        </w:tc>
        <w:tc>
          <w:tcPr>
            <w:tcW w:w="757" w:type="pct"/>
            <w:tcBorders>
              <w:bottom w:val="nil"/>
            </w:tcBorders>
            <w:vAlign w:val="bottom"/>
          </w:tcPr>
          <w:p w14:paraId="71B82269" w14:textId="2E8C5485" w:rsidR="00226748" w:rsidRPr="00297E92" w:rsidRDefault="00226748" w:rsidP="00226748">
            <w:pPr>
              <w:jc w:val="right"/>
              <w:rPr>
                <w:bCs/>
                <w:snapToGrid w:val="0"/>
                <w:sz w:val="15"/>
                <w:szCs w:val="15"/>
                <w:lang w:eastAsia="sk-SK"/>
              </w:rPr>
            </w:pPr>
            <w:r w:rsidRPr="00297E92">
              <w:rPr>
                <w:bCs/>
                <w:snapToGrid w:val="0"/>
                <w:sz w:val="15"/>
                <w:szCs w:val="15"/>
                <w:lang w:eastAsia="sk-SK"/>
              </w:rPr>
              <w:t>-</w:t>
            </w:r>
          </w:p>
        </w:tc>
        <w:tc>
          <w:tcPr>
            <w:tcW w:w="643" w:type="pct"/>
            <w:tcBorders>
              <w:bottom w:val="nil"/>
            </w:tcBorders>
            <w:vAlign w:val="bottom"/>
          </w:tcPr>
          <w:p w14:paraId="400D1A2B" w14:textId="5893415D" w:rsidR="00226748" w:rsidRPr="00297E92" w:rsidRDefault="008812AB">
            <w:pPr>
              <w:jc w:val="right"/>
              <w:rPr>
                <w:snapToGrid w:val="0"/>
                <w:sz w:val="15"/>
                <w:szCs w:val="15"/>
                <w:lang w:eastAsia="sk-SK"/>
              </w:rPr>
            </w:pPr>
            <w:r>
              <w:rPr>
                <w:snapToGrid w:val="0"/>
                <w:sz w:val="15"/>
                <w:szCs w:val="15"/>
                <w:lang w:eastAsia="sk-SK"/>
              </w:rPr>
              <w:t>-</w:t>
            </w:r>
          </w:p>
        </w:tc>
        <w:tc>
          <w:tcPr>
            <w:tcW w:w="586" w:type="pct"/>
            <w:tcBorders>
              <w:bottom w:val="nil"/>
            </w:tcBorders>
            <w:vAlign w:val="bottom"/>
          </w:tcPr>
          <w:p w14:paraId="51B1BF8F" w14:textId="243F7ED4" w:rsidR="00226748" w:rsidRPr="00297E92" w:rsidRDefault="008812AB">
            <w:pPr>
              <w:jc w:val="right"/>
              <w:rPr>
                <w:snapToGrid w:val="0"/>
                <w:sz w:val="15"/>
                <w:szCs w:val="15"/>
                <w:lang w:eastAsia="sk-SK"/>
              </w:rPr>
            </w:pPr>
            <w:r>
              <w:rPr>
                <w:snapToGrid w:val="0"/>
                <w:sz w:val="15"/>
                <w:szCs w:val="15"/>
                <w:lang w:eastAsia="sk-SK"/>
              </w:rPr>
              <w:t>-</w:t>
            </w:r>
          </w:p>
        </w:tc>
        <w:tc>
          <w:tcPr>
            <w:tcW w:w="659" w:type="pct"/>
            <w:tcBorders>
              <w:bottom w:val="nil"/>
            </w:tcBorders>
            <w:vAlign w:val="bottom"/>
          </w:tcPr>
          <w:p w14:paraId="2B0EA5EB" w14:textId="32F15007" w:rsidR="00226748" w:rsidRPr="00297E92" w:rsidRDefault="008812AB">
            <w:pPr>
              <w:jc w:val="right"/>
              <w:rPr>
                <w:snapToGrid w:val="0"/>
                <w:sz w:val="15"/>
                <w:szCs w:val="15"/>
                <w:lang w:eastAsia="sk-SK"/>
              </w:rPr>
            </w:pPr>
            <w:r>
              <w:rPr>
                <w:snapToGrid w:val="0"/>
                <w:sz w:val="15"/>
                <w:szCs w:val="15"/>
                <w:lang w:eastAsia="sk-SK"/>
              </w:rPr>
              <w:t>-</w:t>
            </w:r>
          </w:p>
        </w:tc>
        <w:tc>
          <w:tcPr>
            <w:tcW w:w="827" w:type="pct"/>
            <w:tcBorders>
              <w:bottom w:val="nil"/>
            </w:tcBorders>
            <w:vAlign w:val="bottom"/>
          </w:tcPr>
          <w:p w14:paraId="6C000175" w14:textId="6E97DB2E" w:rsidR="00226748" w:rsidRPr="00297E92" w:rsidRDefault="008812AB">
            <w:pPr>
              <w:jc w:val="right"/>
              <w:rPr>
                <w:bCs/>
                <w:snapToGrid w:val="0"/>
                <w:sz w:val="15"/>
                <w:szCs w:val="15"/>
                <w:lang w:eastAsia="sk-SK"/>
              </w:rPr>
            </w:pPr>
            <w:r>
              <w:rPr>
                <w:bCs/>
                <w:snapToGrid w:val="0"/>
                <w:sz w:val="15"/>
                <w:szCs w:val="15"/>
                <w:lang w:eastAsia="sk-SK"/>
              </w:rPr>
              <w:t>-</w:t>
            </w:r>
          </w:p>
        </w:tc>
      </w:tr>
      <w:tr w:rsidR="00226748" w:rsidRPr="00297E92" w14:paraId="370EBE68" w14:textId="77777777" w:rsidTr="00F423C0">
        <w:tc>
          <w:tcPr>
            <w:tcW w:w="1528" w:type="pct"/>
            <w:tcBorders>
              <w:bottom w:val="nil"/>
            </w:tcBorders>
          </w:tcPr>
          <w:p w14:paraId="0902045F" w14:textId="77777777" w:rsidR="00226748" w:rsidRPr="00297E92" w:rsidRDefault="00226748" w:rsidP="00226748">
            <w:pPr>
              <w:ind w:left="176" w:right="-57" w:hanging="176"/>
              <w:jc w:val="left"/>
              <w:rPr>
                <w:snapToGrid w:val="0"/>
                <w:sz w:val="15"/>
                <w:szCs w:val="15"/>
                <w:lang w:eastAsia="sk-SK"/>
              </w:rPr>
            </w:pPr>
            <w:r w:rsidRPr="00297E92">
              <w:rPr>
                <w:snapToGrid w:val="0"/>
                <w:sz w:val="15"/>
                <w:szCs w:val="15"/>
                <w:lang w:eastAsia="sk-SK"/>
              </w:rPr>
              <w:t>Štatutárne fondy a ostatné fondy</w:t>
            </w:r>
          </w:p>
        </w:tc>
        <w:tc>
          <w:tcPr>
            <w:tcW w:w="757" w:type="pct"/>
            <w:tcBorders>
              <w:bottom w:val="nil"/>
            </w:tcBorders>
            <w:vAlign w:val="bottom"/>
          </w:tcPr>
          <w:p w14:paraId="2D6E54A1" w14:textId="52C06E38" w:rsidR="00226748" w:rsidRPr="00297E92" w:rsidRDefault="00226748" w:rsidP="00226748">
            <w:pPr>
              <w:jc w:val="right"/>
              <w:rPr>
                <w:bCs/>
                <w:snapToGrid w:val="0"/>
                <w:sz w:val="15"/>
                <w:szCs w:val="15"/>
                <w:lang w:eastAsia="sk-SK"/>
              </w:rPr>
            </w:pPr>
            <w:r w:rsidRPr="00297E92">
              <w:rPr>
                <w:bCs/>
                <w:snapToGrid w:val="0"/>
                <w:sz w:val="15"/>
                <w:szCs w:val="15"/>
                <w:lang w:eastAsia="sk-SK"/>
              </w:rPr>
              <w:t>-</w:t>
            </w:r>
          </w:p>
        </w:tc>
        <w:tc>
          <w:tcPr>
            <w:tcW w:w="643" w:type="pct"/>
            <w:tcBorders>
              <w:bottom w:val="nil"/>
            </w:tcBorders>
            <w:vAlign w:val="bottom"/>
          </w:tcPr>
          <w:p w14:paraId="7CB16D17" w14:textId="3B513395" w:rsidR="00226748" w:rsidRPr="00297E92" w:rsidRDefault="008812AB">
            <w:pPr>
              <w:jc w:val="right"/>
              <w:rPr>
                <w:snapToGrid w:val="0"/>
                <w:sz w:val="15"/>
                <w:szCs w:val="15"/>
                <w:lang w:eastAsia="sk-SK"/>
              </w:rPr>
            </w:pPr>
            <w:r>
              <w:rPr>
                <w:snapToGrid w:val="0"/>
                <w:sz w:val="15"/>
                <w:szCs w:val="15"/>
                <w:lang w:eastAsia="sk-SK"/>
              </w:rPr>
              <w:t>-</w:t>
            </w:r>
          </w:p>
        </w:tc>
        <w:tc>
          <w:tcPr>
            <w:tcW w:w="586" w:type="pct"/>
            <w:tcBorders>
              <w:bottom w:val="nil"/>
            </w:tcBorders>
            <w:vAlign w:val="bottom"/>
          </w:tcPr>
          <w:p w14:paraId="3DB30BEF" w14:textId="3534C1C8" w:rsidR="00226748" w:rsidRPr="00297E92" w:rsidRDefault="008812AB">
            <w:pPr>
              <w:jc w:val="right"/>
              <w:rPr>
                <w:snapToGrid w:val="0"/>
                <w:sz w:val="15"/>
                <w:szCs w:val="15"/>
                <w:lang w:eastAsia="sk-SK"/>
              </w:rPr>
            </w:pPr>
            <w:r>
              <w:rPr>
                <w:snapToGrid w:val="0"/>
                <w:sz w:val="15"/>
                <w:szCs w:val="15"/>
                <w:lang w:eastAsia="sk-SK"/>
              </w:rPr>
              <w:t>-</w:t>
            </w:r>
          </w:p>
        </w:tc>
        <w:tc>
          <w:tcPr>
            <w:tcW w:w="659" w:type="pct"/>
            <w:tcBorders>
              <w:bottom w:val="nil"/>
            </w:tcBorders>
            <w:vAlign w:val="bottom"/>
          </w:tcPr>
          <w:p w14:paraId="18DD9DFA" w14:textId="43FAE9A7" w:rsidR="00226748" w:rsidRPr="00297E92" w:rsidRDefault="008812AB">
            <w:pPr>
              <w:jc w:val="right"/>
              <w:rPr>
                <w:snapToGrid w:val="0"/>
                <w:sz w:val="15"/>
                <w:szCs w:val="15"/>
                <w:lang w:eastAsia="sk-SK"/>
              </w:rPr>
            </w:pPr>
            <w:r>
              <w:rPr>
                <w:snapToGrid w:val="0"/>
                <w:sz w:val="15"/>
                <w:szCs w:val="15"/>
                <w:lang w:eastAsia="sk-SK"/>
              </w:rPr>
              <w:t>-</w:t>
            </w:r>
          </w:p>
        </w:tc>
        <w:tc>
          <w:tcPr>
            <w:tcW w:w="827" w:type="pct"/>
            <w:tcBorders>
              <w:bottom w:val="nil"/>
            </w:tcBorders>
            <w:vAlign w:val="bottom"/>
          </w:tcPr>
          <w:p w14:paraId="0902449C" w14:textId="0BE276E6" w:rsidR="00226748" w:rsidRPr="00297E92" w:rsidRDefault="008812AB">
            <w:pPr>
              <w:jc w:val="right"/>
              <w:rPr>
                <w:bCs/>
                <w:snapToGrid w:val="0"/>
                <w:sz w:val="15"/>
                <w:szCs w:val="15"/>
                <w:lang w:eastAsia="sk-SK"/>
              </w:rPr>
            </w:pPr>
            <w:r>
              <w:rPr>
                <w:bCs/>
                <w:snapToGrid w:val="0"/>
                <w:sz w:val="15"/>
                <w:szCs w:val="15"/>
                <w:lang w:eastAsia="sk-SK"/>
              </w:rPr>
              <w:t>-</w:t>
            </w:r>
          </w:p>
        </w:tc>
      </w:tr>
      <w:tr w:rsidR="00226748" w:rsidRPr="00297E92" w14:paraId="78F48284" w14:textId="77777777" w:rsidTr="00F423C0">
        <w:tc>
          <w:tcPr>
            <w:tcW w:w="1528" w:type="pct"/>
            <w:tcBorders>
              <w:bottom w:val="nil"/>
            </w:tcBorders>
          </w:tcPr>
          <w:p w14:paraId="4BAB7C4A" w14:textId="77777777" w:rsidR="00226748" w:rsidRPr="00297E92" w:rsidRDefault="00226748" w:rsidP="00226748">
            <w:pPr>
              <w:ind w:left="176" w:right="-57" w:hanging="176"/>
              <w:jc w:val="left"/>
              <w:rPr>
                <w:snapToGrid w:val="0"/>
                <w:sz w:val="15"/>
                <w:szCs w:val="15"/>
                <w:lang w:eastAsia="sk-SK"/>
              </w:rPr>
            </w:pPr>
            <w:r w:rsidRPr="00297E92">
              <w:rPr>
                <w:snapToGrid w:val="0"/>
                <w:sz w:val="15"/>
                <w:szCs w:val="15"/>
                <w:lang w:eastAsia="sk-SK"/>
              </w:rPr>
              <w:t>Nerozdelený zisk minulých rokov</w:t>
            </w:r>
          </w:p>
        </w:tc>
        <w:tc>
          <w:tcPr>
            <w:tcW w:w="757" w:type="pct"/>
            <w:tcBorders>
              <w:bottom w:val="nil"/>
            </w:tcBorders>
            <w:vAlign w:val="bottom"/>
          </w:tcPr>
          <w:p w14:paraId="0CCBFAED" w14:textId="0D9BB145" w:rsidR="00226748" w:rsidRPr="00297E92" w:rsidRDefault="00226748">
            <w:pPr>
              <w:jc w:val="right"/>
              <w:rPr>
                <w:bCs/>
                <w:snapToGrid w:val="0"/>
                <w:sz w:val="15"/>
                <w:szCs w:val="15"/>
                <w:lang w:eastAsia="sk-SK"/>
              </w:rPr>
            </w:pPr>
            <w:r w:rsidRPr="00297E92">
              <w:rPr>
                <w:bCs/>
                <w:snapToGrid w:val="0"/>
                <w:sz w:val="15"/>
                <w:szCs w:val="15"/>
                <w:lang w:eastAsia="sk-SK"/>
              </w:rPr>
              <w:t xml:space="preserve">52 340 </w:t>
            </w:r>
            <w:r w:rsidR="008812AB">
              <w:rPr>
                <w:bCs/>
                <w:snapToGrid w:val="0"/>
                <w:sz w:val="15"/>
                <w:szCs w:val="15"/>
                <w:lang w:eastAsia="sk-SK"/>
              </w:rPr>
              <w:t>3</w:t>
            </w:r>
            <w:r w:rsidRPr="00297E92">
              <w:rPr>
                <w:bCs/>
                <w:snapToGrid w:val="0"/>
                <w:sz w:val="15"/>
                <w:szCs w:val="15"/>
                <w:lang w:eastAsia="sk-SK"/>
              </w:rPr>
              <w:t>81</w:t>
            </w:r>
          </w:p>
        </w:tc>
        <w:tc>
          <w:tcPr>
            <w:tcW w:w="643" w:type="pct"/>
            <w:tcBorders>
              <w:bottom w:val="nil"/>
            </w:tcBorders>
            <w:vAlign w:val="bottom"/>
          </w:tcPr>
          <w:p w14:paraId="086619FD" w14:textId="40461904" w:rsidR="00226748" w:rsidRPr="00297E92" w:rsidRDefault="00A80857">
            <w:pPr>
              <w:jc w:val="right"/>
              <w:rPr>
                <w:snapToGrid w:val="0"/>
                <w:sz w:val="15"/>
                <w:szCs w:val="15"/>
                <w:lang w:eastAsia="sk-SK"/>
              </w:rPr>
            </w:pPr>
            <w:r>
              <w:rPr>
                <w:snapToGrid w:val="0"/>
                <w:sz w:val="15"/>
                <w:szCs w:val="15"/>
                <w:lang w:eastAsia="sk-SK"/>
              </w:rPr>
              <w:t>-</w:t>
            </w:r>
          </w:p>
        </w:tc>
        <w:tc>
          <w:tcPr>
            <w:tcW w:w="586" w:type="pct"/>
            <w:tcBorders>
              <w:bottom w:val="nil"/>
            </w:tcBorders>
            <w:vAlign w:val="bottom"/>
          </w:tcPr>
          <w:p w14:paraId="4FFFA1C0" w14:textId="0CB68EE1" w:rsidR="00226748" w:rsidRPr="00297E92" w:rsidRDefault="008812AB">
            <w:pPr>
              <w:jc w:val="right"/>
              <w:rPr>
                <w:snapToGrid w:val="0"/>
                <w:sz w:val="15"/>
                <w:szCs w:val="15"/>
                <w:lang w:eastAsia="sk-SK"/>
              </w:rPr>
            </w:pPr>
            <w:r>
              <w:rPr>
                <w:snapToGrid w:val="0"/>
                <w:sz w:val="15"/>
                <w:szCs w:val="15"/>
                <w:lang w:eastAsia="sk-SK"/>
              </w:rPr>
              <w:t>-</w:t>
            </w:r>
          </w:p>
        </w:tc>
        <w:tc>
          <w:tcPr>
            <w:tcW w:w="659" w:type="pct"/>
            <w:tcBorders>
              <w:bottom w:val="nil"/>
            </w:tcBorders>
            <w:vAlign w:val="bottom"/>
          </w:tcPr>
          <w:p w14:paraId="1CED2E59" w14:textId="5C3A776F" w:rsidR="00226748" w:rsidRPr="00297E92" w:rsidRDefault="00A80857">
            <w:pPr>
              <w:jc w:val="right"/>
              <w:rPr>
                <w:snapToGrid w:val="0"/>
                <w:sz w:val="15"/>
                <w:szCs w:val="15"/>
                <w:lang w:eastAsia="sk-SK"/>
              </w:rPr>
            </w:pPr>
            <w:r>
              <w:rPr>
                <w:snapToGrid w:val="0"/>
                <w:sz w:val="15"/>
                <w:szCs w:val="15"/>
                <w:lang w:eastAsia="sk-SK"/>
              </w:rPr>
              <w:t>73 513</w:t>
            </w:r>
          </w:p>
        </w:tc>
        <w:tc>
          <w:tcPr>
            <w:tcW w:w="827" w:type="pct"/>
            <w:tcBorders>
              <w:bottom w:val="nil"/>
            </w:tcBorders>
            <w:vAlign w:val="bottom"/>
          </w:tcPr>
          <w:p w14:paraId="5217DFE0" w14:textId="152753D3" w:rsidR="00226748" w:rsidRPr="00297E92" w:rsidRDefault="008812AB">
            <w:pPr>
              <w:jc w:val="right"/>
              <w:rPr>
                <w:bCs/>
                <w:snapToGrid w:val="0"/>
                <w:sz w:val="15"/>
                <w:szCs w:val="15"/>
                <w:lang w:eastAsia="sk-SK"/>
              </w:rPr>
            </w:pPr>
            <w:r>
              <w:rPr>
                <w:bCs/>
                <w:snapToGrid w:val="0"/>
                <w:sz w:val="15"/>
                <w:szCs w:val="15"/>
                <w:lang w:eastAsia="sk-SK"/>
              </w:rPr>
              <w:t>52 413 894</w:t>
            </w:r>
          </w:p>
        </w:tc>
      </w:tr>
      <w:tr w:rsidR="00226748" w:rsidRPr="00297E92" w14:paraId="5C7E81FC" w14:textId="77777777" w:rsidTr="00F423C0">
        <w:tc>
          <w:tcPr>
            <w:tcW w:w="1528" w:type="pct"/>
            <w:tcBorders>
              <w:bottom w:val="nil"/>
            </w:tcBorders>
          </w:tcPr>
          <w:p w14:paraId="5740029B" w14:textId="77777777" w:rsidR="00226748" w:rsidRPr="00297E92" w:rsidRDefault="00226748" w:rsidP="00226748">
            <w:pPr>
              <w:ind w:left="176" w:right="-57" w:hanging="176"/>
              <w:jc w:val="left"/>
              <w:rPr>
                <w:snapToGrid w:val="0"/>
                <w:sz w:val="15"/>
                <w:szCs w:val="15"/>
                <w:lang w:eastAsia="sk-SK"/>
              </w:rPr>
            </w:pPr>
            <w:r w:rsidRPr="00297E92">
              <w:rPr>
                <w:snapToGrid w:val="0"/>
                <w:sz w:val="15"/>
                <w:szCs w:val="15"/>
                <w:lang w:eastAsia="sk-SK"/>
              </w:rPr>
              <w:t>Neuhradená strata minulých rokov</w:t>
            </w:r>
          </w:p>
        </w:tc>
        <w:tc>
          <w:tcPr>
            <w:tcW w:w="757" w:type="pct"/>
            <w:tcBorders>
              <w:bottom w:val="nil"/>
            </w:tcBorders>
            <w:vAlign w:val="bottom"/>
          </w:tcPr>
          <w:p w14:paraId="4DB0C980" w14:textId="2195609C" w:rsidR="00226748" w:rsidRPr="00297E92" w:rsidRDefault="00226748">
            <w:pPr>
              <w:ind w:right="-57"/>
              <w:jc w:val="right"/>
              <w:rPr>
                <w:bCs/>
                <w:snapToGrid w:val="0"/>
                <w:sz w:val="15"/>
                <w:szCs w:val="15"/>
                <w:lang w:eastAsia="sk-SK"/>
              </w:rPr>
            </w:pPr>
            <w:r w:rsidRPr="00297E92">
              <w:rPr>
                <w:bCs/>
                <w:snapToGrid w:val="0"/>
                <w:sz w:val="15"/>
                <w:szCs w:val="15"/>
                <w:lang w:eastAsia="sk-SK"/>
              </w:rPr>
              <w:t>(144 264 136</w:t>
            </w:r>
            <w:r w:rsidR="008812AB">
              <w:rPr>
                <w:bCs/>
                <w:snapToGrid w:val="0"/>
                <w:sz w:val="15"/>
                <w:szCs w:val="15"/>
                <w:lang w:eastAsia="sk-SK"/>
              </w:rPr>
              <w:t>)</w:t>
            </w:r>
          </w:p>
        </w:tc>
        <w:tc>
          <w:tcPr>
            <w:tcW w:w="643" w:type="pct"/>
            <w:tcBorders>
              <w:bottom w:val="nil"/>
            </w:tcBorders>
            <w:vAlign w:val="bottom"/>
          </w:tcPr>
          <w:p w14:paraId="122F217F" w14:textId="7AA7F472" w:rsidR="00226748" w:rsidRPr="00297E92" w:rsidRDefault="008812AB">
            <w:pPr>
              <w:jc w:val="right"/>
              <w:rPr>
                <w:snapToGrid w:val="0"/>
                <w:sz w:val="15"/>
                <w:szCs w:val="15"/>
                <w:lang w:eastAsia="sk-SK"/>
              </w:rPr>
            </w:pPr>
            <w:r>
              <w:rPr>
                <w:snapToGrid w:val="0"/>
                <w:sz w:val="15"/>
                <w:szCs w:val="15"/>
                <w:lang w:eastAsia="sk-SK"/>
              </w:rPr>
              <w:t>-</w:t>
            </w:r>
          </w:p>
        </w:tc>
        <w:tc>
          <w:tcPr>
            <w:tcW w:w="586" w:type="pct"/>
            <w:tcBorders>
              <w:bottom w:val="nil"/>
            </w:tcBorders>
            <w:vAlign w:val="bottom"/>
          </w:tcPr>
          <w:p w14:paraId="3524D17D" w14:textId="1859A6F6" w:rsidR="00226748" w:rsidRPr="00297E92" w:rsidRDefault="008812AB">
            <w:pPr>
              <w:jc w:val="right"/>
              <w:rPr>
                <w:snapToGrid w:val="0"/>
                <w:sz w:val="15"/>
                <w:szCs w:val="15"/>
                <w:lang w:eastAsia="sk-SK"/>
              </w:rPr>
            </w:pPr>
            <w:r>
              <w:rPr>
                <w:snapToGrid w:val="0"/>
                <w:sz w:val="15"/>
                <w:szCs w:val="15"/>
                <w:lang w:eastAsia="sk-SK"/>
              </w:rPr>
              <w:t>-</w:t>
            </w:r>
          </w:p>
        </w:tc>
        <w:tc>
          <w:tcPr>
            <w:tcW w:w="659" w:type="pct"/>
            <w:tcBorders>
              <w:bottom w:val="nil"/>
            </w:tcBorders>
            <w:vAlign w:val="bottom"/>
          </w:tcPr>
          <w:p w14:paraId="608585C5" w14:textId="4266F46C" w:rsidR="00226748" w:rsidRPr="00297E92" w:rsidRDefault="008812AB" w:rsidP="0072512B">
            <w:pPr>
              <w:jc w:val="right"/>
              <w:rPr>
                <w:snapToGrid w:val="0"/>
                <w:sz w:val="15"/>
                <w:szCs w:val="15"/>
                <w:lang w:eastAsia="sk-SK"/>
              </w:rPr>
            </w:pPr>
            <w:r>
              <w:rPr>
                <w:snapToGrid w:val="0"/>
                <w:sz w:val="15"/>
                <w:szCs w:val="15"/>
                <w:lang w:eastAsia="sk-SK"/>
              </w:rPr>
              <w:t>-</w:t>
            </w:r>
          </w:p>
        </w:tc>
        <w:tc>
          <w:tcPr>
            <w:tcW w:w="827" w:type="pct"/>
            <w:tcBorders>
              <w:bottom w:val="nil"/>
            </w:tcBorders>
            <w:vAlign w:val="bottom"/>
          </w:tcPr>
          <w:p w14:paraId="7D69BCD7" w14:textId="02BBB0E6" w:rsidR="00226748" w:rsidRPr="00297E92" w:rsidRDefault="008812AB" w:rsidP="0072512B">
            <w:pPr>
              <w:jc w:val="right"/>
              <w:rPr>
                <w:bCs/>
                <w:snapToGrid w:val="0"/>
                <w:sz w:val="15"/>
                <w:szCs w:val="15"/>
                <w:lang w:eastAsia="sk-SK"/>
              </w:rPr>
            </w:pPr>
            <w:r>
              <w:rPr>
                <w:bCs/>
                <w:snapToGrid w:val="0"/>
                <w:sz w:val="15"/>
                <w:szCs w:val="15"/>
                <w:lang w:eastAsia="sk-SK"/>
              </w:rPr>
              <w:t>(144 264 136)</w:t>
            </w:r>
          </w:p>
        </w:tc>
      </w:tr>
      <w:tr w:rsidR="00226748" w:rsidRPr="00297E92" w14:paraId="40012702" w14:textId="77777777" w:rsidTr="00F423C0">
        <w:tc>
          <w:tcPr>
            <w:tcW w:w="1528" w:type="pct"/>
            <w:tcBorders>
              <w:bottom w:val="nil"/>
            </w:tcBorders>
          </w:tcPr>
          <w:p w14:paraId="7C4D8060" w14:textId="77777777" w:rsidR="00226748" w:rsidRPr="00297E92" w:rsidRDefault="00226748" w:rsidP="00226748">
            <w:pPr>
              <w:ind w:left="176" w:right="-57" w:hanging="176"/>
              <w:jc w:val="left"/>
              <w:rPr>
                <w:snapToGrid w:val="0"/>
                <w:sz w:val="15"/>
                <w:szCs w:val="15"/>
                <w:lang w:eastAsia="sk-SK"/>
              </w:rPr>
            </w:pPr>
            <w:r w:rsidRPr="00297E92">
              <w:rPr>
                <w:snapToGrid w:val="0"/>
                <w:sz w:val="15"/>
                <w:szCs w:val="15"/>
                <w:lang w:eastAsia="sk-SK"/>
              </w:rPr>
              <w:t>Výsledok hospodárenia bežného účtovného obdobia</w:t>
            </w:r>
          </w:p>
        </w:tc>
        <w:tc>
          <w:tcPr>
            <w:tcW w:w="757" w:type="pct"/>
            <w:tcBorders>
              <w:bottom w:val="nil"/>
            </w:tcBorders>
            <w:vAlign w:val="bottom"/>
          </w:tcPr>
          <w:p w14:paraId="4442EF4A" w14:textId="757E1CFA" w:rsidR="00226748" w:rsidRPr="00297E92" w:rsidRDefault="00226748" w:rsidP="0072512B">
            <w:pPr>
              <w:jc w:val="right"/>
              <w:rPr>
                <w:bCs/>
                <w:snapToGrid w:val="0"/>
                <w:sz w:val="15"/>
                <w:szCs w:val="15"/>
                <w:lang w:eastAsia="sk-SK"/>
              </w:rPr>
            </w:pPr>
            <w:r w:rsidRPr="00297E92">
              <w:rPr>
                <w:bCs/>
                <w:snapToGrid w:val="0"/>
                <w:sz w:val="15"/>
                <w:szCs w:val="15"/>
                <w:lang w:eastAsia="sk-SK"/>
              </w:rPr>
              <w:t>77 383</w:t>
            </w:r>
          </w:p>
        </w:tc>
        <w:tc>
          <w:tcPr>
            <w:tcW w:w="643" w:type="pct"/>
            <w:tcBorders>
              <w:bottom w:val="nil"/>
            </w:tcBorders>
            <w:vAlign w:val="bottom"/>
          </w:tcPr>
          <w:p w14:paraId="56E2D302" w14:textId="022A9039" w:rsidR="00226748" w:rsidRPr="00297E92" w:rsidRDefault="00F939BD">
            <w:pPr>
              <w:jc w:val="right"/>
              <w:rPr>
                <w:snapToGrid w:val="0"/>
                <w:sz w:val="15"/>
                <w:szCs w:val="15"/>
                <w:lang w:eastAsia="sk-SK"/>
              </w:rPr>
            </w:pPr>
            <w:r>
              <w:rPr>
                <w:snapToGrid w:val="0"/>
                <w:sz w:val="15"/>
                <w:szCs w:val="15"/>
                <w:lang w:eastAsia="sk-SK"/>
              </w:rPr>
              <w:t>(7 359 083)</w:t>
            </w:r>
          </w:p>
        </w:tc>
        <w:tc>
          <w:tcPr>
            <w:tcW w:w="586" w:type="pct"/>
            <w:tcBorders>
              <w:bottom w:val="nil"/>
            </w:tcBorders>
            <w:vAlign w:val="bottom"/>
          </w:tcPr>
          <w:p w14:paraId="56C5C77F" w14:textId="317ADD5D" w:rsidR="00226748" w:rsidRPr="00297E92" w:rsidRDefault="00A80857">
            <w:pPr>
              <w:jc w:val="right"/>
              <w:rPr>
                <w:snapToGrid w:val="0"/>
                <w:sz w:val="15"/>
                <w:szCs w:val="15"/>
                <w:lang w:eastAsia="sk-SK"/>
              </w:rPr>
            </w:pPr>
            <w:r>
              <w:rPr>
                <w:snapToGrid w:val="0"/>
                <w:sz w:val="15"/>
                <w:szCs w:val="15"/>
                <w:lang w:eastAsia="sk-SK"/>
              </w:rPr>
              <w:t>-</w:t>
            </w:r>
          </w:p>
        </w:tc>
        <w:tc>
          <w:tcPr>
            <w:tcW w:w="659" w:type="pct"/>
            <w:tcBorders>
              <w:bottom w:val="nil"/>
            </w:tcBorders>
            <w:vAlign w:val="bottom"/>
          </w:tcPr>
          <w:p w14:paraId="7C832FD2" w14:textId="518AFF71" w:rsidR="00226748" w:rsidRPr="00297E92" w:rsidRDefault="00A80857">
            <w:pPr>
              <w:jc w:val="right"/>
              <w:rPr>
                <w:snapToGrid w:val="0"/>
                <w:sz w:val="15"/>
                <w:szCs w:val="15"/>
                <w:lang w:eastAsia="sk-SK"/>
              </w:rPr>
            </w:pPr>
            <w:r>
              <w:rPr>
                <w:snapToGrid w:val="0"/>
                <w:sz w:val="15"/>
                <w:szCs w:val="15"/>
                <w:lang w:eastAsia="sk-SK"/>
              </w:rPr>
              <w:t>(77 383)</w:t>
            </w:r>
          </w:p>
        </w:tc>
        <w:tc>
          <w:tcPr>
            <w:tcW w:w="827" w:type="pct"/>
            <w:tcBorders>
              <w:bottom w:val="nil"/>
            </w:tcBorders>
            <w:vAlign w:val="bottom"/>
          </w:tcPr>
          <w:p w14:paraId="4FCE7F94" w14:textId="4735F526" w:rsidR="00226748" w:rsidRPr="00297E92" w:rsidRDefault="00F939BD">
            <w:pPr>
              <w:jc w:val="right"/>
              <w:rPr>
                <w:bCs/>
                <w:snapToGrid w:val="0"/>
                <w:sz w:val="15"/>
                <w:szCs w:val="15"/>
                <w:lang w:eastAsia="sk-SK"/>
              </w:rPr>
            </w:pPr>
            <w:r>
              <w:rPr>
                <w:bCs/>
                <w:snapToGrid w:val="0"/>
                <w:sz w:val="15"/>
                <w:szCs w:val="15"/>
                <w:lang w:eastAsia="sk-SK"/>
              </w:rPr>
              <w:t>(7 359 083)</w:t>
            </w:r>
          </w:p>
        </w:tc>
      </w:tr>
      <w:tr w:rsidR="00226748" w:rsidRPr="00297E92" w14:paraId="03BE14D1" w14:textId="77777777" w:rsidTr="00F423C0">
        <w:tc>
          <w:tcPr>
            <w:tcW w:w="1528" w:type="pct"/>
            <w:tcBorders>
              <w:bottom w:val="nil"/>
            </w:tcBorders>
          </w:tcPr>
          <w:p w14:paraId="07425431" w14:textId="77777777" w:rsidR="00226748" w:rsidRPr="00297E92" w:rsidRDefault="00226748" w:rsidP="00226748">
            <w:pPr>
              <w:ind w:left="176" w:right="-57" w:hanging="176"/>
              <w:jc w:val="left"/>
              <w:rPr>
                <w:snapToGrid w:val="0"/>
                <w:sz w:val="15"/>
                <w:szCs w:val="15"/>
                <w:lang w:eastAsia="sk-SK"/>
              </w:rPr>
            </w:pPr>
            <w:r w:rsidRPr="00297E92">
              <w:rPr>
                <w:snapToGrid w:val="0"/>
                <w:sz w:val="15"/>
                <w:szCs w:val="15"/>
                <w:lang w:eastAsia="sk-SK"/>
              </w:rPr>
              <w:t>Vyplatené dividendy</w:t>
            </w:r>
          </w:p>
        </w:tc>
        <w:tc>
          <w:tcPr>
            <w:tcW w:w="757" w:type="pct"/>
            <w:tcBorders>
              <w:bottom w:val="nil"/>
            </w:tcBorders>
            <w:vAlign w:val="bottom"/>
          </w:tcPr>
          <w:p w14:paraId="16A494D3" w14:textId="7C0A9DB9" w:rsidR="00226748" w:rsidRPr="00297E92" w:rsidRDefault="00226748" w:rsidP="00226748">
            <w:pPr>
              <w:jc w:val="right"/>
              <w:rPr>
                <w:bCs/>
                <w:snapToGrid w:val="0"/>
                <w:sz w:val="15"/>
                <w:szCs w:val="15"/>
                <w:lang w:eastAsia="sk-SK"/>
              </w:rPr>
            </w:pPr>
            <w:r w:rsidRPr="00297E92">
              <w:rPr>
                <w:bCs/>
                <w:snapToGrid w:val="0"/>
                <w:sz w:val="15"/>
                <w:szCs w:val="15"/>
                <w:lang w:eastAsia="sk-SK"/>
              </w:rPr>
              <w:t>-</w:t>
            </w:r>
          </w:p>
        </w:tc>
        <w:tc>
          <w:tcPr>
            <w:tcW w:w="643" w:type="pct"/>
            <w:tcBorders>
              <w:bottom w:val="nil"/>
            </w:tcBorders>
            <w:vAlign w:val="bottom"/>
          </w:tcPr>
          <w:p w14:paraId="42EE1EE5" w14:textId="3E51CA21" w:rsidR="00226748" w:rsidRPr="00297E92" w:rsidRDefault="008812AB">
            <w:pPr>
              <w:jc w:val="right"/>
              <w:rPr>
                <w:snapToGrid w:val="0"/>
                <w:sz w:val="15"/>
                <w:szCs w:val="15"/>
                <w:lang w:eastAsia="sk-SK"/>
              </w:rPr>
            </w:pPr>
            <w:r>
              <w:rPr>
                <w:snapToGrid w:val="0"/>
                <w:sz w:val="15"/>
                <w:szCs w:val="15"/>
                <w:lang w:eastAsia="sk-SK"/>
              </w:rPr>
              <w:t>-</w:t>
            </w:r>
          </w:p>
        </w:tc>
        <w:tc>
          <w:tcPr>
            <w:tcW w:w="586" w:type="pct"/>
            <w:tcBorders>
              <w:bottom w:val="nil"/>
            </w:tcBorders>
            <w:vAlign w:val="bottom"/>
          </w:tcPr>
          <w:p w14:paraId="44241287" w14:textId="62C41AA5" w:rsidR="00226748" w:rsidRPr="00297E92" w:rsidRDefault="008812AB">
            <w:pPr>
              <w:jc w:val="right"/>
              <w:rPr>
                <w:snapToGrid w:val="0"/>
                <w:sz w:val="15"/>
                <w:szCs w:val="15"/>
                <w:lang w:eastAsia="sk-SK"/>
              </w:rPr>
            </w:pPr>
            <w:r>
              <w:rPr>
                <w:snapToGrid w:val="0"/>
                <w:sz w:val="15"/>
                <w:szCs w:val="15"/>
                <w:lang w:eastAsia="sk-SK"/>
              </w:rPr>
              <w:t>-</w:t>
            </w:r>
          </w:p>
        </w:tc>
        <w:tc>
          <w:tcPr>
            <w:tcW w:w="659" w:type="pct"/>
            <w:tcBorders>
              <w:bottom w:val="nil"/>
            </w:tcBorders>
            <w:vAlign w:val="bottom"/>
          </w:tcPr>
          <w:p w14:paraId="36E7AEFE" w14:textId="183F10CC" w:rsidR="00226748" w:rsidRPr="00297E92" w:rsidRDefault="008812AB">
            <w:pPr>
              <w:jc w:val="right"/>
              <w:rPr>
                <w:snapToGrid w:val="0"/>
                <w:sz w:val="15"/>
                <w:szCs w:val="15"/>
                <w:lang w:eastAsia="sk-SK"/>
              </w:rPr>
            </w:pPr>
            <w:r>
              <w:rPr>
                <w:snapToGrid w:val="0"/>
                <w:sz w:val="15"/>
                <w:szCs w:val="15"/>
                <w:lang w:eastAsia="sk-SK"/>
              </w:rPr>
              <w:t>-</w:t>
            </w:r>
          </w:p>
        </w:tc>
        <w:tc>
          <w:tcPr>
            <w:tcW w:w="827" w:type="pct"/>
            <w:tcBorders>
              <w:bottom w:val="nil"/>
            </w:tcBorders>
            <w:vAlign w:val="bottom"/>
          </w:tcPr>
          <w:p w14:paraId="713119F7" w14:textId="46742851" w:rsidR="00226748" w:rsidRPr="00297E92" w:rsidRDefault="008812AB">
            <w:pPr>
              <w:jc w:val="right"/>
              <w:rPr>
                <w:bCs/>
                <w:snapToGrid w:val="0"/>
                <w:sz w:val="15"/>
                <w:szCs w:val="15"/>
                <w:lang w:eastAsia="sk-SK"/>
              </w:rPr>
            </w:pPr>
            <w:r>
              <w:rPr>
                <w:bCs/>
                <w:snapToGrid w:val="0"/>
                <w:sz w:val="15"/>
                <w:szCs w:val="15"/>
                <w:lang w:eastAsia="sk-SK"/>
              </w:rPr>
              <w:t>-</w:t>
            </w:r>
          </w:p>
        </w:tc>
      </w:tr>
      <w:tr w:rsidR="00226748" w:rsidRPr="00297E92" w14:paraId="705BD33E" w14:textId="77777777" w:rsidTr="00F423C0">
        <w:tc>
          <w:tcPr>
            <w:tcW w:w="1528" w:type="pct"/>
            <w:tcBorders>
              <w:bottom w:val="nil"/>
            </w:tcBorders>
          </w:tcPr>
          <w:p w14:paraId="2E31419C" w14:textId="77777777" w:rsidR="00226748" w:rsidRPr="00297E92" w:rsidRDefault="00226748" w:rsidP="00226748">
            <w:pPr>
              <w:ind w:left="176" w:right="-57" w:hanging="176"/>
              <w:jc w:val="left"/>
              <w:rPr>
                <w:snapToGrid w:val="0"/>
                <w:sz w:val="15"/>
                <w:szCs w:val="15"/>
                <w:lang w:eastAsia="sk-SK"/>
              </w:rPr>
            </w:pPr>
            <w:r w:rsidRPr="00297E92">
              <w:rPr>
                <w:snapToGrid w:val="0"/>
                <w:sz w:val="15"/>
                <w:szCs w:val="15"/>
                <w:lang w:eastAsia="sk-SK"/>
              </w:rPr>
              <w:t>Ostatné položky vlastného imania</w:t>
            </w:r>
          </w:p>
        </w:tc>
        <w:tc>
          <w:tcPr>
            <w:tcW w:w="757" w:type="pct"/>
            <w:tcBorders>
              <w:bottom w:val="nil"/>
            </w:tcBorders>
            <w:vAlign w:val="bottom"/>
          </w:tcPr>
          <w:p w14:paraId="32AED38A" w14:textId="713B8CD4" w:rsidR="00226748" w:rsidRPr="00297E92" w:rsidRDefault="00226748" w:rsidP="00226748">
            <w:pPr>
              <w:jc w:val="right"/>
              <w:rPr>
                <w:bCs/>
                <w:snapToGrid w:val="0"/>
                <w:sz w:val="15"/>
                <w:szCs w:val="15"/>
                <w:lang w:eastAsia="sk-SK"/>
              </w:rPr>
            </w:pPr>
            <w:r w:rsidRPr="00297E92">
              <w:rPr>
                <w:bCs/>
                <w:snapToGrid w:val="0"/>
                <w:sz w:val="15"/>
                <w:szCs w:val="15"/>
                <w:lang w:eastAsia="sk-SK"/>
              </w:rPr>
              <w:t>-</w:t>
            </w:r>
          </w:p>
        </w:tc>
        <w:tc>
          <w:tcPr>
            <w:tcW w:w="643" w:type="pct"/>
            <w:tcBorders>
              <w:bottom w:val="nil"/>
            </w:tcBorders>
            <w:vAlign w:val="bottom"/>
          </w:tcPr>
          <w:p w14:paraId="77F6351D" w14:textId="1496A651" w:rsidR="00226748" w:rsidRPr="00297E92" w:rsidRDefault="008812AB">
            <w:pPr>
              <w:jc w:val="right"/>
              <w:rPr>
                <w:snapToGrid w:val="0"/>
                <w:sz w:val="15"/>
                <w:szCs w:val="15"/>
                <w:lang w:eastAsia="sk-SK"/>
              </w:rPr>
            </w:pPr>
            <w:r>
              <w:rPr>
                <w:snapToGrid w:val="0"/>
                <w:sz w:val="15"/>
                <w:szCs w:val="15"/>
                <w:lang w:eastAsia="sk-SK"/>
              </w:rPr>
              <w:t>-</w:t>
            </w:r>
          </w:p>
        </w:tc>
        <w:tc>
          <w:tcPr>
            <w:tcW w:w="586" w:type="pct"/>
            <w:tcBorders>
              <w:bottom w:val="nil"/>
            </w:tcBorders>
            <w:vAlign w:val="bottom"/>
          </w:tcPr>
          <w:p w14:paraId="3B608D86" w14:textId="72772A4B" w:rsidR="00226748" w:rsidRPr="00297E92" w:rsidRDefault="008812AB">
            <w:pPr>
              <w:jc w:val="right"/>
              <w:rPr>
                <w:snapToGrid w:val="0"/>
                <w:sz w:val="15"/>
                <w:szCs w:val="15"/>
                <w:lang w:eastAsia="sk-SK"/>
              </w:rPr>
            </w:pPr>
            <w:r>
              <w:rPr>
                <w:snapToGrid w:val="0"/>
                <w:sz w:val="15"/>
                <w:szCs w:val="15"/>
                <w:lang w:eastAsia="sk-SK"/>
              </w:rPr>
              <w:t>-</w:t>
            </w:r>
          </w:p>
        </w:tc>
        <w:tc>
          <w:tcPr>
            <w:tcW w:w="659" w:type="pct"/>
            <w:tcBorders>
              <w:bottom w:val="nil"/>
            </w:tcBorders>
            <w:vAlign w:val="bottom"/>
          </w:tcPr>
          <w:p w14:paraId="02222E6B" w14:textId="609E7A47" w:rsidR="00226748" w:rsidRPr="00297E92" w:rsidRDefault="008812AB">
            <w:pPr>
              <w:jc w:val="right"/>
              <w:rPr>
                <w:snapToGrid w:val="0"/>
                <w:sz w:val="15"/>
                <w:szCs w:val="15"/>
                <w:lang w:eastAsia="sk-SK"/>
              </w:rPr>
            </w:pPr>
            <w:r>
              <w:rPr>
                <w:snapToGrid w:val="0"/>
                <w:sz w:val="15"/>
                <w:szCs w:val="15"/>
                <w:lang w:eastAsia="sk-SK"/>
              </w:rPr>
              <w:t>-</w:t>
            </w:r>
          </w:p>
        </w:tc>
        <w:tc>
          <w:tcPr>
            <w:tcW w:w="827" w:type="pct"/>
            <w:tcBorders>
              <w:bottom w:val="nil"/>
            </w:tcBorders>
            <w:vAlign w:val="bottom"/>
          </w:tcPr>
          <w:p w14:paraId="745B5F16" w14:textId="3AC5D986" w:rsidR="00226748" w:rsidRPr="00297E92" w:rsidRDefault="008812AB">
            <w:pPr>
              <w:jc w:val="right"/>
              <w:rPr>
                <w:bCs/>
                <w:snapToGrid w:val="0"/>
                <w:sz w:val="15"/>
                <w:szCs w:val="15"/>
                <w:lang w:eastAsia="sk-SK"/>
              </w:rPr>
            </w:pPr>
            <w:r>
              <w:rPr>
                <w:bCs/>
                <w:snapToGrid w:val="0"/>
                <w:sz w:val="15"/>
                <w:szCs w:val="15"/>
                <w:lang w:eastAsia="sk-SK"/>
              </w:rPr>
              <w:t>-</w:t>
            </w:r>
          </w:p>
        </w:tc>
      </w:tr>
      <w:tr w:rsidR="00226748" w:rsidRPr="00297E92" w14:paraId="38FFC6AE" w14:textId="77777777" w:rsidTr="00F423C0">
        <w:tc>
          <w:tcPr>
            <w:tcW w:w="1528" w:type="pct"/>
            <w:tcBorders>
              <w:top w:val="nil"/>
              <w:bottom w:val="single" w:sz="8" w:space="0" w:color="auto"/>
            </w:tcBorders>
          </w:tcPr>
          <w:p w14:paraId="0DC3D2DC" w14:textId="77777777" w:rsidR="00226748" w:rsidRPr="00297E92" w:rsidRDefault="00226748" w:rsidP="00226748">
            <w:pPr>
              <w:ind w:left="176" w:right="-57" w:hanging="176"/>
              <w:jc w:val="left"/>
              <w:rPr>
                <w:snapToGrid w:val="0"/>
                <w:sz w:val="15"/>
                <w:szCs w:val="15"/>
                <w:lang w:eastAsia="sk-SK"/>
              </w:rPr>
            </w:pPr>
            <w:r w:rsidRPr="00297E92">
              <w:rPr>
                <w:snapToGrid w:val="0"/>
                <w:sz w:val="15"/>
                <w:szCs w:val="15"/>
                <w:lang w:eastAsia="sk-SK"/>
              </w:rPr>
              <w:t xml:space="preserve">Účet 491 – Vlastné imanie fyzickej osoby – podnikateľa </w:t>
            </w:r>
          </w:p>
        </w:tc>
        <w:tc>
          <w:tcPr>
            <w:tcW w:w="757" w:type="pct"/>
            <w:tcBorders>
              <w:top w:val="nil"/>
              <w:bottom w:val="single" w:sz="8" w:space="0" w:color="auto"/>
            </w:tcBorders>
            <w:vAlign w:val="bottom"/>
          </w:tcPr>
          <w:p w14:paraId="2C7CF39A" w14:textId="5336BA74" w:rsidR="00226748" w:rsidRPr="00297E92" w:rsidRDefault="00226748" w:rsidP="00226748">
            <w:pPr>
              <w:jc w:val="right"/>
              <w:rPr>
                <w:bCs/>
                <w:snapToGrid w:val="0"/>
                <w:sz w:val="15"/>
                <w:szCs w:val="15"/>
                <w:lang w:eastAsia="sk-SK"/>
              </w:rPr>
            </w:pPr>
            <w:r w:rsidRPr="00297E92">
              <w:rPr>
                <w:bCs/>
                <w:snapToGrid w:val="0"/>
                <w:sz w:val="15"/>
                <w:szCs w:val="15"/>
                <w:lang w:eastAsia="sk-SK"/>
              </w:rPr>
              <w:t>-</w:t>
            </w:r>
          </w:p>
        </w:tc>
        <w:tc>
          <w:tcPr>
            <w:tcW w:w="643" w:type="pct"/>
            <w:tcBorders>
              <w:top w:val="nil"/>
              <w:bottom w:val="single" w:sz="8" w:space="0" w:color="auto"/>
            </w:tcBorders>
            <w:vAlign w:val="bottom"/>
          </w:tcPr>
          <w:p w14:paraId="509A1ED4" w14:textId="759BC6A2" w:rsidR="00226748" w:rsidRPr="00297E92" w:rsidRDefault="008812AB">
            <w:pPr>
              <w:jc w:val="right"/>
              <w:rPr>
                <w:bCs/>
                <w:snapToGrid w:val="0"/>
                <w:sz w:val="15"/>
                <w:szCs w:val="15"/>
                <w:lang w:eastAsia="sk-SK"/>
              </w:rPr>
            </w:pPr>
            <w:r>
              <w:rPr>
                <w:bCs/>
                <w:snapToGrid w:val="0"/>
                <w:sz w:val="15"/>
                <w:szCs w:val="15"/>
                <w:lang w:eastAsia="sk-SK"/>
              </w:rPr>
              <w:t>-</w:t>
            </w:r>
          </w:p>
        </w:tc>
        <w:tc>
          <w:tcPr>
            <w:tcW w:w="586" w:type="pct"/>
            <w:tcBorders>
              <w:top w:val="nil"/>
              <w:bottom w:val="single" w:sz="8" w:space="0" w:color="auto"/>
            </w:tcBorders>
            <w:vAlign w:val="bottom"/>
          </w:tcPr>
          <w:p w14:paraId="439D9A95" w14:textId="74203487" w:rsidR="00226748" w:rsidRPr="00297E92" w:rsidRDefault="008812AB">
            <w:pPr>
              <w:jc w:val="right"/>
              <w:rPr>
                <w:bCs/>
                <w:snapToGrid w:val="0"/>
                <w:sz w:val="15"/>
                <w:szCs w:val="15"/>
                <w:lang w:eastAsia="sk-SK"/>
              </w:rPr>
            </w:pPr>
            <w:r>
              <w:rPr>
                <w:bCs/>
                <w:snapToGrid w:val="0"/>
                <w:sz w:val="15"/>
                <w:szCs w:val="15"/>
                <w:lang w:eastAsia="sk-SK"/>
              </w:rPr>
              <w:t>-</w:t>
            </w:r>
          </w:p>
        </w:tc>
        <w:tc>
          <w:tcPr>
            <w:tcW w:w="659" w:type="pct"/>
            <w:tcBorders>
              <w:top w:val="nil"/>
              <w:bottom w:val="single" w:sz="8" w:space="0" w:color="auto"/>
            </w:tcBorders>
            <w:vAlign w:val="bottom"/>
          </w:tcPr>
          <w:p w14:paraId="104031BB" w14:textId="128C0CAB" w:rsidR="00226748" w:rsidRPr="00297E92" w:rsidRDefault="008812AB">
            <w:pPr>
              <w:jc w:val="right"/>
              <w:rPr>
                <w:bCs/>
                <w:snapToGrid w:val="0"/>
                <w:sz w:val="15"/>
                <w:szCs w:val="15"/>
                <w:lang w:eastAsia="sk-SK"/>
              </w:rPr>
            </w:pPr>
            <w:r>
              <w:rPr>
                <w:bCs/>
                <w:snapToGrid w:val="0"/>
                <w:sz w:val="15"/>
                <w:szCs w:val="15"/>
                <w:lang w:eastAsia="sk-SK"/>
              </w:rPr>
              <w:t>-</w:t>
            </w:r>
          </w:p>
        </w:tc>
        <w:tc>
          <w:tcPr>
            <w:tcW w:w="827" w:type="pct"/>
            <w:tcBorders>
              <w:top w:val="nil"/>
              <w:bottom w:val="single" w:sz="8" w:space="0" w:color="auto"/>
            </w:tcBorders>
            <w:vAlign w:val="bottom"/>
          </w:tcPr>
          <w:p w14:paraId="09C0801E" w14:textId="21CEA5B5" w:rsidR="00226748" w:rsidRPr="00297E92" w:rsidRDefault="008812AB">
            <w:pPr>
              <w:jc w:val="right"/>
              <w:rPr>
                <w:bCs/>
                <w:snapToGrid w:val="0"/>
                <w:sz w:val="15"/>
                <w:szCs w:val="15"/>
                <w:lang w:eastAsia="sk-SK"/>
              </w:rPr>
            </w:pPr>
            <w:r>
              <w:rPr>
                <w:bCs/>
                <w:snapToGrid w:val="0"/>
                <w:sz w:val="15"/>
                <w:szCs w:val="15"/>
                <w:lang w:eastAsia="sk-SK"/>
              </w:rPr>
              <w:t>-</w:t>
            </w:r>
          </w:p>
        </w:tc>
      </w:tr>
    </w:tbl>
    <w:p w14:paraId="0F72929F" w14:textId="3DED0B38" w:rsidR="00FC6AF9" w:rsidRPr="00297E92" w:rsidRDefault="00FC6AF9" w:rsidP="00FC6AF9">
      <w:pPr>
        <w:rPr>
          <w:snapToGrid w:val="0"/>
          <w:color w:val="000000"/>
          <w:u w:val="single"/>
          <w:lang w:eastAsia="sk-SK"/>
        </w:rPr>
      </w:pPr>
    </w:p>
    <w:p w14:paraId="10DE90A8" w14:textId="77777777" w:rsidR="00226748" w:rsidRPr="00297E92" w:rsidRDefault="00226748" w:rsidP="00226748">
      <w:pPr>
        <w:rPr>
          <w:snapToGrid w:val="0"/>
          <w:color w:val="000000"/>
          <w:u w:val="single"/>
          <w:lang w:eastAsia="sk-SK"/>
        </w:rPr>
      </w:pPr>
      <w:r w:rsidRPr="00297E92">
        <w:rPr>
          <w:snapToGrid w:val="0"/>
          <w:color w:val="000000"/>
          <w:u w:val="single"/>
          <w:lang w:eastAsia="sk-SK"/>
        </w:rPr>
        <w:t>31. december 2015</w:t>
      </w:r>
    </w:p>
    <w:p w14:paraId="45602FC3" w14:textId="77777777" w:rsidR="00226748" w:rsidRPr="00297E92" w:rsidRDefault="00226748" w:rsidP="00226748">
      <w:pPr>
        <w:rPr>
          <w:snapToGrid w:val="0"/>
          <w:color w:val="000000"/>
          <w:lang w:eastAsia="sk-SK"/>
        </w:rPr>
      </w:pPr>
    </w:p>
    <w:tbl>
      <w:tblPr>
        <w:tblW w:w="5000" w:type="pct"/>
        <w:tblInd w:w="108" w:type="dxa"/>
        <w:tblBorders>
          <w:top w:val="single" w:sz="8" w:space="0" w:color="auto"/>
          <w:bottom w:val="single" w:sz="8" w:space="0" w:color="auto"/>
        </w:tblBorders>
        <w:tblLayout w:type="fixed"/>
        <w:tblLook w:val="0000" w:firstRow="0" w:lastRow="0" w:firstColumn="0" w:lastColumn="0" w:noHBand="0" w:noVBand="0"/>
      </w:tblPr>
      <w:tblGrid>
        <w:gridCol w:w="3047"/>
        <w:gridCol w:w="1242"/>
        <w:gridCol w:w="1208"/>
        <w:gridCol w:w="1101"/>
        <w:gridCol w:w="1237"/>
        <w:gridCol w:w="1235"/>
      </w:tblGrid>
      <w:tr w:rsidR="00226748" w:rsidRPr="00297E92" w14:paraId="7811F441" w14:textId="77777777" w:rsidTr="00436266">
        <w:tc>
          <w:tcPr>
            <w:tcW w:w="1679" w:type="pct"/>
            <w:tcBorders>
              <w:top w:val="single" w:sz="8" w:space="0" w:color="auto"/>
              <w:bottom w:val="nil"/>
            </w:tcBorders>
            <w:vAlign w:val="center"/>
          </w:tcPr>
          <w:p w14:paraId="16151533" w14:textId="77777777" w:rsidR="00226748" w:rsidRPr="00297E92" w:rsidRDefault="00226748" w:rsidP="00436266">
            <w:pPr>
              <w:jc w:val="left"/>
              <w:rPr>
                <w:b/>
                <w:i/>
                <w:sz w:val="15"/>
                <w:szCs w:val="15"/>
              </w:rPr>
            </w:pPr>
            <w:r w:rsidRPr="00297E92">
              <w:rPr>
                <w:b/>
                <w:i/>
                <w:sz w:val="15"/>
                <w:szCs w:val="15"/>
              </w:rPr>
              <w:t>Položka</w:t>
            </w:r>
          </w:p>
        </w:tc>
        <w:tc>
          <w:tcPr>
            <w:tcW w:w="684" w:type="pct"/>
            <w:tcBorders>
              <w:top w:val="single" w:sz="8" w:space="0" w:color="auto"/>
              <w:bottom w:val="nil"/>
            </w:tcBorders>
            <w:vAlign w:val="center"/>
          </w:tcPr>
          <w:p w14:paraId="41DAF256" w14:textId="77777777" w:rsidR="00226748" w:rsidRPr="00297E92" w:rsidRDefault="00226748" w:rsidP="00436266">
            <w:pPr>
              <w:ind w:left="-57" w:right="-57"/>
              <w:jc w:val="center"/>
              <w:rPr>
                <w:b/>
                <w:i/>
                <w:sz w:val="15"/>
                <w:szCs w:val="15"/>
              </w:rPr>
            </w:pPr>
            <w:r w:rsidRPr="00297E92">
              <w:rPr>
                <w:b/>
                <w:i/>
                <w:sz w:val="15"/>
                <w:szCs w:val="15"/>
              </w:rPr>
              <w:t xml:space="preserve">Stav </w:t>
            </w:r>
            <w:r w:rsidRPr="00297E92">
              <w:rPr>
                <w:b/>
                <w:i/>
                <w:sz w:val="15"/>
                <w:szCs w:val="15"/>
              </w:rPr>
              <w:br/>
              <w:t>k 1. 1. 2015</w:t>
            </w:r>
          </w:p>
        </w:tc>
        <w:tc>
          <w:tcPr>
            <w:tcW w:w="666" w:type="pct"/>
            <w:tcBorders>
              <w:top w:val="single" w:sz="8" w:space="0" w:color="auto"/>
              <w:bottom w:val="nil"/>
            </w:tcBorders>
            <w:vAlign w:val="center"/>
          </w:tcPr>
          <w:p w14:paraId="078F988D" w14:textId="77777777" w:rsidR="00226748" w:rsidRPr="00297E92" w:rsidRDefault="00226748" w:rsidP="00436266">
            <w:pPr>
              <w:ind w:left="-57" w:right="-57"/>
              <w:jc w:val="center"/>
              <w:rPr>
                <w:b/>
                <w:i/>
                <w:sz w:val="15"/>
                <w:szCs w:val="15"/>
              </w:rPr>
            </w:pPr>
            <w:r w:rsidRPr="00297E92">
              <w:rPr>
                <w:b/>
                <w:i/>
                <w:sz w:val="15"/>
                <w:szCs w:val="15"/>
              </w:rPr>
              <w:t>Prírastky</w:t>
            </w:r>
          </w:p>
        </w:tc>
        <w:tc>
          <w:tcPr>
            <w:tcW w:w="607" w:type="pct"/>
            <w:tcBorders>
              <w:top w:val="single" w:sz="8" w:space="0" w:color="auto"/>
              <w:bottom w:val="nil"/>
            </w:tcBorders>
            <w:vAlign w:val="center"/>
          </w:tcPr>
          <w:p w14:paraId="2ADBFB64" w14:textId="77777777" w:rsidR="00226748" w:rsidRPr="00297E92" w:rsidRDefault="00226748" w:rsidP="00436266">
            <w:pPr>
              <w:ind w:left="-57" w:right="-57"/>
              <w:jc w:val="center"/>
              <w:rPr>
                <w:b/>
                <w:i/>
                <w:sz w:val="15"/>
                <w:szCs w:val="15"/>
              </w:rPr>
            </w:pPr>
            <w:r w:rsidRPr="00297E92">
              <w:rPr>
                <w:b/>
                <w:i/>
                <w:sz w:val="15"/>
                <w:szCs w:val="15"/>
              </w:rPr>
              <w:t>Úbytky</w:t>
            </w:r>
          </w:p>
        </w:tc>
        <w:tc>
          <w:tcPr>
            <w:tcW w:w="682" w:type="pct"/>
            <w:tcBorders>
              <w:top w:val="single" w:sz="8" w:space="0" w:color="auto"/>
              <w:bottom w:val="nil"/>
            </w:tcBorders>
            <w:vAlign w:val="center"/>
          </w:tcPr>
          <w:p w14:paraId="5447FE93" w14:textId="77777777" w:rsidR="00226748" w:rsidRPr="00297E92" w:rsidRDefault="00226748" w:rsidP="00436266">
            <w:pPr>
              <w:ind w:left="-57" w:right="-57"/>
              <w:jc w:val="center"/>
              <w:rPr>
                <w:b/>
                <w:i/>
                <w:sz w:val="15"/>
                <w:szCs w:val="15"/>
              </w:rPr>
            </w:pPr>
            <w:r w:rsidRPr="00297E92">
              <w:rPr>
                <w:b/>
                <w:i/>
                <w:sz w:val="15"/>
                <w:szCs w:val="15"/>
              </w:rPr>
              <w:t>Presuny</w:t>
            </w:r>
          </w:p>
        </w:tc>
        <w:tc>
          <w:tcPr>
            <w:tcW w:w="681" w:type="pct"/>
            <w:tcBorders>
              <w:top w:val="single" w:sz="8" w:space="0" w:color="auto"/>
              <w:bottom w:val="nil"/>
            </w:tcBorders>
            <w:vAlign w:val="center"/>
          </w:tcPr>
          <w:p w14:paraId="68FE1FAC" w14:textId="77777777" w:rsidR="00226748" w:rsidRPr="00297E92" w:rsidRDefault="00226748" w:rsidP="00436266">
            <w:pPr>
              <w:ind w:left="-113" w:right="-113"/>
              <w:jc w:val="center"/>
              <w:rPr>
                <w:b/>
                <w:i/>
                <w:sz w:val="15"/>
                <w:szCs w:val="15"/>
              </w:rPr>
            </w:pPr>
            <w:r w:rsidRPr="00297E92">
              <w:rPr>
                <w:b/>
                <w:i/>
                <w:sz w:val="15"/>
                <w:szCs w:val="15"/>
              </w:rPr>
              <w:t xml:space="preserve">Stav </w:t>
            </w:r>
            <w:r w:rsidRPr="00297E92">
              <w:rPr>
                <w:b/>
                <w:i/>
                <w:sz w:val="15"/>
                <w:szCs w:val="15"/>
              </w:rPr>
              <w:br/>
              <w:t>k 31. 12. 2015</w:t>
            </w:r>
          </w:p>
        </w:tc>
      </w:tr>
      <w:tr w:rsidR="00226748" w:rsidRPr="00297E92" w14:paraId="70E518D5" w14:textId="77777777" w:rsidTr="00436266">
        <w:tc>
          <w:tcPr>
            <w:tcW w:w="1679" w:type="pct"/>
            <w:tcBorders>
              <w:top w:val="single" w:sz="4" w:space="0" w:color="auto"/>
            </w:tcBorders>
          </w:tcPr>
          <w:p w14:paraId="63D45B98" w14:textId="77777777" w:rsidR="00226748" w:rsidRPr="00297E92" w:rsidRDefault="00226748" w:rsidP="00436266">
            <w:pPr>
              <w:ind w:left="176" w:right="-57" w:hanging="176"/>
              <w:jc w:val="left"/>
              <w:rPr>
                <w:snapToGrid w:val="0"/>
                <w:sz w:val="15"/>
                <w:szCs w:val="15"/>
                <w:lang w:eastAsia="sk-SK"/>
              </w:rPr>
            </w:pPr>
            <w:r w:rsidRPr="00297E92">
              <w:rPr>
                <w:snapToGrid w:val="0"/>
                <w:sz w:val="15"/>
                <w:szCs w:val="15"/>
                <w:lang w:eastAsia="sk-SK"/>
              </w:rPr>
              <w:t>Základné imanie</w:t>
            </w:r>
          </w:p>
        </w:tc>
        <w:tc>
          <w:tcPr>
            <w:tcW w:w="684" w:type="pct"/>
            <w:tcBorders>
              <w:top w:val="single" w:sz="4" w:space="0" w:color="auto"/>
            </w:tcBorders>
            <w:vAlign w:val="bottom"/>
          </w:tcPr>
          <w:p w14:paraId="64CACB54" w14:textId="77777777" w:rsidR="00226748" w:rsidRPr="00297E92" w:rsidRDefault="00226748" w:rsidP="00436266">
            <w:pPr>
              <w:jc w:val="right"/>
              <w:rPr>
                <w:bCs/>
                <w:snapToGrid w:val="0"/>
                <w:sz w:val="15"/>
                <w:szCs w:val="15"/>
                <w:lang w:eastAsia="sk-SK"/>
              </w:rPr>
            </w:pPr>
            <w:r w:rsidRPr="00297E92">
              <w:rPr>
                <w:bCs/>
                <w:snapToGrid w:val="0"/>
                <w:sz w:val="15"/>
                <w:szCs w:val="15"/>
                <w:lang w:eastAsia="sk-SK"/>
              </w:rPr>
              <w:t>106 366 422</w:t>
            </w:r>
          </w:p>
        </w:tc>
        <w:tc>
          <w:tcPr>
            <w:tcW w:w="666" w:type="pct"/>
            <w:tcBorders>
              <w:top w:val="single" w:sz="4" w:space="0" w:color="auto"/>
            </w:tcBorders>
            <w:vAlign w:val="bottom"/>
          </w:tcPr>
          <w:p w14:paraId="52E7520C" w14:textId="77777777" w:rsidR="00226748" w:rsidRPr="00297E92" w:rsidRDefault="00226748" w:rsidP="00436266">
            <w:pPr>
              <w:jc w:val="right"/>
              <w:rPr>
                <w:snapToGrid w:val="0"/>
                <w:sz w:val="15"/>
                <w:szCs w:val="15"/>
                <w:lang w:eastAsia="sk-SK"/>
              </w:rPr>
            </w:pPr>
            <w:r w:rsidRPr="00297E92">
              <w:rPr>
                <w:snapToGrid w:val="0"/>
                <w:sz w:val="15"/>
                <w:szCs w:val="15"/>
                <w:lang w:eastAsia="sk-SK"/>
              </w:rPr>
              <w:t>-</w:t>
            </w:r>
          </w:p>
        </w:tc>
        <w:tc>
          <w:tcPr>
            <w:tcW w:w="607" w:type="pct"/>
            <w:tcBorders>
              <w:top w:val="single" w:sz="4" w:space="0" w:color="auto"/>
            </w:tcBorders>
            <w:vAlign w:val="bottom"/>
          </w:tcPr>
          <w:p w14:paraId="0F436BDB" w14:textId="77777777" w:rsidR="00226748" w:rsidRPr="00297E92" w:rsidRDefault="00226748" w:rsidP="00436266">
            <w:pPr>
              <w:jc w:val="right"/>
              <w:rPr>
                <w:snapToGrid w:val="0"/>
                <w:sz w:val="15"/>
                <w:szCs w:val="15"/>
                <w:lang w:eastAsia="sk-SK"/>
              </w:rPr>
            </w:pPr>
            <w:r w:rsidRPr="00297E92">
              <w:rPr>
                <w:snapToGrid w:val="0"/>
                <w:sz w:val="15"/>
                <w:szCs w:val="15"/>
                <w:lang w:eastAsia="sk-SK"/>
              </w:rPr>
              <w:t>-</w:t>
            </w:r>
          </w:p>
        </w:tc>
        <w:tc>
          <w:tcPr>
            <w:tcW w:w="682" w:type="pct"/>
            <w:tcBorders>
              <w:top w:val="single" w:sz="4" w:space="0" w:color="auto"/>
            </w:tcBorders>
            <w:vAlign w:val="bottom"/>
          </w:tcPr>
          <w:p w14:paraId="288D6DB4" w14:textId="77777777" w:rsidR="00226748" w:rsidRPr="00297E92" w:rsidRDefault="00226748" w:rsidP="00436266">
            <w:pPr>
              <w:jc w:val="right"/>
              <w:rPr>
                <w:snapToGrid w:val="0"/>
                <w:sz w:val="15"/>
                <w:szCs w:val="15"/>
                <w:lang w:eastAsia="sk-SK"/>
              </w:rPr>
            </w:pPr>
            <w:r w:rsidRPr="00297E92">
              <w:rPr>
                <w:snapToGrid w:val="0"/>
                <w:sz w:val="15"/>
                <w:szCs w:val="15"/>
                <w:lang w:eastAsia="sk-SK"/>
              </w:rPr>
              <w:t>-</w:t>
            </w:r>
          </w:p>
        </w:tc>
        <w:tc>
          <w:tcPr>
            <w:tcW w:w="681" w:type="pct"/>
            <w:tcBorders>
              <w:top w:val="single" w:sz="4" w:space="0" w:color="auto"/>
            </w:tcBorders>
            <w:vAlign w:val="bottom"/>
          </w:tcPr>
          <w:p w14:paraId="54B64E42" w14:textId="77777777" w:rsidR="00226748" w:rsidRPr="00297E92" w:rsidRDefault="00226748" w:rsidP="00436266">
            <w:pPr>
              <w:jc w:val="right"/>
              <w:rPr>
                <w:bCs/>
                <w:snapToGrid w:val="0"/>
                <w:sz w:val="15"/>
                <w:szCs w:val="15"/>
                <w:lang w:eastAsia="sk-SK"/>
              </w:rPr>
            </w:pPr>
            <w:r w:rsidRPr="00297E92">
              <w:rPr>
                <w:bCs/>
                <w:snapToGrid w:val="0"/>
                <w:sz w:val="15"/>
                <w:szCs w:val="15"/>
                <w:lang w:eastAsia="sk-SK"/>
              </w:rPr>
              <w:t>106 366 422</w:t>
            </w:r>
          </w:p>
        </w:tc>
      </w:tr>
      <w:tr w:rsidR="00226748" w:rsidRPr="00297E92" w14:paraId="1F00B87A" w14:textId="77777777" w:rsidTr="00436266">
        <w:tc>
          <w:tcPr>
            <w:tcW w:w="1679" w:type="pct"/>
          </w:tcPr>
          <w:p w14:paraId="1FF6A1EF" w14:textId="77777777" w:rsidR="00226748" w:rsidRPr="00297E92" w:rsidRDefault="00226748" w:rsidP="00436266">
            <w:pPr>
              <w:ind w:left="176" w:right="-57" w:hanging="176"/>
              <w:jc w:val="left"/>
              <w:rPr>
                <w:snapToGrid w:val="0"/>
                <w:sz w:val="15"/>
                <w:szCs w:val="15"/>
                <w:lang w:eastAsia="sk-SK"/>
              </w:rPr>
            </w:pPr>
            <w:r w:rsidRPr="00297E92">
              <w:rPr>
                <w:snapToGrid w:val="0"/>
                <w:sz w:val="15"/>
                <w:szCs w:val="15"/>
                <w:lang w:eastAsia="sk-SK"/>
              </w:rPr>
              <w:t>Vlastné akcie a vlastné obchodné podiely</w:t>
            </w:r>
          </w:p>
        </w:tc>
        <w:tc>
          <w:tcPr>
            <w:tcW w:w="684" w:type="pct"/>
            <w:vAlign w:val="bottom"/>
          </w:tcPr>
          <w:p w14:paraId="53AF1FB8" w14:textId="77777777" w:rsidR="00226748" w:rsidRPr="00297E92" w:rsidRDefault="00226748" w:rsidP="00436266">
            <w:pPr>
              <w:jc w:val="right"/>
              <w:rPr>
                <w:bCs/>
                <w:snapToGrid w:val="0"/>
                <w:sz w:val="15"/>
                <w:szCs w:val="15"/>
                <w:lang w:eastAsia="sk-SK"/>
              </w:rPr>
            </w:pPr>
            <w:r w:rsidRPr="00297E92">
              <w:rPr>
                <w:bCs/>
                <w:snapToGrid w:val="0"/>
                <w:sz w:val="15"/>
                <w:szCs w:val="15"/>
                <w:lang w:eastAsia="sk-SK"/>
              </w:rPr>
              <w:t>-</w:t>
            </w:r>
          </w:p>
        </w:tc>
        <w:tc>
          <w:tcPr>
            <w:tcW w:w="666" w:type="pct"/>
            <w:vAlign w:val="bottom"/>
          </w:tcPr>
          <w:p w14:paraId="0060C424" w14:textId="77777777" w:rsidR="00226748" w:rsidRPr="00297E92" w:rsidRDefault="00226748" w:rsidP="00436266">
            <w:pPr>
              <w:jc w:val="right"/>
              <w:rPr>
                <w:snapToGrid w:val="0"/>
                <w:sz w:val="15"/>
                <w:szCs w:val="15"/>
                <w:lang w:eastAsia="sk-SK"/>
              </w:rPr>
            </w:pPr>
            <w:r w:rsidRPr="00297E92">
              <w:rPr>
                <w:snapToGrid w:val="0"/>
                <w:sz w:val="15"/>
                <w:szCs w:val="15"/>
                <w:lang w:eastAsia="sk-SK"/>
              </w:rPr>
              <w:t>-</w:t>
            </w:r>
          </w:p>
        </w:tc>
        <w:tc>
          <w:tcPr>
            <w:tcW w:w="607" w:type="pct"/>
            <w:vAlign w:val="bottom"/>
          </w:tcPr>
          <w:p w14:paraId="1B515AF1" w14:textId="77777777" w:rsidR="00226748" w:rsidRPr="00297E92" w:rsidRDefault="00226748" w:rsidP="00436266">
            <w:pPr>
              <w:jc w:val="right"/>
              <w:rPr>
                <w:snapToGrid w:val="0"/>
                <w:sz w:val="15"/>
                <w:szCs w:val="15"/>
                <w:lang w:eastAsia="sk-SK"/>
              </w:rPr>
            </w:pPr>
            <w:r w:rsidRPr="00297E92">
              <w:rPr>
                <w:snapToGrid w:val="0"/>
                <w:sz w:val="15"/>
                <w:szCs w:val="15"/>
                <w:lang w:eastAsia="sk-SK"/>
              </w:rPr>
              <w:t>-</w:t>
            </w:r>
          </w:p>
        </w:tc>
        <w:tc>
          <w:tcPr>
            <w:tcW w:w="682" w:type="pct"/>
            <w:vAlign w:val="bottom"/>
          </w:tcPr>
          <w:p w14:paraId="1B1A9C6E" w14:textId="77777777" w:rsidR="00226748" w:rsidRPr="00297E92" w:rsidRDefault="00226748" w:rsidP="00436266">
            <w:pPr>
              <w:jc w:val="right"/>
              <w:rPr>
                <w:snapToGrid w:val="0"/>
                <w:sz w:val="15"/>
                <w:szCs w:val="15"/>
                <w:lang w:eastAsia="sk-SK"/>
              </w:rPr>
            </w:pPr>
            <w:r w:rsidRPr="00297E92">
              <w:rPr>
                <w:snapToGrid w:val="0"/>
                <w:sz w:val="15"/>
                <w:szCs w:val="15"/>
                <w:lang w:eastAsia="sk-SK"/>
              </w:rPr>
              <w:t>-</w:t>
            </w:r>
          </w:p>
        </w:tc>
        <w:tc>
          <w:tcPr>
            <w:tcW w:w="681" w:type="pct"/>
            <w:vAlign w:val="bottom"/>
          </w:tcPr>
          <w:p w14:paraId="66EFF7C2" w14:textId="77777777" w:rsidR="00226748" w:rsidRPr="00297E92" w:rsidRDefault="00226748" w:rsidP="00436266">
            <w:pPr>
              <w:jc w:val="right"/>
              <w:rPr>
                <w:bCs/>
                <w:snapToGrid w:val="0"/>
                <w:sz w:val="15"/>
                <w:szCs w:val="15"/>
                <w:lang w:eastAsia="sk-SK"/>
              </w:rPr>
            </w:pPr>
            <w:r w:rsidRPr="00297E92">
              <w:rPr>
                <w:bCs/>
                <w:snapToGrid w:val="0"/>
                <w:sz w:val="15"/>
                <w:szCs w:val="15"/>
                <w:lang w:eastAsia="sk-SK"/>
              </w:rPr>
              <w:t>-</w:t>
            </w:r>
          </w:p>
        </w:tc>
      </w:tr>
      <w:tr w:rsidR="00226748" w:rsidRPr="00297E92" w14:paraId="6C67442D" w14:textId="77777777" w:rsidTr="00436266">
        <w:tc>
          <w:tcPr>
            <w:tcW w:w="1679" w:type="pct"/>
          </w:tcPr>
          <w:p w14:paraId="79B1E27B" w14:textId="77777777" w:rsidR="00226748" w:rsidRPr="00297E92" w:rsidRDefault="00226748" w:rsidP="00436266">
            <w:pPr>
              <w:ind w:left="176" w:right="-57" w:hanging="176"/>
              <w:jc w:val="left"/>
              <w:rPr>
                <w:snapToGrid w:val="0"/>
                <w:sz w:val="15"/>
                <w:szCs w:val="15"/>
                <w:lang w:eastAsia="sk-SK"/>
              </w:rPr>
            </w:pPr>
            <w:r w:rsidRPr="00297E92">
              <w:rPr>
                <w:snapToGrid w:val="0"/>
                <w:sz w:val="15"/>
                <w:szCs w:val="15"/>
                <w:lang w:eastAsia="sk-SK"/>
              </w:rPr>
              <w:t>Zmena základného imania</w:t>
            </w:r>
          </w:p>
        </w:tc>
        <w:tc>
          <w:tcPr>
            <w:tcW w:w="684" w:type="pct"/>
            <w:vAlign w:val="bottom"/>
          </w:tcPr>
          <w:p w14:paraId="384A716F" w14:textId="77777777" w:rsidR="00226748" w:rsidRPr="00297E92" w:rsidRDefault="00226748" w:rsidP="00436266">
            <w:pPr>
              <w:jc w:val="right"/>
              <w:rPr>
                <w:bCs/>
                <w:snapToGrid w:val="0"/>
                <w:sz w:val="15"/>
                <w:szCs w:val="15"/>
                <w:lang w:eastAsia="sk-SK"/>
              </w:rPr>
            </w:pPr>
            <w:r w:rsidRPr="00297E92">
              <w:rPr>
                <w:bCs/>
                <w:snapToGrid w:val="0"/>
                <w:sz w:val="15"/>
                <w:szCs w:val="15"/>
                <w:lang w:eastAsia="sk-SK"/>
              </w:rPr>
              <w:t>-</w:t>
            </w:r>
          </w:p>
        </w:tc>
        <w:tc>
          <w:tcPr>
            <w:tcW w:w="666" w:type="pct"/>
            <w:vAlign w:val="bottom"/>
          </w:tcPr>
          <w:p w14:paraId="1AEE86C5" w14:textId="77777777" w:rsidR="00226748" w:rsidRPr="00297E92" w:rsidRDefault="00226748" w:rsidP="00436266">
            <w:pPr>
              <w:jc w:val="right"/>
              <w:rPr>
                <w:snapToGrid w:val="0"/>
                <w:sz w:val="15"/>
                <w:szCs w:val="15"/>
                <w:lang w:eastAsia="sk-SK"/>
              </w:rPr>
            </w:pPr>
            <w:r w:rsidRPr="00297E92">
              <w:rPr>
                <w:snapToGrid w:val="0"/>
                <w:sz w:val="15"/>
                <w:szCs w:val="15"/>
                <w:lang w:eastAsia="sk-SK"/>
              </w:rPr>
              <w:t>-</w:t>
            </w:r>
          </w:p>
        </w:tc>
        <w:tc>
          <w:tcPr>
            <w:tcW w:w="607" w:type="pct"/>
            <w:vAlign w:val="bottom"/>
          </w:tcPr>
          <w:p w14:paraId="4BB4E611" w14:textId="77777777" w:rsidR="00226748" w:rsidRPr="00297E92" w:rsidRDefault="00226748" w:rsidP="00436266">
            <w:pPr>
              <w:jc w:val="right"/>
              <w:rPr>
                <w:snapToGrid w:val="0"/>
                <w:sz w:val="15"/>
                <w:szCs w:val="15"/>
                <w:lang w:eastAsia="sk-SK"/>
              </w:rPr>
            </w:pPr>
            <w:r w:rsidRPr="00297E92">
              <w:rPr>
                <w:snapToGrid w:val="0"/>
                <w:sz w:val="15"/>
                <w:szCs w:val="15"/>
                <w:lang w:eastAsia="sk-SK"/>
              </w:rPr>
              <w:t>-</w:t>
            </w:r>
          </w:p>
        </w:tc>
        <w:tc>
          <w:tcPr>
            <w:tcW w:w="682" w:type="pct"/>
            <w:vAlign w:val="bottom"/>
          </w:tcPr>
          <w:p w14:paraId="75EB0459" w14:textId="77777777" w:rsidR="00226748" w:rsidRPr="00297E92" w:rsidRDefault="00226748" w:rsidP="00436266">
            <w:pPr>
              <w:jc w:val="right"/>
              <w:rPr>
                <w:snapToGrid w:val="0"/>
                <w:sz w:val="15"/>
                <w:szCs w:val="15"/>
                <w:lang w:eastAsia="sk-SK"/>
              </w:rPr>
            </w:pPr>
            <w:r w:rsidRPr="00297E92">
              <w:rPr>
                <w:snapToGrid w:val="0"/>
                <w:sz w:val="15"/>
                <w:szCs w:val="15"/>
                <w:lang w:eastAsia="sk-SK"/>
              </w:rPr>
              <w:t>-</w:t>
            </w:r>
          </w:p>
        </w:tc>
        <w:tc>
          <w:tcPr>
            <w:tcW w:w="681" w:type="pct"/>
            <w:vAlign w:val="bottom"/>
          </w:tcPr>
          <w:p w14:paraId="5412B2EE" w14:textId="77777777" w:rsidR="00226748" w:rsidRPr="00297E92" w:rsidRDefault="00226748" w:rsidP="00436266">
            <w:pPr>
              <w:jc w:val="right"/>
              <w:rPr>
                <w:bCs/>
                <w:snapToGrid w:val="0"/>
                <w:sz w:val="15"/>
                <w:szCs w:val="15"/>
                <w:lang w:eastAsia="sk-SK"/>
              </w:rPr>
            </w:pPr>
            <w:r w:rsidRPr="00297E92">
              <w:rPr>
                <w:bCs/>
                <w:snapToGrid w:val="0"/>
                <w:sz w:val="15"/>
                <w:szCs w:val="15"/>
                <w:lang w:eastAsia="sk-SK"/>
              </w:rPr>
              <w:t>-</w:t>
            </w:r>
          </w:p>
        </w:tc>
      </w:tr>
      <w:tr w:rsidR="00226748" w:rsidRPr="00297E92" w14:paraId="4677207D" w14:textId="77777777" w:rsidTr="00436266">
        <w:tc>
          <w:tcPr>
            <w:tcW w:w="1679" w:type="pct"/>
          </w:tcPr>
          <w:p w14:paraId="50AF6BE1" w14:textId="77777777" w:rsidR="00226748" w:rsidRPr="00297E92" w:rsidRDefault="00226748" w:rsidP="00436266">
            <w:pPr>
              <w:ind w:left="176" w:right="-57" w:hanging="176"/>
              <w:jc w:val="left"/>
              <w:rPr>
                <w:snapToGrid w:val="0"/>
                <w:sz w:val="15"/>
                <w:szCs w:val="15"/>
                <w:lang w:eastAsia="sk-SK"/>
              </w:rPr>
            </w:pPr>
            <w:r w:rsidRPr="00297E92">
              <w:rPr>
                <w:snapToGrid w:val="0"/>
                <w:sz w:val="15"/>
                <w:szCs w:val="15"/>
                <w:lang w:eastAsia="sk-SK"/>
              </w:rPr>
              <w:t>Pohľadávky za upísané vlastné imanie</w:t>
            </w:r>
          </w:p>
        </w:tc>
        <w:tc>
          <w:tcPr>
            <w:tcW w:w="684" w:type="pct"/>
            <w:vAlign w:val="bottom"/>
          </w:tcPr>
          <w:p w14:paraId="74CA888D" w14:textId="77777777" w:rsidR="00226748" w:rsidRPr="00297E92" w:rsidRDefault="00226748" w:rsidP="00436266">
            <w:pPr>
              <w:jc w:val="right"/>
              <w:rPr>
                <w:bCs/>
                <w:snapToGrid w:val="0"/>
                <w:sz w:val="15"/>
                <w:szCs w:val="15"/>
                <w:lang w:eastAsia="sk-SK"/>
              </w:rPr>
            </w:pPr>
            <w:r w:rsidRPr="00297E92">
              <w:rPr>
                <w:bCs/>
                <w:snapToGrid w:val="0"/>
                <w:sz w:val="15"/>
                <w:szCs w:val="15"/>
                <w:lang w:eastAsia="sk-SK"/>
              </w:rPr>
              <w:t>-</w:t>
            </w:r>
          </w:p>
        </w:tc>
        <w:tc>
          <w:tcPr>
            <w:tcW w:w="666" w:type="pct"/>
            <w:vAlign w:val="bottom"/>
          </w:tcPr>
          <w:p w14:paraId="18E5860E" w14:textId="77777777" w:rsidR="00226748" w:rsidRPr="00297E92" w:rsidRDefault="00226748" w:rsidP="00436266">
            <w:pPr>
              <w:jc w:val="right"/>
              <w:rPr>
                <w:snapToGrid w:val="0"/>
                <w:sz w:val="15"/>
                <w:szCs w:val="15"/>
                <w:lang w:eastAsia="sk-SK"/>
              </w:rPr>
            </w:pPr>
            <w:r w:rsidRPr="00297E92">
              <w:rPr>
                <w:snapToGrid w:val="0"/>
                <w:sz w:val="15"/>
                <w:szCs w:val="15"/>
                <w:lang w:eastAsia="sk-SK"/>
              </w:rPr>
              <w:t>-</w:t>
            </w:r>
          </w:p>
        </w:tc>
        <w:tc>
          <w:tcPr>
            <w:tcW w:w="607" w:type="pct"/>
            <w:vAlign w:val="bottom"/>
          </w:tcPr>
          <w:p w14:paraId="3854923D" w14:textId="77777777" w:rsidR="00226748" w:rsidRPr="00297E92" w:rsidRDefault="00226748" w:rsidP="00436266">
            <w:pPr>
              <w:jc w:val="right"/>
              <w:rPr>
                <w:snapToGrid w:val="0"/>
                <w:sz w:val="15"/>
                <w:szCs w:val="15"/>
                <w:lang w:eastAsia="sk-SK"/>
              </w:rPr>
            </w:pPr>
            <w:r w:rsidRPr="00297E92">
              <w:rPr>
                <w:snapToGrid w:val="0"/>
                <w:sz w:val="15"/>
                <w:szCs w:val="15"/>
                <w:lang w:eastAsia="sk-SK"/>
              </w:rPr>
              <w:t>-</w:t>
            </w:r>
          </w:p>
        </w:tc>
        <w:tc>
          <w:tcPr>
            <w:tcW w:w="682" w:type="pct"/>
            <w:vAlign w:val="bottom"/>
          </w:tcPr>
          <w:p w14:paraId="1F7B0F1F" w14:textId="77777777" w:rsidR="00226748" w:rsidRPr="00297E92" w:rsidRDefault="00226748" w:rsidP="00436266">
            <w:pPr>
              <w:jc w:val="right"/>
              <w:rPr>
                <w:snapToGrid w:val="0"/>
                <w:sz w:val="15"/>
                <w:szCs w:val="15"/>
                <w:lang w:eastAsia="sk-SK"/>
              </w:rPr>
            </w:pPr>
            <w:r w:rsidRPr="00297E92">
              <w:rPr>
                <w:snapToGrid w:val="0"/>
                <w:sz w:val="15"/>
                <w:szCs w:val="15"/>
                <w:lang w:eastAsia="sk-SK"/>
              </w:rPr>
              <w:t>-</w:t>
            </w:r>
          </w:p>
        </w:tc>
        <w:tc>
          <w:tcPr>
            <w:tcW w:w="681" w:type="pct"/>
            <w:vAlign w:val="bottom"/>
          </w:tcPr>
          <w:p w14:paraId="4EFFCD63" w14:textId="77777777" w:rsidR="00226748" w:rsidRPr="00297E92" w:rsidRDefault="00226748" w:rsidP="00436266">
            <w:pPr>
              <w:jc w:val="right"/>
              <w:rPr>
                <w:bCs/>
                <w:snapToGrid w:val="0"/>
                <w:sz w:val="15"/>
                <w:szCs w:val="15"/>
                <w:lang w:eastAsia="sk-SK"/>
              </w:rPr>
            </w:pPr>
            <w:r w:rsidRPr="00297E92">
              <w:rPr>
                <w:bCs/>
                <w:snapToGrid w:val="0"/>
                <w:sz w:val="15"/>
                <w:szCs w:val="15"/>
                <w:lang w:eastAsia="sk-SK"/>
              </w:rPr>
              <w:t>-</w:t>
            </w:r>
          </w:p>
        </w:tc>
      </w:tr>
      <w:tr w:rsidR="00226748" w:rsidRPr="00297E92" w14:paraId="40821DD7" w14:textId="77777777" w:rsidTr="00436266">
        <w:tc>
          <w:tcPr>
            <w:tcW w:w="1679" w:type="pct"/>
          </w:tcPr>
          <w:p w14:paraId="632626DC" w14:textId="77777777" w:rsidR="00226748" w:rsidRPr="00297E92" w:rsidRDefault="00226748" w:rsidP="00436266">
            <w:pPr>
              <w:ind w:left="176" w:right="-57" w:hanging="176"/>
              <w:jc w:val="left"/>
              <w:rPr>
                <w:snapToGrid w:val="0"/>
                <w:sz w:val="15"/>
                <w:szCs w:val="15"/>
                <w:lang w:eastAsia="sk-SK"/>
              </w:rPr>
            </w:pPr>
            <w:r w:rsidRPr="00297E92">
              <w:rPr>
                <w:snapToGrid w:val="0"/>
                <w:sz w:val="15"/>
                <w:szCs w:val="15"/>
                <w:lang w:eastAsia="sk-SK"/>
              </w:rPr>
              <w:t>Emisné ážio</w:t>
            </w:r>
          </w:p>
        </w:tc>
        <w:tc>
          <w:tcPr>
            <w:tcW w:w="684" w:type="pct"/>
            <w:vAlign w:val="bottom"/>
          </w:tcPr>
          <w:p w14:paraId="49ADC2C1" w14:textId="77777777" w:rsidR="00226748" w:rsidRPr="00297E92" w:rsidRDefault="00226748" w:rsidP="00436266">
            <w:pPr>
              <w:jc w:val="right"/>
              <w:rPr>
                <w:bCs/>
                <w:snapToGrid w:val="0"/>
                <w:sz w:val="15"/>
                <w:szCs w:val="15"/>
                <w:lang w:eastAsia="sk-SK"/>
              </w:rPr>
            </w:pPr>
            <w:r w:rsidRPr="00297E92">
              <w:rPr>
                <w:bCs/>
                <w:snapToGrid w:val="0"/>
                <w:sz w:val="15"/>
                <w:szCs w:val="15"/>
                <w:lang w:eastAsia="sk-SK"/>
              </w:rPr>
              <w:t>-</w:t>
            </w:r>
          </w:p>
        </w:tc>
        <w:tc>
          <w:tcPr>
            <w:tcW w:w="666" w:type="pct"/>
            <w:vAlign w:val="bottom"/>
          </w:tcPr>
          <w:p w14:paraId="2A15311E" w14:textId="77777777" w:rsidR="00226748" w:rsidRPr="00297E92" w:rsidRDefault="00226748" w:rsidP="00436266">
            <w:pPr>
              <w:jc w:val="right"/>
              <w:rPr>
                <w:snapToGrid w:val="0"/>
                <w:sz w:val="15"/>
                <w:szCs w:val="15"/>
                <w:lang w:eastAsia="sk-SK"/>
              </w:rPr>
            </w:pPr>
            <w:r w:rsidRPr="00297E92">
              <w:rPr>
                <w:snapToGrid w:val="0"/>
                <w:sz w:val="15"/>
                <w:szCs w:val="15"/>
                <w:lang w:eastAsia="sk-SK"/>
              </w:rPr>
              <w:t>-</w:t>
            </w:r>
          </w:p>
        </w:tc>
        <w:tc>
          <w:tcPr>
            <w:tcW w:w="607" w:type="pct"/>
            <w:vAlign w:val="bottom"/>
          </w:tcPr>
          <w:p w14:paraId="0A0A1EEC" w14:textId="77777777" w:rsidR="00226748" w:rsidRPr="00297E92" w:rsidRDefault="00226748" w:rsidP="00436266">
            <w:pPr>
              <w:jc w:val="right"/>
              <w:rPr>
                <w:snapToGrid w:val="0"/>
                <w:sz w:val="15"/>
                <w:szCs w:val="15"/>
                <w:lang w:eastAsia="sk-SK"/>
              </w:rPr>
            </w:pPr>
            <w:r w:rsidRPr="00297E92">
              <w:rPr>
                <w:snapToGrid w:val="0"/>
                <w:sz w:val="15"/>
                <w:szCs w:val="15"/>
                <w:lang w:eastAsia="sk-SK"/>
              </w:rPr>
              <w:t>-</w:t>
            </w:r>
          </w:p>
        </w:tc>
        <w:tc>
          <w:tcPr>
            <w:tcW w:w="682" w:type="pct"/>
            <w:vAlign w:val="bottom"/>
          </w:tcPr>
          <w:p w14:paraId="4151011A" w14:textId="77777777" w:rsidR="00226748" w:rsidRPr="00297E92" w:rsidRDefault="00226748" w:rsidP="00436266">
            <w:pPr>
              <w:jc w:val="right"/>
              <w:rPr>
                <w:snapToGrid w:val="0"/>
                <w:sz w:val="15"/>
                <w:szCs w:val="15"/>
                <w:lang w:eastAsia="sk-SK"/>
              </w:rPr>
            </w:pPr>
            <w:r w:rsidRPr="00297E92">
              <w:rPr>
                <w:snapToGrid w:val="0"/>
                <w:sz w:val="15"/>
                <w:szCs w:val="15"/>
                <w:lang w:eastAsia="sk-SK"/>
              </w:rPr>
              <w:t>-</w:t>
            </w:r>
          </w:p>
        </w:tc>
        <w:tc>
          <w:tcPr>
            <w:tcW w:w="681" w:type="pct"/>
            <w:vAlign w:val="bottom"/>
          </w:tcPr>
          <w:p w14:paraId="5BA41337" w14:textId="77777777" w:rsidR="00226748" w:rsidRPr="00297E92" w:rsidRDefault="00226748" w:rsidP="00436266">
            <w:pPr>
              <w:jc w:val="right"/>
              <w:rPr>
                <w:bCs/>
                <w:snapToGrid w:val="0"/>
                <w:sz w:val="15"/>
                <w:szCs w:val="15"/>
                <w:lang w:eastAsia="sk-SK"/>
              </w:rPr>
            </w:pPr>
            <w:r w:rsidRPr="00297E92">
              <w:rPr>
                <w:bCs/>
                <w:snapToGrid w:val="0"/>
                <w:sz w:val="15"/>
                <w:szCs w:val="15"/>
                <w:lang w:eastAsia="sk-SK"/>
              </w:rPr>
              <w:t>-</w:t>
            </w:r>
          </w:p>
        </w:tc>
      </w:tr>
      <w:tr w:rsidR="00226748" w:rsidRPr="00297E92" w14:paraId="309688CC" w14:textId="77777777" w:rsidTr="00436266">
        <w:tc>
          <w:tcPr>
            <w:tcW w:w="1679" w:type="pct"/>
          </w:tcPr>
          <w:p w14:paraId="5ABF9A6B" w14:textId="77777777" w:rsidR="00226748" w:rsidRPr="00297E92" w:rsidRDefault="00226748" w:rsidP="00436266">
            <w:pPr>
              <w:ind w:left="176" w:right="-57" w:hanging="176"/>
              <w:jc w:val="left"/>
              <w:rPr>
                <w:snapToGrid w:val="0"/>
                <w:sz w:val="15"/>
                <w:szCs w:val="15"/>
                <w:lang w:eastAsia="sk-SK"/>
              </w:rPr>
            </w:pPr>
            <w:r w:rsidRPr="00297E92">
              <w:rPr>
                <w:snapToGrid w:val="0"/>
                <w:sz w:val="15"/>
                <w:szCs w:val="15"/>
                <w:lang w:eastAsia="sk-SK"/>
              </w:rPr>
              <w:t>Ostatné kapitálové fondy</w:t>
            </w:r>
          </w:p>
        </w:tc>
        <w:tc>
          <w:tcPr>
            <w:tcW w:w="684" w:type="pct"/>
            <w:vAlign w:val="bottom"/>
          </w:tcPr>
          <w:p w14:paraId="0393E87F" w14:textId="77777777" w:rsidR="00226748" w:rsidRPr="00297E92" w:rsidRDefault="00226748" w:rsidP="00436266">
            <w:pPr>
              <w:jc w:val="right"/>
              <w:rPr>
                <w:bCs/>
                <w:snapToGrid w:val="0"/>
                <w:sz w:val="15"/>
                <w:szCs w:val="15"/>
                <w:lang w:eastAsia="sk-SK"/>
              </w:rPr>
            </w:pPr>
            <w:r w:rsidRPr="00297E92">
              <w:rPr>
                <w:bCs/>
                <w:snapToGrid w:val="0"/>
                <w:sz w:val="15"/>
                <w:szCs w:val="15"/>
                <w:lang w:eastAsia="sk-SK"/>
              </w:rPr>
              <w:t>355 915</w:t>
            </w:r>
          </w:p>
        </w:tc>
        <w:tc>
          <w:tcPr>
            <w:tcW w:w="666" w:type="pct"/>
            <w:vAlign w:val="bottom"/>
          </w:tcPr>
          <w:p w14:paraId="5C4AF9A5" w14:textId="77777777" w:rsidR="00226748" w:rsidRPr="00297E92" w:rsidRDefault="00226748" w:rsidP="00436266">
            <w:pPr>
              <w:jc w:val="right"/>
              <w:rPr>
                <w:snapToGrid w:val="0"/>
                <w:sz w:val="15"/>
                <w:szCs w:val="15"/>
                <w:lang w:eastAsia="sk-SK"/>
              </w:rPr>
            </w:pPr>
            <w:r w:rsidRPr="00297E92">
              <w:rPr>
                <w:snapToGrid w:val="0"/>
                <w:sz w:val="15"/>
                <w:szCs w:val="15"/>
                <w:lang w:eastAsia="sk-SK"/>
              </w:rPr>
              <w:t>-</w:t>
            </w:r>
          </w:p>
        </w:tc>
        <w:tc>
          <w:tcPr>
            <w:tcW w:w="607" w:type="pct"/>
            <w:vAlign w:val="bottom"/>
          </w:tcPr>
          <w:p w14:paraId="435820E8" w14:textId="77777777" w:rsidR="00226748" w:rsidRPr="00297E92" w:rsidRDefault="00226748" w:rsidP="00436266">
            <w:pPr>
              <w:jc w:val="right"/>
              <w:rPr>
                <w:snapToGrid w:val="0"/>
                <w:sz w:val="15"/>
                <w:szCs w:val="15"/>
                <w:lang w:eastAsia="sk-SK"/>
              </w:rPr>
            </w:pPr>
            <w:r w:rsidRPr="00297E92">
              <w:rPr>
                <w:snapToGrid w:val="0"/>
                <w:sz w:val="15"/>
                <w:szCs w:val="15"/>
                <w:lang w:eastAsia="sk-SK"/>
              </w:rPr>
              <w:t>-</w:t>
            </w:r>
          </w:p>
        </w:tc>
        <w:tc>
          <w:tcPr>
            <w:tcW w:w="682" w:type="pct"/>
            <w:vAlign w:val="bottom"/>
          </w:tcPr>
          <w:p w14:paraId="26F348B0" w14:textId="77777777" w:rsidR="00226748" w:rsidRPr="00297E92" w:rsidRDefault="00226748" w:rsidP="00436266">
            <w:pPr>
              <w:jc w:val="right"/>
              <w:rPr>
                <w:snapToGrid w:val="0"/>
                <w:sz w:val="15"/>
                <w:szCs w:val="15"/>
                <w:lang w:eastAsia="sk-SK"/>
              </w:rPr>
            </w:pPr>
            <w:r w:rsidRPr="00297E92">
              <w:rPr>
                <w:snapToGrid w:val="0"/>
                <w:sz w:val="15"/>
                <w:szCs w:val="15"/>
                <w:lang w:eastAsia="sk-SK"/>
              </w:rPr>
              <w:t>-</w:t>
            </w:r>
          </w:p>
        </w:tc>
        <w:tc>
          <w:tcPr>
            <w:tcW w:w="681" w:type="pct"/>
            <w:vAlign w:val="bottom"/>
          </w:tcPr>
          <w:p w14:paraId="5E384AB2" w14:textId="77777777" w:rsidR="00226748" w:rsidRPr="00297E92" w:rsidRDefault="00226748" w:rsidP="00436266">
            <w:pPr>
              <w:jc w:val="right"/>
              <w:rPr>
                <w:bCs/>
                <w:snapToGrid w:val="0"/>
                <w:sz w:val="15"/>
                <w:szCs w:val="15"/>
                <w:lang w:eastAsia="sk-SK"/>
              </w:rPr>
            </w:pPr>
            <w:r w:rsidRPr="00297E92">
              <w:rPr>
                <w:bCs/>
                <w:snapToGrid w:val="0"/>
                <w:sz w:val="15"/>
                <w:szCs w:val="15"/>
                <w:lang w:eastAsia="sk-SK"/>
              </w:rPr>
              <w:t>355 915</w:t>
            </w:r>
          </w:p>
        </w:tc>
      </w:tr>
      <w:tr w:rsidR="00226748" w:rsidRPr="00297E92" w14:paraId="096AB0D9" w14:textId="77777777" w:rsidTr="00436266">
        <w:tc>
          <w:tcPr>
            <w:tcW w:w="1679" w:type="pct"/>
            <w:tcBorders>
              <w:bottom w:val="nil"/>
            </w:tcBorders>
          </w:tcPr>
          <w:p w14:paraId="1A0AD6CC" w14:textId="77777777" w:rsidR="00226748" w:rsidRPr="00297E92" w:rsidRDefault="00226748" w:rsidP="00436266">
            <w:pPr>
              <w:ind w:left="176" w:right="-57" w:hanging="176"/>
              <w:jc w:val="left"/>
              <w:rPr>
                <w:snapToGrid w:val="0"/>
                <w:sz w:val="15"/>
                <w:szCs w:val="15"/>
                <w:lang w:eastAsia="sk-SK"/>
              </w:rPr>
            </w:pPr>
            <w:r w:rsidRPr="00297E92">
              <w:rPr>
                <w:snapToGrid w:val="0"/>
                <w:sz w:val="15"/>
                <w:szCs w:val="15"/>
                <w:lang w:eastAsia="sk-SK"/>
              </w:rPr>
              <w:t>Zákonný rezervný fond (nedeliteľný fond) z kapitálových vkladov</w:t>
            </w:r>
          </w:p>
        </w:tc>
        <w:tc>
          <w:tcPr>
            <w:tcW w:w="684" w:type="pct"/>
            <w:tcBorders>
              <w:bottom w:val="nil"/>
            </w:tcBorders>
            <w:vAlign w:val="bottom"/>
          </w:tcPr>
          <w:p w14:paraId="2CDF1E09" w14:textId="77777777" w:rsidR="00226748" w:rsidRPr="00297E92" w:rsidRDefault="00226748" w:rsidP="00436266">
            <w:pPr>
              <w:jc w:val="right"/>
              <w:rPr>
                <w:bCs/>
                <w:snapToGrid w:val="0"/>
                <w:sz w:val="15"/>
                <w:szCs w:val="15"/>
                <w:lang w:eastAsia="sk-SK"/>
              </w:rPr>
            </w:pPr>
            <w:r w:rsidRPr="00297E92">
              <w:rPr>
                <w:bCs/>
                <w:snapToGrid w:val="0"/>
                <w:sz w:val="15"/>
                <w:szCs w:val="15"/>
                <w:lang w:eastAsia="sk-SK"/>
              </w:rPr>
              <w:t>-</w:t>
            </w:r>
          </w:p>
        </w:tc>
        <w:tc>
          <w:tcPr>
            <w:tcW w:w="666" w:type="pct"/>
            <w:tcBorders>
              <w:bottom w:val="nil"/>
            </w:tcBorders>
            <w:vAlign w:val="bottom"/>
          </w:tcPr>
          <w:p w14:paraId="06901584" w14:textId="77777777" w:rsidR="00226748" w:rsidRPr="00297E92" w:rsidRDefault="00226748" w:rsidP="00436266">
            <w:pPr>
              <w:jc w:val="right"/>
              <w:rPr>
                <w:snapToGrid w:val="0"/>
                <w:sz w:val="15"/>
                <w:szCs w:val="15"/>
                <w:lang w:eastAsia="sk-SK"/>
              </w:rPr>
            </w:pPr>
            <w:r w:rsidRPr="00297E92">
              <w:rPr>
                <w:snapToGrid w:val="0"/>
                <w:sz w:val="15"/>
                <w:szCs w:val="15"/>
                <w:lang w:eastAsia="sk-SK"/>
              </w:rPr>
              <w:t>-</w:t>
            </w:r>
          </w:p>
        </w:tc>
        <w:tc>
          <w:tcPr>
            <w:tcW w:w="607" w:type="pct"/>
            <w:tcBorders>
              <w:bottom w:val="nil"/>
            </w:tcBorders>
            <w:vAlign w:val="bottom"/>
          </w:tcPr>
          <w:p w14:paraId="60961F0D" w14:textId="77777777" w:rsidR="00226748" w:rsidRPr="00297E92" w:rsidRDefault="00226748" w:rsidP="00436266">
            <w:pPr>
              <w:jc w:val="right"/>
              <w:rPr>
                <w:snapToGrid w:val="0"/>
                <w:sz w:val="15"/>
                <w:szCs w:val="15"/>
                <w:lang w:eastAsia="sk-SK"/>
              </w:rPr>
            </w:pPr>
            <w:r w:rsidRPr="00297E92">
              <w:rPr>
                <w:snapToGrid w:val="0"/>
                <w:sz w:val="15"/>
                <w:szCs w:val="15"/>
                <w:lang w:eastAsia="sk-SK"/>
              </w:rPr>
              <w:t>-</w:t>
            </w:r>
          </w:p>
        </w:tc>
        <w:tc>
          <w:tcPr>
            <w:tcW w:w="682" w:type="pct"/>
            <w:tcBorders>
              <w:bottom w:val="nil"/>
            </w:tcBorders>
            <w:vAlign w:val="bottom"/>
          </w:tcPr>
          <w:p w14:paraId="7A32151A" w14:textId="77777777" w:rsidR="00226748" w:rsidRPr="00297E92" w:rsidRDefault="00226748" w:rsidP="00436266">
            <w:pPr>
              <w:jc w:val="right"/>
              <w:rPr>
                <w:snapToGrid w:val="0"/>
                <w:sz w:val="15"/>
                <w:szCs w:val="15"/>
                <w:lang w:eastAsia="sk-SK"/>
              </w:rPr>
            </w:pPr>
            <w:r w:rsidRPr="00297E92">
              <w:rPr>
                <w:snapToGrid w:val="0"/>
                <w:sz w:val="15"/>
                <w:szCs w:val="15"/>
                <w:lang w:eastAsia="sk-SK"/>
              </w:rPr>
              <w:t>-</w:t>
            </w:r>
          </w:p>
        </w:tc>
        <w:tc>
          <w:tcPr>
            <w:tcW w:w="681" w:type="pct"/>
            <w:tcBorders>
              <w:bottom w:val="nil"/>
            </w:tcBorders>
            <w:vAlign w:val="bottom"/>
          </w:tcPr>
          <w:p w14:paraId="6E608F69" w14:textId="77777777" w:rsidR="00226748" w:rsidRPr="00297E92" w:rsidRDefault="00226748" w:rsidP="00436266">
            <w:pPr>
              <w:jc w:val="right"/>
              <w:rPr>
                <w:bCs/>
                <w:snapToGrid w:val="0"/>
                <w:sz w:val="15"/>
                <w:szCs w:val="15"/>
                <w:lang w:eastAsia="sk-SK"/>
              </w:rPr>
            </w:pPr>
            <w:r w:rsidRPr="00297E92">
              <w:rPr>
                <w:bCs/>
                <w:snapToGrid w:val="0"/>
                <w:sz w:val="15"/>
                <w:szCs w:val="15"/>
                <w:lang w:eastAsia="sk-SK"/>
              </w:rPr>
              <w:t>-</w:t>
            </w:r>
          </w:p>
        </w:tc>
      </w:tr>
      <w:tr w:rsidR="00226748" w:rsidRPr="00297E92" w14:paraId="519B4953" w14:textId="77777777" w:rsidTr="00436266">
        <w:tc>
          <w:tcPr>
            <w:tcW w:w="1679" w:type="pct"/>
            <w:tcBorders>
              <w:bottom w:val="nil"/>
            </w:tcBorders>
          </w:tcPr>
          <w:p w14:paraId="5D0F387E" w14:textId="77777777" w:rsidR="00226748" w:rsidRPr="00297E92" w:rsidRDefault="00226748" w:rsidP="00436266">
            <w:pPr>
              <w:ind w:left="176" w:right="-57" w:hanging="176"/>
              <w:jc w:val="left"/>
              <w:rPr>
                <w:snapToGrid w:val="0"/>
                <w:sz w:val="15"/>
                <w:szCs w:val="15"/>
                <w:lang w:eastAsia="sk-SK"/>
              </w:rPr>
            </w:pPr>
            <w:r w:rsidRPr="00297E92">
              <w:rPr>
                <w:snapToGrid w:val="0"/>
                <w:sz w:val="15"/>
                <w:szCs w:val="15"/>
                <w:lang w:eastAsia="sk-SK"/>
              </w:rPr>
              <w:t>Oceňovacie rozdiely z precenenia majetku a záväzkov</w:t>
            </w:r>
          </w:p>
        </w:tc>
        <w:tc>
          <w:tcPr>
            <w:tcW w:w="684" w:type="pct"/>
            <w:tcBorders>
              <w:bottom w:val="nil"/>
            </w:tcBorders>
            <w:vAlign w:val="bottom"/>
          </w:tcPr>
          <w:p w14:paraId="2BF71470" w14:textId="77777777" w:rsidR="00226748" w:rsidRPr="00297E92" w:rsidRDefault="00226748" w:rsidP="00436266">
            <w:pPr>
              <w:ind w:right="-57"/>
              <w:jc w:val="right"/>
              <w:rPr>
                <w:bCs/>
                <w:snapToGrid w:val="0"/>
                <w:sz w:val="15"/>
                <w:szCs w:val="15"/>
                <w:lang w:eastAsia="sk-SK"/>
              </w:rPr>
            </w:pPr>
            <w:r w:rsidRPr="00297E92">
              <w:rPr>
                <w:bCs/>
                <w:snapToGrid w:val="0"/>
                <w:sz w:val="15"/>
                <w:szCs w:val="15"/>
                <w:lang w:eastAsia="sk-SK"/>
              </w:rPr>
              <w:t>(7 497)</w:t>
            </w:r>
          </w:p>
        </w:tc>
        <w:tc>
          <w:tcPr>
            <w:tcW w:w="666" w:type="pct"/>
            <w:tcBorders>
              <w:bottom w:val="nil"/>
            </w:tcBorders>
            <w:vAlign w:val="bottom"/>
          </w:tcPr>
          <w:p w14:paraId="40D7DE49" w14:textId="77777777" w:rsidR="00226748" w:rsidRPr="00297E92" w:rsidRDefault="00226748" w:rsidP="00436266">
            <w:pPr>
              <w:jc w:val="right"/>
              <w:rPr>
                <w:snapToGrid w:val="0"/>
                <w:sz w:val="15"/>
                <w:szCs w:val="15"/>
                <w:lang w:eastAsia="sk-SK"/>
              </w:rPr>
            </w:pPr>
            <w:r w:rsidRPr="00297E92">
              <w:rPr>
                <w:snapToGrid w:val="0"/>
                <w:sz w:val="15"/>
                <w:szCs w:val="15"/>
                <w:lang w:eastAsia="sk-SK"/>
              </w:rPr>
              <w:t>9</w:t>
            </w:r>
          </w:p>
        </w:tc>
        <w:tc>
          <w:tcPr>
            <w:tcW w:w="607" w:type="pct"/>
            <w:tcBorders>
              <w:bottom w:val="nil"/>
            </w:tcBorders>
            <w:vAlign w:val="bottom"/>
          </w:tcPr>
          <w:p w14:paraId="347768F1" w14:textId="77777777" w:rsidR="00226748" w:rsidRPr="00297E92" w:rsidRDefault="00226748" w:rsidP="00436266">
            <w:pPr>
              <w:ind w:right="-57"/>
              <w:jc w:val="right"/>
              <w:rPr>
                <w:snapToGrid w:val="0"/>
                <w:sz w:val="15"/>
                <w:szCs w:val="15"/>
                <w:lang w:eastAsia="sk-SK"/>
              </w:rPr>
            </w:pPr>
            <w:r w:rsidRPr="00297E92">
              <w:rPr>
                <w:snapToGrid w:val="0"/>
                <w:sz w:val="15"/>
                <w:szCs w:val="15"/>
                <w:lang w:eastAsia="sk-SK"/>
              </w:rPr>
              <w:t>(39)</w:t>
            </w:r>
          </w:p>
        </w:tc>
        <w:tc>
          <w:tcPr>
            <w:tcW w:w="682" w:type="pct"/>
            <w:tcBorders>
              <w:bottom w:val="nil"/>
            </w:tcBorders>
            <w:vAlign w:val="bottom"/>
          </w:tcPr>
          <w:p w14:paraId="6401B7E5" w14:textId="77777777" w:rsidR="00226748" w:rsidRPr="00297E92" w:rsidRDefault="00226748" w:rsidP="00436266">
            <w:pPr>
              <w:jc w:val="right"/>
              <w:rPr>
                <w:snapToGrid w:val="0"/>
                <w:sz w:val="15"/>
                <w:szCs w:val="15"/>
                <w:lang w:eastAsia="sk-SK"/>
              </w:rPr>
            </w:pPr>
            <w:r w:rsidRPr="00297E92">
              <w:rPr>
                <w:snapToGrid w:val="0"/>
                <w:sz w:val="15"/>
                <w:szCs w:val="15"/>
                <w:lang w:eastAsia="sk-SK"/>
              </w:rPr>
              <w:t>-</w:t>
            </w:r>
          </w:p>
        </w:tc>
        <w:tc>
          <w:tcPr>
            <w:tcW w:w="681" w:type="pct"/>
            <w:tcBorders>
              <w:bottom w:val="nil"/>
            </w:tcBorders>
            <w:vAlign w:val="bottom"/>
          </w:tcPr>
          <w:p w14:paraId="30F8BDEF" w14:textId="77777777" w:rsidR="00226748" w:rsidRPr="00297E92" w:rsidRDefault="00226748" w:rsidP="00436266">
            <w:pPr>
              <w:ind w:right="-57"/>
              <w:jc w:val="right"/>
              <w:rPr>
                <w:bCs/>
                <w:snapToGrid w:val="0"/>
                <w:sz w:val="15"/>
                <w:szCs w:val="15"/>
                <w:lang w:eastAsia="sk-SK"/>
              </w:rPr>
            </w:pPr>
            <w:r w:rsidRPr="00297E92">
              <w:rPr>
                <w:bCs/>
                <w:snapToGrid w:val="0"/>
                <w:sz w:val="15"/>
                <w:szCs w:val="15"/>
                <w:lang w:eastAsia="sk-SK"/>
              </w:rPr>
              <w:t>(7 467)</w:t>
            </w:r>
          </w:p>
        </w:tc>
      </w:tr>
      <w:tr w:rsidR="00226748" w:rsidRPr="00297E92" w14:paraId="0152B2DC" w14:textId="77777777" w:rsidTr="00436266">
        <w:tc>
          <w:tcPr>
            <w:tcW w:w="1679" w:type="pct"/>
            <w:tcBorders>
              <w:bottom w:val="nil"/>
            </w:tcBorders>
          </w:tcPr>
          <w:p w14:paraId="4D58C447" w14:textId="77777777" w:rsidR="00226748" w:rsidRPr="00297E92" w:rsidRDefault="00226748" w:rsidP="00436266">
            <w:pPr>
              <w:ind w:left="176" w:right="-57" w:hanging="176"/>
              <w:jc w:val="left"/>
              <w:rPr>
                <w:snapToGrid w:val="0"/>
                <w:sz w:val="15"/>
                <w:szCs w:val="15"/>
                <w:lang w:eastAsia="sk-SK"/>
              </w:rPr>
            </w:pPr>
            <w:r w:rsidRPr="00297E92">
              <w:rPr>
                <w:snapToGrid w:val="0"/>
                <w:sz w:val="15"/>
                <w:szCs w:val="15"/>
                <w:lang w:eastAsia="sk-SK"/>
              </w:rPr>
              <w:t>Oceňovacie rozdiely z kapitálových účastín</w:t>
            </w:r>
          </w:p>
        </w:tc>
        <w:tc>
          <w:tcPr>
            <w:tcW w:w="684" w:type="pct"/>
            <w:tcBorders>
              <w:bottom w:val="nil"/>
            </w:tcBorders>
            <w:vAlign w:val="bottom"/>
          </w:tcPr>
          <w:p w14:paraId="616EAA70" w14:textId="77777777" w:rsidR="00226748" w:rsidRPr="00297E92" w:rsidRDefault="00226748" w:rsidP="00436266">
            <w:pPr>
              <w:ind w:right="-57"/>
              <w:jc w:val="right"/>
              <w:rPr>
                <w:bCs/>
                <w:snapToGrid w:val="0"/>
                <w:sz w:val="15"/>
                <w:szCs w:val="15"/>
                <w:lang w:eastAsia="sk-SK"/>
              </w:rPr>
            </w:pPr>
            <w:r w:rsidRPr="00297E92">
              <w:rPr>
                <w:bCs/>
                <w:snapToGrid w:val="0"/>
                <w:sz w:val="15"/>
                <w:szCs w:val="15"/>
                <w:lang w:eastAsia="sk-SK"/>
              </w:rPr>
              <w:t>(10 957)</w:t>
            </w:r>
          </w:p>
        </w:tc>
        <w:tc>
          <w:tcPr>
            <w:tcW w:w="666" w:type="pct"/>
            <w:tcBorders>
              <w:bottom w:val="nil"/>
            </w:tcBorders>
            <w:vAlign w:val="bottom"/>
          </w:tcPr>
          <w:p w14:paraId="6D8D71F0" w14:textId="77777777" w:rsidR="00226748" w:rsidRPr="00297E92" w:rsidRDefault="00226748" w:rsidP="00436266">
            <w:pPr>
              <w:jc w:val="right"/>
              <w:rPr>
                <w:snapToGrid w:val="0"/>
                <w:sz w:val="15"/>
                <w:szCs w:val="15"/>
                <w:lang w:eastAsia="sk-SK"/>
              </w:rPr>
            </w:pPr>
            <w:r w:rsidRPr="00297E92">
              <w:rPr>
                <w:snapToGrid w:val="0"/>
                <w:sz w:val="15"/>
                <w:szCs w:val="15"/>
                <w:lang w:eastAsia="sk-SK"/>
              </w:rPr>
              <w:t>-</w:t>
            </w:r>
          </w:p>
        </w:tc>
        <w:tc>
          <w:tcPr>
            <w:tcW w:w="607" w:type="pct"/>
            <w:tcBorders>
              <w:bottom w:val="nil"/>
            </w:tcBorders>
            <w:vAlign w:val="bottom"/>
          </w:tcPr>
          <w:p w14:paraId="6658E990" w14:textId="77777777" w:rsidR="00226748" w:rsidRPr="00297E92" w:rsidRDefault="00226748" w:rsidP="00436266">
            <w:pPr>
              <w:ind w:right="-57"/>
              <w:jc w:val="right"/>
              <w:rPr>
                <w:snapToGrid w:val="0"/>
                <w:sz w:val="15"/>
                <w:szCs w:val="15"/>
                <w:lang w:eastAsia="sk-SK"/>
              </w:rPr>
            </w:pPr>
            <w:r w:rsidRPr="00297E92">
              <w:rPr>
                <w:snapToGrid w:val="0"/>
                <w:sz w:val="15"/>
                <w:szCs w:val="15"/>
                <w:lang w:eastAsia="sk-SK"/>
              </w:rPr>
              <w:t>(1)</w:t>
            </w:r>
          </w:p>
        </w:tc>
        <w:tc>
          <w:tcPr>
            <w:tcW w:w="682" w:type="pct"/>
            <w:tcBorders>
              <w:bottom w:val="nil"/>
            </w:tcBorders>
            <w:vAlign w:val="bottom"/>
          </w:tcPr>
          <w:p w14:paraId="7C05305F" w14:textId="77777777" w:rsidR="00226748" w:rsidRPr="00297E92" w:rsidRDefault="00226748" w:rsidP="00436266">
            <w:pPr>
              <w:jc w:val="right"/>
              <w:rPr>
                <w:snapToGrid w:val="0"/>
                <w:sz w:val="15"/>
                <w:szCs w:val="15"/>
                <w:lang w:eastAsia="sk-SK"/>
              </w:rPr>
            </w:pPr>
            <w:r w:rsidRPr="00297E92">
              <w:rPr>
                <w:snapToGrid w:val="0"/>
                <w:sz w:val="15"/>
                <w:szCs w:val="15"/>
                <w:lang w:eastAsia="sk-SK"/>
              </w:rPr>
              <w:t>-</w:t>
            </w:r>
          </w:p>
        </w:tc>
        <w:tc>
          <w:tcPr>
            <w:tcW w:w="681" w:type="pct"/>
            <w:tcBorders>
              <w:bottom w:val="nil"/>
            </w:tcBorders>
            <w:vAlign w:val="bottom"/>
          </w:tcPr>
          <w:p w14:paraId="6E1D9E66" w14:textId="77777777" w:rsidR="00226748" w:rsidRPr="00297E92" w:rsidRDefault="00226748" w:rsidP="00436266">
            <w:pPr>
              <w:ind w:right="-57"/>
              <w:jc w:val="right"/>
              <w:rPr>
                <w:bCs/>
                <w:snapToGrid w:val="0"/>
                <w:sz w:val="15"/>
                <w:szCs w:val="15"/>
                <w:lang w:eastAsia="sk-SK"/>
              </w:rPr>
            </w:pPr>
            <w:r w:rsidRPr="00297E92">
              <w:rPr>
                <w:bCs/>
                <w:snapToGrid w:val="0"/>
                <w:sz w:val="15"/>
                <w:szCs w:val="15"/>
                <w:lang w:eastAsia="sk-SK"/>
              </w:rPr>
              <w:t>(10 956)</w:t>
            </w:r>
          </w:p>
        </w:tc>
      </w:tr>
      <w:tr w:rsidR="00226748" w:rsidRPr="00297E92" w14:paraId="30F3CFBE" w14:textId="77777777" w:rsidTr="00436266">
        <w:tc>
          <w:tcPr>
            <w:tcW w:w="1679" w:type="pct"/>
            <w:tcBorders>
              <w:bottom w:val="nil"/>
            </w:tcBorders>
          </w:tcPr>
          <w:p w14:paraId="5CA44284" w14:textId="77777777" w:rsidR="00226748" w:rsidRPr="00297E92" w:rsidRDefault="00226748" w:rsidP="00436266">
            <w:pPr>
              <w:ind w:left="176" w:right="-57" w:hanging="176"/>
              <w:jc w:val="left"/>
              <w:rPr>
                <w:snapToGrid w:val="0"/>
                <w:sz w:val="15"/>
                <w:szCs w:val="15"/>
                <w:lang w:eastAsia="sk-SK"/>
              </w:rPr>
            </w:pPr>
            <w:r w:rsidRPr="00297E92">
              <w:rPr>
                <w:snapToGrid w:val="0"/>
                <w:sz w:val="15"/>
                <w:szCs w:val="15"/>
                <w:lang w:eastAsia="sk-SK"/>
              </w:rPr>
              <w:t>Oceňovacie rozdiely z precenenia pri zlúčení, splynutí a rozdelení</w:t>
            </w:r>
          </w:p>
        </w:tc>
        <w:tc>
          <w:tcPr>
            <w:tcW w:w="684" w:type="pct"/>
            <w:tcBorders>
              <w:bottom w:val="nil"/>
            </w:tcBorders>
            <w:vAlign w:val="bottom"/>
          </w:tcPr>
          <w:p w14:paraId="24989C52" w14:textId="77777777" w:rsidR="00226748" w:rsidRPr="00297E92" w:rsidRDefault="00226748" w:rsidP="00436266">
            <w:pPr>
              <w:jc w:val="right"/>
              <w:rPr>
                <w:bCs/>
                <w:snapToGrid w:val="0"/>
                <w:sz w:val="15"/>
                <w:szCs w:val="15"/>
                <w:lang w:eastAsia="sk-SK"/>
              </w:rPr>
            </w:pPr>
            <w:r w:rsidRPr="00297E92">
              <w:rPr>
                <w:bCs/>
                <w:snapToGrid w:val="0"/>
                <w:sz w:val="15"/>
                <w:szCs w:val="15"/>
                <w:lang w:eastAsia="sk-SK"/>
              </w:rPr>
              <w:t>-</w:t>
            </w:r>
          </w:p>
        </w:tc>
        <w:tc>
          <w:tcPr>
            <w:tcW w:w="666" w:type="pct"/>
            <w:tcBorders>
              <w:bottom w:val="nil"/>
            </w:tcBorders>
            <w:vAlign w:val="bottom"/>
          </w:tcPr>
          <w:p w14:paraId="0DB1B6FB" w14:textId="77777777" w:rsidR="00226748" w:rsidRPr="00297E92" w:rsidRDefault="00226748" w:rsidP="00436266">
            <w:pPr>
              <w:jc w:val="right"/>
              <w:rPr>
                <w:snapToGrid w:val="0"/>
                <w:sz w:val="15"/>
                <w:szCs w:val="15"/>
                <w:lang w:eastAsia="sk-SK"/>
              </w:rPr>
            </w:pPr>
            <w:r w:rsidRPr="00297E92">
              <w:rPr>
                <w:snapToGrid w:val="0"/>
                <w:sz w:val="15"/>
                <w:szCs w:val="15"/>
                <w:lang w:eastAsia="sk-SK"/>
              </w:rPr>
              <w:t>-</w:t>
            </w:r>
          </w:p>
        </w:tc>
        <w:tc>
          <w:tcPr>
            <w:tcW w:w="607" w:type="pct"/>
            <w:tcBorders>
              <w:bottom w:val="nil"/>
            </w:tcBorders>
            <w:vAlign w:val="bottom"/>
          </w:tcPr>
          <w:p w14:paraId="75C56FB5" w14:textId="77777777" w:rsidR="00226748" w:rsidRPr="00297E92" w:rsidRDefault="00226748" w:rsidP="00436266">
            <w:pPr>
              <w:jc w:val="right"/>
              <w:rPr>
                <w:snapToGrid w:val="0"/>
                <w:sz w:val="15"/>
                <w:szCs w:val="15"/>
                <w:lang w:eastAsia="sk-SK"/>
              </w:rPr>
            </w:pPr>
            <w:r w:rsidRPr="00297E92">
              <w:rPr>
                <w:snapToGrid w:val="0"/>
                <w:sz w:val="15"/>
                <w:szCs w:val="15"/>
                <w:lang w:eastAsia="sk-SK"/>
              </w:rPr>
              <w:t>-</w:t>
            </w:r>
          </w:p>
        </w:tc>
        <w:tc>
          <w:tcPr>
            <w:tcW w:w="682" w:type="pct"/>
            <w:tcBorders>
              <w:bottom w:val="nil"/>
            </w:tcBorders>
            <w:vAlign w:val="bottom"/>
          </w:tcPr>
          <w:p w14:paraId="325B5942" w14:textId="77777777" w:rsidR="00226748" w:rsidRPr="00297E92" w:rsidRDefault="00226748" w:rsidP="00436266">
            <w:pPr>
              <w:jc w:val="right"/>
              <w:rPr>
                <w:snapToGrid w:val="0"/>
                <w:sz w:val="15"/>
                <w:szCs w:val="15"/>
                <w:lang w:eastAsia="sk-SK"/>
              </w:rPr>
            </w:pPr>
            <w:r w:rsidRPr="00297E92">
              <w:rPr>
                <w:snapToGrid w:val="0"/>
                <w:sz w:val="15"/>
                <w:szCs w:val="15"/>
                <w:lang w:eastAsia="sk-SK"/>
              </w:rPr>
              <w:t>-</w:t>
            </w:r>
          </w:p>
        </w:tc>
        <w:tc>
          <w:tcPr>
            <w:tcW w:w="681" w:type="pct"/>
            <w:tcBorders>
              <w:bottom w:val="nil"/>
            </w:tcBorders>
            <w:vAlign w:val="bottom"/>
          </w:tcPr>
          <w:p w14:paraId="757BFF08" w14:textId="77777777" w:rsidR="00226748" w:rsidRPr="00297E92" w:rsidRDefault="00226748" w:rsidP="00436266">
            <w:pPr>
              <w:jc w:val="right"/>
              <w:rPr>
                <w:bCs/>
                <w:snapToGrid w:val="0"/>
                <w:sz w:val="15"/>
                <w:szCs w:val="15"/>
                <w:lang w:eastAsia="sk-SK"/>
              </w:rPr>
            </w:pPr>
            <w:r w:rsidRPr="00297E92">
              <w:rPr>
                <w:bCs/>
                <w:snapToGrid w:val="0"/>
                <w:sz w:val="15"/>
                <w:szCs w:val="15"/>
                <w:lang w:eastAsia="sk-SK"/>
              </w:rPr>
              <w:t>-</w:t>
            </w:r>
          </w:p>
        </w:tc>
      </w:tr>
      <w:tr w:rsidR="00226748" w:rsidRPr="00297E92" w14:paraId="3444C7C0" w14:textId="77777777" w:rsidTr="00436266">
        <w:tc>
          <w:tcPr>
            <w:tcW w:w="1679" w:type="pct"/>
            <w:tcBorders>
              <w:bottom w:val="nil"/>
            </w:tcBorders>
          </w:tcPr>
          <w:p w14:paraId="14756CFD" w14:textId="77777777" w:rsidR="00226748" w:rsidRPr="00297E92" w:rsidRDefault="00226748" w:rsidP="00436266">
            <w:pPr>
              <w:ind w:left="176" w:right="-57" w:hanging="176"/>
              <w:jc w:val="left"/>
              <w:rPr>
                <w:snapToGrid w:val="0"/>
                <w:sz w:val="15"/>
                <w:szCs w:val="15"/>
                <w:lang w:eastAsia="sk-SK"/>
              </w:rPr>
            </w:pPr>
            <w:r w:rsidRPr="00297E92">
              <w:rPr>
                <w:snapToGrid w:val="0"/>
                <w:sz w:val="15"/>
                <w:szCs w:val="15"/>
                <w:lang w:eastAsia="sk-SK"/>
              </w:rPr>
              <w:t xml:space="preserve">Zákonný rezervný fond </w:t>
            </w:r>
          </w:p>
        </w:tc>
        <w:tc>
          <w:tcPr>
            <w:tcW w:w="684" w:type="pct"/>
            <w:tcBorders>
              <w:bottom w:val="nil"/>
            </w:tcBorders>
            <w:vAlign w:val="bottom"/>
          </w:tcPr>
          <w:p w14:paraId="77E2EBE4" w14:textId="77777777" w:rsidR="00226748" w:rsidRPr="00297E92" w:rsidRDefault="00226748" w:rsidP="00436266">
            <w:pPr>
              <w:jc w:val="right"/>
              <w:rPr>
                <w:bCs/>
                <w:snapToGrid w:val="0"/>
                <w:sz w:val="15"/>
                <w:szCs w:val="15"/>
                <w:lang w:eastAsia="sk-SK"/>
              </w:rPr>
            </w:pPr>
            <w:r w:rsidRPr="00297E92">
              <w:rPr>
                <w:bCs/>
                <w:snapToGrid w:val="0"/>
                <w:sz w:val="15"/>
                <w:szCs w:val="15"/>
                <w:lang w:eastAsia="sk-SK"/>
              </w:rPr>
              <w:t>5 963 819</w:t>
            </w:r>
          </w:p>
        </w:tc>
        <w:tc>
          <w:tcPr>
            <w:tcW w:w="666" w:type="pct"/>
            <w:tcBorders>
              <w:bottom w:val="nil"/>
            </w:tcBorders>
            <w:vAlign w:val="bottom"/>
          </w:tcPr>
          <w:p w14:paraId="57807CB1" w14:textId="77777777" w:rsidR="00226748" w:rsidRPr="00297E92" w:rsidRDefault="00226748" w:rsidP="00436266">
            <w:pPr>
              <w:jc w:val="right"/>
              <w:rPr>
                <w:snapToGrid w:val="0"/>
                <w:sz w:val="15"/>
                <w:szCs w:val="15"/>
                <w:lang w:eastAsia="sk-SK"/>
              </w:rPr>
            </w:pPr>
            <w:r w:rsidRPr="00297E92">
              <w:rPr>
                <w:snapToGrid w:val="0"/>
                <w:sz w:val="15"/>
                <w:szCs w:val="15"/>
                <w:lang w:eastAsia="sk-SK"/>
              </w:rPr>
              <w:t>-</w:t>
            </w:r>
          </w:p>
        </w:tc>
        <w:tc>
          <w:tcPr>
            <w:tcW w:w="607" w:type="pct"/>
            <w:tcBorders>
              <w:bottom w:val="nil"/>
            </w:tcBorders>
            <w:vAlign w:val="bottom"/>
          </w:tcPr>
          <w:p w14:paraId="773C7DAC" w14:textId="77777777" w:rsidR="00226748" w:rsidRPr="00297E92" w:rsidRDefault="00226748" w:rsidP="00436266">
            <w:pPr>
              <w:jc w:val="right"/>
              <w:rPr>
                <w:snapToGrid w:val="0"/>
                <w:sz w:val="15"/>
                <w:szCs w:val="15"/>
                <w:lang w:eastAsia="sk-SK"/>
              </w:rPr>
            </w:pPr>
            <w:r w:rsidRPr="00297E92">
              <w:rPr>
                <w:snapToGrid w:val="0"/>
                <w:sz w:val="15"/>
                <w:szCs w:val="15"/>
                <w:lang w:eastAsia="sk-SK"/>
              </w:rPr>
              <w:t>-</w:t>
            </w:r>
          </w:p>
        </w:tc>
        <w:tc>
          <w:tcPr>
            <w:tcW w:w="682" w:type="pct"/>
            <w:tcBorders>
              <w:bottom w:val="nil"/>
            </w:tcBorders>
            <w:vAlign w:val="bottom"/>
          </w:tcPr>
          <w:p w14:paraId="66AE147C" w14:textId="77777777" w:rsidR="00226748" w:rsidRPr="00297E92" w:rsidRDefault="00226748" w:rsidP="00436266">
            <w:pPr>
              <w:jc w:val="right"/>
              <w:rPr>
                <w:snapToGrid w:val="0"/>
                <w:sz w:val="15"/>
                <w:szCs w:val="15"/>
                <w:lang w:eastAsia="sk-SK"/>
              </w:rPr>
            </w:pPr>
            <w:r w:rsidRPr="00297E92">
              <w:rPr>
                <w:snapToGrid w:val="0"/>
                <w:sz w:val="15"/>
                <w:szCs w:val="15"/>
                <w:lang w:eastAsia="sk-SK"/>
              </w:rPr>
              <w:t>-</w:t>
            </w:r>
          </w:p>
        </w:tc>
        <w:tc>
          <w:tcPr>
            <w:tcW w:w="681" w:type="pct"/>
            <w:tcBorders>
              <w:bottom w:val="nil"/>
            </w:tcBorders>
            <w:vAlign w:val="bottom"/>
          </w:tcPr>
          <w:p w14:paraId="3F54D38E" w14:textId="77777777" w:rsidR="00226748" w:rsidRPr="00297E92" w:rsidRDefault="00226748" w:rsidP="00436266">
            <w:pPr>
              <w:jc w:val="right"/>
              <w:rPr>
                <w:bCs/>
                <w:snapToGrid w:val="0"/>
                <w:sz w:val="15"/>
                <w:szCs w:val="15"/>
                <w:lang w:eastAsia="sk-SK"/>
              </w:rPr>
            </w:pPr>
            <w:r w:rsidRPr="00297E92">
              <w:rPr>
                <w:bCs/>
                <w:snapToGrid w:val="0"/>
                <w:sz w:val="15"/>
                <w:szCs w:val="15"/>
                <w:lang w:eastAsia="sk-SK"/>
              </w:rPr>
              <w:t>5 963 819</w:t>
            </w:r>
          </w:p>
        </w:tc>
      </w:tr>
      <w:tr w:rsidR="00226748" w:rsidRPr="00297E92" w14:paraId="68AD7D3D" w14:textId="77777777" w:rsidTr="00436266">
        <w:tc>
          <w:tcPr>
            <w:tcW w:w="1679" w:type="pct"/>
            <w:tcBorders>
              <w:bottom w:val="nil"/>
            </w:tcBorders>
          </w:tcPr>
          <w:p w14:paraId="4DAFF06F" w14:textId="77777777" w:rsidR="00226748" w:rsidRPr="00297E92" w:rsidRDefault="00226748" w:rsidP="00436266">
            <w:pPr>
              <w:ind w:left="176" w:right="-57" w:hanging="176"/>
              <w:jc w:val="left"/>
              <w:rPr>
                <w:snapToGrid w:val="0"/>
                <w:sz w:val="15"/>
                <w:szCs w:val="15"/>
                <w:lang w:eastAsia="sk-SK"/>
              </w:rPr>
            </w:pPr>
            <w:r w:rsidRPr="00297E92">
              <w:rPr>
                <w:snapToGrid w:val="0"/>
                <w:sz w:val="15"/>
                <w:szCs w:val="15"/>
                <w:lang w:eastAsia="sk-SK"/>
              </w:rPr>
              <w:t>Nedeliteľný fond</w:t>
            </w:r>
          </w:p>
        </w:tc>
        <w:tc>
          <w:tcPr>
            <w:tcW w:w="684" w:type="pct"/>
            <w:tcBorders>
              <w:bottom w:val="nil"/>
            </w:tcBorders>
            <w:vAlign w:val="bottom"/>
          </w:tcPr>
          <w:p w14:paraId="71A7AA70" w14:textId="77777777" w:rsidR="00226748" w:rsidRPr="00297E92" w:rsidRDefault="00226748" w:rsidP="00436266">
            <w:pPr>
              <w:jc w:val="right"/>
              <w:rPr>
                <w:bCs/>
                <w:snapToGrid w:val="0"/>
                <w:sz w:val="15"/>
                <w:szCs w:val="15"/>
                <w:lang w:eastAsia="sk-SK"/>
              </w:rPr>
            </w:pPr>
            <w:r w:rsidRPr="00297E92">
              <w:rPr>
                <w:bCs/>
                <w:snapToGrid w:val="0"/>
                <w:sz w:val="15"/>
                <w:szCs w:val="15"/>
                <w:lang w:eastAsia="sk-SK"/>
              </w:rPr>
              <w:t>-</w:t>
            </w:r>
          </w:p>
        </w:tc>
        <w:tc>
          <w:tcPr>
            <w:tcW w:w="666" w:type="pct"/>
            <w:tcBorders>
              <w:bottom w:val="nil"/>
            </w:tcBorders>
            <w:vAlign w:val="bottom"/>
          </w:tcPr>
          <w:p w14:paraId="48427BE7" w14:textId="77777777" w:rsidR="00226748" w:rsidRPr="00297E92" w:rsidRDefault="00226748" w:rsidP="00436266">
            <w:pPr>
              <w:jc w:val="right"/>
              <w:rPr>
                <w:snapToGrid w:val="0"/>
                <w:sz w:val="15"/>
                <w:szCs w:val="15"/>
                <w:lang w:eastAsia="sk-SK"/>
              </w:rPr>
            </w:pPr>
            <w:r w:rsidRPr="00297E92">
              <w:rPr>
                <w:snapToGrid w:val="0"/>
                <w:sz w:val="15"/>
                <w:szCs w:val="15"/>
                <w:lang w:eastAsia="sk-SK"/>
              </w:rPr>
              <w:t>-</w:t>
            </w:r>
          </w:p>
        </w:tc>
        <w:tc>
          <w:tcPr>
            <w:tcW w:w="607" w:type="pct"/>
            <w:tcBorders>
              <w:bottom w:val="nil"/>
            </w:tcBorders>
            <w:vAlign w:val="bottom"/>
          </w:tcPr>
          <w:p w14:paraId="39983871" w14:textId="77777777" w:rsidR="00226748" w:rsidRPr="00297E92" w:rsidRDefault="00226748" w:rsidP="00436266">
            <w:pPr>
              <w:jc w:val="right"/>
              <w:rPr>
                <w:snapToGrid w:val="0"/>
                <w:sz w:val="15"/>
                <w:szCs w:val="15"/>
                <w:lang w:eastAsia="sk-SK"/>
              </w:rPr>
            </w:pPr>
            <w:r w:rsidRPr="00297E92">
              <w:rPr>
                <w:snapToGrid w:val="0"/>
                <w:sz w:val="15"/>
                <w:szCs w:val="15"/>
                <w:lang w:eastAsia="sk-SK"/>
              </w:rPr>
              <w:t>-</w:t>
            </w:r>
          </w:p>
        </w:tc>
        <w:tc>
          <w:tcPr>
            <w:tcW w:w="682" w:type="pct"/>
            <w:tcBorders>
              <w:bottom w:val="nil"/>
            </w:tcBorders>
            <w:vAlign w:val="bottom"/>
          </w:tcPr>
          <w:p w14:paraId="1FBA13A1" w14:textId="77777777" w:rsidR="00226748" w:rsidRPr="00297E92" w:rsidRDefault="00226748" w:rsidP="00436266">
            <w:pPr>
              <w:jc w:val="right"/>
              <w:rPr>
                <w:snapToGrid w:val="0"/>
                <w:sz w:val="15"/>
                <w:szCs w:val="15"/>
                <w:lang w:eastAsia="sk-SK"/>
              </w:rPr>
            </w:pPr>
            <w:r w:rsidRPr="00297E92">
              <w:rPr>
                <w:snapToGrid w:val="0"/>
                <w:sz w:val="15"/>
                <w:szCs w:val="15"/>
                <w:lang w:eastAsia="sk-SK"/>
              </w:rPr>
              <w:t>-</w:t>
            </w:r>
          </w:p>
        </w:tc>
        <w:tc>
          <w:tcPr>
            <w:tcW w:w="681" w:type="pct"/>
            <w:tcBorders>
              <w:bottom w:val="nil"/>
            </w:tcBorders>
            <w:vAlign w:val="bottom"/>
          </w:tcPr>
          <w:p w14:paraId="408FD364" w14:textId="77777777" w:rsidR="00226748" w:rsidRPr="00297E92" w:rsidRDefault="00226748" w:rsidP="00436266">
            <w:pPr>
              <w:jc w:val="right"/>
              <w:rPr>
                <w:bCs/>
                <w:snapToGrid w:val="0"/>
                <w:sz w:val="15"/>
                <w:szCs w:val="15"/>
                <w:lang w:eastAsia="sk-SK"/>
              </w:rPr>
            </w:pPr>
            <w:r w:rsidRPr="00297E92">
              <w:rPr>
                <w:bCs/>
                <w:snapToGrid w:val="0"/>
                <w:sz w:val="15"/>
                <w:szCs w:val="15"/>
                <w:lang w:eastAsia="sk-SK"/>
              </w:rPr>
              <w:t>-</w:t>
            </w:r>
          </w:p>
        </w:tc>
      </w:tr>
      <w:tr w:rsidR="00226748" w:rsidRPr="00297E92" w14:paraId="3D5B6402" w14:textId="77777777" w:rsidTr="00436266">
        <w:tc>
          <w:tcPr>
            <w:tcW w:w="1679" w:type="pct"/>
            <w:tcBorders>
              <w:bottom w:val="nil"/>
            </w:tcBorders>
          </w:tcPr>
          <w:p w14:paraId="62AA8C29" w14:textId="77777777" w:rsidR="00226748" w:rsidRPr="00297E92" w:rsidRDefault="00226748" w:rsidP="00436266">
            <w:pPr>
              <w:ind w:left="176" w:right="-57" w:hanging="176"/>
              <w:jc w:val="left"/>
              <w:rPr>
                <w:snapToGrid w:val="0"/>
                <w:sz w:val="15"/>
                <w:szCs w:val="15"/>
                <w:lang w:eastAsia="sk-SK"/>
              </w:rPr>
            </w:pPr>
            <w:r w:rsidRPr="00297E92">
              <w:rPr>
                <w:snapToGrid w:val="0"/>
                <w:sz w:val="15"/>
                <w:szCs w:val="15"/>
                <w:lang w:eastAsia="sk-SK"/>
              </w:rPr>
              <w:t>Štatutárne fondy a ostatné fondy</w:t>
            </w:r>
          </w:p>
        </w:tc>
        <w:tc>
          <w:tcPr>
            <w:tcW w:w="684" w:type="pct"/>
            <w:tcBorders>
              <w:bottom w:val="nil"/>
            </w:tcBorders>
            <w:vAlign w:val="bottom"/>
          </w:tcPr>
          <w:p w14:paraId="43CFFC87" w14:textId="77777777" w:rsidR="00226748" w:rsidRPr="00297E92" w:rsidRDefault="00226748" w:rsidP="00436266">
            <w:pPr>
              <w:jc w:val="right"/>
              <w:rPr>
                <w:bCs/>
                <w:snapToGrid w:val="0"/>
                <w:sz w:val="15"/>
                <w:szCs w:val="15"/>
                <w:lang w:eastAsia="sk-SK"/>
              </w:rPr>
            </w:pPr>
            <w:r w:rsidRPr="00297E92">
              <w:rPr>
                <w:bCs/>
                <w:snapToGrid w:val="0"/>
                <w:sz w:val="15"/>
                <w:szCs w:val="15"/>
                <w:lang w:eastAsia="sk-SK"/>
              </w:rPr>
              <w:t>-</w:t>
            </w:r>
          </w:p>
        </w:tc>
        <w:tc>
          <w:tcPr>
            <w:tcW w:w="666" w:type="pct"/>
            <w:tcBorders>
              <w:bottom w:val="nil"/>
            </w:tcBorders>
            <w:vAlign w:val="bottom"/>
          </w:tcPr>
          <w:p w14:paraId="1D1795A5" w14:textId="77777777" w:rsidR="00226748" w:rsidRPr="00297E92" w:rsidRDefault="00226748" w:rsidP="00436266">
            <w:pPr>
              <w:jc w:val="right"/>
              <w:rPr>
                <w:snapToGrid w:val="0"/>
                <w:sz w:val="15"/>
                <w:szCs w:val="15"/>
                <w:lang w:eastAsia="sk-SK"/>
              </w:rPr>
            </w:pPr>
            <w:r w:rsidRPr="00297E92">
              <w:rPr>
                <w:snapToGrid w:val="0"/>
                <w:sz w:val="15"/>
                <w:szCs w:val="15"/>
                <w:lang w:eastAsia="sk-SK"/>
              </w:rPr>
              <w:t>-</w:t>
            </w:r>
          </w:p>
        </w:tc>
        <w:tc>
          <w:tcPr>
            <w:tcW w:w="607" w:type="pct"/>
            <w:tcBorders>
              <w:bottom w:val="nil"/>
            </w:tcBorders>
            <w:vAlign w:val="bottom"/>
          </w:tcPr>
          <w:p w14:paraId="2CD4A32C" w14:textId="77777777" w:rsidR="00226748" w:rsidRPr="00297E92" w:rsidRDefault="00226748" w:rsidP="00436266">
            <w:pPr>
              <w:jc w:val="right"/>
              <w:rPr>
                <w:snapToGrid w:val="0"/>
                <w:sz w:val="15"/>
                <w:szCs w:val="15"/>
                <w:lang w:eastAsia="sk-SK"/>
              </w:rPr>
            </w:pPr>
            <w:r w:rsidRPr="00297E92">
              <w:rPr>
                <w:snapToGrid w:val="0"/>
                <w:sz w:val="15"/>
                <w:szCs w:val="15"/>
                <w:lang w:eastAsia="sk-SK"/>
              </w:rPr>
              <w:t>-</w:t>
            </w:r>
          </w:p>
        </w:tc>
        <w:tc>
          <w:tcPr>
            <w:tcW w:w="682" w:type="pct"/>
            <w:tcBorders>
              <w:bottom w:val="nil"/>
            </w:tcBorders>
            <w:vAlign w:val="bottom"/>
          </w:tcPr>
          <w:p w14:paraId="7484ACB7" w14:textId="77777777" w:rsidR="00226748" w:rsidRPr="00297E92" w:rsidRDefault="00226748" w:rsidP="00436266">
            <w:pPr>
              <w:jc w:val="right"/>
              <w:rPr>
                <w:snapToGrid w:val="0"/>
                <w:sz w:val="15"/>
                <w:szCs w:val="15"/>
                <w:lang w:eastAsia="sk-SK"/>
              </w:rPr>
            </w:pPr>
            <w:r w:rsidRPr="00297E92">
              <w:rPr>
                <w:snapToGrid w:val="0"/>
                <w:sz w:val="15"/>
                <w:szCs w:val="15"/>
                <w:lang w:eastAsia="sk-SK"/>
              </w:rPr>
              <w:t>-</w:t>
            </w:r>
          </w:p>
        </w:tc>
        <w:tc>
          <w:tcPr>
            <w:tcW w:w="681" w:type="pct"/>
            <w:tcBorders>
              <w:bottom w:val="nil"/>
            </w:tcBorders>
            <w:vAlign w:val="bottom"/>
          </w:tcPr>
          <w:p w14:paraId="20E2F19A" w14:textId="77777777" w:rsidR="00226748" w:rsidRPr="00297E92" w:rsidRDefault="00226748" w:rsidP="00436266">
            <w:pPr>
              <w:jc w:val="right"/>
              <w:rPr>
                <w:bCs/>
                <w:snapToGrid w:val="0"/>
                <w:sz w:val="15"/>
                <w:szCs w:val="15"/>
                <w:lang w:eastAsia="sk-SK"/>
              </w:rPr>
            </w:pPr>
            <w:r w:rsidRPr="00297E92">
              <w:rPr>
                <w:bCs/>
                <w:snapToGrid w:val="0"/>
                <w:sz w:val="15"/>
                <w:szCs w:val="15"/>
                <w:lang w:eastAsia="sk-SK"/>
              </w:rPr>
              <w:t>-</w:t>
            </w:r>
          </w:p>
        </w:tc>
      </w:tr>
      <w:tr w:rsidR="00226748" w:rsidRPr="00297E92" w14:paraId="16D8C5A4" w14:textId="77777777" w:rsidTr="00436266">
        <w:tc>
          <w:tcPr>
            <w:tcW w:w="1679" w:type="pct"/>
            <w:tcBorders>
              <w:bottom w:val="nil"/>
            </w:tcBorders>
          </w:tcPr>
          <w:p w14:paraId="76186A01" w14:textId="77777777" w:rsidR="00226748" w:rsidRPr="00297E92" w:rsidRDefault="00226748" w:rsidP="00436266">
            <w:pPr>
              <w:ind w:left="176" w:right="-57" w:hanging="176"/>
              <w:jc w:val="left"/>
              <w:rPr>
                <w:snapToGrid w:val="0"/>
                <w:sz w:val="15"/>
                <w:szCs w:val="15"/>
                <w:lang w:eastAsia="sk-SK"/>
              </w:rPr>
            </w:pPr>
            <w:r w:rsidRPr="00297E92">
              <w:rPr>
                <w:snapToGrid w:val="0"/>
                <w:sz w:val="15"/>
                <w:szCs w:val="15"/>
                <w:lang w:eastAsia="sk-SK"/>
              </w:rPr>
              <w:t>Nerozdelený zisk minulých rokov</w:t>
            </w:r>
          </w:p>
        </w:tc>
        <w:tc>
          <w:tcPr>
            <w:tcW w:w="684" w:type="pct"/>
            <w:tcBorders>
              <w:bottom w:val="nil"/>
            </w:tcBorders>
            <w:vAlign w:val="bottom"/>
          </w:tcPr>
          <w:p w14:paraId="21A79AEE" w14:textId="77777777" w:rsidR="00226748" w:rsidRPr="00297E92" w:rsidRDefault="00226748" w:rsidP="00436266">
            <w:pPr>
              <w:jc w:val="right"/>
              <w:rPr>
                <w:bCs/>
                <w:snapToGrid w:val="0"/>
                <w:sz w:val="15"/>
                <w:szCs w:val="15"/>
                <w:lang w:eastAsia="sk-SK"/>
              </w:rPr>
            </w:pPr>
            <w:r w:rsidRPr="00297E92">
              <w:rPr>
                <w:bCs/>
                <w:snapToGrid w:val="0"/>
                <w:sz w:val="15"/>
                <w:szCs w:val="15"/>
                <w:lang w:eastAsia="sk-SK"/>
              </w:rPr>
              <w:t>52 340 381</w:t>
            </w:r>
          </w:p>
        </w:tc>
        <w:tc>
          <w:tcPr>
            <w:tcW w:w="666" w:type="pct"/>
            <w:tcBorders>
              <w:bottom w:val="nil"/>
            </w:tcBorders>
            <w:vAlign w:val="bottom"/>
          </w:tcPr>
          <w:p w14:paraId="35EF6BF6" w14:textId="77777777" w:rsidR="00226748" w:rsidRPr="00297E92" w:rsidRDefault="00226748" w:rsidP="00436266">
            <w:pPr>
              <w:jc w:val="right"/>
              <w:rPr>
                <w:snapToGrid w:val="0"/>
                <w:sz w:val="15"/>
                <w:szCs w:val="15"/>
                <w:lang w:eastAsia="sk-SK"/>
              </w:rPr>
            </w:pPr>
            <w:r w:rsidRPr="00297E92">
              <w:rPr>
                <w:snapToGrid w:val="0"/>
                <w:sz w:val="15"/>
                <w:szCs w:val="15"/>
                <w:lang w:eastAsia="sk-SK"/>
              </w:rPr>
              <w:t>-</w:t>
            </w:r>
          </w:p>
        </w:tc>
        <w:tc>
          <w:tcPr>
            <w:tcW w:w="607" w:type="pct"/>
            <w:tcBorders>
              <w:bottom w:val="nil"/>
            </w:tcBorders>
            <w:vAlign w:val="bottom"/>
          </w:tcPr>
          <w:p w14:paraId="3D0D8B7E" w14:textId="77777777" w:rsidR="00226748" w:rsidRPr="00297E92" w:rsidRDefault="00226748" w:rsidP="00436266">
            <w:pPr>
              <w:jc w:val="right"/>
              <w:rPr>
                <w:snapToGrid w:val="0"/>
                <w:sz w:val="15"/>
                <w:szCs w:val="15"/>
                <w:lang w:eastAsia="sk-SK"/>
              </w:rPr>
            </w:pPr>
            <w:r w:rsidRPr="00297E92">
              <w:rPr>
                <w:snapToGrid w:val="0"/>
                <w:sz w:val="15"/>
                <w:szCs w:val="15"/>
                <w:lang w:eastAsia="sk-SK"/>
              </w:rPr>
              <w:t>-</w:t>
            </w:r>
          </w:p>
        </w:tc>
        <w:tc>
          <w:tcPr>
            <w:tcW w:w="682" w:type="pct"/>
            <w:tcBorders>
              <w:bottom w:val="nil"/>
            </w:tcBorders>
            <w:vAlign w:val="bottom"/>
          </w:tcPr>
          <w:p w14:paraId="4BAD336B" w14:textId="77777777" w:rsidR="00226748" w:rsidRPr="00297E92" w:rsidRDefault="00226748" w:rsidP="00436266">
            <w:pPr>
              <w:jc w:val="right"/>
              <w:rPr>
                <w:snapToGrid w:val="0"/>
                <w:sz w:val="15"/>
                <w:szCs w:val="15"/>
                <w:lang w:eastAsia="sk-SK"/>
              </w:rPr>
            </w:pPr>
            <w:r w:rsidRPr="00297E92">
              <w:rPr>
                <w:snapToGrid w:val="0"/>
                <w:sz w:val="15"/>
                <w:szCs w:val="15"/>
                <w:lang w:eastAsia="sk-SK"/>
              </w:rPr>
              <w:t>-</w:t>
            </w:r>
          </w:p>
        </w:tc>
        <w:tc>
          <w:tcPr>
            <w:tcW w:w="681" w:type="pct"/>
            <w:tcBorders>
              <w:bottom w:val="nil"/>
            </w:tcBorders>
            <w:vAlign w:val="bottom"/>
          </w:tcPr>
          <w:p w14:paraId="4E9A771F" w14:textId="77777777" w:rsidR="00226748" w:rsidRPr="00297E92" w:rsidRDefault="00226748" w:rsidP="00436266">
            <w:pPr>
              <w:jc w:val="right"/>
              <w:rPr>
                <w:bCs/>
                <w:snapToGrid w:val="0"/>
                <w:sz w:val="15"/>
                <w:szCs w:val="15"/>
                <w:lang w:eastAsia="sk-SK"/>
              </w:rPr>
            </w:pPr>
            <w:r w:rsidRPr="00297E92">
              <w:rPr>
                <w:bCs/>
                <w:snapToGrid w:val="0"/>
                <w:sz w:val="15"/>
                <w:szCs w:val="15"/>
                <w:lang w:eastAsia="sk-SK"/>
              </w:rPr>
              <w:t>52 340 881</w:t>
            </w:r>
          </w:p>
        </w:tc>
      </w:tr>
      <w:tr w:rsidR="00226748" w:rsidRPr="00297E92" w14:paraId="002C1E1B" w14:textId="77777777" w:rsidTr="00436266">
        <w:tc>
          <w:tcPr>
            <w:tcW w:w="1679" w:type="pct"/>
            <w:tcBorders>
              <w:bottom w:val="nil"/>
            </w:tcBorders>
          </w:tcPr>
          <w:p w14:paraId="1522F534" w14:textId="77777777" w:rsidR="00226748" w:rsidRPr="00297E92" w:rsidRDefault="00226748" w:rsidP="00436266">
            <w:pPr>
              <w:ind w:left="176" w:right="-57" w:hanging="176"/>
              <w:jc w:val="left"/>
              <w:rPr>
                <w:snapToGrid w:val="0"/>
                <w:sz w:val="15"/>
                <w:szCs w:val="15"/>
                <w:lang w:eastAsia="sk-SK"/>
              </w:rPr>
            </w:pPr>
            <w:r w:rsidRPr="00297E92">
              <w:rPr>
                <w:snapToGrid w:val="0"/>
                <w:sz w:val="15"/>
                <w:szCs w:val="15"/>
                <w:lang w:eastAsia="sk-SK"/>
              </w:rPr>
              <w:t>Neuhradená strata minulých rokov</w:t>
            </w:r>
          </w:p>
        </w:tc>
        <w:tc>
          <w:tcPr>
            <w:tcW w:w="684" w:type="pct"/>
            <w:tcBorders>
              <w:bottom w:val="nil"/>
            </w:tcBorders>
            <w:vAlign w:val="bottom"/>
          </w:tcPr>
          <w:p w14:paraId="79259072" w14:textId="77777777" w:rsidR="00226748" w:rsidRPr="00297E92" w:rsidRDefault="00226748" w:rsidP="00436266">
            <w:pPr>
              <w:ind w:right="-57"/>
              <w:jc w:val="right"/>
              <w:rPr>
                <w:bCs/>
                <w:snapToGrid w:val="0"/>
                <w:sz w:val="15"/>
                <w:szCs w:val="15"/>
                <w:lang w:eastAsia="sk-SK"/>
              </w:rPr>
            </w:pPr>
            <w:r w:rsidRPr="00297E92">
              <w:rPr>
                <w:bCs/>
                <w:snapToGrid w:val="0"/>
                <w:sz w:val="15"/>
                <w:szCs w:val="15"/>
                <w:lang w:eastAsia="sk-SK"/>
              </w:rPr>
              <w:t>(140 694 789)</w:t>
            </w:r>
          </w:p>
        </w:tc>
        <w:tc>
          <w:tcPr>
            <w:tcW w:w="666" w:type="pct"/>
            <w:tcBorders>
              <w:bottom w:val="nil"/>
            </w:tcBorders>
            <w:vAlign w:val="bottom"/>
          </w:tcPr>
          <w:p w14:paraId="31236D56" w14:textId="77777777" w:rsidR="00226748" w:rsidRPr="00297E92" w:rsidRDefault="00226748" w:rsidP="00436266">
            <w:pPr>
              <w:jc w:val="right"/>
              <w:rPr>
                <w:snapToGrid w:val="0"/>
                <w:sz w:val="15"/>
                <w:szCs w:val="15"/>
                <w:lang w:eastAsia="sk-SK"/>
              </w:rPr>
            </w:pPr>
            <w:r w:rsidRPr="00297E92">
              <w:rPr>
                <w:snapToGrid w:val="0"/>
                <w:sz w:val="15"/>
                <w:szCs w:val="15"/>
                <w:lang w:eastAsia="sk-SK"/>
              </w:rPr>
              <w:t>129 231</w:t>
            </w:r>
          </w:p>
        </w:tc>
        <w:tc>
          <w:tcPr>
            <w:tcW w:w="607" w:type="pct"/>
            <w:tcBorders>
              <w:bottom w:val="nil"/>
            </w:tcBorders>
            <w:vAlign w:val="bottom"/>
          </w:tcPr>
          <w:p w14:paraId="372642E7" w14:textId="77777777" w:rsidR="00226748" w:rsidRPr="00297E92" w:rsidRDefault="00226748" w:rsidP="00436266">
            <w:pPr>
              <w:jc w:val="right"/>
              <w:rPr>
                <w:snapToGrid w:val="0"/>
                <w:sz w:val="15"/>
                <w:szCs w:val="15"/>
                <w:lang w:eastAsia="sk-SK"/>
              </w:rPr>
            </w:pPr>
            <w:r w:rsidRPr="00297E92">
              <w:rPr>
                <w:snapToGrid w:val="0"/>
                <w:sz w:val="15"/>
                <w:szCs w:val="15"/>
                <w:lang w:eastAsia="sk-SK"/>
              </w:rPr>
              <w:t>-</w:t>
            </w:r>
          </w:p>
        </w:tc>
        <w:tc>
          <w:tcPr>
            <w:tcW w:w="682" w:type="pct"/>
            <w:tcBorders>
              <w:bottom w:val="nil"/>
            </w:tcBorders>
            <w:vAlign w:val="bottom"/>
          </w:tcPr>
          <w:p w14:paraId="51E15668" w14:textId="77777777" w:rsidR="00226748" w:rsidRPr="00297E92" w:rsidRDefault="00226748" w:rsidP="00436266">
            <w:pPr>
              <w:ind w:right="-57"/>
              <w:jc w:val="right"/>
              <w:rPr>
                <w:snapToGrid w:val="0"/>
                <w:sz w:val="15"/>
                <w:szCs w:val="15"/>
                <w:lang w:eastAsia="sk-SK"/>
              </w:rPr>
            </w:pPr>
            <w:r w:rsidRPr="00297E92">
              <w:rPr>
                <w:snapToGrid w:val="0"/>
                <w:sz w:val="15"/>
                <w:szCs w:val="15"/>
                <w:lang w:eastAsia="sk-SK"/>
              </w:rPr>
              <w:t>(3 698 578)</w:t>
            </w:r>
          </w:p>
        </w:tc>
        <w:tc>
          <w:tcPr>
            <w:tcW w:w="681" w:type="pct"/>
            <w:tcBorders>
              <w:bottom w:val="nil"/>
            </w:tcBorders>
            <w:vAlign w:val="bottom"/>
          </w:tcPr>
          <w:p w14:paraId="4CBCC05A" w14:textId="77777777" w:rsidR="00226748" w:rsidRPr="00297E92" w:rsidRDefault="00226748" w:rsidP="00436266">
            <w:pPr>
              <w:ind w:right="-57"/>
              <w:jc w:val="right"/>
              <w:rPr>
                <w:bCs/>
                <w:snapToGrid w:val="0"/>
                <w:sz w:val="15"/>
                <w:szCs w:val="15"/>
                <w:lang w:eastAsia="sk-SK"/>
              </w:rPr>
            </w:pPr>
            <w:r w:rsidRPr="00297E92">
              <w:rPr>
                <w:bCs/>
                <w:snapToGrid w:val="0"/>
                <w:sz w:val="15"/>
                <w:szCs w:val="15"/>
                <w:lang w:eastAsia="sk-SK"/>
              </w:rPr>
              <w:t>(144 264 136)</w:t>
            </w:r>
          </w:p>
        </w:tc>
      </w:tr>
      <w:tr w:rsidR="00226748" w:rsidRPr="00297E92" w14:paraId="43D30DBA" w14:textId="77777777" w:rsidTr="00436266">
        <w:tc>
          <w:tcPr>
            <w:tcW w:w="1679" w:type="pct"/>
            <w:tcBorders>
              <w:bottom w:val="nil"/>
            </w:tcBorders>
          </w:tcPr>
          <w:p w14:paraId="378BAA61" w14:textId="77777777" w:rsidR="00226748" w:rsidRPr="00297E92" w:rsidRDefault="00226748" w:rsidP="00436266">
            <w:pPr>
              <w:ind w:left="176" w:right="-57" w:hanging="176"/>
              <w:jc w:val="left"/>
              <w:rPr>
                <w:snapToGrid w:val="0"/>
                <w:sz w:val="15"/>
                <w:szCs w:val="15"/>
                <w:lang w:eastAsia="sk-SK"/>
              </w:rPr>
            </w:pPr>
            <w:r w:rsidRPr="00297E92">
              <w:rPr>
                <w:snapToGrid w:val="0"/>
                <w:sz w:val="15"/>
                <w:szCs w:val="15"/>
                <w:lang w:eastAsia="sk-SK"/>
              </w:rPr>
              <w:lastRenderedPageBreak/>
              <w:t>Výsledok hospodárenia bežného účtovného obdobia</w:t>
            </w:r>
          </w:p>
        </w:tc>
        <w:tc>
          <w:tcPr>
            <w:tcW w:w="684" w:type="pct"/>
            <w:tcBorders>
              <w:bottom w:val="nil"/>
            </w:tcBorders>
            <w:vAlign w:val="bottom"/>
          </w:tcPr>
          <w:p w14:paraId="04142A67" w14:textId="77777777" w:rsidR="00226748" w:rsidRPr="00297E92" w:rsidRDefault="00226748" w:rsidP="00436266">
            <w:pPr>
              <w:ind w:right="-57"/>
              <w:jc w:val="right"/>
              <w:rPr>
                <w:bCs/>
                <w:snapToGrid w:val="0"/>
                <w:sz w:val="15"/>
                <w:szCs w:val="15"/>
                <w:lang w:eastAsia="sk-SK"/>
              </w:rPr>
            </w:pPr>
            <w:r w:rsidRPr="00297E92">
              <w:rPr>
                <w:bCs/>
                <w:snapToGrid w:val="0"/>
                <w:sz w:val="15"/>
                <w:szCs w:val="15"/>
                <w:lang w:eastAsia="sk-SK"/>
              </w:rPr>
              <w:t>(3 698 578)</w:t>
            </w:r>
          </w:p>
        </w:tc>
        <w:tc>
          <w:tcPr>
            <w:tcW w:w="666" w:type="pct"/>
            <w:tcBorders>
              <w:bottom w:val="nil"/>
            </w:tcBorders>
            <w:vAlign w:val="bottom"/>
          </w:tcPr>
          <w:p w14:paraId="14AB6725" w14:textId="77777777" w:rsidR="00226748" w:rsidRPr="00297E92" w:rsidRDefault="00226748" w:rsidP="00436266">
            <w:pPr>
              <w:jc w:val="right"/>
              <w:rPr>
                <w:snapToGrid w:val="0"/>
                <w:sz w:val="15"/>
                <w:szCs w:val="15"/>
                <w:lang w:eastAsia="sk-SK"/>
              </w:rPr>
            </w:pPr>
            <w:r w:rsidRPr="00297E92">
              <w:rPr>
                <w:snapToGrid w:val="0"/>
                <w:sz w:val="15"/>
                <w:szCs w:val="15"/>
                <w:lang w:eastAsia="sk-SK"/>
              </w:rPr>
              <w:t>77 383</w:t>
            </w:r>
          </w:p>
        </w:tc>
        <w:tc>
          <w:tcPr>
            <w:tcW w:w="607" w:type="pct"/>
            <w:tcBorders>
              <w:bottom w:val="nil"/>
            </w:tcBorders>
            <w:vAlign w:val="bottom"/>
          </w:tcPr>
          <w:p w14:paraId="0EA0B2FD" w14:textId="77777777" w:rsidR="00226748" w:rsidRPr="00297E92" w:rsidRDefault="00226748" w:rsidP="00436266">
            <w:pPr>
              <w:jc w:val="right"/>
              <w:rPr>
                <w:snapToGrid w:val="0"/>
                <w:sz w:val="15"/>
                <w:szCs w:val="15"/>
                <w:lang w:eastAsia="sk-SK"/>
              </w:rPr>
            </w:pPr>
            <w:r w:rsidRPr="00297E92">
              <w:rPr>
                <w:snapToGrid w:val="0"/>
                <w:sz w:val="15"/>
                <w:szCs w:val="15"/>
                <w:lang w:eastAsia="sk-SK"/>
              </w:rPr>
              <w:t>-</w:t>
            </w:r>
          </w:p>
        </w:tc>
        <w:tc>
          <w:tcPr>
            <w:tcW w:w="682" w:type="pct"/>
            <w:tcBorders>
              <w:bottom w:val="nil"/>
            </w:tcBorders>
            <w:vAlign w:val="bottom"/>
          </w:tcPr>
          <w:p w14:paraId="45FF3E65" w14:textId="77777777" w:rsidR="00226748" w:rsidRPr="00297E92" w:rsidRDefault="00226748" w:rsidP="00436266">
            <w:pPr>
              <w:jc w:val="right"/>
              <w:rPr>
                <w:snapToGrid w:val="0"/>
                <w:sz w:val="15"/>
                <w:szCs w:val="15"/>
                <w:lang w:eastAsia="sk-SK"/>
              </w:rPr>
            </w:pPr>
            <w:r w:rsidRPr="00297E92">
              <w:rPr>
                <w:snapToGrid w:val="0"/>
                <w:sz w:val="15"/>
                <w:szCs w:val="15"/>
                <w:lang w:eastAsia="sk-SK"/>
              </w:rPr>
              <w:t>3 698 578</w:t>
            </w:r>
          </w:p>
        </w:tc>
        <w:tc>
          <w:tcPr>
            <w:tcW w:w="681" w:type="pct"/>
            <w:tcBorders>
              <w:bottom w:val="nil"/>
            </w:tcBorders>
            <w:vAlign w:val="bottom"/>
          </w:tcPr>
          <w:p w14:paraId="6C098227" w14:textId="77777777" w:rsidR="00226748" w:rsidRPr="00297E92" w:rsidRDefault="00226748" w:rsidP="00436266">
            <w:pPr>
              <w:jc w:val="right"/>
              <w:rPr>
                <w:bCs/>
                <w:snapToGrid w:val="0"/>
                <w:sz w:val="15"/>
                <w:szCs w:val="15"/>
                <w:lang w:eastAsia="sk-SK"/>
              </w:rPr>
            </w:pPr>
            <w:r w:rsidRPr="00297E92">
              <w:rPr>
                <w:bCs/>
                <w:snapToGrid w:val="0"/>
                <w:sz w:val="15"/>
                <w:szCs w:val="15"/>
                <w:lang w:eastAsia="sk-SK"/>
              </w:rPr>
              <w:t>77 383</w:t>
            </w:r>
          </w:p>
        </w:tc>
      </w:tr>
      <w:tr w:rsidR="00226748" w:rsidRPr="00297E92" w14:paraId="40B4DF1F" w14:textId="77777777" w:rsidTr="00436266">
        <w:tc>
          <w:tcPr>
            <w:tcW w:w="1679" w:type="pct"/>
            <w:tcBorders>
              <w:bottom w:val="nil"/>
            </w:tcBorders>
          </w:tcPr>
          <w:p w14:paraId="12C26048" w14:textId="77777777" w:rsidR="00226748" w:rsidRPr="00297E92" w:rsidRDefault="00226748" w:rsidP="00436266">
            <w:pPr>
              <w:ind w:left="176" w:right="-57" w:hanging="176"/>
              <w:jc w:val="left"/>
              <w:rPr>
                <w:snapToGrid w:val="0"/>
                <w:sz w:val="15"/>
                <w:szCs w:val="15"/>
                <w:lang w:eastAsia="sk-SK"/>
              </w:rPr>
            </w:pPr>
            <w:r w:rsidRPr="00297E92">
              <w:rPr>
                <w:snapToGrid w:val="0"/>
                <w:sz w:val="15"/>
                <w:szCs w:val="15"/>
                <w:lang w:eastAsia="sk-SK"/>
              </w:rPr>
              <w:t>Vyplatené dividendy</w:t>
            </w:r>
          </w:p>
        </w:tc>
        <w:tc>
          <w:tcPr>
            <w:tcW w:w="684" w:type="pct"/>
            <w:tcBorders>
              <w:bottom w:val="nil"/>
            </w:tcBorders>
            <w:vAlign w:val="bottom"/>
          </w:tcPr>
          <w:p w14:paraId="45F4571D" w14:textId="77777777" w:rsidR="00226748" w:rsidRPr="00297E92" w:rsidRDefault="00226748" w:rsidP="00436266">
            <w:pPr>
              <w:jc w:val="right"/>
              <w:rPr>
                <w:bCs/>
                <w:snapToGrid w:val="0"/>
                <w:sz w:val="15"/>
                <w:szCs w:val="15"/>
                <w:lang w:eastAsia="sk-SK"/>
              </w:rPr>
            </w:pPr>
            <w:r w:rsidRPr="00297E92">
              <w:rPr>
                <w:bCs/>
                <w:snapToGrid w:val="0"/>
                <w:sz w:val="15"/>
                <w:szCs w:val="15"/>
                <w:lang w:eastAsia="sk-SK"/>
              </w:rPr>
              <w:t>-</w:t>
            </w:r>
          </w:p>
        </w:tc>
        <w:tc>
          <w:tcPr>
            <w:tcW w:w="666" w:type="pct"/>
            <w:tcBorders>
              <w:bottom w:val="nil"/>
            </w:tcBorders>
            <w:vAlign w:val="bottom"/>
          </w:tcPr>
          <w:p w14:paraId="49BECCC6" w14:textId="77777777" w:rsidR="00226748" w:rsidRPr="00297E92" w:rsidRDefault="00226748" w:rsidP="00436266">
            <w:pPr>
              <w:jc w:val="right"/>
              <w:rPr>
                <w:snapToGrid w:val="0"/>
                <w:sz w:val="15"/>
                <w:szCs w:val="15"/>
                <w:lang w:eastAsia="sk-SK"/>
              </w:rPr>
            </w:pPr>
            <w:r w:rsidRPr="00297E92">
              <w:rPr>
                <w:snapToGrid w:val="0"/>
                <w:sz w:val="15"/>
                <w:szCs w:val="15"/>
                <w:lang w:eastAsia="sk-SK"/>
              </w:rPr>
              <w:t>-</w:t>
            </w:r>
          </w:p>
        </w:tc>
        <w:tc>
          <w:tcPr>
            <w:tcW w:w="607" w:type="pct"/>
            <w:tcBorders>
              <w:bottom w:val="nil"/>
            </w:tcBorders>
            <w:vAlign w:val="bottom"/>
          </w:tcPr>
          <w:p w14:paraId="37C2AE95" w14:textId="77777777" w:rsidR="00226748" w:rsidRPr="00297E92" w:rsidRDefault="00226748" w:rsidP="00436266">
            <w:pPr>
              <w:jc w:val="right"/>
              <w:rPr>
                <w:snapToGrid w:val="0"/>
                <w:sz w:val="15"/>
                <w:szCs w:val="15"/>
                <w:lang w:eastAsia="sk-SK"/>
              </w:rPr>
            </w:pPr>
            <w:r w:rsidRPr="00297E92">
              <w:rPr>
                <w:snapToGrid w:val="0"/>
                <w:sz w:val="15"/>
                <w:szCs w:val="15"/>
                <w:lang w:eastAsia="sk-SK"/>
              </w:rPr>
              <w:t>-</w:t>
            </w:r>
          </w:p>
        </w:tc>
        <w:tc>
          <w:tcPr>
            <w:tcW w:w="682" w:type="pct"/>
            <w:tcBorders>
              <w:bottom w:val="nil"/>
            </w:tcBorders>
            <w:vAlign w:val="bottom"/>
          </w:tcPr>
          <w:p w14:paraId="42B05E20" w14:textId="77777777" w:rsidR="00226748" w:rsidRPr="00297E92" w:rsidRDefault="00226748" w:rsidP="00436266">
            <w:pPr>
              <w:jc w:val="right"/>
              <w:rPr>
                <w:snapToGrid w:val="0"/>
                <w:sz w:val="15"/>
                <w:szCs w:val="15"/>
                <w:lang w:eastAsia="sk-SK"/>
              </w:rPr>
            </w:pPr>
            <w:r w:rsidRPr="00297E92">
              <w:rPr>
                <w:snapToGrid w:val="0"/>
                <w:sz w:val="15"/>
                <w:szCs w:val="15"/>
                <w:lang w:eastAsia="sk-SK"/>
              </w:rPr>
              <w:t>-</w:t>
            </w:r>
          </w:p>
        </w:tc>
        <w:tc>
          <w:tcPr>
            <w:tcW w:w="681" w:type="pct"/>
            <w:tcBorders>
              <w:bottom w:val="nil"/>
            </w:tcBorders>
            <w:vAlign w:val="bottom"/>
          </w:tcPr>
          <w:p w14:paraId="0317BCDB" w14:textId="77777777" w:rsidR="00226748" w:rsidRPr="00297E92" w:rsidRDefault="00226748" w:rsidP="00436266">
            <w:pPr>
              <w:jc w:val="right"/>
              <w:rPr>
                <w:bCs/>
                <w:snapToGrid w:val="0"/>
                <w:sz w:val="15"/>
                <w:szCs w:val="15"/>
                <w:lang w:eastAsia="sk-SK"/>
              </w:rPr>
            </w:pPr>
            <w:r w:rsidRPr="00297E92">
              <w:rPr>
                <w:bCs/>
                <w:snapToGrid w:val="0"/>
                <w:sz w:val="15"/>
                <w:szCs w:val="15"/>
                <w:lang w:eastAsia="sk-SK"/>
              </w:rPr>
              <w:t>-</w:t>
            </w:r>
          </w:p>
        </w:tc>
      </w:tr>
      <w:tr w:rsidR="00226748" w:rsidRPr="00297E92" w14:paraId="605ECC43" w14:textId="77777777" w:rsidTr="00436266">
        <w:tc>
          <w:tcPr>
            <w:tcW w:w="1679" w:type="pct"/>
            <w:tcBorders>
              <w:bottom w:val="nil"/>
            </w:tcBorders>
          </w:tcPr>
          <w:p w14:paraId="75E07FA1" w14:textId="77777777" w:rsidR="00226748" w:rsidRPr="00297E92" w:rsidRDefault="00226748" w:rsidP="00436266">
            <w:pPr>
              <w:ind w:left="176" w:right="-57" w:hanging="176"/>
              <w:jc w:val="left"/>
              <w:rPr>
                <w:snapToGrid w:val="0"/>
                <w:sz w:val="15"/>
                <w:szCs w:val="15"/>
                <w:lang w:eastAsia="sk-SK"/>
              </w:rPr>
            </w:pPr>
            <w:r w:rsidRPr="00297E92">
              <w:rPr>
                <w:snapToGrid w:val="0"/>
                <w:sz w:val="15"/>
                <w:szCs w:val="15"/>
                <w:lang w:eastAsia="sk-SK"/>
              </w:rPr>
              <w:t>Ostatné položky vlastného imania</w:t>
            </w:r>
          </w:p>
        </w:tc>
        <w:tc>
          <w:tcPr>
            <w:tcW w:w="684" w:type="pct"/>
            <w:tcBorders>
              <w:bottom w:val="nil"/>
            </w:tcBorders>
            <w:vAlign w:val="bottom"/>
          </w:tcPr>
          <w:p w14:paraId="408D2C63" w14:textId="77777777" w:rsidR="00226748" w:rsidRPr="00297E92" w:rsidRDefault="00226748" w:rsidP="00436266">
            <w:pPr>
              <w:jc w:val="right"/>
              <w:rPr>
                <w:bCs/>
                <w:snapToGrid w:val="0"/>
                <w:sz w:val="15"/>
                <w:szCs w:val="15"/>
                <w:lang w:eastAsia="sk-SK"/>
              </w:rPr>
            </w:pPr>
            <w:r w:rsidRPr="00297E92">
              <w:rPr>
                <w:bCs/>
                <w:snapToGrid w:val="0"/>
                <w:sz w:val="15"/>
                <w:szCs w:val="15"/>
                <w:lang w:eastAsia="sk-SK"/>
              </w:rPr>
              <w:t>-</w:t>
            </w:r>
          </w:p>
        </w:tc>
        <w:tc>
          <w:tcPr>
            <w:tcW w:w="666" w:type="pct"/>
            <w:tcBorders>
              <w:bottom w:val="nil"/>
            </w:tcBorders>
            <w:vAlign w:val="bottom"/>
          </w:tcPr>
          <w:p w14:paraId="02ECB732" w14:textId="77777777" w:rsidR="00226748" w:rsidRPr="00297E92" w:rsidRDefault="00226748" w:rsidP="00436266">
            <w:pPr>
              <w:jc w:val="right"/>
              <w:rPr>
                <w:snapToGrid w:val="0"/>
                <w:sz w:val="15"/>
                <w:szCs w:val="15"/>
                <w:lang w:eastAsia="sk-SK"/>
              </w:rPr>
            </w:pPr>
            <w:r w:rsidRPr="00297E92">
              <w:rPr>
                <w:snapToGrid w:val="0"/>
                <w:sz w:val="15"/>
                <w:szCs w:val="15"/>
                <w:lang w:eastAsia="sk-SK"/>
              </w:rPr>
              <w:t>-</w:t>
            </w:r>
          </w:p>
        </w:tc>
        <w:tc>
          <w:tcPr>
            <w:tcW w:w="607" w:type="pct"/>
            <w:tcBorders>
              <w:bottom w:val="nil"/>
            </w:tcBorders>
            <w:vAlign w:val="bottom"/>
          </w:tcPr>
          <w:p w14:paraId="4E3CBBDA" w14:textId="77777777" w:rsidR="00226748" w:rsidRPr="00297E92" w:rsidRDefault="00226748" w:rsidP="00436266">
            <w:pPr>
              <w:jc w:val="right"/>
              <w:rPr>
                <w:snapToGrid w:val="0"/>
                <w:sz w:val="15"/>
                <w:szCs w:val="15"/>
                <w:lang w:eastAsia="sk-SK"/>
              </w:rPr>
            </w:pPr>
            <w:r w:rsidRPr="00297E92">
              <w:rPr>
                <w:snapToGrid w:val="0"/>
                <w:sz w:val="15"/>
                <w:szCs w:val="15"/>
                <w:lang w:eastAsia="sk-SK"/>
              </w:rPr>
              <w:t>-</w:t>
            </w:r>
          </w:p>
        </w:tc>
        <w:tc>
          <w:tcPr>
            <w:tcW w:w="682" w:type="pct"/>
            <w:tcBorders>
              <w:bottom w:val="nil"/>
            </w:tcBorders>
            <w:vAlign w:val="bottom"/>
          </w:tcPr>
          <w:p w14:paraId="0AFF6701" w14:textId="77777777" w:rsidR="00226748" w:rsidRPr="00297E92" w:rsidRDefault="00226748" w:rsidP="00436266">
            <w:pPr>
              <w:jc w:val="right"/>
              <w:rPr>
                <w:snapToGrid w:val="0"/>
                <w:sz w:val="15"/>
                <w:szCs w:val="15"/>
                <w:lang w:eastAsia="sk-SK"/>
              </w:rPr>
            </w:pPr>
            <w:r w:rsidRPr="00297E92">
              <w:rPr>
                <w:snapToGrid w:val="0"/>
                <w:sz w:val="15"/>
                <w:szCs w:val="15"/>
                <w:lang w:eastAsia="sk-SK"/>
              </w:rPr>
              <w:t>-</w:t>
            </w:r>
          </w:p>
        </w:tc>
        <w:tc>
          <w:tcPr>
            <w:tcW w:w="681" w:type="pct"/>
            <w:tcBorders>
              <w:bottom w:val="nil"/>
            </w:tcBorders>
            <w:vAlign w:val="bottom"/>
          </w:tcPr>
          <w:p w14:paraId="031F3C73" w14:textId="77777777" w:rsidR="00226748" w:rsidRPr="00297E92" w:rsidRDefault="00226748" w:rsidP="00436266">
            <w:pPr>
              <w:jc w:val="right"/>
              <w:rPr>
                <w:bCs/>
                <w:snapToGrid w:val="0"/>
                <w:sz w:val="15"/>
                <w:szCs w:val="15"/>
                <w:lang w:eastAsia="sk-SK"/>
              </w:rPr>
            </w:pPr>
            <w:r w:rsidRPr="00297E92">
              <w:rPr>
                <w:bCs/>
                <w:snapToGrid w:val="0"/>
                <w:sz w:val="15"/>
                <w:szCs w:val="15"/>
                <w:lang w:eastAsia="sk-SK"/>
              </w:rPr>
              <w:t>-</w:t>
            </w:r>
          </w:p>
        </w:tc>
      </w:tr>
      <w:tr w:rsidR="00226748" w:rsidRPr="00297E92" w14:paraId="68872A8F" w14:textId="77777777" w:rsidTr="00436266">
        <w:tc>
          <w:tcPr>
            <w:tcW w:w="1679" w:type="pct"/>
            <w:tcBorders>
              <w:top w:val="nil"/>
              <w:bottom w:val="single" w:sz="8" w:space="0" w:color="auto"/>
            </w:tcBorders>
          </w:tcPr>
          <w:p w14:paraId="2FCF00EF" w14:textId="77777777" w:rsidR="00226748" w:rsidRPr="00297E92" w:rsidRDefault="00226748" w:rsidP="00436266">
            <w:pPr>
              <w:ind w:left="176" w:right="-57" w:hanging="176"/>
              <w:jc w:val="left"/>
              <w:rPr>
                <w:snapToGrid w:val="0"/>
                <w:sz w:val="15"/>
                <w:szCs w:val="15"/>
                <w:lang w:eastAsia="sk-SK"/>
              </w:rPr>
            </w:pPr>
            <w:r w:rsidRPr="00297E92">
              <w:rPr>
                <w:snapToGrid w:val="0"/>
                <w:sz w:val="15"/>
                <w:szCs w:val="15"/>
                <w:lang w:eastAsia="sk-SK"/>
              </w:rPr>
              <w:t xml:space="preserve">Účet 491 – Vlastné imanie fyzickej osoby – podnikateľa </w:t>
            </w:r>
          </w:p>
        </w:tc>
        <w:tc>
          <w:tcPr>
            <w:tcW w:w="684" w:type="pct"/>
            <w:tcBorders>
              <w:top w:val="nil"/>
              <w:bottom w:val="single" w:sz="8" w:space="0" w:color="auto"/>
            </w:tcBorders>
            <w:vAlign w:val="bottom"/>
          </w:tcPr>
          <w:p w14:paraId="33638C18" w14:textId="77777777" w:rsidR="00226748" w:rsidRPr="00297E92" w:rsidRDefault="00226748" w:rsidP="00436266">
            <w:pPr>
              <w:jc w:val="right"/>
              <w:rPr>
                <w:bCs/>
                <w:snapToGrid w:val="0"/>
                <w:sz w:val="15"/>
                <w:szCs w:val="15"/>
                <w:lang w:eastAsia="sk-SK"/>
              </w:rPr>
            </w:pPr>
            <w:r w:rsidRPr="00297E92">
              <w:rPr>
                <w:bCs/>
                <w:snapToGrid w:val="0"/>
                <w:sz w:val="15"/>
                <w:szCs w:val="15"/>
                <w:lang w:eastAsia="sk-SK"/>
              </w:rPr>
              <w:t>-</w:t>
            </w:r>
          </w:p>
        </w:tc>
        <w:tc>
          <w:tcPr>
            <w:tcW w:w="666" w:type="pct"/>
            <w:tcBorders>
              <w:top w:val="nil"/>
              <w:bottom w:val="single" w:sz="8" w:space="0" w:color="auto"/>
            </w:tcBorders>
            <w:vAlign w:val="bottom"/>
          </w:tcPr>
          <w:p w14:paraId="0D024233" w14:textId="77777777" w:rsidR="00226748" w:rsidRPr="00297E92" w:rsidRDefault="00226748" w:rsidP="00436266">
            <w:pPr>
              <w:jc w:val="right"/>
              <w:rPr>
                <w:bCs/>
                <w:snapToGrid w:val="0"/>
                <w:sz w:val="15"/>
                <w:szCs w:val="15"/>
                <w:lang w:eastAsia="sk-SK"/>
              </w:rPr>
            </w:pPr>
            <w:r w:rsidRPr="00297E92">
              <w:rPr>
                <w:bCs/>
                <w:snapToGrid w:val="0"/>
                <w:sz w:val="15"/>
                <w:szCs w:val="15"/>
                <w:lang w:eastAsia="sk-SK"/>
              </w:rPr>
              <w:t>-</w:t>
            </w:r>
          </w:p>
        </w:tc>
        <w:tc>
          <w:tcPr>
            <w:tcW w:w="607" w:type="pct"/>
            <w:tcBorders>
              <w:top w:val="nil"/>
              <w:bottom w:val="single" w:sz="8" w:space="0" w:color="auto"/>
            </w:tcBorders>
            <w:vAlign w:val="bottom"/>
          </w:tcPr>
          <w:p w14:paraId="2AB24AF6" w14:textId="77777777" w:rsidR="00226748" w:rsidRPr="00297E92" w:rsidRDefault="00226748" w:rsidP="00436266">
            <w:pPr>
              <w:jc w:val="right"/>
              <w:rPr>
                <w:bCs/>
                <w:snapToGrid w:val="0"/>
                <w:sz w:val="15"/>
                <w:szCs w:val="15"/>
                <w:lang w:eastAsia="sk-SK"/>
              </w:rPr>
            </w:pPr>
            <w:r w:rsidRPr="00297E92">
              <w:rPr>
                <w:bCs/>
                <w:snapToGrid w:val="0"/>
                <w:sz w:val="15"/>
                <w:szCs w:val="15"/>
                <w:lang w:eastAsia="sk-SK"/>
              </w:rPr>
              <w:t>-</w:t>
            </w:r>
          </w:p>
        </w:tc>
        <w:tc>
          <w:tcPr>
            <w:tcW w:w="682" w:type="pct"/>
            <w:tcBorders>
              <w:top w:val="nil"/>
              <w:bottom w:val="single" w:sz="8" w:space="0" w:color="auto"/>
            </w:tcBorders>
            <w:vAlign w:val="bottom"/>
          </w:tcPr>
          <w:p w14:paraId="14F28E32" w14:textId="77777777" w:rsidR="00226748" w:rsidRPr="00297E92" w:rsidRDefault="00226748" w:rsidP="00436266">
            <w:pPr>
              <w:jc w:val="right"/>
              <w:rPr>
                <w:bCs/>
                <w:snapToGrid w:val="0"/>
                <w:sz w:val="15"/>
                <w:szCs w:val="15"/>
                <w:lang w:eastAsia="sk-SK"/>
              </w:rPr>
            </w:pPr>
            <w:r w:rsidRPr="00297E92">
              <w:rPr>
                <w:bCs/>
                <w:snapToGrid w:val="0"/>
                <w:sz w:val="15"/>
                <w:szCs w:val="15"/>
                <w:lang w:eastAsia="sk-SK"/>
              </w:rPr>
              <w:t>-</w:t>
            </w:r>
          </w:p>
        </w:tc>
        <w:tc>
          <w:tcPr>
            <w:tcW w:w="681" w:type="pct"/>
            <w:tcBorders>
              <w:top w:val="nil"/>
              <w:bottom w:val="single" w:sz="8" w:space="0" w:color="auto"/>
            </w:tcBorders>
            <w:vAlign w:val="bottom"/>
          </w:tcPr>
          <w:p w14:paraId="3845CAF0" w14:textId="77777777" w:rsidR="00226748" w:rsidRPr="00297E92" w:rsidRDefault="00226748" w:rsidP="00436266">
            <w:pPr>
              <w:jc w:val="right"/>
              <w:rPr>
                <w:bCs/>
                <w:snapToGrid w:val="0"/>
                <w:sz w:val="15"/>
                <w:szCs w:val="15"/>
                <w:lang w:eastAsia="sk-SK"/>
              </w:rPr>
            </w:pPr>
            <w:r w:rsidRPr="00297E92">
              <w:rPr>
                <w:bCs/>
                <w:snapToGrid w:val="0"/>
                <w:sz w:val="15"/>
                <w:szCs w:val="15"/>
                <w:lang w:eastAsia="sk-SK"/>
              </w:rPr>
              <w:t>-</w:t>
            </w:r>
          </w:p>
        </w:tc>
      </w:tr>
    </w:tbl>
    <w:p w14:paraId="247893D5" w14:textId="77777777" w:rsidR="00226748" w:rsidRPr="00297E92" w:rsidRDefault="00226748" w:rsidP="00226748">
      <w:pPr>
        <w:rPr>
          <w:snapToGrid w:val="0"/>
          <w:color w:val="000000"/>
          <w:u w:val="single"/>
          <w:lang w:eastAsia="sk-SK"/>
        </w:rPr>
      </w:pPr>
    </w:p>
    <w:p w14:paraId="24332F61" w14:textId="5C7676E7" w:rsidR="00C77AD0" w:rsidRPr="0072512B" w:rsidRDefault="00FC6AF9" w:rsidP="00AF424A">
      <w:pPr>
        <w:rPr>
          <w:snapToGrid w:val="0"/>
          <w:color w:val="000000"/>
          <w:lang w:eastAsia="sk-SK"/>
        </w:rPr>
      </w:pPr>
      <w:r w:rsidRPr="0090743D">
        <w:rPr>
          <w:snapToGrid w:val="0"/>
          <w:color w:val="000000"/>
          <w:lang w:eastAsia="sk-SK"/>
        </w:rPr>
        <w:t xml:space="preserve">Výsledok hospodárenia minulého roka bol na základe rozhodnutia jediného spoločníka preúčtovaný </w:t>
      </w:r>
      <w:r w:rsidR="0090743D" w:rsidRPr="0072512B">
        <w:rPr>
          <w:snapToGrid w:val="0"/>
          <w:color w:val="000000"/>
          <w:lang w:eastAsia="sk-SK"/>
        </w:rPr>
        <w:t>vo výške 73 513 EUR do neuhradeného zisku minulých rokov a vo výške 3 </w:t>
      </w:r>
      <w:r w:rsidR="00823E88" w:rsidRPr="0072512B">
        <w:rPr>
          <w:snapToGrid w:val="0"/>
          <w:color w:val="000000"/>
          <w:lang w:eastAsia="sk-SK"/>
        </w:rPr>
        <w:t>8</w:t>
      </w:r>
      <w:r w:rsidR="00823E88">
        <w:rPr>
          <w:snapToGrid w:val="0"/>
          <w:color w:val="000000"/>
          <w:lang w:eastAsia="sk-SK"/>
        </w:rPr>
        <w:t>70</w:t>
      </w:r>
      <w:r w:rsidR="00823E88" w:rsidRPr="0072512B">
        <w:rPr>
          <w:snapToGrid w:val="0"/>
          <w:color w:val="000000"/>
          <w:lang w:eastAsia="sk-SK"/>
        </w:rPr>
        <w:t xml:space="preserve"> </w:t>
      </w:r>
      <w:r w:rsidR="0090743D" w:rsidRPr="0072512B">
        <w:rPr>
          <w:snapToGrid w:val="0"/>
          <w:color w:val="000000"/>
          <w:lang w:eastAsia="sk-SK"/>
        </w:rPr>
        <w:t xml:space="preserve">EUR do zákonného rezervného fondu. </w:t>
      </w:r>
    </w:p>
    <w:p w14:paraId="6E9D1E40" w14:textId="77777777" w:rsidR="00297E92" w:rsidRPr="0072512B" w:rsidRDefault="00297E92" w:rsidP="00AF424A">
      <w:pPr>
        <w:rPr>
          <w:snapToGrid w:val="0"/>
          <w:color w:val="000000"/>
          <w:lang w:eastAsia="sk-SK"/>
        </w:rPr>
      </w:pPr>
    </w:p>
    <w:p w14:paraId="4A869B39" w14:textId="77777777" w:rsidR="003A2D1F" w:rsidRPr="00297E92" w:rsidRDefault="003A2D1F" w:rsidP="00755B49">
      <w:pPr>
        <w:pStyle w:val="Nadpis1"/>
      </w:pPr>
      <w:r w:rsidRPr="00297E92">
        <w:t>PREHĽAD PEŇAŽNÝCH TOKOV</w:t>
      </w:r>
    </w:p>
    <w:p w14:paraId="28FDBAF7" w14:textId="77777777" w:rsidR="003A2D1F" w:rsidRPr="00297E92" w:rsidRDefault="003A2D1F" w:rsidP="003A2D1F">
      <w:pPr>
        <w:rPr>
          <w:snapToGrid w:val="0"/>
          <w:color w:val="000000"/>
          <w:u w:val="single"/>
          <w:lang w:eastAsia="sk-SK"/>
        </w:rPr>
      </w:pPr>
    </w:p>
    <w:p w14:paraId="28FA66BB" w14:textId="77777777" w:rsidR="003A2D1F" w:rsidRPr="00297E92" w:rsidRDefault="003A2D1F" w:rsidP="003A2D1F">
      <w:pPr>
        <w:rPr>
          <w:snapToGrid w:val="0"/>
          <w:color w:val="000000"/>
          <w:lang w:eastAsia="sk-SK"/>
        </w:rPr>
      </w:pPr>
      <w:r w:rsidRPr="00297E92">
        <w:rPr>
          <w:snapToGrid w:val="0"/>
          <w:color w:val="000000"/>
          <w:lang w:eastAsia="sk-SK"/>
        </w:rPr>
        <w:t>Prehľad peňažných tokov je uvedený v prílohe, tabuľka č. 1.</w:t>
      </w:r>
    </w:p>
    <w:p w14:paraId="2943D4F9" w14:textId="77777777" w:rsidR="00AF424A" w:rsidRPr="00297E92" w:rsidRDefault="00AF424A" w:rsidP="00AF424A"/>
    <w:p w14:paraId="2A4E2169" w14:textId="77777777" w:rsidR="00161FA5" w:rsidRPr="00297E92" w:rsidRDefault="00161FA5" w:rsidP="00161FA5">
      <w:pPr>
        <w:rPr>
          <w:snapToGrid w:val="0"/>
          <w:lang w:eastAsia="sk-SK"/>
        </w:rPr>
      </w:pPr>
      <w:r w:rsidRPr="00297E92">
        <w:rPr>
          <w:snapToGrid w:val="0"/>
          <w:lang w:eastAsia="sk-SK"/>
        </w:rPr>
        <w:t>Peňažné prostriedky sú peňažné hotovosti, ekvivalenty peňažných hotovostí, peňažné prostriedky na bežných účtoch v bankách, kontokorentný účet a časť zostatku účtu „Peniaze na ceste“.</w:t>
      </w:r>
    </w:p>
    <w:p w14:paraId="12648187" w14:textId="77777777" w:rsidR="00161FA5" w:rsidRPr="00297E92" w:rsidRDefault="00161FA5" w:rsidP="00161FA5">
      <w:pPr>
        <w:rPr>
          <w:snapToGrid w:val="0"/>
          <w:lang w:eastAsia="sk-SK"/>
        </w:rPr>
      </w:pPr>
    </w:p>
    <w:p w14:paraId="34C9DD5A" w14:textId="77777777" w:rsidR="00161FA5" w:rsidRPr="00297E92" w:rsidRDefault="00161FA5" w:rsidP="00161FA5">
      <w:r w:rsidRPr="00297E92">
        <w:t>Peňažné ekvivalenty sú krátkodobý finančný majetok, ktorý je zameniteľný za vopred známu sumu peňažných prostriedkov, pri ktorom nehrozí riziko výraznej zmeny jeho hodnoty v najbližších troch mesiacoch ku dňu, ku ktorému sa zostavuje účtovná závierka.</w:t>
      </w:r>
    </w:p>
    <w:p w14:paraId="3F3DA036" w14:textId="77777777" w:rsidR="00161FA5" w:rsidRPr="00297E92" w:rsidRDefault="00161FA5" w:rsidP="00161FA5">
      <w:pPr>
        <w:rPr>
          <w:snapToGrid w:val="0"/>
          <w:lang w:eastAsia="sk-SK"/>
        </w:rPr>
      </w:pPr>
    </w:p>
    <w:p w14:paraId="3A37FB47" w14:textId="77777777" w:rsidR="00161FA5" w:rsidRPr="00297E92" w:rsidRDefault="00161FA5" w:rsidP="00161FA5">
      <w:pPr>
        <w:rPr>
          <w:snapToGrid w:val="0"/>
        </w:rPr>
      </w:pPr>
      <w:r w:rsidRPr="00297E92">
        <w:rPr>
          <w:snapToGrid w:val="0"/>
        </w:rPr>
        <w:t>Štruktúra peňažných prostriedkov a peňažných ekvivalentov:</w:t>
      </w:r>
    </w:p>
    <w:p w14:paraId="10AFAD76" w14:textId="77777777" w:rsidR="00161FA5" w:rsidRPr="00297E92" w:rsidRDefault="00161FA5" w:rsidP="00161FA5">
      <w:pPr>
        <w:rPr>
          <w:snapToGrid w:val="0"/>
        </w:rPr>
      </w:pPr>
      <w:bookmarkStart w:id="13" w:name="T_breakdown_of_cash"/>
      <w:r w:rsidRPr="00297E92">
        <w:rPr>
          <w:snapToGrid w:val="0"/>
        </w:rPr>
        <w:t xml:space="preserve"> </w:t>
      </w:r>
    </w:p>
    <w:tbl>
      <w:tblPr>
        <w:tblW w:w="5000" w:type="pct"/>
        <w:tblCellMar>
          <w:left w:w="70" w:type="dxa"/>
          <w:right w:w="70" w:type="dxa"/>
        </w:tblCellMar>
        <w:tblLook w:val="04A0" w:firstRow="1" w:lastRow="0" w:firstColumn="1" w:lastColumn="0" w:noHBand="0" w:noVBand="1"/>
      </w:tblPr>
      <w:tblGrid>
        <w:gridCol w:w="5380"/>
        <w:gridCol w:w="1088"/>
        <w:gridCol w:w="1301"/>
        <w:gridCol w:w="1301"/>
      </w:tblGrid>
      <w:tr w:rsidR="00161FA5" w:rsidRPr="00297E92" w14:paraId="67469F1A" w14:textId="77777777" w:rsidTr="00E52E5F">
        <w:trPr>
          <w:trHeight w:val="195"/>
        </w:trPr>
        <w:tc>
          <w:tcPr>
            <w:tcW w:w="2966" w:type="pct"/>
            <w:tcBorders>
              <w:top w:val="single" w:sz="8" w:space="0" w:color="auto"/>
              <w:left w:val="nil"/>
              <w:bottom w:val="nil"/>
              <w:right w:val="nil"/>
            </w:tcBorders>
            <w:shd w:val="clear" w:color="auto" w:fill="auto"/>
            <w:vAlign w:val="center"/>
            <w:hideMark/>
          </w:tcPr>
          <w:p w14:paraId="3E9E331A" w14:textId="77777777" w:rsidR="00161FA5" w:rsidRPr="00297E92" w:rsidRDefault="00161FA5" w:rsidP="00E52E5F">
            <w:pPr>
              <w:jc w:val="left"/>
              <w:rPr>
                <w:rFonts w:cs="Arial"/>
                <w:b/>
                <w:bCs/>
                <w:i/>
                <w:iCs/>
                <w:sz w:val="15"/>
                <w:szCs w:val="15"/>
                <w:lang w:eastAsia="sk-SK"/>
              </w:rPr>
            </w:pPr>
            <w:bookmarkStart w:id="14" w:name="RANGE!B9:E16"/>
            <w:r w:rsidRPr="00297E92">
              <w:rPr>
                <w:rFonts w:cs="Arial"/>
                <w:b/>
                <w:bCs/>
                <w:i/>
                <w:iCs/>
                <w:sz w:val="15"/>
                <w:szCs w:val="15"/>
                <w:lang w:eastAsia="sk-SK"/>
              </w:rPr>
              <w:t>Položka</w:t>
            </w:r>
            <w:bookmarkEnd w:id="14"/>
          </w:p>
        </w:tc>
        <w:tc>
          <w:tcPr>
            <w:tcW w:w="600" w:type="pct"/>
            <w:tcBorders>
              <w:top w:val="single" w:sz="8" w:space="0" w:color="auto"/>
              <w:left w:val="nil"/>
              <w:bottom w:val="nil"/>
              <w:right w:val="nil"/>
            </w:tcBorders>
            <w:shd w:val="clear" w:color="auto" w:fill="auto"/>
            <w:vAlign w:val="center"/>
            <w:hideMark/>
          </w:tcPr>
          <w:p w14:paraId="561B3EDE" w14:textId="77777777" w:rsidR="00161FA5" w:rsidRPr="00297E92" w:rsidRDefault="00161FA5" w:rsidP="00E52E5F">
            <w:pPr>
              <w:jc w:val="center"/>
              <w:rPr>
                <w:rFonts w:cs="Arial"/>
                <w:b/>
                <w:bCs/>
                <w:i/>
                <w:iCs/>
                <w:sz w:val="15"/>
                <w:szCs w:val="15"/>
                <w:lang w:eastAsia="sk-SK"/>
              </w:rPr>
            </w:pPr>
            <w:r w:rsidRPr="00297E92">
              <w:rPr>
                <w:rFonts w:cs="Arial"/>
                <w:b/>
                <w:bCs/>
                <w:i/>
                <w:iCs/>
                <w:sz w:val="15"/>
                <w:szCs w:val="15"/>
                <w:lang w:eastAsia="sk-SK"/>
              </w:rPr>
              <w:t>Účet</w:t>
            </w:r>
          </w:p>
        </w:tc>
        <w:tc>
          <w:tcPr>
            <w:tcW w:w="717" w:type="pct"/>
            <w:tcBorders>
              <w:top w:val="single" w:sz="8" w:space="0" w:color="auto"/>
              <w:left w:val="nil"/>
              <w:bottom w:val="nil"/>
              <w:right w:val="nil"/>
            </w:tcBorders>
            <w:shd w:val="clear" w:color="auto" w:fill="auto"/>
            <w:vAlign w:val="center"/>
            <w:hideMark/>
          </w:tcPr>
          <w:p w14:paraId="6E479CFE" w14:textId="50EC6200" w:rsidR="00161FA5" w:rsidRPr="00297E92" w:rsidRDefault="00161FA5" w:rsidP="008A2897">
            <w:pPr>
              <w:jc w:val="center"/>
              <w:rPr>
                <w:rFonts w:cs="Arial"/>
                <w:b/>
                <w:bCs/>
                <w:i/>
                <w:iCs/>
                <w:sz w:val="15"/>
                <w:szCs w:val="15"/>
                <w:lang w:eastAsia="sk-SK"/>
              </w:rPr>
            </w:pPr>
            <w:r w:rsidRPr="00297E92">
              <w:rPr>
                <w:rFonts w:cs="Arial"/>
                <w:b/>
                <w:bCs/>
                <w:i/>
                <w:iCs/>
                <w:sz w:val="15"/>
                <w:szCs w:val="15"/>
                <w:lang w:eastAsia="sk-SK"/>
              </w:rPr>
              <w:t>31.12.201</w:t>
            </w:r>
            <w:r w:rsidR="00226748">
              <w:rPr>
                <w:rFonts w:cs="Arial"/>
                <w:b/>
                <w:bCs/>
                <w:i/>
                <w:iCs/>
                <w:sz w:val="15"/>
                <w:szCs w:val="15"/>
                <w:lang w:eastAsia="sk-SK"/>
              </w:rPr>
              <w:t>6</w:t>
            </w:r>
          </w:p>
        </w:tc>
        <w:tc>
          <w:tcPr>
            <w:tcW w:w="717" w:type="pct"/>
            <w:tcBorders>
              <w:top w:val="single" w:sz="8" w:space="0" w:color="auto"/>
              <w:left w:val="nil"/>
              <w:bottom w:val="nil"/>
              <w:right w:val="nil"/>
            </w:tcBorders>
            <w:shd w:val="clear" w:color="auto" w:fill="auto"/>
            <w:vAlign w:val="center"/>
            <w:hideMark/>
          </w:tcPr>
          <w:p w14:paraId="4C5EAE04" w14:textId="177869CD" w:rsidR="00161FA5" w:rsidRPr="00297E92" w:rsidRDefault="00161FA5" w:rsidP="008A2897">
            <w:pPr>
              <w:jc w:val="center"/>
              <w:rPr>
                <w:rFonts w:cs="Arial"/>
                <w:b/>
                <w:bCs/>
                <w:i/>
                <w:iCs/>
                <w:sz w:val="15"/>
                <w:szCs w:val="15"/>
                <w:lang w:eastAsia="sk-SK"/>
              </w:rPr>
            </w:pPr>
            <w:r w:rsidRPr="00297E92">
              <w:rPr>
                <w:rFonts w:cs="Arial"/>
                <w:b/>
                <w:bCs/>
                <w:i/>
                <w:iCs/>
                <w:sz w:val="15"/>
                <w:szCs w:val="15"/>
                <w:lang w:eastAsia="sk-SK"/>
              </w:rPr>
              <w:t>31.12.201</w:t>
            </w:r>
            <w:r w:rsidR="00226748">
              <w:rPr>
                <w:rFonts w:cs="Arial"/>
                <w:b/>
                <w:bCs/>
                <w:i/>
                <w:iCs/>
                <w:sz w:val="15"/>
                <w:szCs w:val="15"/>
                <w:lang w:eastAsia="sk-SK"/>
              </w:rPr>
              <w:t>5</w:t>
            </w:r>
          </w:p>
        </w:tc>
      </w:tr>
      <w:tr w:rsidR="00226748" w:rsidRPr="00297E92" w14:paraId="03C0382B" w14:textId="77777777" w:rsidTr="00FF6FEF">
        <w:trPr>
          <w:trHeight w:val="195"/>
        </w:trPr>
        <w:tc>
          <w:tcPr>
            <w:tcW w:w="2966" w:type="pct"/>
            <w:tcBorders>
              <w:top w:val="single" w:sz="4" w:space="0" w:color="auto"/>
              <w:left w:val="nil"/>
              <w:bottom w:val="nil"/>
              <w:right w:val="nil"/>
            </w:tcBorders>
            <w:shd w:val="clear" w:color="auto" w:fill="auto"/>
            <w:vAlign w:val="center"/>
            <w:hideMark/>
          </w:tcPr>
          <w:p w14:paraId="1B528582" w14:textId="77777777" w:rsidR="00226748" w:rsidRPr="00297E92" w:rsidRDefault="00226748" w:rsidP="00226748">
            <w:pPr>
              <w:rPr>
                <w:rFonts w:cs="Arial"/>
                <w:sz w:val="15"/>
                <w:szCs w:val="15"/>
                <w:lang w:eastAsia="sk-SK"/>
              </w:rPr>
            </w:pPr>
            <w:r w:rsidRPr="00297E92">
              <w:rPr>
                <w:rFonts w:cs="Arial"/>
                <w:sz w:val="15"/>
                <w:szCs w:val="15"/>
                <w:lang w:eastAsia="sk-SK"/>
              </w:rPr>
              <w:t>Peniaze</w:t>
            </w:r>
          </w:p>
        </w:tc>
        <w:tc>
          <w:tcPr>
            <w:tcW w:w="600" w:type="pct"/>
            <w:tcBorders>
              <w:top w:val="single" w:sz="4" w:space="0" w:color="auto"/>
              <w:left w:val="nil"/>
              <w:bottom w:val="nil"/>
              <w:right w:val="nil"/>
            </w:tcBorders>
            <w:shd w:val="clear" w:color="auto" w:fill="auto"/>
            <w:vAlign w:val="center"/>
            <w:hideMark/>
          </w:tcPr>
          <w:p w14:paraId="47D896A1" w14:textId="77777777" w:rsidR="00226748" w:rsidRPr="00297E92" w:rsidRDefault="00226748" w:rsidP="00226748">
            <w:pPr>
              <w:jc w:val="center"/>
              <w:rPr>
                <w:rFonts w:cs="Arial"/>
                <w:sz w:val="15"/>
                <w:szCs w:val="15"/>
                <w:lang w:eastAsia="sk-SK"/>
              </w:rPr>
            </w:pPr>
            <w:r w:rsidRPr="00297E92">
              <w:rPr>
                <w:rFonts w:cs="Arial"/>
                <w:sz w:val="15"/>
                <w:szCs w:val="15"/>
                <w:lang w:eastAsia="sk-SK"/>
              </w:rPr>
              <w:t>211</w:t>
            </w:r>
          </w:p>
        </w:tc>
        <w:tc>
          <w:tcPr>
            <w:tcW w:w="717" w:type="pct"/>
            <w:tcBorders>
              <w:top w:val="single" w:sz="4" w:space="0" w:color="auto"/>
              <w:left w:val="nil"/>
              <w:bottom w:val="nil"/>
              <w:right w:val="nil"/>
            </w:tcBorders>
            <w:shd w:val="clear" w:color="auto" w:fill="auto"/>
            <w:vAlign w:val="center"/>
          </w:tcPr>
          <w:p w14:paraId="5B17867D" w14:textId="017FA21C" w:rsidR="00226748" w:rsidRPr="00297E92" w:rsidRDefault="006C2E99">
            <w:pPr>
              <w:jc w:val="right"/>
              <w:rPr>
                <w:rFonts w:cs="Arial"/>
                <w:sz w:val="15"/>
                <w:szCs w:val="15"/>
                <w:lang w:eastAsia="sk-SK"/>
              </w:rPr>
            </w:pPr>
            <w:r>
              <w:rPr>
                <w:rFonts w:cs="Arial"/>
                <w:sz w:val="15"/>
                <w:szCs w:val="15"/>
                <w:lang w:eastAsia="sk-SK"/>
              </w:rPr>
              <w:t>20 138</w:t>
            </w:r>
          </w:p>
        </w:tc>
        <w:tc>
          <w:tcPr>
            <w:tcW w:w="717" w:type="pct"/>
            <w:tcBorders>
              <w:top w:val="single" w:sz="4" w:space="0" w:color="auto"/>
              <w:left w:val="nil"/>
              <w:bottom w:val="nil"/>
              <w:right w:val="nil"/>
            </w:tcBorders>
            <w:shd w:val="clear" w:color="auto" w:fill="auto"/>
            <w:vAlign w:val="center"/>
            <w:hideMark/>
          </w:tcPr>
          <w:p w14:paraId="308F47BF" w14:textId="187ACE56" w:rsidR="00226748" w:rsidRPr="00297E92" w:rsidRDefault="00226748">
            <w:pPr>
              <w:jc w:val="right"/>
              <w:rPr>
                <w:rFonts w:cs="Arial"/>
                <w:sz w:val="15"/>
                <w:szCs w:val="15"/>
                <w:lang w:eastAsia="sk-SK"/>
              </w:rPr>
            </w:pPr>
            <w:r w:rsidRPr="00297E92">
              <w:rPr>
                <w:rFonts w:cs="Arial"/>
                <w:sz w:val="15"/>
                <w:szCs w:val="15"/>
                <w:lang w:eastAsia="sk-SK"/>
              </w:rPr>
              <w:t>13 017</w:t>
            </w:r>
          </w:p>
        </w:tc>
      </w:tr>
      <w:tr w:rsidR="00226748" w:rsidRPr="00297E92" w14:paraId="1BB98A16" w14:textId="77777777" w:rsidTr="00FF6FEF">
        <w:trPr>
          <w:trHeight w:val="195"/>
        </w:trPr>
        <w:tc>
          <w:tcPr>
            <w:tcW w:w="2966" w:type="pct"/>
            <w:tcBorders>
              <w:top w:val="nil"/>
              <w:left w:val="nil"/>
              <w:bottom w:val="nil"/>
              <w:right w:val="nil"/>
            </w:tcBorders>
            <w:shd w:val="clear" w:color="auto" w:fill="auto"/>
            <w:vAlign w:val="center"/>
            <w:hideMark/>
          </w:tcPr>
          <w:p w14:paraId="00376B91" w14:textId="77777777" w:rsidR="00226748" w:rsidRPr="00297E92" w:rsidRDefault="00226748" w:rsidP="00226748">
            <w:pPr>
              <w:rPr>
                <w:rFonts w:cs="Arial"/>
                <w:sz w:val="15"/>
                <w:szCs w:val="15"/>
                <w:lang w:eastAsia="sk-SK"/>
              </w:rPr>
            </w:pPr>
            <w:r w:rsidRPr="00297E92">
              <w:rPr>
                <w:rFonts w:cs="Arial"/>
                <w:sz w:val="15"/>
                <w:szCs w:val="15"/>
                <w:lang w:eastAsia="sk-SK"/>
              </w:rPr>
              <w:t>Ceniny</w:t>
            </w:r>
          </w:p>
        </w:tc>
        <w:tc>
          <w:tcPr>
            <w:tcW w:w="600" w:type="pct"/>
            <w:tcBorders>
              <w:top w:val="nil"/>
              <w:left w:val="nil"/>
              <w:bottom w:val="nil"/>
              <w:right w:val="nil"/>
            </w:tcBorders>
            <w:shd w:val="clear" w:color="auto" w:fill="auto"/>
            <w:vAlign w:val="center"/>
            <w:hideMark/>
          </w:tcPr>
          <w:p w14:paraId="69265804" w14:textId="77777777" w:rsidR="00226748" w:rsidRPr="00297E92" w:rsidRDefault="00226748" w:rsidP="00226748">
            <w:pPr>
              <w:jc w:val="center"/>
              <w:rPr>
                <w:rFonts w:cs="Arial"/>
                <w:sz w:val="15"/>
                <w:szCs w:val="15"/>
                <w:lang w:eastAsia="sk-SK"/>
              </w:rPr>
            </w:pPr>
            <w:r w:rsidRPr="00297E92">
              <w:rPr>
                <w:rFonts w:cs="Arial"/>
                <w:sz w:val="15"/>
                <w:szCs w:val="15"/>
                <w:lang w:eastAsia="sk-SK"/>
              </w:rPr>
              <w:t>213</w:t>
            </w:r>
          </w:p>
        </w:tc>
        <w:tc>
          <w:tcPr>
            <w:tcW w:w="717" w:type="pct"/>
            <w:tcBorders>
              <w:top w:val="nil"/>
              <w:left w:val="nil"/>
              <w:bottom w:val="nil"/>
              <w:right w:val="nil"/>
            </w:tcBorders>
            <w:shd w:val="clear" w:color="auto" w:fill="auto"/>
            <w:vAlign w:val="center"/>
          </w:tcPr>
          <w:p w14:paraId="7F0B7016" w14:textId="3A4A7BA1" w:rsidR="00226748" w:rsidRPr="00297E92" w:rsidRDefault="006C2E99">
            <w:pPr>
              <w:jc w:val="right"/>
              <w:rPr>
                <w:rFonts w:cs="Arial"/>
                <w:sz w:val="15"/>
                <w:szCs w:val="15"/>
                <w:lang w:eastAsia="sk-SK"/>
              </w:rPr>
            </w:pPr>
            <w:r>
              <w:rPr>
                <w:rFonts w:cs="Arial"/>
                <w:sz w:val="15"/>
                <w:szCs w:val="15"/>
                <w:lang w:eastAsia="sk-SK"/>
              </w:rPr>
              <w:t>-</w:t>
            </w:r>
          </w:p>
        </w:tc>
        <w:tc>
          <w:tcPr>
            <w:tcW w:w="717" w:type="pct"/>
            <w:tcBorders>
              <w:top w:val="nil"/>
              <w:left w:val="nil"/>
              <w:bottom w:val="nil"/>
              <w:right w:val="nil"/>
            </w:tcBorders>
            <w:shd w:val="clear" w:color="auto" w:fill="auto"/>
            <w:vAlign w:val="center"/>
            <w:hideMark/>
          </w:tcPr>
          <w:p w14:paraId="74D7F406" w14:textId="5675B248" w:rsidR="00226748" w:rsidRPr="00297E92" w:rsidRDefault="00226748">
            <w:pPr>
              <w:jc w:val="right"/>
              <w:rPr>
                <w:rFonts w:cs="Arial"/>
                <w:sz w:val="15"/>
                <w:szCs w:val="15"/>
                <w:lang w:eastAsia="sk-SK"/>
              </w:rPr>
            </w:pPr>
            <w:r w:rsidRPr="00297E92">
              <w:rPr>
                <w:rFonts w:cs="Arial"/>
                <w:sz w:val="15"/>
                <w:szCs w:val="15"/>
                <w:lang w:eastAsia="sk-SK"/>
              </w:rPr>
              <w:t>2 615</w:t>
            </w:r>
          </w:p>
        </w:tc>
      </w:tr>
      <w:tr w:rsidR="00226748" w:rsidRPr="00297E92" w14:paraId="1F64D57A" w14:textId="77777777" w:rsidTr="00FF6FEF">
        <w:trPr>
          <w:trHeight w:val="195"/>
        </w:trPr>
        <w:tc>
          <w:tcPr>
            <w:tcW w:w="2966" w:type="pct"/>
            <w:tcBorders>
              <w:top w:val="nil"/>
              <w:left w:val="nil"/>
              <w:bottom w:val="nil"/>
              <w:right w:val="nil"/>
            </w:tcBorders>
            <w:shd w:val="clear" w:color="auto" w:fill="auto"/>
            <w:vAlign w:val="center"/>
            <w:hideMark/>
          </w:tcPr>
          <w:p w14:paraId="37F323DE" w14:textId="77777777" w:rsidR="00226748" w:rsidRPr="00297E92" w:rsidRDefault="00226748" w:rsidP="00226748">
            <w:pPr>
              <w:rPr>
                <w:rFonts w:cs="Arial"/>
                <w:sz w:val="15"/>
                <w:szCs w:val="15"/>
                <w:lang w:eastAsia="sk-SK"/>
              </w:rPr>
            </w:pPr>
            <w:r w:rsidRPr="00297E92">
              <w:rPr>
                <w:rFonts w:cs="Arial"/>
                <w:sz w:val="15"/>
                <w:szCs w:val="15"/>
                <w:lang w:eastAsia="sk-SK"/>
              </w:rPr>
              <w:t>Účty v bankách</w:t>
            </w:r>
          </w:p>
        </w:tc>
        <w:tc>
          <w:tcPr>
            <w:tcW w:w="600" w:type="pct"/>
            <w:tcBorders>
              <w:top w:val="nil"/>
              <w:left w:val="nil"/>
              <w:bottom w:val="nil"/>
              <w:right w:val="nil"/>
            </w:tcBorders>
            <w:shd w:val="clear" w:color="auto" w:fill="auto"/>
            <w:vAlign w:val="center"/>
            <w:hideMark/>
          </w:tcPr>
          <w:p w14:paraId="05B3C622" w14:textId="77777777" w:rsidR="00226748" w:rsidRPr="00297E92" w:rsidRDefault="00226748" w:rsidP="00226748">
            <w:pPr>
              <w:jc w:val="center"/>
              <w:rPr>
                <w:rFonts w:cs="Arial"/>
                <w:sz w:val="15"/>
                <w:szCs w:val="15"/>
                <w:lang w:eastAsia="sk-SK"/>
              </w:rPr>
            </w:pPr>
            <w:r w:rsidRPr="00297E92">
              <w:rPr>
                <w:rFonts w:cs="Arial"/>
                <w:sz w:val="15"/>
                <w:szCs w:val="15"/>
                <w:lang w:eastAsia="sk-SK"/>
              </w:rPr>
              <w:t>221</w:t>
            </w:r>
          </w:p>
        </w:tc>
        <w:tc>
          <w:tcPr>
            <w:tcW w:w="717" w:type="pct"/>
            <w:tcBorders>
              <w:top w:val="nil"/>
              <w:left w:val="nil"/>
              <w:bottom w:val="nil"/>
              <w:right w:val="nil"/>
            </w:tcBorders>
            <w:shd w:val="clear" w:color="auto" w:fill="auto"/>
            <w:vAlign w:val="center"/>
          </w:tcPr>
          <w:p w14:paraId="5CC4A898" w14:textId="7C454DC4" w:rsidR="00226748" w:rsidRPr="00297E92" w:rsidRDefault="006C2E99">
            <w:pPr>
              <w:jc w:val="right"/>
              <w:rPr>
                <w:rFonts w:cs="Arial"/>
                <w:sz w:val="15"/>
                <w:szCs w:val="15"/>
                <w:lang w:eastAsia="sk-SK"/>
              </w:rPr>
            </w:pPr>
            <w:r>
              <w:rPr>
                <w:rFonts w:cs="Arial"/>
                <w:sz w:val="15"/>
                <w:szCs w:val="15"/>
                <w:lang w:eastAsia="sk-SK"/>
              </w:rPr>
              <w:t>397 558</w:t>
            </w:r>
          </w:p>
        </w:tc>
        <w:tc>
          <w:tcPr>
            <w:tcW w:w="717" w:type="pct"/>
            <w:tcBorders>
              <w:top w:val="nil"/>
              <w:left w:val="nil"/>
              <w:bottom w:val="nil"/>
              <w:right w:val="nil"/>
            </w:tcBorders>
            <w:shd w:val="clear" w:color="auto" w:fill="auto"/>
            <w:vAlign w:val="center"/>
            <w:hideMark/>
          </w:tcPr>
          <w:p w14:paraId="7F84A96E" w14:textId="09C561B3" w:rsidR="00226748" w:rsidRPr="00297E92" w:rsidRDefault="00226748">
            <w:pPr>
              <w:jc w:val="right"/>
              <w:rPr>
                <w:rFonts w:cs="Arial"/>
                <w:sz w:val="15"/>
                <w:szCs w:val="15"/>
                <w:lang w:eastAsia="sk-SK"/>
              </w:rPr>
            </w:pPr>
            <w:r w:rsidRPr="00297E92">
              <w:rPr>
                <w:rFonts w:cs="Arial"/>
                <w:sz w:val="15"/>
                <w:szCs w:val="15"/>
                <w:lang w:eastAsia="sk-SK"/>
              </w:rPr>
              <w:t>1 786 117</w:t>
            </w:r>
          </w:p>
        </w:tc>
      </w:tr>
      <w:tr w:rsidR="00226748" w:rsidRPr="00297E92" w14:paraId="7C8426A1" w14:textId="77777777" w:rsidTr="00FF6FEF">
        <w:trPr>
          <w:trHeight w:val="195"/>
        </w:trPr>
        <w:tc>
          <w:tcPr>
            <w:tcW w:w="2966" w:type="pct"/>
            <w:tcBorders>
              <w:top w:val="nil"/>
              <w:left w:val="nil"/>
              <w:bottom w:val="nil"/>
              <w:right w:val="nil"/>
            </w:tcBorders>
            <w:shd w:val="clear" w:color="auto" w:fill="auto"/>
            <w:vAlign w:val="center"/>
            <w:hideMark/>
          </w:tcPr>
          <w:p w14:paraId="7A5E6E2D" w14:textId="77777777" w:rsidR="00226748" w:rsidRPr="00297E92" w:rsidRDefault="00226748" w:rsidP="00226748">
            <w:pPr>
              <w:rPr>
                <w:rFonts w:cs="Arial"/>
                <w:sz w:val="15"/>
                <w:szCs w:val="15"/>
                <w:lang w:eastAsia="sk-SK"/>
              </w:rPr>
            </w:pPr>
            <w:r w:rsidRPr="00297E92">
              <w:rPr>
                <w:rFonts w:cs="Arial"/>
                <w:sz w:val="15"/>
                <w:szCs w:val="15"/>
                <w:lang w:eastAsia="sk-SK"/>
              </w:rPr>
              <w:t>Kontokorentný účet</w:t>
            </w:r>
          </w:p>
        </w:tc>
        <w:tc>
          <w:tcPr>
            <w:tcW w:w="600" w:type="pct"/>
            <w:tcBorders>
              <w:top w:val="nil"/>
              <w:left w:val="nil"/>
              <w:bottom w:val="nil"/>
              <w:right w:val="nil"/>
            </w:tcBorders>
            <w:shd w:val="clear" w:color="auto" w:fill="auto"/>
            <w:vAlign w:val="center"/>
            <w:hideMark/>
          </w:tcPr>
          <w:p w14:paraId="13B5B1C8" w14:textId="77777777" w:rsidR="00226748" w:rsidRPr="00297E92" w:rsidRDefault="00226748" w:rsidP="00226748">
            <w:pPr>
              <w:jc w:val="center"/>
              <w:rPr>
                <w:rFonts w:cs="Arial"/>
                <w:sz w:val="15"/>
                <w:szCs w:val="15"/>
                <w:lang w:eastAsia="sk-SK"/>
              </w:rPr>
            </w:pPr>
            <w:r w:rsidRPr="00297E92">
              <w:rPr>
                <w:rFonts w:cs="Arial"/>
                <w:sz w:val="15"/>
                <w:szCs w:val="15"/>
                <w:lang w:eastAsia="sk-SK"/>
              </w:rPr>
              <w:t>221</w:t>
            </w:r>
          </w:p>
        </w:tc>
        <w:tc>
          <w:tcPr>
            <w:tcW w:w="717" w:type="pct"/>
            <w:tcBorders>
              <w:top w:val="nil"/>
              <w:left w:val="nil"/>
              <w:bottom w:val="nil"/>
              <w:right w:val="nil"/>
            </w:tcBorders>
            <w:shd w:val="clear" w:color="auto" w:fill="auto"/>
            <w:vAlign w:val="center"/>
          </w:tcPr>
          <w:p w14:paraId="3C71FBD4" w14:textId="7441CF7D" w:rsidR="00226748" w:rsidRPr="00297E92" w:rsidRDefault="006C2E99" w:rsidP="0072512B">
            <w:pPr>
              <w:jc w:val="right"/>
              <w:rPr>
                <w:rFonts w:cs="Arial"/>
                <w:sz w:val="15"/>
                <w:szCs w:val="15"/>
                <w:lang w:eastAsia="sk-SK"/>
              </w:rPr>
            </w:pPr>
            <w:r>
              <w:rPr>
                <w:rFonts w:cs="Arial"/>
                <w:sz w:val="15"/>
                <w:szCs w:val="15"/>
                <w:lang w:eastAsia="sk-SK"/>
              </w:rPr>
              <w:t>(7 591 464)</w:t>
            </w:r>
          </w:p>
        </w:tc>
        <w:tc>
          <w:tcPr>
            <w:tcW w:w="717" w:type="pct"/>
            <w:tcBorders>
              <w:top w:val="nil"/>
              <w:left w:val="nil"/>
              <w:bottom w:val="nil"/>
              <w:right w:val="nil"/>
            </w:tcBorders>
            <w:shd w:val="clear" w:color="auto" w:fill="auto"/>
            <w:vAlign w:val="center"/>
            <w:hideMark/>
          </w:tcPr>
          <w:p w14:paraId="7BD6DA5D" w14:textId="1BC1E8D8" w:rsidR="00226748" w:rsidRPr="00297E92" w:rsidRDefault="00226748">
            <w:pPr>
              <w:ind w:right="-57"/>
              <w:jc w:val="right"/>
              <w:rPr>
                <w:rFonts w:cs="Arial"/>
                <w:sz w:val="15"/>
                <w:szCs w:val="15"/>
                <w:lang w:eastAsia="sk-SK"/>
              </w:rPr>
            </w:pPr>
            <w:r w:rsidRPr="00297E92">
              <w:rPr>
                <w:rFonts w:cs="Arial"/>
                <w:sz w:val="15"/>
                <w:szCs w:val="15"/>
                <w:lang w:eastAsia="sk-SK"/>
              </w:rPr>
              <w:t>(4 079 339)</w:t>
            </w:r>
          </w:p>
        </w:tc>
      </w:tr>
      <w:tr w:rsidR="00226748" w:rsidRPr="00297E92" w14:paraId="0492FDE5" w14:textId="77777777" w:rsidTr="00FF6FEF">
        <w:trPr>
          <w:trHeight w:val="195"/>
        </w:trPr>
        <w:tc>
          <w:tcPr>
            <w:tcW w:w="2966" w:type="pct"/>
            <w:tcBorders>
              <w:top w:val="nil"/>
              <w:left w:val="nil"/>
              <w:bottom w:val="nil"/>
              <w:right w:val="nil"/>
            </w:tcBorders>
            <w:shd w:val="clear" w:color="auto" w:fill="auto"/>
            <w:vAlign w:val="center"/>
            <w:hideMark/>
          </w:tcPr>
          <w:p w14:paraId="74CAF0A3" w14:textId="77777777" w:rsidR="00226748" w:rsidRPr="00297E92" w:rsidRDefault="00226748" w:rsidP="00226748">
            <w:pPr>
              <w:rPr>
                <w:rFonts w:cs="Arial"/>
                <w:b/>
                <w:bCs/>
                <w:sz w:val="15"/>
                <w:szCs w:val="15"/>
                <w:lang w:eastAsia="sk-SK"/>
              </w:rPr>
            </w:pPr>
            <w:r w:rsidRPr="00297E92">
              <w:rPr>
                <w:rFonts w:cs="Arial"/>
                <w:b/>
                <w:bCs/>
                <w:sz w:val="15"/>
                <w:szCs w:val="15"/>
                <w:lang w:eastAsia="sk-SK"/>
              </w:rPr>
              <w:t>Peňažné prostriedky a peňažné ekvivalenty</w:t>
            </w:r>
          </w:p>
        </w:tc>
        <w:tc>
          <w:tcPr>
            <w:tcW w:w="600" w:type="pct"/>
            <w:tcBorders>
              <w:top w:val="nil"/>
              <w:left w:val="nil"/>
              <w:bottom w:val="nil"/>
              <w:right w:val="nil"/>
            </w:tcBorders>
            <w:shd w:val="clear" w:color="auto" w:fill="auto"/>
            <w:vAlign w:val="center"/>
            <w:hideMark/>
          </w:tcPr>
          <w:p w14:paraId="287E8AB0" w14:textId="77777777" w:rsidR="00226748" w:rsidRPr="00297E92" w:rsidRDefault="00226748" w:rsidP="00226748">
            <w:pPr>
              <w:jc w:val="center"/>
              <w:rPr>
                <w:rFonts w:cs="Arial"/>
                <w:b/>
                <w:bCs/>
                <w:sz w:val="15"/>
                <w:szCs w:val="15"/>
                <w:lang w:eastAsia="sk-SK"/>
              </w:rPr>
            </w:pPr>
          </w:p>
        </w:tc>
        <w:tc>
          <w:tcPr>
            <w:tcW w:w="717" w:type="pct"/>
            <w:tcBorders>
              <w:top w:val="single" w:sz="4" w:space="0" w:color="auto"/>
              <w:left w:val="nil"/>
              <w:bottom w:val="single" w:sz="4" w:space="0" w:color="auto"/>
              <w:right w:val="nil"/>
            </w:tcBorders>
            <w:shd w:val="clear" w:color="auto" w:fill="auto"/>
            <w:vAlign w:val="center"/>
          </w:tcPr>
          <w:p w14:paraId="199B43F4" w14:textId="790E78D0" w:rsidR="00226748" w:rsidRPr="00297E92" w:rsidRDefault="006C2E99" w:rsidP="0072512B">
            <w:pPr>
              <w:jc w:val="right"/>
              <w:rPr>
                <w:rFonts w:cs="Arial"/>
                <w:b/>
                <w:bCs/>
                <w:sz w:val="15"/>
                <w:szCs w:val="15"/>
                <w:lang w:eastAsia="sk-SK"/>
              </w:rPr>
            </w:pPr>
            <w:r>
              <w:rPr>
                <w:rFonts w:cs="Arial"/>
                <w:b/>
                <w:bCs/>
                <w:sz w:val="15"/>
                <w:szCs w:val="15"/>
                <w:lang w:eastAsia="sk-SK"/>
              </w:rPr>
              <w:t>(7 173 768)</w:t>
            </w:r>
          </w:p>
        </w:tc>
        <w:tc>
          <w:tcPr>
            <w:tcW w:w="717" w:type="pct"/>
            <w:tcBorders>
              <w:top w:val="single" w:sz="4" w:space="0" w:color="auto"/>
              <w:left w:val="nil"/>
              <w:bottom w:val="single" w:sz="4" w:space="0" w:color="auto"/>
              <w:right w:val="nil"/>
            </w:tcBorders>
            <w:shd w:val="clear" w:color="auto" w:fill="auto"/>
            <w:vAlign w:val="center"/>
            <w:hideMark/>
          </w:tcPr>
          <w:p w14:paraId="748A9C16" w14:textId="3B3DB54E" w:rsidR="00226748" w:rsidRPr="00297E92" w:rsidRDefault="00226748">
            <w:pPr>
              <w:ind w:right="-57"/>
              <w:jc w:val="right"/>
              <w:rPr>
                <w:rFonts w:cs="Arial"/>
                <w:b/>
                <w:bCs/>
                <w:sz w:val="15"/>
                <w:szCs w:val="15"/>
                <w:lang w:eastAsia="sk-SK"/>
              </w:rPr>
            </w:pPr>
            <w:r w:rsidRPr="00297E92">
              <w:rPr>
                <w:rFonts w:cs="Arial"/>
                <w:b/>
                <w:bCs/>
                <w:sz w:val="15"/>
                <w:szCs w:val="15"/>
                <w:lang w:eastAsia="sk-SK"/>
              </w:rPr>
              <w:t>(2 277 590)</w:t>
            </w:r>
          </w:p>
        </w:tc>
      </w:tr>
      <w:tr w:rsidR="00226748" w:rsidRPr="00297E92" w14:paraId="70A9278D" w14:textId="77777777" w:rsidTr="00FF6FEF">
        <w:trPr>
          <w:trHeight w:val="195"/>
        </w:trPr>
        <w:tc>
          <w:tcPr>
            <w:tcW w:w="2966" w:type="pct"/>
            <w:tcBorders>
              <w:top w:val="nil"/>
              <w:left w:val="nil"/>
              <w:bottom w:val="nil"/>
              <w:right w:val="nil"/>
            </w:tcBorders>
            <w:shd w:val="clear" w:color="auto" w:fill="auto"/>
            <w:vAlign w:val="center"/>
            <w:hideMark/>
          </w:tcPr>
          <w:p w14:paraId="1622DE16" w14:textId="77777777" w:rsidR="00226748" w:rsidRPr="00297E92" w:rsidRDefault="00226748" w:rsidP="00226748">
            <w:pPr>
              <w:rPr>
                <w:rFonts w:cs="Arial"/>
                <w:b/>
                <w:bCs/>
                <w:sz w:val="15"/>
                <w:szCs w:val="15"/>
                <w:lang w:eastAsia="sk-SK"/>
              </w:rPr>
            </w:pPr>
            <w:r w:rsidRPr="00297E92">
              <w:rPr>
                <w:rFonts w:cs="Arial"/>
                <w:b/>
                <w:bCs/>
                <w:sz w:val="15"/>
                <w:szCs w:val="15"/>
                <w:lang w:eastAsia="sk-SK"/>
              </w:rPr>
              <w:t>Finančné účty spolu</w:t>
            </w:r>
          </w:p>
        </w:tc>
        <w:tc>
          <w:tcPr>
            <w:tcW w:w="600" w:type="pct"/>
            <w:tcBorders>
              <w:top w:val="nil"/>
              <w:left w:val="nil"/>
              <w:bottom w:val="nil"/>
              <w:right w:val="nil"/>
            </w:tcBorders>
            <w:shd w:val="clear" w:color="auto" w:fill="auto"/>
            <w:vAlign w:val="center"/>
            <w:hideMark/>
          </w:tcPr>
          <w:p w14:paraId="52AEA5B1" w14:textId="77777777" w:rsidR="00226748" w:rsidRPr="00297E92" w:rsidRDefault="00226748" w:rsidP="00226748">
            <w:pPr>
              <w:jc w:val="center"/>
              <w:rPr>
                <w:rFonts w:cs="Arial"/>
                <w:b/>
                <w:bCs/>
                <w:sz w:val="15"/>
                <w:szCs w:val="15"/>
                <w:lang w:eastAsia="sk-SK"/>
              </w:rPr>
            </w:pPr>
          </w:p>
        </w:tc>
        <w:tc>
          <w:tcPr>
            <w:tcW w:w="717" w:type="pct"/>
            <w:tcBorders>
              <w:top w:val="nil"/>
              <w:left w:val="nil"/>
              <w:bottom w:val="nil"/>
              <w:right w:val="nil"/>
            </w:tcBorders>
            <w:shd w:val="clear" w:color="auto" w:fill="auto"/>
            <w:vAlign w:val="center"/>
          </w:tcPr>
          <w:p w14:paraId="11175DE1" w14:textId="47BC687D" w:rsidR="00226748" w:rsidRPr="00297E92" w:rsidRDefault="006C2E99">
            <w:pPr>
              <w:jc w:val="right"/>
              <w:rPr>
                <w:rFonts w:cs="Arial"/>
                <w:b/>
                <w:bCs/>
                <w:sz w:val="15"/>
                <w:szCs w:val="15"/>
                <w:lang w:eastAsia="sk-SK"/>
              </w:rPr>
            </w:pPr>
            <w:r>
              <w:rPr>
                <w:rFonts w:cs="Arial"/>
                <w:b/>
                <w:bCs/>
                <w:sz w:val="15"/>
                <w:szCs w:val="15"/>
                <w:lang w:eastAsia="sk-SK"/>
              </w:rPr>
              <w:t>417 69</w:t>
            </w:r>
            <w:r w:rsidR="00537A80">
              <w:rPr>
                <w:rFonts w:cs="Arial"/>
                <w:b/>
                <w:bCs/>
                <w:sz w:val="15"/>
                <w:szCs w:val="15"/>
                <w:lang w:eastAsia="sk-SK"/>
              </w:rPr>
              <w:t>6</w:t>
            </w:r>
          </w:p>
        </w:tc>
        <w:tc>
          <w:tcPr>
            <w:tcW w:w="717" w:type="pct"/>
            <w:tcBorders>
              <w:top w:val="nil"/>
              <w:left w:val="nil"/>
              <w:bottom w:val="nil"/>
              <w:right w:val="nil"/>
            </w:tcBorders>
            <w:shd w:val="clear" w:color="auto" w:fill="auto"/>
            <w:vAlign w:val="center"/>
            <w:hideMark/>
          </w:tcPr>
          <w:p w14:paraId="48794DC4" w14:textId="3306E09C" w:rsidR="00226748" w:rsidRPr="00297E92" w:rsidRDefault="00226748">
            <w:pPr>
              <w:jc w:val="right"/>
              <w:rPr>
                <w:rFonts w:cs="Arial"/>
                <w:b/>
                <w:bCs/>
                <w:sz w:val="15"/>
                <w:szCs w:val="15"/>
                <w:lang w:eastAsia="sk-SK"/>
              </w:rPr>
            </w:pPr>
            <w:r w:rsidRPr="00297E92">
              <w:rPr>
                <w:rFonts w:cs="Arial"/>
                <w:b/>
                <w:bCs/>
                <w:sz w:val="15"/>
                <w:szCs w:val="15"/>
                <w:lang w:eastAsia="sk-SK"/>
              </w:rPr>
              <w:t>1 801 749</w:t>
            </w:r>
          </w:p>
        </w:tc>
      </w:tr>
      <w:tr w:rsidR="00226748" w:rsidRPr="00297E92" w14:paraId="27EB266F" w14:textId="77777777" w:rsidTr="00FF6FEF">
        <w:trPr>
          <w:trHeight w:val="210"/>
        </w:trPr>
        <w:tc>
          <w:tcPr>
            <w:tcW w:w="2966" w:type="pct"/>
            <w:tcBorders>
              <w:top w:val="nil"/>
              <w:left w:val="nil"/>
              <w:bottom w:val="single" w:sz="8" w:space="0" w:color="auto"/>
              <w:right w:val="nil"/>
            </w:tcBorders>
            <w:shd w:val="clear" w:color="auto" w:fill="auto"/>
            <w:vAlign w:val="center"/>
            <w:hideMark/>
          </w:tcPr>
          <w:p w14:paraId="245F33C7" w14:textId="77777777" w:rsidR="00226748" w:rsidRPr="00297E92" w:rsidRDefault="00226748" w:rsidP="00226748">
            <w:pPr>
              <w:rPr>
                <w:rFonts w:cs="Arial"/>
                <w:sz w:val="15"/>
                <w:szCs w:val="15"/>
                <w:lang w:eastAsia="sk-SK"/>
              </w:rPr>
            </w:pPr>
            <w:r w:rsidRPr="00297E92">
              <w:rPr>
                <w:rFonts w:cs="Arial"/>
                <w:sz w:val="15"/>
                <w:szCs w:val="15"/>
                <w:lang w:eastAsia="sk-SK"/>
              </w:rPr>
              <w:t>Rozdiel</w:t>
            </w:r>
          </w:p>
        </w:tc>
        <w:tc>
          <w:tcPr>
            <w:tcW w:w="600" w:type="pct"/>
            <w:tcBorders>
              <w:top w:val="nil"/>
              <w:left w:val="nil"/>
              <w:bottom w:val="single" w:sz="8" w:space="0" w:color="auto"/>
              <w:right w:val="nil"/>
            </w:tcBorders>
            <w:shd w:val="clear" w:color="auto" w:fill="auto"/>
            <w:vAlign w:val="center"/>
            <w:hideMark/>
          </w:tcPr>
          <w:p w14:paraId="73520DF7" w14:textId="77777777" w:rsidR="00226748" w:rsidRPr="00297E92" w:rsidRDefault="00226748" w:rsidP="00226748">
            <w:pPr>
              <w:jc w:val="center"/>
              <w:rPr>
                <w:rFonts w:cs="Arial"/>
                <w:sz w:val="15"/>
                <w:szCs w:val="15"/>
                <w:lang w:eastAsia="sk-SK"/>
              </w:rPr>
            </w:pPr>
            <w:r w:rsidRPr="00297E92">
              <w:rPr>
                <w:rFonts w:cs="Arial"/>
                <w:sz w:val="15"/>
                <w:szCs w:val="15"/>
                <w:lang w:eastAsia="sk-SK"/>
              </w:rPr>
              <w:t> </w:t>
            </w:r>
          </w:p>
        </w:tc>
        <w:tc>
          <w:tcPr>
            <w:tcW w:w="717" w:type="pct"/>
            <w:tcBorders>
              <w:top w:val="nil"/>
              <w:left w:val="nil"/>
              <w:bottom w:val="single" w:sz="8" w:space="0" w:color="auto"/>
              <w:right w:val="nil"/>
            </w:tcBorders>
            <w:shd w:val="clear" w:color="auto" w:fill="auto"/>
            <w:vAlign w:val="center"/>
          </w:tcPr>
          <w:p w14:paraId="2DEEB12C" w14:textId="29E38B14" w:rsidR="00226748" w:rsidRPr="00297E92" w:rsidRDefault="006C2E99" w:rsidP="0072512B">
            <w:pPr>
              <w:jc w:val="right"/>
              <w:rPr>
                <w:rFonts w:cs="Arial"/>
                <w:sz w:val="15"/>
                <w:szCs w:val="15"/>
                <w:lang w:eastAsia="sk-SK"/>
              </w:rPr>
            </w:pPr>
            <w:r>
              <w:rPr>
                <w:rFonts w:cs="Arial"/>
                <w:sz w:val="15"/>
                <w:szCs w:val="15"/>
                <w:lang w:eastAsia="sk-SK"/>
              </w:rPr>
              <w:t>(7 591 464)</w:t>
            </w:r>
          </w:p>
        </w:tc>
        <w:tc>
          <w:tcPr>
            <w:tcW w:w="717" w:type="pct"/>
            <w:tcBorders>
              <w:top w:val="nil"/>
              <w:left w:val="nil"/>
              <w:bottom w:val="single" w:sz="8" w:space="0" w:color="auto"/>
              <w:right w:val="nil"/>
            </w:tcBorders>
            <w:shd w:val="clear" w:color="auto" w:fill="auto"/>
            <w:vAlign w:val="center"/>
            <w:hideMark/>
          </w:tcPr>
          <w:p w14:paraId="390FA2F3" w14:textId="195B3FE8" w:rsidR="00226748" w:rsidRPr="00297E92" w:rsidRDefault="00226748">
            <w:pPr>
              <w:ind w:right="-57"/>
              <w:jc w:val="right"/>
              <w:rPr>
                <w:rFonts w:cs="Arial"/>
                <w:sz w:val="15"/>
                <w:szCs w:val="15"/>
                <w:lang w:eastAsia="sk-SK"/>
              </w:rPr>
            </w:pPr>
            <w:r w:rsidRPr="00297E92">
              <w:rPr>
                <w:rFonts w:cs="Arial"/>
                <w:sz w:val="15"/>
                <w:szCs w:val="15"/>
                <w:lang w:eastAsia="sk-SK"/>
              </w:rPr>
              <w:t>(4 079 339)</w:t>
            </w:r>
          </w:p>
        </w:tc>
      </w:tr>
    </w:tbl>
    <w:p w14:paraId="032E4838" w14:textId="77777777" w:rsidR="00161FA5" w:rsidRPr="00297E92" w:rsidRDefault="00161FA5" w:rsidP="00161FA5">
      <w:pPr>
        <w:rPr>
          <w:snapToGrid w:val="0"/>
        </w:rPr>
      </w:pPr>
    </w:p>
    <w:bookmarkEnd w:id="13"/>
    <w:p w14:paraId="2195424B" w14:textId="77777777" w:rsidR="00161FA5" w:rsidRPr="00297E92" w:rsidRDefault="00161FA5" w:rsidP="00161FA5">
      <w:pPr>
        <w:rPr>
          <w:snapToGrid w:val="0"/>
          <w:lang w:eastAsia="sk-SK"/>
        </w:rPr>
      </w:pPr>
      <w:r w:rsidRPr="00297E92">
        <w:rPr>
          <w:snapToGrid w:val="0"/>
          <w:lang w:eastAsia="sk-SK"/>
        </w:rPr>
        <w:t>Spoločnosť použila na vykazovanie peňažných tokov z prevádzkovej činnosti nepriamu metódu.</w:t>
      </w:r>
    </w:p>
    <w:p w14:paraId="761D08B1" w14:textId="77777777" w:rsidR="00161FA5" w:rsidRPr="00297E92" w:rsidRDefault="00161FA5" w:rsidP="00161FA5">
      <w:pPr>
        <w:rPr>
          <w:snapToGrid w:val="0"/>
          <w:lang w:eastAsia="sk-SK"/>
        </w:rPr>
      </w:pPr>
    </w:p>
    <w:p w14:paraId="52E37027" w14:textId="77777777" w:rsidR="00C442AA" w:rsidRPr="00297E92" w:rsidRDefault="00C442AA" w:rsidP="003A2D1F">
      <w:pPr>
        <w:rPr>
          <w:b/>
          <w:snapToGrid w:val="0"/>
          <w:lang w:eastAsia="sk-SK"/>
        </w:rPr>
      </w:pPr>
    </w:p>
    <w:p w14:paraId="7A5259C3" w14:textId="77777777" w:rsidR="003A2D1F" w:rsidRPr="00297E92" w:rsidRDefault="003A2D1F" w:rsidP="003A2D1F">
      <w:pPr>
        <w:rPr>
          <w:b/>
          <w:snapToGrid w:val="0"/>
          <w:lang w:eastAsia="sk-SK"/>
        </w:rPr>
      </w:pPr>
      <w:r w:rsidRPr="00297E92">
        <w:rPr>
          <w:b/>
          <w:snapToGrid w:val="0"/>
          <w:lang w:eastAsia="sk-SK"/>
        </w:rPr>
        <w:t>Prílohy:</w:t>
      </w:r>
    </w:p>
    <w:p w14:paraId="444A86A0" w14:textId="77777777" w:rsidR="008B4D2C" w:rsidRPr="00297E92" w:rsidRDefault="008B4D2C" w:rsidP="003A2D1F">
      <w:pPr>
        <w:rPr>
          <w:b/>
          <w:snapToGrid w:val="0"/>
          <w:lang w:eastAsia="sk-SK"/>
        </w:rPr>
      </w:pPr>
    </w:p>
    <w:p w14:paraId="7A1B7A78" w14:textId="77777777" w:rsidR="003A2D1F" w:rsidRPr="00297E92" w:rsidRDefault="003A2D1F" w:rsidP="003A2D1F">
      <w:pPr>
        <w:rPr>
          <w:snapToGrid w:val="0"/>
          <w:lang w:eastAsia="sk-SK"/>
        </w:rPr>
      </w:pPr>
      <w:r w:rsidRPr="00297E92">
        <w:rPr>
          <w:snapToGrid w:val="0"/>
          <w:lang w:eastAsia="sk-SK"/>
        </w:rPr>
        <w:t>Tabuľka č. 1 – Prehľad peňažných tokov</w:t>
      </w:r>
    </w:p>
    <w:p w14:paraId="0B363F57" w14:textId="77777777" w:rsidR="004245EC" w:rsidRPr="00297E92" w:rsidRDefault="004245EC" w:rsidP="003A2D1F">
      <w:pPr>
        <w:rPr>
          <w:snapToGrid w:val="0"/>
          <w:highlight w:val="yellow"/>
          <w:lang w:eastAsia="sk-SK"/>
        </w:rPr>
      </w:pPr>
    </w:p>
    <w:p w14:paraId="3B2895E4" w14:textId="77777777" w:rsidR="009633CC" w:rsidRPr="00297E92" w:rsidRDefault="009633CC" w:rsidP="001E2635">
      <w:pPr>
        <w:rPr>
          <w:snapToGrid w:val="0"/>
          <w:lang w:eastAsia="sk-SK"/>
        </w:rPr>
      </w:pPr>
    </w:p>
    <w:sectPr w:rsidR="009633CC" w:rsidRPr="00297E92" w:rsidSect="0066504A">
      <w:pgSz w:w="11906" w:h="16838"/>
      <w:pgMar w:top="1418" w:right="1418" w:bottom="992" w:left="1418" w:header="851" w:footer="680" w:gutter="0"/>
      <w:cols w:space="708"/>
      <w:docGrid w:linePitch="360"/>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endnote w:type="separator" w:id="-1">
    <w:p w14:paraId="2FF867B5" w14:textId="77777777" w:rsidR="00070332" w:rsidRDefault="00070332">
      <w:r>
        <w:separator/>
      </w:r>
    </w:p>
  </w:endnote>
  <w:endnote w:type="continuationSeparator" w:id="0">
    <w:p w14:paraId="4E6DEFFE" w14:textId="77777777" w:rsidR="00070332" w:rsidRDefault="00070332">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font w:name="Symbol">
    <w:panose1 w:val="05050102010706020507"/>
    <w:charset w:val="02"/>
    <w:family w:val="roman"/>
    <w:pitch w:val="variable"/>
    <w:sig w:usb0="00000000" w:usb1="10000000" w:usb2="00000000" w:usb3="00000000" w:csb0="80000000" w:csb1="00000000"/>
  </w:font>
  <w:font w:name="Times New Roman">
    <w:panose1 w:val="02020603050405020304"/>
    <w:charset w:val="EE"/>
    <w:family w:val="roman"/>
    <w:pitch w:val="variable"/>
    <w:sig w:usb0="E0002AFF" w:usb1="C0007841"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EE"/>
    <w:family w:val="modern"/>
    <w:pitch w:val="fixed"/>
    <w:sig w:usb0="E0002AFF" w:usb1="C0007843" w:usb2="00000009" w:usb3="00000000" w:csb0="000001FF" w:csb1="00000000"/>
  </w:font>
  <w:font w:name="Verdana">
    <w:panose1 w:val="020B0604030504040204"/>
    <w:charset w:val="EE"/>
    <w:family w:val="swiss"/>
    <w:pitch w:val="variable"/>
    <w:sig w:usb0="A10006FF" w:usb1="4000205B" w:usb2="00000010" w:usb3="00000000" w:csb0="0000019F" w:csb1="00000000"/>
  </w:font>
  <w:font w:name="Arial">
    <w:panose1 w:val="020B0604020202020204"/>
    <w:charset w:val="EE"/>
    <w:family w:val="swiss"/>
    <w:pitch w:val="variable"/>
    <w:sig w:usb0="E0002AFF" w:usb1="C0007843" w:usb2="00000009" w:usb3="00000000" w:csb0="000001FF" w:csb1="00000000"/>
  </w:font>
  <w:font w:name="Tahoma">
    <w:panose1 w:val="020B0604030504040204"/>
    <w:charset w:val="EE"/>
    <w:family w:val="swiss"/>
    <w:pitch w:val="variable"/>
    <w:sig w:usb0="E1002EFF" w:usb1="C000605B" w:usb2="00000029" w:usb3="00000000" w:csb0="000101FF" w:csb1="00000000"/>
  </w:font>
  <w:font w:name="Calibri">
    <w:panose1 w:val="020F0502020204030204"/>
    <w:charset w:val="EE"/>
    <w:family w:val="swiss"/>
    <w:pitch w:val="variable"/>
    <w:sig w:usb0="E00002FF" w:usb1="4000ACFF" w:usb2="00000001" w:usb3="00000000" w:csb0="0000019F" w:csb1="00000000"/>
  </w:font>
  <w:font w:name="Calibri Light">
    <w:panose1 w:val="020F0302020204030204"/>
    <w:charset w:val="EE"/>
    <w:family w:val="swiss"/>
    <w:pitch w:val="variable"/>
    <w:sig w:usb0="A00002EF" w:usb1="4000207B" w:usb2="00000000" w:usb3="00000000" w:csb0="0000019F"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741C81D8" w14:textId="33B7D7BC" w:rsidR="00070332" w:rsidRDefault="00070332" w:rsidP="001B30A4">
    <w:pPr>
      <w:pStyle w:val="Pta"/>
      <w:framePr w:wrap="around" w:vAnchor="text" w:hAnchor="margin" w:xAlign="right" w:y="1"/>
      <w:rPr>
        <w:rStyle w:val="slostrany"/>
      </w:rPr>
    </w:pPr>
    <w:r>
      <w:rPr>
        <w:rStyle w:val="slostrany"/>
      </w:rPr>
      <w:fldChar w:fldCharType="begin"/>
    </w:r>
    <w:r>
      <w:rPr>
        <w:rStyle w:val="slostrany"/>
      </w:rPr>
      <w:instrText xml:space="preserve">PAGE  </w:instrText>
    </w:r>
    <w:r>
      <w:rPr>
        <w:rStyle w:val="slostrany"/>
      </w:rPr>
      <w:fldChar w:fldCharType="separate"/>
    </w:r>
    <w:r w:rsidR="00564063">
      <w:rPr>
        <w:rStyle w:val="slostrany"/>
        <w:noProof/>
      </w:rPr>
      <w:t>7</w:t>
    </w:r>
    <w:r>
      <w:rPr>
        <w:rStyle w:val="slostrany"/>
      </w:rPr>
      <w:fldChar w:fldCharType="end"/>
    </w:r>
  </w:p>
  <w:p w14:paraId="04AE3010" w14:textId="77777777" w:rsidR="00070332" w:rsidRDefault="00070332" w:rsidP="00C81150">
    <w:pPr>
      <w:pStyle w:val="Pta"/>
      <w:pBdr>
        <w:top w:val="single" w:sz="4" w:space="1" w:color="auto"/>
      </w:pBdr>
    </w:pPr>
  </w:p>
</w:ftr>
</file>

<file path=word/footer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397A27D5" w14:textId="77777777" w:rsidR="00070332" w:rsidRDefault="00070332"/>
</w:ftr>
</file>

<file path=word/footer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061F9EFB" w14:textId="4519429C" w:rsidR="00070332" w:rsidRDefault="00070332" w:rsidP="007F3692">
    <w:pPr>
      <w:pStyle w:val="Pta"/>
      <w:pBdr>
        <w:top w:val="single" w:sz="4" w:space="1" w:color="auto"/>
      </w:pBdr>
      <w:jc w:val="right"/>
    </w:pPr>
    <w:r>
      <w:fldChar w:fldCharType="begin"/>
    </w:r>
    <w:r>
      <w:instrText xml:space="preserve"> PAGE   \* MERGEFORMAT </w:instrText>
    </w:r>
    <w:r>
      <w:fldChar w:fldCharType="separate"/>
    </w:r>
    <w:r w:rsidR="00564063">
      <w:rPr>
        <w:noProof/>
      </w:rPr>
      <w:t>12</w:t>
    </w:r>
    <w:r>
      <w:fldChar w:fldCharType="end"/>
    </w:r>
  </w:p>
</w:ftr>
</file>

<file path=word/footer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3539080E" w14:textId="77777777" w:rsidR="00070332" w:rsidRDefault="00070332"/>
</w:ftr>
</file>

<file path=word/footer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68FD34EC" w14:textId="1D219575" w:rsidR="00070332" w:rsidRDefault="00070332" w:rsidP="001B30A4">
    <w:pPr>
      <w:pStyle w:val="Pta"/>
      <w:framePr w:wrap="around" w:vAnchor="text" w:hAnchor="margin" w:xAlign="right" w:y="1"/>
      <w:rPr>
        <w:rStyle w:val="slostrany"/>
      </w:rPr>
    </w:pPr>
    <w:r>
      <w:rPr>
        <w:rStyle w:val="slostrany"/>
      </w:rPr>
      <w:fldChar w:fldCharType="begin"/>
    </w:r>
    <w:r>
      <w:rPr>
        <w:rStyle w:val="slostrany"/>
      </w:rPr>
      <w:instrText xml:space="preserve">PAGE  </w:instrText>
    </w:r>
    <w:r>
      <w:rPr>
        <w:rStyle w:val="slostrany"/>
      </w:rPr>
      <w:fldChar w:fldCharType="separate"/>
    </w:r>
    <w:r w:rsidR="00564063">
      <w:rPr>
        <w:rStyle w:val="slostrany"/>
        <w:noProof/>
      </w:rPr>
      <w:t>30</w:t>
    </w:r>
    <w:r>
      <w:rPr>
        <w:rStyle w:val="slostrany"/>
      </w:rPr>
      <w:fldChar w:fldCharType="end"/>
    </w:r>
  </w:p>
  <w:p w14:paraId="54E432A6" w14:textId="77777777" w:rsidR="00070332" w:rsidRDefault="00070332" w:rsidP="00C81150">
    <w:pPr>
      <w:pStyle w:val="Pta"/>
      <w:pBdr>
        <w:top w:val="single" w:sz="4" w:space="1" w:color="auto"/>
      </w:pBdr>
    </w:pP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footnote w:type="separator" w:id="-1">
    <w:p w14:paraId="1B28F319" w14:textId="77777777" w:rsidR="00070332" w:rsidRDefault="00070332">
      <w:r>
        <w:separator/>
      </w:r>
    </w:p>
  </w:footnote>
  <w:footnote w:type="continuationSeparator" w:id="0">
    <w:p w14:paraId="3F7B1341" w14:textId="77777777" w:rsidR="00070332" w:rsidRDefault="00070332">
      <w:r>
        <w:continuationSeparator/>
      </w:r>
    </w:p>
  </w:footnote>
</w:footnotes>
</file>

<file path=word/header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7D5EE49A" w14:textId="77777777" w:rsidR="00070332" w:rsidRDefault="00070332" w:rsidP="00BF6FD9">
    <w:pPr>
      <w:pStyle w:val="Hlavika"/>
      <w:pBdr>
        <w:top w:val="single" w:sz="4" w:space="1" w:color="auto"/>
        <w:left w:val="single" w:sz="4" w:space="4" w:color="auto"/>
        <w:bottom w:val="single" w:sz="4" w:space="1" w:color="auto"/>
        <w:right w:val="single" w:sz="4" w:space="4" w:color="auto"/>
      </w:pBdr>
      <w:tabs>
        <w:tab w:val="clear" w:pos="4536"/>
        <w:tab w:val="left" w:pos="4111"/>
        <w:tab w:val="left" w:pos="6663"/>
      </w:tabs>
    </w:pPr>
    <w:r>
      <w:t>Poznámky Úč PODV 3-01</w:t>
    </w:r>
    <w:r>
      <w:tab/>
      <w:t>IČO: 31735151</w:t>
    </w:r>
    <w:r>
      <w:tab/>
      <w:t>DIČ: 2020511713</w:t>
    </w:r>
  </w:p>
  <w:p w14:paraId="3C74ED3E" w14:textId="77777777" w:rsidR="00070332" w:rsidRDefault="00070332" w:rsidP="00C81150">
    <w:pPr>
      <w:pStyle w:val="Hlavika"/>
    </w:pPr>
    <w:r>
      <w:t>MECOM GROUP s.r.o.</w:t>
    </w:r>
  </w:p>
  <w:p w14:paraId="6CBE42C1" w14:textId="77777777" w:rsidR="00070332" w:rsidRDefault="00070332" w:rsidP="00A15202">
    <w:pPr>
      <w:pStyle w:val="Hlavika"/>
    </w:pPr>
    <w:r>
      <w:t>Poznámky individuálnej účtovnej závierky</w:t>
    </w:r>
  </w:p>
  <w:p w14:paraId="5A13E125" w14:textId="5CAF5F40" w:rsidR="00070332" w:rsidRDefault="00070332" w:rsidP="00A15202">
    <w:pPr>
      <w:pStyle w:val="Hlavika"/>
    </w:pPr>
    <w:r>
      <w:t>Zostavenej k 31. decembru 2016</w:t>
    </w:r>
  </w:p>
  <w:p w14:paraId="47B12C2C" w14:textId="77777777" w:rsidR="00070332" w:rsidRDefault="00070332" w:rsidP="00C81150">
    <w:pPr>
      <w:pStyle w:val="Hlavika"/>
      <w:pBdr>
        <w:bottom w:val="single" w:sz="4" w:space="1" w:color="auto"/>
      </w:pBdr>
    </w:pPr>
    <w:r>
      <w:t>(údaje v tabuľkách sú uvedené v celých eurách, ak nie je uvedené inak)</w:t>
    </w:r>
  </w:p>
  <w:p w14:paraId="72F864C1" w14:textId="77777777" w:rsidR="00070332" w:rsidRDefault="00070332" w:rsidP="00C81150">
    <w:pPr>
      <w:pStyle w:val="Hlavika"/>
    </w:pPr>
  </w:p>
</w:hdr>
</file>

<file path=word/header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416145DE" w14:textId="77777777" w:rsidR="00070332" w:rsidRDefault="00070332"/>
</w:hdr>
</file>

<file path=word/header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74B2D3EC" w14:textId="77777777" w:rsidR="00070332" w:rsidRDefault="00070332" w:rsidP="00DD5732">
    <w:pPr>
      <w:pStyle w:val="Hlavika"/>
      <w:pBdr>
        <w:top w:val="single" w:sz="4" w:space="1" w:color="auto"/>
        <w:left w:val="single" w:sz="4" w:space="4" w:color="auto"/>
        <w:bottom w:val="single" w:sz="4" w:space="1" w:color="auto"/>
        <w:right w:val="single" w:sz="4" w:space="4" w:color="auto"/>
      </w:pBdr>
      <w:tabs>
        <w:tab w:val="clear" w:pos="4536"/>
        <w:tab w:val="left" w:pos="4111"/>
        <w:tab w:val="left" w:pos="6663"/>
      </w:tabs>
    </w:pPr>
    <w:r>
      <w:t>Poznámky Úč PODV 3-01</w:t>
    </w:r>
    <w:r>
      <w:tab/>
      <w:t>IČO: 31735151</w:t>
    </w:r>
    <w:r>
      <w:tab/>
      <w:t>DIČ: 2020511713</w:t>
    </w:r>
  </w:p>
  <w:p w14:paraId="0B7900BF" w14:textId="77777777" w:rsidR="00070332" w:rsidRDefault="00070332">
    <w:pPr>
      <w:pStyle w:val="Hlavika"/>
    </w:pPr>
    <w:r>
      <w:t>MECOM GROUP s.r.o.</w:t>
    </w:r>
  </w:p>
  <w:p w14:paraId="3C1E442D" w14:textId="77777777" w:rsidR="00070332" w:rsidRDefault="00070332" w:rsidP="00247892">
    <w:pPr>
      <w:pStyle w:val="Hlavika"/>
    </w:pPr>
    <w:r>
      <w:t>Poznámky individuálnej účtovnej závierky</w:t>
    </w:r>
  </w:p>
  <w:p w14:paraId="702A534D" w14:textId="4EE60E63" w:rsidR="00070332" w:rsidRDefault="00070332" w:rsidP="00247892">
    <w:pPr>
      <w:pStyle w:val="Hlavika"/>
    </w:pPr>
    <w:r>
      <w:t>Zostavenej k 31. decembru 2016</w:t>
    </w:r>
  </w:p>
  <w:p w14:paraId="22CAB2D3" w14:textId="77777777" w:rsidR="00070332" w:rsidRDefault="00070332">
    <w:pPr>
      <w:pStyle w:val="Hlavika"/>
      <w:pBdr>
        <w:bottom w:val="single" w:sz="4" w:space="1" w:color="000000"/>
      </w:pBdr>
    </w:pPr>
    <w:r>
      <w:t>(údaje v tabuľkách sú uvedené v celých eurách, ak nie je uvedené inak)</w:t>
    </w:r>
  </w:p>
  <w:p w14:paraId="553B1A40" w14:textId="77777777" w:rsidR="00070332" w:rsidRDefault="00070332">
    <w:pPr>
      <w:pStyle w:val="Hlavika"/>
    </w:pPr>
  </w:p>
</w:hdr>
</file>

<file path=word/header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7B2B358F" w14:textId="77777777" w:rsidR="00070332" w:rsidRDefault="00070332"/>
</w:hdr>
</file>

<file path=word/header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04EE9FA0" w14:textId="77777777" w:rsidR="00070332" w:rsidRDefault="00070332" w:rsidP="00DD5732">
    <w:pPr>
      <w:pStyle w:val="Hlavika"/>
      <w:pBdr>
        <w:top w:val="single" w:sz="4" w:space="1" w:color="auto"/>
        <w:left w:val="single" w:sz="4" w:space="4" w:color="auto"/>
        <w:bottom w:val="single" w:sz="4" w:space="1" w:color="auto"/>
        <w:right w:val="single" w:sz="4" w:space="4" w:color="auto"/>
      </w:pBdr>
      <w:tabs>
        <w:tab w:val="clear" w:pos="4536"/>
        <w:tab w:val="left" w:pos="4111"/>
        <w:tab w:val="left" w:pos="6663"/>
      </w:tabs>
    </w:pPr>
    <w:r>
      <w:t>Poznámky Úč PODV 3-01</w:t>
    </w:r>
    <w:r>
      <w:tab/>
      <w:t>IČO: 31735151</w:t>
    </w:r>
    <w:r>
      <w:tab/>
      <w:t>DIČ: 2020511713</w:t>
    </w:r>
  </w:p>
  <w:p w14:paraId="516E7911" w14:textId="77777777" w:rsidR="00070332" w:rsidRDefault="00070332" w:rsidP="00C81150">
    <w:pPr>
      <w:pStyle w:val="Hlavika"/>
    </w:pPr>
    <w:r>
      <w:t>MECOM GROUP s.r.o.</w:t>
    </w:r>
  </w:p>
  <w:p w14:paraId="16276702" w14:textId="77777777" w:rsidR="00070332" w:rsidRDefault="00070332" w:rsidP="00C81150">
    <w:pPr>
      <w:pStyle w:val="Hlavika"/>
    </w:pPr>
    <w:r>
      <w:t>Poznámky k účtovným výkazom</w:t>
    </w:r>
  </w:p>
  <w:p w14:paraId="00A76570" w14:textId="6AC2DAA2" w:rsidR="00070332" w:rsidRDefault="00070332" w:rsidP="00C81150">
    <w:pPr>
      <w:pStyle w:val="Hlavika"/>
    </w:pPr>
    <w:r>
      <w:t>k 31. decembru 2016</w:t>
    </w:r>
  </w:p>
  <w:p w14:paraId="30EB2586" w14:textId="77777777" w:rsidR="00070332" w:rsidRDefault="00070332" w:rsidP="00C81150">
    <w:pPr>
      <w:pStyle w:val="Hlavika"/>
      <w:pBdr>
        <w:bottom w:val="single" w:sz="4" w:space="1" w:color="auto"/>
      </w:pBdr>
    </w:pPr>
    <w:r>
      <w:t>(údaje v tabuľkách sú uvedené v celých eurách, ak nie je uvedené inak)</w:t>
    </w:r>
  </w:p>
  <w:p w14:paraId="480B431F" w14:textId="77777777" w:rsidR="00070332" w:rsidRDefault="00070332" w:rsidP="00C81150">
    <w:pPr>
      <w:pStyle w:val="Hlavika"/>
    </w:pPr>
  </w:p>
</w:hdr>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abstractNum w:abstractNumId="0" w15:restartNumberingAfterBreak="0">
    <w:nsid w:val="00000002"/>
    <w:multiLevelType w:val="singleLevel"/>
    <w:tmpl w:val="00000002"/>
    <w:lvl w:ilvl="0">
      <w:start w:val="1"/>
      <w:numFmt w:val="bullet"/>
      <w:lvlText w:val=""/>
      <w:lvlJc w:val="left"/>
      <w:pPr>
        <w:tabs>
          <w:tab w:val="num" w:pos="539"/>
        </w:tabs>
        <w:ind w:left="539" w:hanging="539"/>
      </w:pPr>
      <w:rPr>
        <w:rFonts w:ascii="Symbol" w:hAnsi="Symbol"/>
      </w:rPr>
    </w:lvl>
  </w:abstractNum>
  <w:abstractNum w:abstractNumId="1" w15:restartNumberingAfterBreak="0">
    <w:nsid w:val="00000006"/>
    <w:multiLevelType w:val="singleLevel"/>
    <w:tmpl w:val="00000006"/>
    <w:name w:val="WW8Num2"/>
    <w:lvl w:ilvl="0">
      <w:start w:val="1"/>
      <w:numFmt w:val="lowerLetter"/>
      <w:lvlText w:val="%1)"/>
      <w:lvlJc w:val="left"/>
      <w:pPr>
        <w:tabs>
          <w:tab w:val="num" w:pos="539"/>
        </w:tabs>
        <w:ind w:left="539" w:hanging="539"/>
      </w:pPr>
    </w:lvl>
  </w:abstractNum>
  <w:abstractNum w:abstractNumId="2" w15:restartNumberingAfterBreak="0">
    <w:nsid w:val="00000008"/>
    <w:multiLevelType w:val="singleLevel"/>
    <w:tmpl w:val="00000008"/>
    <w:name w:val="WW8Num6"/>
    <w:lvl w:ilvl="0">
      <w:start w:val="1"/>
      <w:numFmt w:val="lowerLetter"/>
      <w:lvlText w:val="%1)"/>
      <w:lvlJc w:val="left"/>
      <w:pPr>
        <w:tabs>
          <w:tab w:val="num" w:pos="539"/>
        </w:tabs>
        <w:ind w:left="539" w:hanging="539"/>
      </w:pPr>
    </w:lvl>
  </w:abstractNum>
  <w:abstractNum w:abstractNumId="3" w15:restartNumberingAfterBreak="0">
    <w:nsid w:val="0000000D"/>
    <w:multiLevelType w:val="singleLevel"/>
    <w:tmpl w:val="0000000D"/>
    <w:name w:val="WW8Num13"/>
    <w:lvl w:ilvl="0">
      <w:start w:val="1"/>
      <w:numFmt w:val="bullet"/>
      <w:lvlText w:val=""/>
      <w:lvlJc w:val="left"/>
      <w:pPr>
        <w:tabs>
          <w:tab w:val="num" w:pos="539"/>
        </w:tabs>
        <w:ind w:left="539" w:hanging="539"/>
      </w:pPr>
      <w:rPr>
        <w:rFonts w:ascii="Symbol" w:hAnsi="Symbol"/>
      </w:rPr>
    </w:lvl>
  </w:abstractNum>
  <w:abstractNum w:abstractNumId="4" w15:restartNumberingAfterBreak="0">
    <w:nsid w:val="00000011"/>
    <w:multiLevelType w:val="singleLevel"/>
    <w:tmpl w:val="00000011"/>
    <w:name w:val="WW8Num8"/>
    <w:lvl w:ilvl="0">
      <w:start w:val="1"/>
      <w:numFmt w:val="bullet"/>
      <w:lvlText w:val=""/>
      <w:lvlJc w:val="left"/>
      <w:pPr>
        <w:tabs>
          <w:tab w:val="num" w:pos="720"/>
        </w:tabs>
        <w:ind w:left="720" w:hanging="360"/>
      </w:pPr>
      <w:rPr>
        <w:rFonts w:ascii="Symbol" w:hAnsi="Symbol"/>
      </w:rPr>
    </w:lvl>
  </w:abstractNum>
  <w:abstractNum w:abstractNumId="5" w15:restartNumberingAfterBreak="0">
    <w:nsid w:val="00000019"/>
    <w:multiLevelType w:val="singleLevel"/>
    <w:tmpl w:val="00000019"/>
    <w:name w:val="WW8Num17"/>
    <w:lvl w:ilvl="0">
      <w:start w:val="1"/>
      <w:numFmt w:val="bullet"/>
      <w:lvlText w:val=""/>
      <w:lvlJc w:val="left"/>
      <w:pPr>
        <w:tabs>
          <w:tab w:val="num" w:pos="539"/>
        </w:tabs>
        <w:ind w:left="539" w:hanging="539"/>
      </w:pPr>
      <w:rPr>
        <w:rFonts w:ascii="Symbol" w:hAnsi="Symbol"/>
      </w:rPr>
    </w:lvl>
  </w:abstractNum>
  <w:abstractNum w:abstractNumId="6" w15:restartNumberingAfterBreak="0">
    <w:nsid w:val="0000001A"/>
    <w:multiLevelType w:val="multilevel"/>
    <w:tmpl w:val="0000001A"/>
    <w:name w:val="WW8Num25"/>
    <w:lvl w:ilvl="0">
      <w:start w:val="1"/>
      <w:numFmt w:val="bullet"/>
      <w:lvlText w:val=""/>
      <w:lvlJc w:val="left"/>
      <w:pPr>
        <w:tabs>
          <w:tab w:val="num" w:pos="567"/>
        </w:tabs>
        <w:ind w:left="567" w:hanging="567"/>
      </w:pPr>
      <w:rPr>
        <w:rFonts w:ascii="Symbol" w:hAnsi="Symbol"/>
      </w:rPr>
    </w:lvl>
    <w:lvl w:ilvl="1">
      <w:start w:val="1"/>
      <w:numFmt w:val="bullet"/>
      <w:lvlText w:val=""/>
      <w:lvlJc w:val="left"/>
      <w:pPr>
        <w:tabs>
          <w:tab w:val="num" w:pos="851"/>
        </w:tabs>
        <w:ind w:left="851" w:hanging="312"/>
      </w:pPr>
      <w:rPr>
        <w:rFonts w:ascii="Symbol" w:hAnsi="Symbol"/>
      </w:rPr>
    </w:lvl>
    <w:lvl w:ilvl="2">
      <w:start w:val="1"/>
      <w:numFmt w:val="bullet"/>
      <w:lvlText w:val=""/>
      <w:lvlJc w:val="left"/>
      <w:pPr>
        <w:tabs>
          <w:tab w:val="num" w:pos="2160"/>
        </w:tabs>
        <w:ind w:left="2160" w:hanging="360"/>
      </w:pPr>
      <w:rPr>
        <w:rFonts w:ascii="Wingdings" w:hAnsi="Wingdings"/>
      </w:rPr>
    </w:lvl>
    <w:lvl w:ilvl="3">
      <w:start w:val="1"/>
      <w:numFmt w:val="bullet"/>
      <w:lvlText w:val=""/>
      <w:lvlJc w:val="left"/>
      <w:pPr>
        <w:tabs>
          <w:tab w:val="num" w:pos="2880"/>
        </w:tabs>
        <w:ind w:left="2880" w:hanging="360"/>
      </w:pPr>
      <w:rPr>
        <w:rFonts w:ascii="Symbol" w:hAnsi="Symbol"/>
      </w:rPr>
    </w:lvl>
    <w:lvl w:ilvl="4">
      <w:start w:val="1"/>
      <w:numFmt w:val="bullet"/>
      <w:lvlText w:val="o"/>
      <w:lvlJc w:val="left"/>
      <w:pPr>
        <w:tabs>
          <w:tab w:val="num" w:pos="3600"/>
        </w:tabs>
        <w:ind w:left="3600" w:hanging="360"/>
      </w:pPr>
      <w:rPr>
        <w:rFonts w:ascii="Courier New" w:hAnsi="Courier New" w:cs="Courier New"/>
      </w:rPr>
    </w:lvl>
    <w:lvl w:ilvl="5">
      <w:start w:val="1"/>
      <w:numFmt w:val="bullet"/>
      <w:lvlText w:val=""/>
      <w:lvlJc w:val="left"/>
      <w:pPr>
        <w:tabs>
          <w:tab w:val="num" w:pos="4320"/>
        </w:tabs>
        <w:ind w:left="4320" w:hanging="360"/>
      </w:pPr>
      <w:rPr>
        <w:rFonts w:ascii="Wingdings" w:hAnsi="Wingdings"/>
      </w:rPr>
    </w:lvl>
    <w:lvl w:ilvl="6">
      <w:start w:val="1"/>
      <w:numFmt w:val="bullet"/>
      <w:lvlText w:val=""/>
      <w:lvlJc w:val="left"/>
      <w:pPr>
        <w:tabs>
          <w:tab w:val="num" w:pos="5040"/>
        </w:tabs>
        <w:ind w:left="5040" w:hanging="360"/>
      </w:pPr>
      <w:rPr>
        <w:rFonts w:ascii="Symbol" w:hAnsi="Symbol"/>
      </w:rPr>
    </w:lvl>
    <w:lvl w:ilvl="7">
      <w:start w:val="1"/>
      <w:numFmt w:val="bullet"/>
      <w:lvlText w:val="o"/>
      <w:lvlJc w:val="left"/>
      <w:pPr>
        <w:tabs>
          <w:tab w:val="num" w:pos="5760"/>
        </w:tabs>
        <w:ind w:left="5760" w:hanging="360"/>
      </w:pPr>
      <w:rPr>
        <w:rFonts w:ascii="Courier New" w:hAnsi="Courier New" w:cs="Courier New"/>
      </w:rPr>
    </w:lvl>
    <w:lvl w:ilvl="8">
      <w:start w:val="1"/>
      <w:numFmt w:val="bullet"/>
      <w:lvlText w:val=""/>
      <w:lvlJc w:val="left"/>
      <w:pPr>
        <w:tabs>
          <w:tab w:val="num" w:pos="6480"/>
        </w:tabs>
        <w:ind w:left="6480" w:hanging="360"/>
      </w:pPr>
      <w:rPr>
        <w:rFonts w:ascii="Wingdings" w:hAnsi="Wingdings"/>
      </w:rPr>
    </w:lvl>
  </w:abstractNum>
  <w:abstractNum w:abstractNumId="7" w15:restartNumberingAfterBreak="0">
    <w:nsid w:val="04851C17"/>
    <w:multiLevelType w:val="hybridMultilevel"/>
    <w:tmpl w:val="B71E7C92"/>
    <w:name w:val="WW8Num26"/>
    <w:lvl w:ilvl="0" w:tplc="E1028E30">
      <w:start w:val="1"/>
      <w:numFmt w:val="bullet"/>
      <w:lvlText w:val=""/>
      <w:lvlJc w:val="left"/>
      <w:pPr>
        <w:tabs>
          <w:tab w:val="num" w:pos="539"/>
        </w:tabs>
        <w:ind w:left="539" w:hanging="539"/>
      </w:pPr>
      <w:rPr>
        <w:rFonts w:ascii="Symbol" w:hAnsi="Symbol" w:hint="default"/>
      </w:rPr>
    </w:lvl>
    <w:lvl w:ilvl="1" w:tplc="735E5E64">
      <w:start w:val="1"/>
      <w:numFmt w:val="bullet"/>
      <w:lvlText w:val=""/>
      <w:lvlJc w:val="left"/>
      <w:pPr>
        <w:tabs>
          <w:tab w:val="num" w:pos="1440"/>
        </w:tabs>
        <w:ind w:left="1440" w:hanging="360"/>
      </w:pPr>
      <w:rPr>
        <w:rFonts w:ascii="Symbol" w:hAnsi="Symbol" w:hint="default"/>
      </w:rPr>
    </w:lvl>
    <w:lvl w:ilvl="2" w:tplc="8EFCC090" w:tentative="1">
      <w:start w:val="1"/>
      <w:numFmt w:val="bullet"/>
      <w:lvlText w:val=""/>
      <w:lvlJc w:val="left"/>
      <w:pPr>
        <w:tabs>
          <w:tab w:val="num" w:pos="2160"/>
        </w:tabs>
        <w:ind w:left="2160" w:hanging="360"/>
      </w:pPr>
      <w:rPr>
        <w:rFonts w:ascii="Wingdings" w:hAnsi="Wingdings" w:hint="default"/>
      </w:rPr>
    </w:lvl>
    <w:lvl w:ilvl="3" w:tplc="CE78679A" w:tentative="1">
      <w:start w:val="1"/>
      <w:numFmt w:val="bullet"/>
      <w:lvlText w:val=""/>
      <w:lvlJc w:val="left"/>
      <w:pPr>
        <w:tabs>
          <w:tab w:val="num" w:pos="2880"/>
        </w:tabs>
        <w:ind w:left="2880" w:hanging="360"/>
      </w:pPr>
      <w:rPr>
        <w:rFonts w:ascii="Symbol" w:hAnsi="Symbol" w:hint="default"/>
      </w:rPr>
    </w:lvl>
    <w:lvl w:ilvl="4" w:tplc="06600768" w:tentative="1">
      <w:start w:val="1"/>
      <w:numFmt w:val="bullet"/>
      <w:lvlText w:val="o"/>
      <w:lvlJc w:val="left"/>
      <w:pPr>
        <w:tabs>
          <w:tab w:val="num" w:pos="3600"/>
        </w:tabs>
        <w:ind w:left="3600" w:hanging="360"/>
      </w:pPr>
      <w:rPr>
        <w:rFonts w:ascii="Courier New" w:hAnsi="Courier New" w:cs="Courier New" w:hint="default"/>
      </w:rPr>
    </w:lvl>
    <w:lvl w:ilvl="5" w:tplc="5AE42EE0" w:tentative="1">
      <w:start w:val="1"/>
      <w:numFmt w:val="bullet"/>
      <w:lvlText w:val=""/>
      <w:lvlJc w:val="left"/>
      <w:pPr>
        <w:tabs>
          <w:tab w:val="num" w:pos="4320"/>
        </w:tabs>
        <w:ind w:left="4320" w:hanging="360"/>
      </w:pPr>
      <w:rPr>
        <w:rFonts w:ascii="Wingdings" w:hAnsi="Wingdings" w:hint="default"/>
      </w:rPr>
    </w:lvl>
    <w:lvl w:ilvl="6" w:tplc="C1A0B3A6" w:tentative="1">
      <w:start w:val="1"/>
      <w:numFmt w:val="bullet"/>
      <w:lvlText w:val=""/>
      <w:lvlJc w:val="left"/>
      <w:pPr>
        <w:tabs>
          <w:tab w:val="num" w:pos="5040"/>
        </w:tabs>
        <w:ind w:left="5040" w:hanging="360"/>
      </w:pPr>
      <w:rPr>
        <w:rFonts w:ascii="Symbol" w:hAnsi="Symbol" w:hint="default"/>
      </w:rPr>
    </w:lvl>
    <w:lvl w:ilvl="7" w:tplc="9190A866" w:tentative="1">
      <w:start w:val="1"/>
      <w:numFmt w:val="bullet"/>
      <w:lvlText w:val="o"/>
      <w:lvlJc w:val="left"/>
      <w:pPr>
        <w:tabs>
          <w:tab w:val="num" w:pos="5760"/>
        </w:tabs>
        <w:ind w:left="5760" w:hanging="360"/>
      </w:pPr>
      <w:rPr>
        <w:rFonts w:ascii="Courier New" w:hAnsi="Courier New" w:cs="Courier New" w:hint="default"/>
      </w:rPr>
    </w:lvl>
    <w:lvl w:ilvl="8" w:tplc="E9ECA444" w:tentative="1">
      <w:start w:val="1"/>
      <w:numFmt w:val="bullet"/>
      <w:lvlText w:val=""/>
      <w:lvlJc w:val="left"/>
      <w:pPr>
        <w:tabs>
          <w:tab w:val="num" w:pos="6480"/>
        </w:tabs>
        <w:ind w:left="6480" w:hanging="360"/>
      </w:pPr>
      <w:rPr>
        <w:rFonts w:ascii="Wingdings" w:hAnsi="Wingdings" w:hint="default"/>
      </w:rPr>
    </w:lvl>
  </w:abstractNum>
  <w:abstractNum w:abstractNumId="8" w15:restartNumberingAfterBreak="0">
    <w:nsid w:val="0C350723"/>
    <w:multiLevelType w:val="hybridMultilevel"/>
    <w:tmpl w:val="FD2C3734"/>
    <w:lvl w:ilvl="0" w:tplc="04090017">
      <w:start w:val="1"/>
      <w:numFmt w:val="lowerLetter"/>
      <w:lvlText w:val="%1)"/>
      <w:lvlJc w:val="left"/>
      <w:pPr>
        <w:ind w:left="2166" w:hanging="360"/>
      </w:pPr>
      <w:rPr>
        <w:rFonts w:hint="default"/>
      </w:rPr>
    </w:lvl>
    <w:lvl w:ilvl="1" w:tplc="04090019" w:tentative="1">
      <w:start w:val="1"/>
      <w:numFmt w:val="lowerLetter"/>
      <w:lvlText w:val="%2."/>
      <w:lvlJc w:val="left"/>
      <w:pPr>
        <w:ind w:left="2886" w:hanging="360"/>
      </w:pPr>
    </w:lvl>
    <w:lvl w:ilvl="2" w:tplc="0409001B" w:tentative="1">
      <w:start w:val="1"/>
      <w:numFmt w:val="lowerRoman"/>
      <w:lvlText w:val="%3."/>
      <w:lvlJc w:val="right"/>
      <w:pPr>
        <w:ind w:left="3606" w:hanging="180"/>
      </w:pPr>
    </w:lvl>
    <w:lvl w:ilvl="3" w:tplc="0409000F" w:tentative="1">
      <w:start w:val="1"/>
      <w:numFmt w:val="decimal"/>
      <w:lvlText w:val="%4."/>
      <w:lvlJc w:val="left"/>
      <w:pPr>
        <w:ind w:left="4326" w:hanging="360"/>
      </w:pPr>
    </w:lvl>
    <w:lvl w:ilvl="4" w:tplc="04090019" w:tentative="1">
      <w:start w:val="1"/>
      <w:numFmt w:val="lowerLetter"/>
      <w:lvlText w:val="%5."/>
      <w:lvlJc w:val="left"/>
      <w:pPr>
        <w:ind w:left="5046" w:hanging="360"/>
      </w:pPr>
    </w:lvl>
    <w:lvl w:ilvl="5" w:tplc="0409001B" w:tentative="1">
      <w:start w:val="1"/>
      <w:numFmt w:val="lowerRoman"/>
      <w:lvlText w:val="%6."/>
      <w:lvlJc w:val="right"/>
      <w:pPr>
        <w:ind w:left="5766" w:hanging="180"/>
      </w:pPr>
    </w:lvl>
    <w:lvl w:ilvl="6" w:tplc="0409000F" w:tentative="1">
      <w:start w:val="1"/>
      <w:numFmt w:val="decimal"/>
      <w:lvlText w:val="%7."/>
      <w:lvlJc w:val="left"/>
      <w:pPr>
        <w:ind w:left="6486" w:hanging="360"/>
      </w:pPr>
    </w:lvl>
    <w:lvl w:ilvl="7" w:tplc="04090019" w:tentative="1">
      <w:start w:val="1"/>
      <w:numFmt w:val="lowerLetter"/>
      <w:lvlText w:val="%8."/>
      <w:lvlJc w:val="left"/>
      <w:pPr>
        <w:ind w:left="7206" w:hanging="360"/>
      </w:pPr>
    </w:lvl>
    <w:lvl w:ilvl="8" w:tplc="0409001B" w:tentative="1">
      <w:start w:val="1"/>
      <w:numFmt w:val="lowerRoman"/>
      <w:lvlText w:val="%9."/>
      <w:lvlJc w:val="right"/>
      <w:pPr>
        <w:ind w:left="7926" w:hanging="180"/>
      </w:pPr>
    </w:lvl>
  </w:abstractNum>
  <w:abstractNum w:abstractNumId="9" w15:restartNumberingAfterBreak="0">
    <w:nsid w:val="129F0C18"/>
    <w:multiLevelType w:val="hybridMultilevel"/>
    <w:tmpl w:val="309C341C"/>
    <w:lvl w:ilvl="0" w:tplc="2E3AEA58">
      <w:start w:val="1"/>
      <w:numFmt w:val="decimal"/>
      <w:lvlText w:val="%1."/>
      <w:lvlJc w:val="left"/>
      <w:pPr>
        <w:tabs>
          <w:tab w:val="num" w:pos="539"/>
        </w:tabs>
        <w:ind w:left="539" w:hanging="539"/>
      </w:pPr>
      <w:rPr>
        <w:rFonts w:hint="default"/>
      </w:rPr>
    </w:lvl>
    <w:lvl w:ilvl="1" w:tplc="E2AED482">
      <w:start w:val="1"/>
      <w:numFmt w:val="lowerLetter"/>
      <w:lvlText w:val="%2."/>
      <w:lvlJc w:val="left"/>
      <w:pPr>
        <w:tabs>
          <w:tab w:val="num" w:pos="1440"/>
        </w:tabs>
        <w:ind w:left="1440" w:hanging="360"/>
      </w:pPr>
    </w:lvl>
    <w:lvl w:ilvl="2" w:tplc="0409001B">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10" w15:restartNumberingAfterBreak="0">
    <w:nsid w:val="25421179"/>
    <w:multiLevelType w:val="hybridMultilevel"/>
    <w:tmpl w:val="3E804978"/>
    <w:lvl w:ilvl="0" w:tplc="A8B833DC">
      <w:start w:val="1"/>
      <w:numFmt w:val="bullet"/>
      <w:lvlText w:val=""/>
      <w:lvlJc w:val="left"/>
      <w:pPr>
        <w:tabs>
          <w:tab w:val="num" w:pos="539"/>
        </w:tabs>
        <w:ind w:left="539" w:hanging="539"/>
      </w:pPr>
      <w:rPr>
        <w:rFonts w:ascii="Symbol" w:hAnsi="Symbol" w:hint="default"/>
      </w:rPr>
    </w:lvl>
    <w:lvl w:ilvl="1" w:tplc="6D1C5D76">
      <w:start w:val="1"/>
      <w:numFmt w:val="bullet"/>
      <w:lvlText w:val=""/>
      <w:lvlJc w:val="left"/>
      <w:pPr>
        <w:tabs>
          <w:tab w:val="num" w:pos="1440"/>
        </w:tabs>
        <w:ind w:left="1440" w:hanging="360"/>
      </w:pPr>
      <w:rPr>
        <w:rFonts w:ascii="Symbol" w:hAnsi="Symbol"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1" w15:restartNumberingAfterBreak="0">
    <w:nsid w:val="757A0DA4"/>
    <w:multiLevelType w:val="hybridMultilevel"/>
    <w:tmpl w:val="9790EAF4"/>
    <w:lvl w:ilvl="0" w:tplc="ED208C5E">
      <w:start w:val="15"/>
      <w:numFmt w:val="bullet"/>
      <w:lvlText w:val="-"/>
      <w:lvlJc w:val="left"/>
      <w:pPr>
        <w:ind w:left="899" w:hanging="360"/>
      </w:pPr>
      <w:rPr>
        <w:rFonts w:ascii="Verdana" w:eastAsia="Times New Roman" w:hAnsi="Verdana" w:cs="Times New Roman" w:hint="default"/>
      </w:rPr>
    </w:lvl>
    <w:lvl w:ilvl="1" w:tplc="041B0003" w:tentative="1">
      <w:start w:val="1"/>
      <w:numFmt w:val="bullet"/>
      <w:lvlText w:val="o"/>
      <w:lvlJc w:val="left"/>
      <w:pPr>
        <w:ind w:left="1619" w:hanging="360"/>
      </w:pPr>
      <w:rPr>
        <w:rFonts w:ascii="Courier New" w:hAnsi="Courier New" w:cs="Courier New" w:hint="default"/>
      </w:rPr>
    </w:lvl>
    <w:lvl w:ilvl="2" w:tplc="041B0005" w:tentative="1">
      <w:start w:val="1"/>
      <w:numFmt w:val="bullet"/>
      <w:lvlText w:val=""/>
      <w:lvlJc w:val="left"/>
      <w:pPr>
        <w:ind w:left="2339" w:hanging="360"/>
      </w:pPr>
      <w:rPr>
        <w:rFonts w:ascii="Wingdings" w:hAnsi="Wingdings" w:hint="default"/>
      </w:rPr>
    </w:lvl>
    <w:lvl w:ilvl="3" w:tplc="041B0001" w:tentative="1">
      <w:start w:val="1"/>
      <w:numFmt w:val="bullet"/>
      <w:lvlText w:val=""/>
      <w:lvlJc w:val="left"/>
      <w:pPr>
        <w:ind w:left="3059" w:hanging="360"/>
      </w:pPr>
      <w:rPr>
        <w:rFonts w:ascii="Symbol" w:hAnsi="Symbol" w:hint="default"/>
      </w:rPr>
    </w:lvl>
    <w:lvl w:ilvl="4" w:tplc="041B0003" w:tentative="1">
      <w:start w:val="1"/>
      <w:numFmt w:val="bullet"/>
      <w:lvlText w:val="o"/>
      <w:lvlJc w:val="left"/>
      <w:pPr>
        <w:ind w:left="3779" w:hanging="360"/>
      </w:pPr>
      <w:rPr>
        <w:rFonts w:ascii="Courier New" w:hAnsi="Courier New" w:cs="Courier New" w:hint="default"/>
      </w:rPr>
    </w:lvl>
    <w:lvl w:ilvl="5" w:tplc="041B0005" w:tentative="1">
      <w:start w:val="1"/>
      <w:numFmt w:val="bullet"/>
      <w:lvlText w:val=""/>
      <w:lvlJc w:val="left"/>
      <w:pPr>
        <w:ind w:left="4499" w:hanging="360"/>
      </w:pPr>
      <w:rPr>
        <w:rFonts w:ascii="Wingdings" w:hAnsi="Wingdings" w:hint="default"/>
      </w:rPr>
    </w:lvl>
    <w:lvl w:ilvl="6" w:tplc="041B0001" w:tentative="1">
      <w:start w:val="1"/>
      <w:numFmt w:val="bullet"/>
      <w:lvlText w:val=""/>
      <w:lvlJc w:val="left"/>
      <w:pPr>
        <w:ind w:left="5219" w:hanging="360"/>
      </w:pPr>
      <w:rPr>
        <w:rFonts w:ascii="Symbol" w:hAnsi="Symbol" w:hint="default"/>
      </w:rPr>
    </w:lvl>
    <w:lvl w:ilvl="7" w:tplc="041B0003" w:tentative="1">
      <w:start w:val="1"/>
      <w:numFmt w:val="bullet"/>
      <w:lvlText w:val="o"/>
      <w:lvlJc w:val="left"/>
      <w:pPr>
        <w:ind w:left="5939" w:hanging="360"/>
      </w:pPr>
      <w:rPr>
        <w:rFonts w:ascii="Courier New" w:hAnsi="Courier New" w:cs="Courier New" w:hint="default"/>
      </w:rPr>
    </w:lvl>
    <w:lvl w:ilvl="8" w:tplc="041B0005" w:tentative="1">
      <w:start w:val="1"/>
      <w:numFmt w:val="bullet"/>
      <w:lvlText w:val=""/>
      <w:lvlJc w:val="left"/>
      <w:pPr>
        <w:ind w:left="6659" w:hanging="360"/>
      </w:pPr>
      <w:rPr>
        <w:rFonts w:ascii="Wingdings" w:hAnsi="Wingdings" w:hint="default"/>
      </w:rPr>
    </w:lvl>
  </w:abstractNum>
  <w:abstractNum w:abstractNumId="12" w15:restartNumberingAfterBreak="0">
    <w:nsid w:val="78145D65"/>
    <w:multiLevelType w:val="hybridMultilevel"/>
    <w:tmpl w:val="66682D3A"/>
    <w:lvl w:ilvl="0" w:tplc="054EC6C6">
      <w:start w:val="1"/>
      <w:numFmt w:val="bullet"/>
      <w:lvlText w:val="●"/>
      <w:lvlJc w:val="left"/>
      <w:pPr>
        <w:ind w:left="720" w:hanging="360"/>
      </w:pPr>
      <w:rPr>
        <w:rFonts w:ascii="Verdana" w:hAnsi="Verdana" w:hint="default"/>
        <w:b w:val="0"/>
        <w:i w:val="0"/>
        <w:sz w:val="17"/>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 w15:restartNumberingAfterBreak="0">
    <w:nsid w:val="79686D7C"/>
    <w:multiLevelType w:val="multilevel"/>
    <w:tmpl w:val="67C8E190"/>
    <w:lvl w:ilvl="0">
      <w:start w:val="1"/>
      <w:numFmt w:val="upperRoman"/>
      <w:pStyle w:val="Nadpis1"/>
      <w:lvlText w:val="%1."/>
      <w:lvlJc w:val="left"/>
      <w:pPr>
        <w:tabs>
          <w:tab w:val="num" w:pos="539"/>
        </w:tabs>
        <w:ind w:left="539" w:hanging="539"/>
      </w:pPr>
      <w:rPr>
        <w:rFonts w:hint="default"/>
      </w:rPr>
    </w:lvl>
    <w:lvl w:ilvl="1">
      <w:start w:val="1"/>
      <w:numFmt w:val="decimal"/>
      <w:pStyle w:val="Nadpis2"/>
      <w:lvlText w:val="%2."/>
      <w:lvlJc w:val="left"/>
      <w:pPr>
        <w:tabs>
          <w:tab w:val="num" w:pos="539"/>
        </w:tabs>
        <w:ind w:left="539" w:hanging="539"/>
      </w:pPr>
      <w:rPr>
        <w:rFonts w:hint="default"/>
      </w:rPr>
    </w:lvl>
    <w:lvl w:ilvl="2">
      <w:start w:val="1"/>
      <w:numFmt w:val="decimal"/>
      <w:pStyle w:val="Nadpis3"/>
      <w:lvlText w:val="%2.%3."/>
      <w:lvlJc w:val="left"/>
      <w:pPr>
        <w:tabs>
          <w:tab w:val="num" w:pos="539"/>
        </w:tabs>
        <w:ind w:left="539" w:hanging="539"/>
      </w:pPr>
      <w:rPr>
        <w:rFonts w:hint="default"/>
      </w:rPr>
    </w:lvl>
    <w:lvl w:ilvl="3">
      <w:start w:val="1"/>
      <w:numFmt w:val="decimal"/>
      <w:pStyle w:val="Nadpis4"/>
      <w:lvlText w:val="%2.%3.%4"/>
      <w:lvlJc w:val="left"/>
      <w:pPr>
        <w:tabs>
          <w:tab w:val="num" w:pos="539"/>
        </w:tabs>
        <w:ind w:left="539" w:hanging="539"/>
      </w:pPr>
      <w:rPr>
        <w:rFonts w:hint="default"/>
      </w:rPr>
    </w:lvl>
    <w:lvl w:ilvl="4">
      <w:start w:val="1"/>
      <w:numFmt w:val="decimal"/>
      <w:pStyle w:val="Nadpis5"/>
      <w:lvlText w:val="%1.%2.%3.%4.%5"/>
      <w:lvlJc w:val="left"/>
      <w:pPr>
        <w:tabs>
          <w:tab w:val="num" w:pos="1008"/>
        </w:tabs>
        <w:ind w:left="1008" w:hanging="1008"/>
      </w:pPr>
      <w:rPr>
        <w:rFonts w:hint="default"/>
      </w:rPr>
    </w:lvl>
    <w:lvl w:ilvl="5">
      <w:start w:val="1"/>
      <w:numFmt w:val="decimal"/>
      <w:pStyle w:val="Nadpis6"/>
      <w:lvlText w:val="%1.%2.%3.%4.%5.%6"/>
      <w:lvlJc w:val="left"/>
      <w:pPr>
        <w:tabs>
          <w:tab w:val="num" w:pos="1152"/>
        </w:tabs>
        <w:ind w:left="1152" w:hanging="1152"/>
      </w:pPr>
      <w:rPr>
        <w:rFonts w:hint="default"/>
      </w:rPr>
    </w:lvl>
    <w:lvl w:ilvl="6">
      <w:start w:val="1"/>
      <w:numFmt w:val="decimal"/>
      <w:pStyle w:val="Nadpis7"/>
      <w:lvlText w:val="%1.%2.%3.%4.%5.%6.%7"/>
      <w:lvlJc w:val="left"/>
      <w:pPr>
        <w:tabs>
          <w:tab w:val="num" w:pos="1296"/>
        </w:tabs>
        <w:ind w:left="1296" w:hanging="1296"/>
      </w:pPr>
      <w:rPr>
        <w:rFonts w:hint="default"/>
      </w:rPr>
    </w:lvl>
    <w:lvl w:ilvl="7">
      <w:start w:val="1"/>
      <w:numFmt w:val="decimal"/>
      <w:pStyle w:val="Nadpis8"/>
      <w:lvlText w:val="%1.%2.%3.%4.%5.%6.%7.%8"/>
      <w:lvlJc w:val="left"/>
      <w:pPr>
        <w:tabs>
          <w:tab w:val="num" w:pos="1440"/>
        </w:tabs>
        <w:ind w:left="1440" w:hanging="1440"/>
      </w:pPr>
      <w:rPr>
        <w:rFonts w:hint="default"/>
      </w:rPr>
    </w:lvl>
    <w:lvl w:ilvl="8">
      <w:start w:val="1"/>
      <w:numFmt w:val="decimal"/>
      <w:pStyle w:val="Nadpis9"/>
      <w:lvlText w:val="%1.%2.%3.%4.%5.%6.%7.%8.%9"/>
      <w:lvlJc w:val="left"/>
      <w:pPr>
        <w:tabs>
          <w:tab w:val="num" w:pos="1584"/>
        </w:tabs>
        <w:ind w:left="1584" w:hanging="1584"/>
      </w:pPr>
      <w:rPr>
        <w:rFonts w:hint="default"/>
      </w:rPr>
    </w:lvl>
  </w:abstractNum>
  <w:num w:numId="1">
    <w:abstractNumId w:val="13"/>
  </w:num>
  <w:num w:numId="2">
    <w:abstractNumId w:val="9"/>
  </w:num>
  <w:num w:numId="3">
    <w:abstractNumId w:val="4"/>
  </w:num>
  <w:num w:numId="4">
    <w:abstractNumId w:val="0"/>
  </w:num>
  <w:num w:numId="5">
    <w:abstractNumId w:val="2"/>
  </w:num>
  <w:num w:numId="6">
    <w:abstractNumId w:val="5"/>
  </w:num>
  <w:num w:numId="7">
    <w:abstractNumId w:val="6"/>
  </w:num>
  <w:num w:numId="8">
    <w:abstractNumId w:val="1"/>
  </w:num>
  <w:num w:numId="9">
    <w:abstractNumId w:val="11"/>
  </w:num>
  <w:num w:numId="10">
    <w:abstractNumId w:val="3"/>
  </w:num>
  <w:num w:numId="11">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abstractNumId w:val="12"/>
  </w:num>
  <w:num w:numId="13">
    <w:abstractNumId w:val="8"/>
  </w:num>
  <w:num w:numId="14">
    <w:abstractNumId w:val="13"/>
  </w:num>
  <w:num w:numId="15">
    <w:abstractNumId w:val="10"/>
  </w:num>
  <w:num w:numId="16">
    <w:abstractNumId w:val="13"/>
  </w:num>
  <w:numIdMacAtCleanup w:val="1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sl="http://schemas.openxmlformats.org/schemaLibrary/2006/main" mc:Ignorable="w14 w15">
  <w:zoom w:percent="100"/>
  <w:doNotDisplayPageBoundaries/>
  <w:hideGrammaticalErrors/>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hyphenationZone w:val="425"/>
  <w:drawingGridHorizontalSpacing w:val="85"/>
  <w:displayHorizontalDrawingGridEvery w:val="2"/>
  <w:noPunctuationKerning/>
  <w:characterSpacingControl w:val="doNotCompress"/>
  <w:hdrShapeDefaults>
    <o:shapedefaults v:ext="edit" spidmax="4097"/>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docVars>
    <w:docVar w:name="AS2DocOpenMode" w:val="AS2DocumentEdit"/>
  </w:docVars>
  <w:rsids>
    <w:rsidRoot w:val="00C81150"/>
    <w:rsid w:val="0000073E"/>
    <w:rsid w:val="00001054"/>
    <w:rsid w:val="00002957"/>
    <w:rsid w:val="0000319F"/>
    <w:rsid w:val="00004B0C"/>
    <w:rsid w:val="00005635"/>
    <w:rsid w:val="00006058"/>
    <w:rsid w:val="00006F6B"/>
    <w:rsid w:val="0000724F"/>
    <w:rsid w:val="00007F77"/>
    <w:rsid w:val="000103F6"/>
    <w:rsid w:val="00010622"/>
    <w:rsid w:val="00010786"/>
    <w:rsid w:val="00011C2C"/>
    <w:rsid w:val="00013230"/>
    <w:rsid w:val="00014474"/>
    <w:rsid w:val="0002064F"/>
    <w:rsid w:val="00020DCF"/>
    <w:rsid w:val="00021EE7"/>
    <w:rsid w:val="0002339A"/>
    <w:rsid w:val="000240D4"/>
    <w:rsid w:val="00024693"/>
    <w:rsid w:val="00026164"/>
    <w:rsid w:val="000267AF"/>
    <w:rsid w:val="000267ED"/>
    <w:rsid w:val="00026CD6"/>
    <w:rsid w:val="00026EEE"/>
    <w:rsid w:val="00027987"/>
    <w:rsid w:val="00030AFF"/>
    <w:rsid w:val="000322BF"/>
    <w:rsid w:val="000334A6"/>
    <w:rsid w:val="00034492"/>
    <w:rsid w:val="00036DE4"/>
    <w:rsid w:val="0003701A"/>
    <w:rsid w:val="00041160"/>
    <w:rsid w:val="000414C0"/>
    <w:rsid w:val="000420AB"/>
    <w:rsid w:val="00042CEB"/>
    <w:rsid w:val="000436B8"/>
    <w:rsid w:val="000441E2"/>
    <w:rsid w:val="00044988"/>
    <w:rsid w:val="000454A1"/>
    <w:rsid w:val="000463CC"/>
    <w:rsid w:val="00046EE6"/>
    <w:rsid w:val="00047164"/>
    <w:rsid w:val="00051099"/>
    <w:rsid w:val="00051D54"/>
    <w:rsid w:val="00051D76"/>
    <w:rsid w:val="00053065"/>
    <w:rsid w:val="00053175"/>
    <w:rsid w:val="00053DBF"/>
    <w:rsid w:val="00054354"/>
    <w:rsid w:val="0005494F"/>
    <w:rsid w:val="00056F56"/>
    <w:rsid w:val="000570B8"/>
    <w:rsid w:val="0005773C"/>
    <w:rsid w:val="00061A44"/>
    <w:rsid w:val="00063F51"/>
    <w:rsid w:val="0006401E"/>
    <w:rsid w:val="000646D3"/>
    <w:rsid w:val="000649D5"/>
    <w:rsid w:val="00064DB4"/>
    <w:rsid w:val="0006572E"/>
    <w:rsid w:val="00070290"/>
    <w:rsid w:val="00070332"/>
    <w:rsid w:val="000706EF"/>
    <w:rsid w:val="00070BFA"/>
    <w:rsid w:val="00070E2F"/>
    <w:rsid w:val="0007574C"/>
    <w:rsid w:val="00075B11"/>
    <w:rsid w:val="00076178"/>
    <w:rsid w:val="0007695B"/>
    <w:rsid w:val="000809F5"/>
    <w:rsid w:val="00084C88"/>
    <w:rsid w:val="000858B7"/>
    <w:rsid w:val="00085961"/>
    <w:rsid w:val="00085E9C"/>
    <w:rsid w:val="000917D9"/>
    <w:rsid w:val="00091803"/>
    <w:rsid w:val="00091B03"/>
    <w:rsid w:val="00092B00"/>
    <w:rsid w:val="00092E20"/>
    <w:rsid w:val="0009389A"/>
    <w:rsid w:val="0009514D"/>
    <w:rsid w:val="00095C36"/>
    <w:rsid w:val="00095F5D"/>
    <w:rsid w:val="000A2364"/>
    <w:rsid w:val="000A312D"/>
    <w:rsid w:val="000A389B"/>
    <w:rsid w:val="000A635E"/>
    <w:rsid w:val="000A735D"/>
    <w:rsid w:val="000B03D1"/>
    <w:rsid w:val="000B1D6E"/>
    <w:rsid w:val="000B24DF"/>
    <w:rsid w:val="000B3FF0"/>
    <w:rsid w:val="000C00C2"/>
    <w:rsid w:val="000C0A09"/>
    <w:rsid w:val="000C1A5C"/>
    <w:rsid w:val="000C4619"/>
    <w:rsid w:val="000C4A77"/>
    <w:rsid w:val="000C4A93"/>
    <w:rsid w:val="000C55EF"/>
    <w:rsid w:val="000D00AD"/>
    <w:rsid w:val="000D00F1"/>
    <w:rsid w:val="000D0DDE"/>
    <w:rsid w:val="000D2DF6"/>
    <w:rsid w:val="000D3710"/>
    <w:rsid w:val="000D418C"/>
    <w:rsid w:val="000D4478"/>
    <w:rsid w:val="000D5685"/>
    <w:rsid w:val="000D6136"/>
    <w:rsid w:val="000D6F32"/>
    <w:rsid w:val="000D785D"/>
    <w:rsid w:val="000E24CC"/>
    <w:rsid w:val="000E3171"/>
    <w:rsid w:val="000E3256"/>
    <w:rsid w:val="000E4DF7"/>
    <w:rsid w:val="000F140F"/>
    <w:rsid w:val="000F2546"/>
    <w:rsid w:val="000F256E"/>
    <w:rsid w:val="000F3066"/>
    <w:rsid w:val="000F3F6A"/>
    <w:rsid w:val="000F4216"/>
    <w:rsid w:val="000F537D"/>
    <w:rsid w:val="000F6350"/>
    <w:rsid w:val="000F66D8"/>
    <w:rsid w:val="00101F49"/>
    <w:rsid w:val="00102205"/>
    <w:rsid w:val="0010220A"/>
    <w:rsid w:val="00102C8C"/>
    <w:rsid w:val="001037C9"/>
    <w:rsid w:val="00103D78"/>
    <w:rsid w:val="00104415"/>
    <w:rsid w:val="001055F5"/>
    <w:rsid w:val="0010739E"/>
    <w:rsid w:val="00111C30"/>
    <w:rsid w:val="0011205C"/>
    <w:rsid w:val="001145C2"/>
    <w:rsid w:val="001148E5"/>
    <w:rsid w:val="00116220"/>
    <w:rsid w:val="00116716"/>
    <w:rsid w:val="001169FA"/>
    <w:rsid w:val="00120607"/>
    <w:rsid w:val="0012177D"/>
    <w:rsid w:val="00122010"/>
    <w:rsid w:val="0012744E"/>
    <w:rsid w:val="00130054"/>
    <w:rsid w:val="00131883"/>
    <w:rsid w:val="001320BE"/>
    <w:rsid w:val="0013396F"/>
    <w:rsid w:val="00134C92"/>
    <w:rsid w:val="00136319"/>
    <w:rsid w:val="00137FE3"/>
    <w:rsid w:val="00140C34"/>
    <w:rsid w:val="00140D6D"/>
    <w:rsid w:val="00142B30"/>
    <w:rsid w:val="0014388B"/>
    <w:rsid w:val="00144148"/>
    <w:rsid w:val="0014425D"/>
    <w:rsid w:val="00147CD5"/>
    <w:rsid w:val="0015086A"/>
    <w:rsid w:val="00153662"/>
    <w:rsid w:val="0015366F"/>
    <w:rsid w:val="00157278"/>
    <w:rsid w:val="00161154"/>
    <w:rsid w:val="00161FA5"/>
    <w:rsid w:val="00164B90"/>
    <w:rsid w:val="00164D69"/>
    <w:rsid w:val="00165796"/>
    <w:rsid w:val="00165A7A"/>
    <w:rsid w:val="00165C14"/>
    <w:rsid w:val="0016717D"/>
    <w:rsid w:val="00170FBA"/>
    <w:rsid w:val="001717AC"/>
    <w:rsid w:val="00171F1E"/>
    <w:rsid w:val="00171F23"/>
    <w:rsid w:val="00172B11"/>
    <w:rsid w:val="00172EED"/>
    <w:rsid w:val="001748E3"/>
    <w:rsid w:val="0017491F"/>
    <w:rsid w:val="00175350"/>
    <w:rsid w:val="001758FC"/>
    <w:rsid w:val="00175C5D"/>
    <w:rsid w:val="00177122"/>
    <w:rsid w:val="00180B75"/>
    <w:rsid w:val="00182445"/>
    <w:rsid w:val="001839AA"/>
    <w:rsid w:val="0018421D"/>
    <w:rsid w:val="00184C96"/>
    <w:rsid w:val="00184D8F"/>
    <w:rsid w:val="0018526A"/>
    <w:rsid w:val="00186466"/>
    <w:rsid w:val="00187408"/>
    <w:rsid w:val="001879D1"/>
    <w:rsid w:val="001900F1"/>
    <w:rsid w:val="00191F67"/>
    <w:rsid w:val="0019242E"/>
    <w:rsid w:val="00192A8D"/>
    <w:rsid w:val="001967CB"/>
    <w:rsid w:val="001976F6"/>
    <w:rsid w:val="00197881"/>
    <w:rsid w:val="001A1018"/>
    <w:rsid w:val="001A1B6D"/>
    <w:rsid w:val="001A29CF"/>
    <w:rsid w:val="001A3D6A"/>
    <w:rsid w:val="001A3DBF"/>
    <w:rsid w:val="001A471F"/>
    <w:rsid w:val="001A7662"/>
    <w:rsid w:val="001B035F"/>
    <w:rsid w:val="001B21C2"/>
    <w:rsid w:val="001B26AF"/>
    <w:rsid w:val="001B2D8A"/>
    <w:rsid w:val="001B30A4"/>
    <w:rsid w:val="001B3AB4"/>
    <w:rsid w:val="001B41B2"/>
    <w:rsid w:val="001B6179"/>
    <w:rsid w:val="001B6EBA"/>
    <w:rsid w:val="001B70AE"/>
    <w:rsid w:val="001B7BF7"/>
    <w:rsid w:val="001C22F8"/>
    <w:rsid w:val="001C3F52"/>
    <w:rsid w:val="001C6A89"/>
    <w:rsid w:val="001C6A99"/>
    <w:rsid w:val="001D1723"/>
    <w:rsid w:val="001D1A74"/>
    <w:rsid w:val="001D25C5"/>
    <w:rsid w:val="001D5CF5"/>
    <w:rsid w:val="001D6C07"/>
    <w:rsid w:val="001D70E7"/>
    <w:rsid w:val="001E01F8"/>
    <w:rsid w:val="001E24C3"/>
    <w:rsid w:val="001E2635"/>
    <w:rsid w:val="001E3CB4"/>
    <w:rsid w:val="001E47EF"/>
    <w:rsid w:val="001E56CA"/>
    <w:rsid w:val="001E6421"/>
    <w:rsid w:val="001E65C8"/>
    <w:rsid w:val="001F05F6"/>
    <w:rsid w:val="001F0C33"/>
    <w:rsid w:val="001F133A"/>
    <w:rsid w:val="001F2A51"/>
    <w:rsid w:val="001F2EA9"/>
    <w:rsid w:val="001F3756"/>
    <w:rsid w:val="001F489A"/>
    <w:rsid w:val="001F4A06"/>
    <w:rsid w:val="001F541A"/>
    <w:rsid w:val="001F54CE"/>
    <w:rsid w:val="001F7634"/>
    <w:rsid w:val="001F79F2"/>
    <w:rsid w:val="001F7A7A"/>
    <w:rsid w:val="00200E51"/>
    <w:rsid w:val="00200F9E"/>
    <w:rsid w:val="002025FC"/>
    <w:rsid w:val="00202E89"/>
    <w:rsid w:val="002040B4"/>
    <w:rsid w:val="002042FB"/>
    <w:rsid w:val="002043E1"/>
    <w:rsid w:val="00205C24"/>
    <w:rsid w:val="0020603D"/>
    <w:rsid w:val="002069DF"/>
    <w:rsid w:val="00207721"/>
    <w:rsid w:val="00207823"/>
    <w:rsid w:val="00207B9F"/>
    <w:rsid w:val="00210CB5"/>
    <w:rsid w:val="00211D45"/>
    <w:rsid w:val="0021234E"/>
    <w:rsid w:val="0021256D"/>
    <w:rsid w:val="00214672"/>
    <w:rsid w:val="00216000"/>
    <w:rsid w:val="00216170"/>
    <w:rsid w:val="00216352"/>
    <w:rsid w:val="00216811"/>
    <w:rsid w:val="002175B1"/>
    <w:rsid w:val="00220311"/>
    <w:rsid w:val="0022048B"/>
    <w:rsid w:val="00221F3C"/>
    <w:rsid w:val="00225869"/>
    <w:rsid w:val="00225BB0"/>
    <w:rsid w:val="00226748"/>
    <w:rsid w:val="00226AA9"/>
    <w:rsid w:val="00226EFD"/>
    <w:rsid w:val="002271C7"/>
    <w:rsid w:val="00230FF9"/>
    <w:rsid w:val="00233C94"/>
    <w:rsid w:val="00234AB6"/>
    <w:rsid w:val="00235A17"/>
    <w:rsid w:val="00236EFD"/>
    <w:rsid w:val="00237FAE"/>
    <w:rsid w:val="002407C3"/>
    <w:rsid w:val="00241A5E"/>
    <w:rsid w:val="00243484"/>
    <w:rsid w:val="0024393B"/>
    <w:rsid w:val="0024409C"/>
    <w:rsid w:val="0024491F"/>
    <w:rsid w:val="00244A29"/>
    <w:rsid w:val="00244D9C"/>
    <w:rsid w:val="002466EB"/>
    <w:rsid w:val="00246F4A"/>
    <w:rsid w:val="00247892"/>
    <w:rsid w:val="00252A7F"/>
    <w:rsid w:val="00253041"/>
    <w:rsid w:val="00253E98"/>
    <w:rsid w:val="002546E4"/>
    <w:rsid w:val="002564C0"/>
    <w:rsid w:val="00256656"/>
    <w:rsid w:val="00256862"/>
    <w:rsid w:val="00257EA8"/>
    <w:rsid w:val="0026015F"/>
    <w:rsid w:val="00260AA0"/>
    <w:rsid w:val="00260ED2"/>
    <w:rsid w:val="00261282"/>
    <w:rsid w:val="002624F8"/>
    <w:rsid w:val="00263906"/>
    <w:rsid w:val="00263AC3"/>
    <w:rsid w:val="00263E50"/>
    <w:rsid w:val="002646A9"/>
    <w:rsid w:val="00264D66"/>
    <w:rsid w:val="00272158"/>
    <w:rsid w:val="0027240B"/>
    <w:rsid w:val="002736FD"/>
    <w:rsid w:val="002741E2"/>
    <w:rsid w:val="002747FF"/>
    <w:rsid w:val="0027501C"/>
    <w:rsid w:val="0027559D"/>
    <w:rsid w:val="00276455"/>
    <w:rsid w:val="00277ADA"/>
    <w:rsid w:val="00277CFE"/>
    <w:rsid w:val="00280AFE"/>
    <w:rsid w:val="00280C7E"/>
    <w:rsid w:val="00282219"/>
    <w:rsid w:val="002823BF"/>
    <w:rsid w:val="00283364"/>
    <w:rsid w:val="00284319"/>
    <w:rsid w:val="002861F3"/>
    <w:rsid w:val="00287328"/>
    <w:rsid w:val="0029019B"/>
    <w:rsid w:val="00290F3D"/>
    <w:rsid w:val="00293B95"/>
    <w:rsid w:val="00293F07"/>
    <w:rsid w:val="002961B7"/>
    <w:rsid w:val="00297B32"/>
    <w:rsid w:val="00297E92"/>
    <w:rsid w:val="002A067F"/>
    <w:rsid w:val="002A06B0"/>
    <w:rsid w:val="002A0D16"/>
    <w:rsid w:val="002A1059"/>
    <w:rsid w:val="002A15E3"/>
    <w:rsid w:val="002A2CEC"/>
    <w:rsid w:val="002A34E1"/>
    <w:rsid w:val="002A5818"/>
    <w:rsid w:val="002A5EA9"/>
    <w:rsid w:val="002A6E06"/>
    <w:rsid w:val="002A7719"/>
    <w:rsid w:val="002A7CFB"/>
    <w:rsid w:val="002A7D9D"/>
    <w:rsid w:val="002A7F0A"/>
    <w:rsid w:val="002B0480"/>
    <w:rsid w:val="002B0D33"/>
    <w:rsid w:val="002B1149"/>
    <w:rsid w:val="002B3485"/>
    <w:rsid w:val="002B39D7"/>
    <w:rsid w:val="002B4A47"/>
    <w:rsid w:val="002B4E59"/>
    <w:rsid w:val="002B4F15"/>
    <w:rsid w:val="002B4F93"/>
    <w:rsid w:val="002B6EDE"/>
    <w:rsid w:val="002B7C0E"/>
    <w:rsid w:val="002B7CBF"/>
    <w:rsid w:val="002C00DF"/>
    <w:rsid w:val="002C01DF"/>
    <w:rsid w:val="002C13D9"/>
    <w:rsid w:val="002C23E5"/>
    <w:rsid w:val="002C292D"/>
    <w:rsid w:val="002C3854"/>
    <w:rsid w:val="002C44F8"/>
    <w:rsid w:val="002C51AB"/>
    <w:rsid w:val="002C612A"/>
    <w:rsid w:val="002C6DA9"/>
    <w:rsid w:val="002D1FC5"/>
    <w:rsid w:val="002D2342"/>
    <w:rsid w:val="002D24EC"/>
    <w:rsid w:val="002D31F4"/>
    <w:rsid w:val="002D4BDC"/>
    <w:rsid w:val="002D5477"/>
    <w:rsid w:val="002E1D10"/>
    <w:rsid w:val="002E3D1E"/>
    <w:rsid w:val="002E6071"/>
    <w:rsid w:val="002F08D2"/>
    <w:rsid w:val="002F10A0"/>
    <w:rsid w:val="002F1332"/>
    <w:rsid w:val="002F1BAB"/>
    <w:rsid w:val="002F1C98"/>
    <w:rsid w:val="002F1CA1"/>
    <w:rsid w:val="002F23D7"/>
    <w:rsid w:val="002F30AA"/>
    <w:rsid w:val="002F440D"/>
    <w:rsid w:val="002F6A18"/>
    <w:rsid w:val="002F6F9D"/>
    <w:rsid w:val="002F78A4"/>
    <w:rsid w:val="002F7D41"/>
    <w:rsid w:val="002F7E8C"/>
    <w:rsid w:val="0030022A"/>
    <w:rsid w:val="003002AC"/>
    <w:rsid w:val="00300370"/>
    <w:rsid w:val="00300F69"/>
    <w:rsid w:val="00301067"/>
    <w:rsid w:val="00302FB8"/>
    <w:rsid w:val="00303439"/>
    <w:rsid w:val="0030344D"/>
    <w:rsid w:val="00304D3F"/>
    <w:rsid w:val="003056ED"/>
    <w:rsid w:val="00305BC8"/>
    <w:rsid w:val="00306488"/>
    <w:rsid w:val="00306504"/>
    <w:rsid w:val="0030742D"/>
    <w:rsid w:val="00307AE9"/>
    <w:rsid w:val="00307E5A"/>
    <w:rsid w:val="00311702"/>
    <w:rsid w:val="0031192B"/>
    <w:rsid w:val="00313DD5"/>
    <w:rsid w:val="003149FC"/>
    <w:rsid w:val="00314A89"/>
    <w:rsid w:val="00316577"/>
    <w:rsid w:val="00317F2A"/>
    <w:rsid w:val="00320816"/>
    <w:rsid w:val="00320A1F"/>
    <w:rsid w:val="003217DB"/>
    <w:rsid w:val="00321F75"/>
    <w:rsid w:val="00322387"/>
    <w:rsid w:val="00323197"/>
    <w:rsid w:val="003234EA"/>
    <w:rsid w:val="00323AD9"/>
    <w:rsid w:val="00323CAA"/>
    <w:rsid w:val="00323E56"/>
    <w:rsid w:val="00324597"/>
    <w:rsid w:val="00324ED5"/>
    <w:rsid w:val="00325634"/>
    <w:rsid w:val="00326A14"/>
    <w:rsid w:val="00327373"/>
    <w:rsid w:val="00330466"/>
    <w:rsid w:val="00330C2E"/>
    <w:rsid w:val="0033195E"/>
    <w:rsid w:val="00332053"/>
    <w:rsid w:val="00333066"/>
    <w:rsid w:val="00333F1E"/>
    <w:rsid w:val="00335D68"/>
    <w:rsid w:val="00337433"/>
    <w:rsid w:val="00337BC6"/>
    <w:rsid w:val="00340D28"/>
    <w:rsid w:val="00342075"/>
    <w:rsid w:val="00344708"/>
    <w:rsid w:val="00345824"/>
    <w:rsid w:val="00345E6D"/>
    <w:rsid w:val="00347452"/>
    <w:rsid w:val="0034795C"/>
    <w:rsid w:val="00350011"/>
    <w:rsid w:val="00351628"/>
    <w:rsid w:val="003524FF"/>
    <w:rsid w:val="003527A6"/>
    <w:rsid w:val="0035368E"/>
    <w:rsid w:val="003539FD"/>
    <w:rsid w:val="00354070"/>
    <w:rsid w:val="0035531C"/>
    <w:rsid w:val="0035568B"/>
    <w:rsid w:val="003562C7"/>
    <w:rsid w:val="00356B2D"/>
    <w:rsid w:val="003572FA"/>
    <w:rsid w:val="00357EA3"/>
    <w:rsid w:val="0036037C"/>
    <w:rsid w:val="003606D0"/>
    <w:rsid w:val="00362064"/>
    <w:rsid w:val="00362179"/>
    <w:rsid w:val="003622FE"/>
    <w:rsid w:val="003626D1"/>
    <w:rsid w:val="00362973"/>
    <w:rsid w:val="00363647"/>
    <w:rsid w:val="00363811"/>
    <w:rsid w:val="00366CEE"/>
    <w:rsid w:val="00367A31"/>
    <w:rsid w:val="00372E00"/>
    <w:rsid w:val="00373B87"/>
    <w:rsid w:val="00374FB9"/>
    <w:rsid w:val="00376554"/>
    <w:rsid w:val="00376942"/>
    <w:rsid w:val="00376A11"/>
    <w:rsid w:val="00377388"/>
    <w:rsid w:val="00377918"/>
    <w:rsid w:val="0038213C"/>
    <w:rsid w:val="00382388"/>
    <w:rsid w:val="003835DC"/>
    <w:rsid w:val="003838CE"/>
    <w:rsid w:val="00384D09"/>
    <w:rsid w:val="0038520F"/>
    <w:rsid w:val="00385D88"/>
    <w:rsid w:val="0038698F"/>
    <w:rsid w:val="00390120"/>
    <w:rsid w:val="003906F6"/>
    <w:rsid w:val="00391196"/>
    <w:rsid w:val="003920F3"/>
    <w:rsid w:val="0039363D"/>
    <w:rsid w:val="0039388A"/>
    <w:rsid w:val="00394CF8"/>
    <w:rsid w:val="0039712B"/>
    <w:rsid w:val="00397DD8"/>
    <w:rsid w:val="00397EB3"/>
    <w:rsid w:val="003A02FF"/>
    <w:rsid w:val="003A0F7B"/>
    <w:rsid w:val="003A123F"/>
    <w:rsid w:val="003A24C9"/>
    <w:rsid w:val="003A28A0"/>
    <w:rsid w:val="003A2D1F"/>
    <w:rsid w:val="003A3791"/>
    <w:rsid w:val="003A3D38"/>
    <w:rsid w:val="003A3EA9"/>
    <w:rsid w:val="003A658F"/>
    <w:rsid w:val="003A6B31"/>
    <w:rsid w:val="003A70F3"/>
    <w:rsid w:val="003B1F3E"/>
    <w:rsid w:val="003B3C94"/>
    <w:rsid w:val="003B46CE"/>
    <w:rsid w:val="003B6C44"/>
    <w:rsid w:val="003B73BB"/>
    <w:rsid w:val="003C0852"/>
    <w:rsid w:val="003C0AED"/>
    <w:rsid w:val="003C1357"/>
    <w:rsid w:val="003C2177"/>
    <w:rsid w:val="003C49A9"/>
    <w:rsid w:val="003C57CF"/>
    <w:rsid w:val="003C6A5A"/>
    <w:rsid w:val="003C7848"/>
    <w:rsid w:val="003C79A7"/>
    <w:rsid w:val="003D019F"/>
    <w:rsid w:val="003D0842"/>
    <w:rsid w:val="003D0E29"/>
    <w:rsid w:val="003D2488"/>
    <w:rsid w:val="003D2C86"/>
    <w:rsid w:val="003D5E2D"/>
    <w:rsid w:val="003D71AB"/>
    <w:rsid w:val="003D76C3"/>
    <w:rsid w:val="003D7E0E"/>
    <w:rsid w:val="003E14DB"/>
    <w:rsid w:val="003E16B0"/>
    <w:rsid w:val="003E18C4"/>
    <w:rsid w:val="003E2A6C"/>
    <w:rsid w:val="003E40DA"/>
    <w:rsid w:val="003E536C"/>
    <w:rsid w:val="003E5DE8"/>
    <w:rsid w:val="003E712C"/>
    <w:rsid w:val="003E7301"/>
    <w:rsid w:val="003E7C0A"/>
    <w:rsid w:val="003F1552"/>
    <w:rsid w:val="003F215F"/>
    <w:rsid w:val="003F22FC"/>
    <w:rsid w:val="003F280D"/>
    <w:rsid w:val="003F36DB"/>
    <w:rsid w:val="003F3B2F"/>
    <w:rsid w:val="003F525C"/>
    <w:rsid w:val="003F5336"/>
    <w:rsid w:val="003F6568"/>
    <w:rsid w:val="003F671D"/>
    <w:rsid w:val="003F70C1"/>
    <w:rsid w:val="004008CC"/>
    <w:rsid w:val="00400AEF"/>
    <w:rsid w:val="00401F42"/>
    <w:rsid w:val="0040223E"/>
    <w:rsid w:val="004028D0"/>
    <w:rsid w:val="0040296B"/>
    <w:rsid w:val="00403D52"/>
    <w:rsid w:val="00404FF2"/>
    <w:rsid w:val="0040520A"/>
    <w:rsid w:val="00406EAF"/>
    <w:rsid w:val="004104D8"/>
    <w:rsid w:val="00410830"/>
    <w:rsid w:val="00410953"/>
    <w:rsid w:val="0041113F"/>
    <w:rsid w:val="00412012"/>
    <w:rsid w:val="0041237A"/>
    <w:rsid w:val="00412904"/>
    <w:rsid w:val="00412EE6"/>
    <w:rsid w:val="0041301E"/>
    <w:rsid w:val="00413A65"/>
    <w:rsid w:val="00414AEF"/>
    <w:rsid w:val="00414EEA"/>
    <w:rsid w:val="00417846"/>
    <w:rsid w:val="0042072D"/>
    <w:rsid w:val="00421F72"/>
    <w:rsid w:val="004222FE"/>
    <w:rsid w:val="004237A8"/>
    <w:rsid w:val="004245EC"/>
    <w:rsid w:val="00425892"/>
    <w:rsid w:val="00425EA2"/>
    <w:rsid w:val="00426511"/>
    <w:rsid w:val="004271EC"/>
    <w:rsid w:val="004325FD"/>
    <w:rsid w:val="00432DD2"/>
    <w:rsid w:val="00434D74"/>
    <w:rsid w:val="0043526D"/>
    <w:rsid w:val="00435672"/>
    <w:rsid w:val="00436266"/>
    <w:rsid w:val="004365E7"/>
    <w:rsid w:val="00436811"/>
    <w:rsid w:val="00436A12"/>
    <w:rsid w:val="00440122"/>
    <w:rsid w:val="004403AE"/>
    <w:rsid w:val="00444728"/>
    <w:rsid w:val="00444A66"/>
    <w:rsid w:val="0044549F"/>
    <w:rsid w:val="00446B35"/>
    <w:rsid w:val="00446FE6"/>
    <w:rsid w:val="004524F6"/>
    <w:rsid w:val="004525E8"/>
    <w:rsid w:val="0045270D"/>
    <w:rsid w:val="00453786"/>
    <w:rsid w:val="00456966"/>
    <w:rsid w:val="00460DD7"/>
    <w:rsid w:val="00462FFE"/>
    <w:rsid w:val="00463683"/>
    <w:rsid w:val="00464A57"/>
    <w:rsid w:val="004661F9"/>
    <w:rsid w:val="00466864"/>
    <w:rsid w:val="00466F5C"/>
    <w:rsid w:val="004673D8"/>
    <w:rsid w:val="00471CFC"/>
    <w:rsid w:val="00472631"/>
    <w:rsid w:val="004728A4"/>
    <w:rsid w:val="00472C18"/>
    <w:rsid w:val="0047385C"/>
    <w:rsid w:val="00473947"/>
    <w:rsid w:val="00473CA2"/>
    <w:rsid w:val="00475351"/>
    <w:rsid w:val="004753AC"/>
    <w:rsid w:val="00477E08"/>
    <w:rsid w:val="00477F21"/>
    <w:rsid w:val="00480E96"/>
    <w:rsid w:val="00481917"/>
    <w:rsid w:val="004843EA"/>
    <w:rsid w:val="00484C50"/>
    <w:rsid w:val="0048544A"/>
    <w:rsid w:val="004856C1"/>
    <w:rsid w:val="00485F9B"/>
    <w:rsid w:val="004868E3"/>
    <w:rsid w:val="00490C18"/>
    <w:rsid w:val="00491081"/>
    <w:rsid w:val="00493350"/>
    <w:rsid w:val="00493A9B"/>
    <w:rsid w:val="00493BF5"/>
    <w:rsid w:val="00493D9A"/>
    <w:rsid w:val="00494172"/>
    <w:rsid w:val="004945B6"/>
    <w:rsid w:val="00495448"/>
    <w:rsid w:val="004959A7"/>
    <w:rsid w:val="00496E68"/>
    <w:rsid w:val="00497A25"/>
    <w:rsid w:val="00497A6B"/>
    <w:rsid w:val="004A420E"/>
    <w:rsid w:val="004A5A20"/>
    <w:rsid w:val="004B296A"/>
    <w:rsid w:val="004B342C"/>
    <w:rsid w:val="004B588C"/>
    <w:rsid w:val="004B58F6"/>
    <w:rsid w:val="004B5DDC"/>
    <w:rsid w:val="004B62ED"/>
    <w:rsid w:val="004C1599"/>
    <w:rsid w:val="004C1F96"/>
    <w:rsid w:val="004C26AF"/>
    <w:rsid w:val="004C2B18"/>
    <w:rsid w:val="004C3857"/>
    <w:rsid w:val="004C55FB"/>
    <w:rsid w:val="004C62A7"/>
    <w:rsid w:val="004C62DC"/>
    <w:rsid w:val="004C6EC2"/>
    <w:rsid w:val="004D0458"/>
    <w:rsid w:val="004D188A"/>
    <w:rsid w:val="004D2AF4"/>
    <w:rsid w:val="004D33B7"/>
    <w:rsid w:val="004D4968"/>
    <w:rsid w:val="004D5111"/>
    <w:rsid w:val="004D5D5B"/>
    <w:rsid w:val="004D680F"/>
    <w:rsid w:val="004D76CD"/>
    <w:rsid w:val="004D7A2C"/>
    <w:rsid w:val="004D7E6B"/>
    <w:rsid w:val="004E2E21"/>
    <w:rsid w:val="004E346B"/>
    <w:rsid w:val="004E3F23"/>
    <w:rsid w:val="004E41D3"/>
    <w:rsid w:val="004E4B25"/>
    <w:rsid w:val="004E4E9D"/>
    <w:rsid w:val="004E6775"/>
    <w:rsid w:val="004E68FC"/>
    <w:rsid w:val="004E79CD"/>
    <w:rsid w:val="004F08A4"/>
    <w:rsid w:val="004F1ACC"/>
    <w:rsid w:val="004F380C"/>
    <w:rsid w:val="004F4B00"/>
    <w:rsid w:val="004F4E3F"/>
    <w:rsid w:val="004F5660"/>
    <w:rsid w:val="004F6480"/>
    <w:rsid w:val="005009EF"/>
    <w:rsid w:val="00500C74"/>
    <w:rsid w:val="005014F5"/>
    <w:rsid w:val="005027E1"/>
    <w:rsid w:val="005051A4"/>
    <w:rsid w:val="00505CEC"/>
    <w:rsid w:val="00506895"/>
    <w:rsid w:val="005068A3"/>
    <w:rsid w:val="005073B8"/>
    <w:rsid w:val="00507587"/>
    <w:rsid w:val="005076C9"/>
    <w:rsid w:val="00507CC0"/>
    <w:rsid w:val="00510E7F"/>
    <w:rsid w:val="00515F46"/>
    <w:rsid w:val="00516C4F"/>
    <w:rsid w:val="00516FB6"/>
    <w:rsid w:val="005201DC"/>
    <w:rsid w:val="00521583"/>
    <w:rsid w:val="0052321C"/>
    <w:rsid w:val="005235E0"/>
    <w:rsid w:val="00523DC6"/>
    <w:rsid w:val="00523F3F"/>
    <w:rsid w:val="0052431E"/>
    <w:rsid w:val="00525588"/>
    <w:rsid w:val="00527786"/>
    <w:rsid w:val="0053103C"/>
    <w:rsid w:val="005311A2"/>
    <w:rsid w:val="00531BF9"/>
    <w:rsid w:val="0053243B"/>
    <w:rsid w:val="005329A5"/>
    <w:rsid w:val="00534780"/>
    <w:rsid w:val="00535862"/>
    <w:rsid w:val="00536E09"/>
    <w:rsid w:val="00537441"/>
    <w:rsid w:val="00537A5C"/>
    <w:rsid w:val="00537A80"/>
    <w:rsid w:val="00537E5E"/>
    <w:rsid w:val="00540118"/>
    <w:rsid w:val="00540EAB"/>
    <w:rsid w:val="0054112A"/>
    <w:rsid w:val="00541A34"/>
    <w:rsid w:val="00542B30"/>
    <w:rsid w:val="00543BB5"/>
    <w:rsid w:val="00544700"/>
    <w:rsid w:val="00544DDA"/>
    <w:rsid w:val="00546E31"/>
    <w:rsid w:val="0055258C"/>
    <w:rsid w:val="005529FD"/>
    <w:rsid w:val="00552FF5"/>
    <w:rsid w:val="00554815"/>
    <w:rsid w:val="00554C79"/>
    <w:rsid w:val="005576C2"/>
    <w:rsid w:val="00560261"/>
    <w:rsid w:val="00560863"/>
    <w:rsid w:val="00560C93"/>
    <w:rsid w:val="005616D4"/>
    <w:rsid w:val="005618DA"/>
    <w:rsid w:val="00561A07"/>
    <w:rsid w:val="00562C52"/>
    <w:rsid w:val="00563550"/>
    <w:rsid w:val="005639D7"/>
    <w:rsid w:val="00564063"/>
    <w:rsid w:val="00564FE4"/>
    <w:rsid w:val="00565094"/>
    <w:rsid w:val="00565324"/>
    <w:rsid w:val="005709BA"/>
    <w:rsid w:val="005721D5"/>
    <w:rsid w:val="00573FC1"/>
    <w:rsid w:val="0057450E"/>
    <w:rsid w:val="00574A7E"/>
    <w:rsid w:val="005771F3"/>
    <w:rsid w:val="00577A99"/>
    <w:rsid w:val="00580381"/>
    <w:rsid w:val="0058038B"/>
    <w:rsid w:val="005823C2"/>
    <w:rsid w:val="00582457"/>
    <w:rsid w:val="005825A3"/>
    <w:rsid w:val="005827D4"/>
    <w:rsid w:val="00582C16"/>
    <w:rsid w:val="00583098"/>
    <w:rsid w:val="00583942"/>
    <w:rsid w:val="00583E5F"/>
    <w:rsid w:val="00585E3E"/>
    <w:rsid w:val="0058688F"/>
    <w:rsid w:val="00586915"/>
    <w:rsid w:val="005938E1"/>
    <w:rsid w:val="0059512D"/>
    <w:rsid w:val="00595238"/>
    <w:rsid w:val="0059570C"/>
    <w:rsid w:val="0059649D"/>
    <w:rsid w:val="00596FD8"/>
    <w:rsid w:val="005A0667"/>
    <w:rsid w:val="005A11D5"/>
    <w:rsid w:val="005A1739"/>
    <w:rsid w:val="005A2760"/>
    <w:rsid w:val="005A2DEF"/>
    <w:rsid w:val="005A5BFD"/>
    <w:rsid w:val="005A6813"/>
    <w:rsid w:val="005B2273"/>
    <w:rsid w:val="005B4AC9"/>
    <w:rsid w:val="005B5C06"/>
    <w:rsid w:val="005B6728"/>
    <w:rsid w:val="005B677F"/>
    <w:rsid w:val="005B6E52"/>
    <w:rsid w:val="005C2F42"/>
    <w:rsid w:val="005C3AA0"/>
    <w:rsid w:val="005C3FAA"/>
    <w:rsid w:val="005C45E5"/>
    <w:rsid w:val="005C527B"/>
    <w:rsid w:val="005C5EE3"/>
    <w:rsid w:val="005C6849"/>
    <w:rsid w:val="005C6E3E"/>
    <w:rsid w:val="005C6FC9"/>
    <w:rsid w:val="005D0064"/>
    <w:rsid w:val="005D0182"/>
    <w:rsid w:val="005D01AD"/>
    <w:rsid w:val="005D186C"/>
    <w:rsid w:val="005D20D1"/>
    <w:rsid w:val="005D3E36"/>
    <w:rsid w:val="005D4111"/>
    <w:rsid w:val="005D47F7"/>
    <w:rsid w:val="005D6811"/>
    <w:rsid w:val="005D7170"/>
    <w:rsid w:val="005E2975"/>
    <w:rsid w:val="005E4247"/>
    <w:rsid w:val="005E42E2"/>
    <w:rsid w:val="005E5764"/>
    <w:rsid w:val="005E5F7B"/>
    <w:rsid w:val="005E72D2"/>
    <w:rsid w:val="005F0559"/>
    <w:rsid w:val="005F0E65"/>
    <w:rsid w:val="005F1543"/>
    <w:rsid w:val="005F2DA3"/>
    <w:rsid w:val="005F4194"/>
    <w:rsid w:val="005F6E9E"/>
    <w:rsid w:val="006010CD"/>
    <w:rsid w:val="0060172C"/>
    <w:rsid w:val="00601CED"/>
    <w:rsid w:val="00602535"/>
    <w:rsid w:val="0060489E"/>
    <w:rsid w:val="006053EC"/>
    <w:rsid w:val="006069DA"/>
    <w:rsid w:val="00610134"/>
    <w:rsid w:val="006109C2"/>
    <w:rsid w:val="00610D08"/>
    <w:rsid w:val="00610EDD"/>
    <w:rsid w:val="006131AE"/>
    <w:rsid w:val="006139C0"/>
    <w:rsid w:val="006139CF"/>
    <w:rsid w:val="00613A9B"/>
    <w:rsid w:val="006169AB"/>
    <w:rsid w:val="006213C2"/>
    <w:rsid w:val="00621497"/>
    <w:rsid w:val="00621694"/>
    <w:rsid w:val="00621C73"/>
    <w:rsid w:val="006259D5"/>
    <w:rsid w:val="00625D98"/>
    <w:rsid w:val="00626AA4"/>
    <w:rsid w:val="00626BD5"/>
    <w:rsid w:val="00627052"/>
    <w:rsid w:val="00627C7B"/>
    <w:rsid w:val="00631049"/>
    <w:rsid w:val="0063191F"/>
    <w:rsid w:val="00631DAA"/>
    <w:rsid w:val="00634036"/>
    <w:rsid w:val="00635E3C"/>
    <w:rsid w:val="00642A79"/>
    <w:rsid w:val="006443DC"/>
    <w:rsid w:val="00644F33"/>
    <w:rsid w:val="006451A3"/>
    <w:rsid w:val="0064716C"/>
    <w:rsid w:val="0065031F"/>
    <w:rsid w:val="00650CFA"/>
    <w:rsid w:val="0065127C"/>
    <w:rsid w:val="00651BDF"/>
    <w:rsid w:val="00652593"/>
    <w:rsid w:val="00652DA2"/>
    <w:rsid w:val="006530EF"/>
    <w:rsid w:val="006531A4"/>
    <w:rsid w:val="006539E3"/>
    <w:rsid w:val="006551AF"/>
    <w:rsid w:val="00655F77"/>
    <w:rsid w:val="00656BDE"/>
    <w:rsid w:val="00656CA4"/>
    <w:rsid w:val="00657C9E"/>
    <w:rsid w:val="0066025B"/>
    <w:rsid w:val="00661FDC"/>
    <w:rsid w:val="006621BF"/>
    <w:rsid w:val="00662299"/>
    <w:rsid w:val="00663210"/>
    <w:rsid w:val="00664267"/>
    <w:rsid w:val="0066504A"/>
    <w:rsid w:val="00666050"/>
    <w:rsid w:val="006673A8"/>
    <w:rsid w:val="006710A1"/>
    <w:rsid w:val="00671A75"/>
    <w:rsid w:val="0067279D"/>
    <w:rsid w:val="00673272"/>
    <w:rsid w:val="006739C4"/>
    <w:rsid w:val="006743E6"/>
    <w:rsid w:val="006751BA"/>
    <w:rsid w:val="00675414"/>
    <w:rsid w:val="006755BB"/>
    <w:rsid w:val="006762BE"/>
    <w:rsid w:val="0068105D"/>
    <w:rsid w:val="006815DB"/>
    <w:rsid w:val="00681E50"/>
    <w:rsid w:val="0068249F"/>
    <w:rsid w:val="00682E79"/>
    <w:rsid w:val="00682EA3"/>
    <w:rsid w:val="00684B15"/>
    <w:rsid w:val="006859F2"/>
    <w:rsid w:val="0068722D"/>
    <w:rsid w:val="00690911"/>
    <w:rsid w:val="006915E6"/>
    <w:rsid w:val="00692DF1"/>
    <w:rsid w:val="00695829"/>
    <w:rsid w:val="00695D47"/>
    <w:rsid w:val="00695DA6"/>
    <w:rsid w:val="00695FF1"/>
    <w:rsid w:val="00696894"/>
    <w:rsid w:val="00696B4D"/>
    <w:rsid w:val="0069778B"/>
    <w:rsid w:val="006A01CE"/>
    <w:rsid w:val="006A0AF2"/>
    <w:rsid w:val="006A0FBA"/>
    <w:rsid w:val="006A223D"/>
    <w:rsid w:val="006A3E97"/>
    <w:rsid w:val="006A42D9"/>
    <w:rsid w:val="006A48E3"/>
    <w:rsid w:val="006A5359"/>
    <w:rsid w:val="006A6134"/>
    <w:rsid w:val="006A620C"/>
    <w:rsid w:val="006A75D7"/>
    <w:rsid w:val="006B1338"/>
    <w:rsid w:val="006B15E6"/>
    <w:rsid w:val="006B26EA"/>
    <w:rsid w:val="006B3190"/>
    <w:rsid w:val="006B5741"/>
    <w:rsid w:val="006B64EC"/>
    <w:rsid w:val="006C061A"/>
    <w:rsid w:val="006C2ABA"/>
    <w:rsid w:val="006C2B44"/>
    <w:rsid w:val="006C2E99"/>
    <w:rsid w:val="006C391E"/>
    <w:rsid w:val="006C6562"/>
    <w:rsid w:val="006C6942"/>
    <w:rsid w:val="006C7548"/>
    <w:rsid w:val="006C7648"/>
    <w:rsid w:val="006C7EBF"/>
    <w:rsid w:val="006D0A20"/>
    <w:rsid w:val="006D1455"/>
    <w:rsid w:val="006D32CE"/>
    <w:rsid w:val="006D3985"/>
    <w:rsid w:val="006D3C1A"/>
    <w:rsid w:val="006D4ADC"/>
    <w:rsid w:val="006D4EED"/>
    <w:rsid w:val="006D580F"/>
    <w:rsid w:val="006D62B8"/>
    <w:rsid w:val="006D7EA9"/>
    <w:rsid w:val="006E01FD"/>
    <w:rsid w:val="006E2D43"/>
    <w:rsid w:val="006E3493"/>
    <w:rsid w:val="006E5305"/>
    <w:rsid w:val="006E5678"/>
    <w:rsid w:val="006E56CF"/>
    <w:rsid w:val="006E6615"/>
    <w:rsid w:val="006E71DD"/>
    <w:rsid w:val="006E74B2"/>
    <w:rsid w:val="006E7D99"/>
    <w:rsid w:val="006E7DDC"/>
    <w:rsid w:val="006F04EC"/>
    <w:rsid w:val="006F132C"/>
    <w:rsid w:val="006F1C45"/>
    <w:rsid w:val="006F3767"/>
    <w:rsid w:val="006F61E2"/>
    <w:rsid w:val="006F7409"/>
    <w:rsid w:val="006F7E87"/>
    <w:rsid w:val="006F7F86"/>
    <w:rsid w:val="00702FF5"/>
    <w:rsid w:val="00703374"/>
    <w:rsid w:val="00706189"/>
    <w:rsid w:val="007061FD"/>
    <w:rsid w:val="00706E13"/>
    <w:rsid w:val="007072F0"/>
    <w:rsid w:val="00710312"/>
    <w:rsid w:val="00711673"/>
    <w:rsid w:val="0071247B"/>
    <w:rsid w:val="007130F4"/>
    <w:rsid w:val="007137B5"/>
    <w:rsid w:val="00713F8E"/>
    <w:rsid w:val="00714675"/>
    <w:rsid w:val="0071594A"/>
    <w:rsid w:val="00715E9D"/>
    <w:rsid w:val="00715F84"/>
    <w:rsid w:val="00716186"/>
    <w:rsid w:val="007163D2"/>
    <w:rsid w:val="007179AD"/>
    <w:rsid w:val="007204C0"/>
    <w:rsid w:val="00720EAC"/>
    <w:rsid w:val="0072315F"/>
    <w:rsid w:val="00724553"/>
    <w:rsid w:val="00724D7B"/>
    <w:rsid w:val="0072512B"/>
    <w:rsid w:val="00725A3A"/>
    <w:rsid w:val="00726EF8"/>
    <w:rsid w:val="007306A5"/>
    <w:rsid w:val="00730897"/>
    <w:rsid w:val="00730C8B"/>
    <w:rsid w:val="00731598"/>
    <w:rsid w:val="00731C9C"/>
    <w:rsid w:val="007320F8"/>
    <w:rsid w:val="00732811"/>
    <w:rsid w:val="00733C85"/>
    <w:rsid w:val="00733E4C"/>
    <w:rsid w:val="0073474A"/>
    <w:rsid w:val="007354B4"/>
    <w:rsid w:val="007379C1"/>
    <w:rsid w:val="00737EAD"/>
    <w:rsid w:val="00740B22"/>
    <w:rsid w:val="00741488"/>
    <w:rsid w:val="007415D0"/>
    <w:rsid w:val="00742D13"/>
    <w:rsid w:val="00743369"/>
    <w:rsid w:val="007435E7"/>
    <w:rsid w:val="0074448F"/>
    <w:rsid w:val="00746DCB"/>
    <w:rsid w:val="007472E1"/>
    <w:rsid w:val="00751B5B"/>
    <w:rsid w:val="00755255"/>
    <w:rsid w:val="0075561D"/>
    <w:rsid w:val="00755B49"/>
    <w:rsid w:val="00762C87"/>
    <w:rsid w:val="007631A8"/>
    <w:rsid w:val="007659E6"/>
    <w:rsid w:val="00765A57"/>
    <w:rsid w:val="007667A7"/>
    <w:rsid w:val="00766CA0"/>
    <w:rsid w:val="00767325"/>
    <w:rsid w:val="00767FE4"/>
    <w:rsid w:val="0077006C"/>
    <w:rsid w:val="007702AE"/>
    <w:rsid w:val="0077054F"/>
    <w:rsid w:val="00770E38"/>
    <w:rsid w:val="007718A2"/>
    <w:rsid w:val="00771B59"/>
    <w:rsid w:val="007728D4"/>
    <w:rsid w:val="007749F1"/>
    <w:rsid w:val="00774D99"/>
    <w:rsid w:val="00776217"/>
    <w:rsid w:val="00776511"/>
    <w:rsid w:val="00777574"/>
    <w:rsid w:val="007809B7"/>
    <w:rsid w:val="00781A65"/>
    <w:rsid w:val="00781C47"/>
    <w:rsid w:val="00782393"/>
    <w:rsid w:val="007826D2"/>
    <w:rsid w:val="00782FA7"/>
    <w:rsid w:val="00783740"/>
    <w:rsid w:val="00784BF4"/>
    <w:rsid w:val="0079041C"/>
    <w:rsid w:val="00790A80"/>
    <w:rsid w:val="00791E07"/>
    <w:rsid w:val="007939B7"/>
    <w:rsid w:val="00794D0C"/>
    <w:rsid w:val="00795A6C"/>
    <w:rsid w:val="007960DE"/>
    <w:rsid w:val="0079628A"/>
    <w:rsid w:val="0079672A"/>
    <w:rsid w:val="00797373"/>
    <w:rsid w:val="00797FF7"/>
    <w:rsid w:val="007A2ED4"/>
    <w:rsid w:val="007A3325"/>
    <w:rsid w:val="007A3F40"/>
    <w:rsid w:val="007A551C"/>
    <w:rsid w:val="007A5E9E"/>
    <w:rsid w:val="007A719A"/>
    <w:rsid w:val="007A7F19"/>
    <w:rsid w:val="007A7FD9"/>
    <w:rsid w:val="007B1659"/>
    <w:rsid w:val="007B1732"/>
    <w:rsid w:val="007B1C11"/>
    <w:rsid w:val="007B3B40"/>
    <w:rsid w:val="007B7B2B"/>
    <w:rsid w:val="007C03EE"/>
    <w:rsid w:val="007C0E84"/>
    <w:rsid w:val="007C39CD"/>
    <w:rsid w:val="007C3FE9"/>
    <w:rsid w:val="007C4BEF"/>
    <w:rsid w:val="007C4C19"/>
    <w:rsid w:val="007C5185"/>
    <w:rsid w:val="007C6508"/>
    <w:rsid w:val="007C7404"/>
    <w:rsid w:val="007D0C75"/>
    <w:rsid w:val="007D1ACF"/>
    <w:rsid w:val="007D3297"/>
    <w:rsid w:val="007D506E"/>
    <w:rsid w:val="007D77C0"/>
    <w:rsid w:val="007D78E0"/>
    <w:rsid w:val="007D7F83"/>
    <w:rsid w:val="007E0AB7"/>
    <w:rsid w:val="007E1BA6"/>
    <w:rsid w:val="007E2225"/>
    <w:rsid w:val="007E3909"/>
    <w:rsid w:val="007E4371"/>
    <w:rsid w:val="007E50F4"/>
    <w:rsid w:val="007E58F8"/>
    <w:rsid w:val="007E689C"/>
    <w:rsid w:val="007E6D6B"/>
    <w:rsid w:val="007E6E48"/>
    <w:rsid w:val="007E75BC"/>
    <w:rsid w:val="007E7F54"/>
    <w:rsid w:val="007F0474"/>
    <w:rsid w:val="007F0832"/>
    <w:rsid w:val="007F1711"/>
    <w:rsid w:val="007F2B64"/>
    <w:rsid w:val="007F3692"/>
    <w:rsid w:val="007F3FE3"/>
    <w:rsid w:val="007F401B"/>
    <w:rsid w:val="007F431E"/>
    <w:rsid w:val="007F519E"/>
    <w:rsid w:val="007F6E68"/>
    <w:rsid w:val="00800E26"/>
    <w:rsid w:val="00800FBF"/>
    <w:rsid w:val="00804AE2"/>
    <w:rsid w:val="008053F8"/>
    <w:rsid w:val="008054DB"/>
    <w:rsid w:val="00805917"/>
    <w:rsid w:val="0080677C"/>
    <w:rsid w:val="00810755"/>
    <w:rsid w:val="00811A15"/>
    <w:rsid w:val="00813A41"/>
    <w:rsid w:val="00814D81"/>
    <w:rsid w:val="00815B5B"/>
    <w:rsid w:val="0082001E"/>
    <w:rsid w:val="00823760"/>
    <w:rsid w:val="00823E88"/>
    <w:rsid w:val="00824E5A"/>
    <w:rsid w:val="008262A0"/>
    <w:rsid w:val="0082695B"/>
    <w:rsid w:val="00831142"/>
    <w:rsid w:val="00831336"/>
    <w:rsid w:val="00831B97"/>
    <w:rsid w:val="00832171"/>
    <w:rsid w:val="00835618"/>
    <w:rsid w:val="008361C4"/>
    <w:rsid w:val="0083748C"/>
    <w:rsid w:val="008374EA"/>
    <w:rsid w:val="00837DF8"/>
    <w:rsid w:val="00841A82"/>
    <w:rsid w:val="00842258"/>
    <w:rsid w:val="00842571"/>
    <w:rsid w:val="00842C44"/>
    <w:rsid w:val="008436A7"/>
    <w:rsid w:val="00843899"/>
    <w:rsid w:val="0084397D"/>
    <w:rsid w:val="00843A82"/>
    <w:rsid w:val="00843DD4"/>
    <w:rsid w:val="00844513"/>
    <w:rsid w:val="0084605A"/>
    <w:rsid w:val="008466F0"/>
    <w:rsid w:val="00846A8E"/>
    <w:rsid w:val="00847E2B"/>
    <w:rsid w:val="00850807"/>
    <w:rsid w:val="00850AC1"/>
    <w:rsid w:val="008513B4"/>
    <w:rsid w:val="00855338"/>
    <w:rsid w:val="00855745"/>
    <w:rsid w:val="00855E99"/>
    <w:rsid w:val="008568A9"/>
    <w:rsid w:val="00856F87"/>
    <w:rsid w:val="00860C65"/>
    <w:rsid w:val="0086128E"/>
    <w:rsid w:val="00861BBF"/>
    <w:rsid w:val="00861DBB"/>
    <w:rsid w:val="00861F80"/>
    <w:rsid w:val="00862950"/>
    <w:rsid w:val="00863F9E"/>
    <w:rsid w:val="00864425"/>
    <w:rsid w:val="008665F0"/>
    <w:rsid w:val="0086790A"/>
    <w:rsid w:val="008709D2"/>
    <w:rsid w:val="008711DF"/>
    <w:rsid w:val="00871682"/>
    <w:rsid w:val="00875D2D"/>
    <w:rsid w:val="00876D35"/>
    <w:rsid w:val="00880618"/>
    <w:rsid w:val="00880B2E"/>
    <w:rsid w:val="008812AB"/>
    <w:rsid w:val="00882107"/>
    <w:rsid w:val="008822CC"/>
    <w:rsid w:val="008827FD"/>
    <w:rsid w:val="008839BD"/>
    <w:rsid w:val="00884253"/>
    <w:rsid w:val="008844AA"/>
    <w:rsid w:val="00885180"/>
    <w:rsid w:val="0088528F"/>
    <w:rsid w:val="00885D5B"/>
    <w:rsid w:val="00887750"/>
    <w:rsid w:val="00887F74"/>
    <w:rsid w:val="00890CF7"/>
    <w:rsid w:val="00892666"/>
    <w:rsid w:val="00895979"/>
    <w:rsid w:val="00895A00"/>
    <w:rsid w:val="00896770"/>
    <w:rsid w:val="00897CB9"/>
    <w:rsid w:val="008A0923"/>
    <w:rsid w:val="008A1E81"/>
    <w:rsid w:val="008A2897"/>
    <w:rsid w:val="008A3D92"/>
    <w:rsid w:val="008A4762"/>
    <w:rsid w:val="008A614F"/>
    <w:rsid w:val="008A6881"/>
    <w:rsid w:val="008A7B92"/>
    <w:rsid w:val="008A7F46"/>
    <w:rsid w:val="008B0734"/>
    <w:rsid w:val="008B10B8"/>
    <w:rsid w:val="008B11AF"/>
    <w:rsid w:val="008B1582"/>
    <w:rsid w:val="008B1BD2"/>
    <w:rsid w:val="008B1D2E"/>
    <w:rsid w:val="008B257B"/>
    <w:rsid w:val="008B3CE8"/>
    <w:rsid w:val="008B3FC1"/>
    <w:rsid w:val="008B4A99"/>
    <w:rsid w:val="008B4D2C"/>
    <w:rsid w:val="008B59F4"/>
    <w:rsid w:val="008B7960"/>
    <w:rsid w:val="008C0423"/>
    <w:rsid w:val="008C1495"/>
    <w:rsid w:val="008C2952"/>
    <w:rsid w:val="008C4024"/>
    <w:rsid w:val="008C4B38"/>
    <w:rsid w:val="008C546B"/>
    <w:rsid w:val="008C54E2"/>
    <w:rsid w:val="008C5E0D"/>
    <w:rsid w:val="008C6339"/>
    <w:rsid w:val="008C6493"/>
    <w:rsid w:val="008C7142"/>
    <w:rsid w:val="008D2547"/>
    <w:rsid w:val="008D33EF"/>
    <w:rsid w:val="008D3632"/>
    <w:rsid w:val="008D3C8B"/>
    <w:rsid w:val="008D3E85"/>
    <w:rsid w:val="008D4CF5"/>
    <w:rsid w:val="008D4CF7"/>
    <w:rsid w:val="008D6AB9"/>
    <w:rsid w:val="008D70FC"/>
    <w:rsid w:val="008D7B8D"/>
    <w:rsid w:val="008E0200"/>
    <w:rsid w:val="008E1757"/>
    <w:rsid w:val="008E2670"/>
    <w:rsid w:val="008E303A"/>
    <w:rsid w:val="008E3271"/>
    <w:rsid w:val="008E5F10"/>
    <w:rsid w:val="008E6271"/>
    <w:rsid w:val="008E69EF"/>
    <w:rsid w:val="008E70F0"/>
    <w:rsid w:val="008F1438"/>
    <w:rsid w:val="008F195C"/>
    <w:rsid w:val="008F1DF6"/>
    <w:rsid w:val="008F362B"/>
    <w:rsid w:val="008F4383"/>
    <w:rsid w:val="008F47A2"/>
    <w:rsid w:val="008F4991"/>
    <w:rsid w:val="008F71FF"/>
    <w:rsid w:val="008F780C"/>
    <w:rsid w:val="00900FDD"/>
    <w:rsid w:val="009020B8"/>
    <w:rsid w:val="00902714"/>
    <w:rsid w:val="00903721"/>
    <w:rsid w:val="00903832"/>
    <w:rsid w:val="009043B1"/>
    <w:rsid w:val="00904980"/>
    <w:rsid w:val="0090743D"/>
    <w:rsid w:val="009076CF"/>
    <w:rsid w:val="00911B1A"/>
    <w:rsid w:val="00911FEC"/>
    <w:rsid w:val="00913455"/>
    <w:rsid w:val="009134AF"/>
    <w:rsid w:val="00914918"/>
    <w:rsid w:val="00914B55"/>
    <w:rsid w:val="00915867"/>
    <w:rsid w:val="00915B36"/>
    <w:rsid w:val="00915B4A"/>
    <w:rsid w:val="00916357"/>
    <w:rsid w:val="00916553"/>
    <w:rsid w:val="0091659E"/>
    <w:rsid w:val="00916A02"/>
    <w:rsid w:val="0092097B"/>
    <w:rsid w:val="00921987"/>
    <w:rsid w:val="009219D9"/>
    <w:rsid w:val="00921E70"/>
    <w:rsid w:val="00924529"/>
    <w:rsid w:val="0092549E"/>
    <w:rsid w:val="009264E2"/>
    <w:rsid w:val="00926FE1"/>
    <w:rsid w:val="009279AA"/>
    <w:rsid w:val="00930ABF"/>
    <w:rsid w:val="00931D56"/>
    <w:rsid w:val="00933767"/>
    <w:rsid w:val="00934094"/>
    <w:rsid w:val="00935C58"/>
    <w:rsid w:val="009373D4"/>
    <w:rsid w:val="009378C4"/>
    <w:rsid w:val="00940035"/>
    <w:rsid w:val="009414DC"/>
    <w:rsid w:val="009419F1"/>
    <w:rsid w:val="00944BB8"/>
    <w:rsid w:val="00945460"/>
    <w:rsid w:val="009460C1"/>
    <w:rsid w:val="009461B8"/>
    <w:rsid w:val="009517D8"/>
    <w:rsid w:val="00952D39"/>
    <w:rsid w:val="00953076"/>
    <w:rsid w:val="00953D00"/>
    <w:rsid w:val="00953F61"/>
    <w:rsid w:val="00954AD3"/>
    <w:rsid w:val="009556BE"/>
    <w:rsid w:val="00956500"/>
    <w:rsid w:val="00956F5F"/>
    <w:rsid w:val="009572BB"/>
    <w:rsid w:val="00960281"/>
    <w:rsid w:val="009612C7"/>
    <w:rsid w:val="00961EA6"/>
    <w:rsid w:val="009633CC"/>
    <w:rsid w:val="00963FD2"/>
    <w:rsid w:val="00964F0B"/>
    <w:rsid w:val="009662E5"/>
    <w:rsid w:val="009663A5"/>
    <w:rsid w:val="00967969"/>
    <w:rsid w:val="00970E27"/>
    <w:rsid w:val="00970F7D"/>
    <w:rsid w:val="00972B5F"/>
    <w:rsid w:val="00972C01"/>
    <w:rsid w:val="0097406D"/>
    <w:rsid w:val="00976E6D"/>
    <w:rsid w:val="0097704A"/>
    <w:rsid w:val="00977FC5"/>
    <w:rsid w:val="00980B9D"/>
    <w:rsid w:val="0098129F"/>
    <w:rsid w:val="00982A60"/>
    <w:rsid w:val="00983F20"/>
    <w:rsid w:val="0098481C"/>
    <w:rsid w:val="00985C97"/>
    <w:rsid w:val="00990361"/>
    <w:rsid w:val="009912E5"/>
    <w:rsid w:val="00991AAF"/>
    <w:rsid w:val="00993653"/>
    <w:rsid w:val="00994396"/>
    <w:rsid w:val="00995966"/>
    <w:rsid w:val="00995B58"/>
    <w:rsid w:val="0099613A"/>
    <w:rsid w:val="0099624A"/>
    <w:rsid w:val="00996289"/>
    <w:rsid w:val="00996F13"/>
    <w:rsid w:val="00996F92"/>
    <w:rsid w:val="00997468"/>
    <w:rsid w:val="009A0EC7"/>
    <w:rsid w:val="009A0F69"/>
    <w:rsid w:val="009A1CB2"/>
    <w:rsid w:val="009A1D43"/>
    <w:rsid w:val="009A363A"/>
    <w:rsid w:val="009A3D99"/>
    <w:rsid w:val="009A3E92"/>
    <w:rsid w:val="009A4A2F"/>
    <w:rsid w:val="009A4F3D"/>
    <w:rsid w:val="009A5F6E"/>
    <w:rsid w:val="009A6B35"/>
    <w:rsid w:val="009A7A07"/>
    <w:rsid w:val="009B1B28"/>
    <w:rsid w:val="009B1FFB"/>
    <w:rsid w:val="009B259C"/>
    <w:rsid w:val="009B2C12"/>
    <w:rsid w:val="009B2D2B"/>
    <w:rsid w:val="009B34DF"/>
    <w:rsid w:val="009B4830"/>
    <w:rsid w:val="009B6029"/>
    <w:rsid w:val="009B689D"/>
    <w:rsid w:val="009B6C6F"/>
    <w:rsid w:val="009C026D"/>
    <w:rsid w:val="009C1B0B"/>
    <w:rsid w:val="009C37A3"/>
    <w:rsid w:val="009C3F36"/>
    <w:rsid w:val="009C42CC"/>
    <w:rsid w:val="009C4447"/>
    <w:rsid w:val="009C47C7"/>
    <w:rsid w:val="009C4BF9"/>
    <w:rsid w:val="009C4EF3"/>
    <w:rsid w:val="009C54D9"/>
    <w:rsid w:val="009D152A"/>
    <w:rsid w:val="009D18F8"/>
    <w:rsid w:val="009D300B"/>
    <w:rsid w:val="009D3925"/>
    <w:rsid w:val="009D4E6B"/>
    <w:rsid w:val="009D66EC"/>
    <w:rsid w:val="009D6F1C"/>
    <w:rsid w:val="009E0178"/>
    <w:rsid w:val="009E0AD2"/>
    <w:rsid w:val="009E10D9"/>
    <w:rsid w:val="009E1932"/>
    <w:rsid w:val="009E2120"/>
    <w:rsid w:val="009E3ABB"/>
    <w:rsid w:val="009E3B21"/>
    <w:rsid w:val="009E4A35"/>
    <w:rsid w:val="009E52D3"/>
    <w:rsid w:val="009E62B5"/>
    <w:rsid w:val="009E63CD"/>
    <w:rsid w:val="009E65DE"/>
    <w:rsid w:val="009E7833"/>
    <w:rsid w:val="009F0D99"/>
    <w:rsid w:val="009F142C"/>
    <w:rsid w:val="009F15C8"/>
    <w:rsid w:val="009F2EB1"/>
    <w:rsid w:val="009F2F78"/>
    <w:rsid w:val="009F3231"/>
    <w:rsid w:val="00A00C9D"/>
    <w:rsid w:val="00A027B7"/>
    <w:rsid w:val="00A04865"/>
    <w:rsid w:val="00A04EDE"/>
    <w:rsid w:val="00A05A90"/>
    <w:rsid w:val="00A063E9"/>
    <w:rsid w:val="00A0722C"/>
    <w:rsid w:val="00A1178C"/>
    <w:rsid w:val="00A11993"/>
    <w:rsid w:val="00A11AAB"/>
    <w:rsid w:val="00A12248"/>
    <w:rsid w:val="00A13931"/>
    <w:rsid w:val="00A13B2D"/>
    <w:rsid w:val="00A14EE2"/>
    <w:rsid w:val="00A151B4"/>
    <w:rsid w:val="00A151E6"/>
    <w:rsid w:val="00A15202"/>
    <w:rsid w:val="00A15722"/>
    <w:rsid w:val="00A15DCD"/>
    <w:rsid w:val="00A178E4"/>
    <w:rsid w:val="00A17962"/>
    <w:rsid w:val="00A20412"/>
    <w:rsid w:val="00A20A49"/>
    <w:rsid w:val="00A235B6"/>
    <w:rsid w:val="00A246C7"/>
    <w:rsid w:val="00A24B18"/>
    <w:rsid w:val="00A2530C"/>
    <w:rsid w:val="00A272C5"/>
    <w:rsid w:val="00A275C8"/>
    <w:rsid w:val="00A2774A"/>
    <w:rsid w:val="00A3012F"/>
    <w:rsid w:val="00A30815"/>
    <w:rsid w:val="00A313C2"/>
    <w:rsid w:val="00A31CDE"/>
    <w:rsid w:val="00A34D58"/>
    <w:rsid w:val="00A353DC"/>
    <w:rsid w:val="00A40187"/>
    <w:rsid w:val="00A40B97"/>
    <w:rsid w:val="00A415B5"/>
    <w:rsid w:val="00A41BAF"/>
    <w:rsid w:val="00A421D2"/>
    <w:rsid w:val="00A42457"/>
    <w:rsid w:val="00A4463C"/>
    <w:rsid w:val="00A44B47"/>
    <w:rsid w:val="00A44CEE"/>
    <w:rsid w:val="00A45344"/>
    <w:rsid w:val="00A464E3"/>
    <w:rsid w:val="00A46BD1"/>
    <w:rsid w:val="00A50A0E"/>
    <w:rsid w:val="00A51113"/>
    <w:rsid w:val="00A518E0"/>
    <w:rsid w:val="00A51DDA"/>
    <w:rsid w:val="00A536BA"/>
    <w:rsid w:val="00A55572"/>
    <w:rsid w:val="00A56FB2"/>
    <w:rsid w:val="00A5773C"/>
    <w:rsid w:val="00A57861"/>
    <w:rsid w:val="00A60592"/>
    <w:rsid w:val="00A60D79"/>
    <w:rsid w:val="00A60DEE"/>
    <w:rsid w:val="00A621FD"/>
    <w:rsid w:val="00A637E0"/>
    <w:rsid w:val="00A645AB"/>
    <w:rsid w:val="00A66A02"/>
    <w:rsid w:val="00A66A60"/>
    <w:rsid w:val="00A66D78"/>
    <w:rsid w:val="00A67325"/>
    <w:rsid w:val="00A705F6"/>
    <w:rsid w:val="00A70E53"/>
    <w:rsid w:val="00A71C7A"/>
    <w:rsid w:val="00A76683"/>
    <w:rsid w:val="00A7782F"/>
    <w:rsid w:val="00A77CD5"/>
    <w:rsid w:val="00A80857"/>
    <w:rsid w:val="00A81A3A"/>
    <w:rsid w:val="00A81E27"/>
    <w:rsid w:val="00A83323"/>
    <w:rsid w:val="00A8418C"/>
    <w:rsid w:val="00A85595"/>
    <w:rsid w:val="00A861E5"/>
    <w:rsid w:val="00A86C51"/>
    <w:rsid w:val="00A90671"/>
    <w:rsid w:val="00A907F4"/>
    <w:rsid w:val="00A9136D"/>
    <w:rsid w:val="00A91F21"/>
    <w:rsid w:val="00A92004"/>
    <w:rsid w:val="00A93084"/>
    <w:rsid w:val="00A934D1"/>
    <w:rsid w:val="00A945E7"/>
    <w:rsid w:val="00A97C20"/>
    <w:rsid w:val="00AA18B3"/>
    <w:rsid w:val="00AA2DD3"/>
    <w:rsid w:val="00AA40DB"/>
    <w:rsid w:val="00AA5578"/>
    <w:rsid w:val="00AA569E"/>
    <w:rsid w:val="00AB0A17"/>
    <w:rsid w:val="00AB10E5"/>
    <w:rsid w:val="00AB16F1"/>
    <w:rsid w:val="00AB25B3"/>
    <w:rsid w:val="00AB2B9F"/>
    <w:rsid w:val="00AB3957"/>
    <w:rsid w:val="00AB4C8A"/>
    <w:rsid w:val="00AB5303"/>
    <w:rsid w:val="00AB5BCA"/>
    <w:rsid w:val="00AB65FF"/>
    <w:rsid w:val="00AB6629"/>
    <w:rsid w:val="00AB69B6"/>
    <w:rsid w:val="00AB71ED"/>
    <w:rsid w:val="00AC07FB"/>
    <w:rsid w:val="00AC0AC4"/>
    <w:rsid w:val="00AC10E4"/>
    <w:rsid w:val="00AC14CB"/>
    <w:rsid w:val="00AC230F"/>
    <w:rsid w:val="00AC51BE"/>
    <w:rsid w:val="00AC5564"/>
    <w:rsid w:val="00AC79A3"/>
    <w:rsid w:val="00AC7E15"/>
    <w:rsid w:val="00AD08E6"/>
    <w:rsid w:val="00AD0FD9"/>
    <w:rsid w:val="00AD1890"/>
    <w:rsid w:val="00AD1C2A"/>
    <w:rsid w:val="00AD1D09"/>
    <w:rsid w:val="00AD39C0"/>
    <w:rsid w:val="00AD6FEE"/>
    <w:rsid w:val="00AD7517"/>
    <w:rsid w:val="00AE06E9"/>
    <w:rsid w:val="00AE0CB4"/>
    <w:rsid w:val="00AE1985"/>
    <w:rsid w:val="00AE2819"/>
    <w:rsid w:val="00AE29FC"/>
    <w:rsid w:val="00AE2EAF"/>
    <w:rsid w:val="00AE3114"/>
    <w:rsid w:val="00AE3B4D"/>
    <w:rsid w:val="00AE44CE"/>
    <w:rsid w:val="00AE46C3"/>
    <w:rsid w:val="00AE5A55"/>
    <w:rsid w:val="00AE66C1"/>
    <w:rsid w:val="00AF08F7"/>
    <w:rsid w:val="00AF17C0"/>
    <w:rsid w:val="00AF2E43"/>
    <w:rsid w:val="00AF37EC"/>
    <w:rsid w:val="00AF424A"/>
    <w:rsid w:val="00AF465F"/>
    <w:rsid w:val="00AF609E"/>
    <w:rsid w:val="00AF6323"/>
    <w:rsid w:val="00B01001"/>
    <w:rsid w:val="00B01BF2"/>
    <w:rsid w:val="00B01F07"/>
    <w:rsid w:val="00B0212A"/>
    <w:rsid w:val="00B0323E"/>
    <w:rsid w:val="00B0342A"/>
    <w:rsid w:val="00B0427A"/>
    <w:rsid w:val="00B058DE"/>
    <w:rsid w:val="00B06521"/>
    <w:rsid w:val="00B06E32"/>
    <w:rsid w:val="00B07659"/>
    <w:rsid w:val="00B1148D"/>
    <w:rsid w:val="00B1397E"/>
    <w:rsid w:val="00B14A66"/>
    <w:rsid w:val="00B15CF4"/>
    <w:rsid w:val="00B244DC"/>
    <w:rsid w:val="00B255CC"/>
    <w:rsid w:val="00B26F64"/>
    <w:rsid w:val="00B331F9"/>
    <w:rsid w:val="00B36E32"/>
    <w:rsid w:val="00B37318"/>
    <w:rsid w:val="00B42835"/>
    <w:rsid w:val="00B430DF"/>
    <w:rsid w:val="00B431B4"/>
    <w:rsid w:val="00B438B3"/>
    <w:rsid w:val="00B441CA"/>
    <w:rsid w:val="00B451A4"/>
    <w:rsid w:val="00B479E8"/>
    <w:rsid w:val="00B51E3D"/>
    <w:rsid w:val="00B529AA"/>
    <w:rsid w:val="00B5399C"/>
    <w:rsid w:val="00B57E57"/>
    <w:rsid w:val="00B609FD"/>
    <w:rsid w:val="00B624E5"/>
    <w:rsid w:val="00B63B55"/>
    <w:rsid w:val="00B64656"/>
    <w:rsid w:val="00B6634D"/>
    <w:rsid w:val="00B67E60"/>
    <w:rsid w:val="00B70468"/>
    <w:rsid w:val="00B705CB"/>
    <w:rsid w:val="00B72C6E"/>
    <w:rsid w:val="00B72D26"/>
    <w:rsid w:val="00B73D04"/>
    <w:rsid w:val="00B73D7E"/>
    <w:rsid w:val="00B747CD"/>
    <w:rsid w:val="00B75068"/>
    <w:rsid w:val="00B7730E"/>
    <w:rsid w:val="00B77392"/>
    <w:rsid w:val="00B80289"/>
    <w:rsid w:val="00B80655"/>
    <w:rsid w:val="00B811B3"/>
    <w:rsid w:val="00B859D1"/>
    <w:rsid w:val="00B8608C"/>
    <w:rsid w:val="00B87174"/>
    <w:rsid w:val="00B87190"/>
    <w:rsid w:val="00B87284"/>
    <w:rsid w:val="00B90FA7"/>
    <w:rsid w:val="00B9156E"/>
    <w:rsid w:val="00B91B79"/>
    <w:rsid w:val="00B92327"/>
    <w:rsid w:val="00B92FCE"/>
    <w:rsid w:val="00B944DD"/>
    <w:rsid w:val="00B9511A"/>
    <w:rsid w:val="00B95201"/>
    <w:rsid w:val="00B97297"/>
    <w:rsid w:val="00B97BB4"/>
    <w:rsid w:val="00BA1805"/>
    <w:rsid w:val="00BA1CBD"/>
    <w:rsid w:val="00BA3CF1"/>
    <w:rsid w:val="00BA438E"/>
    <w:rsid w:val="00BA48A3"/>
    <w:rsid w:val="00BA4D42"/>
    <w:rsid w:val="00BA5418"/>
    <w:rsid w:val="00BA603B"/>
    <w:rsid w:val="00BA6582"/>
    <w:rsid w:val="00BA6DCF"/>
    <w:rsid w:val="00BB089E"/>
    <w:rsid w:val="00BB3075"/>
    <w:rsid w:val="00BB32FE"/>
    <w:rsid w:val="00BB47F5"/>
    <w:rsid w:val="00BB49C8"/>
    <w:rsid w:val="00BB4CD4"/>
    <w:rsid w:val="00BB6D5D"/>
    <w:rsid w:val="00BB6EC6"/>
    <w:rsid w:val="00BC0BF9"/>
    <w:rsid w:val="00BC0F62"/>
    <w:rsid w:val="00BC1B39"/>
    <w:rsid w:val="00BC2231"/>
    <w:rsid w:val="00BC3090"/>
    <w:rsid w:val="00BC3E57"/>
    <w:rsid w:val="00BC4392"/>
    <w:rsid w:val="00BC5982"/>
    <w:rsid w:val="00BC5A9F"/>
    <w:rsid w:val="00BC60C6"/>
    <w:rsid w:val="00BC7AD6"/>
    <w:rsid w:val="00BD1179"/>
    <w:rsid w:val="00BD14FD"/>
    <w:rsid w:val="00BD171A"/>
    <w:rsid w:val="00BD1DC5"/>
    <w:rsid w:val="00BD2462"/>
    <w:rsid w:val="00BD34C9"/>
    <w:rsid w:val="00BD3E80"/>
    <w:rsid w:val="00BD762A"/>
    <w:rsid w:val="00BE0CFB"/>
    <w:rsid w:val="00BE1605"/>
    <w:rsid w:val="00BE1C8F"/>
    <w:rsid w:val="00BE1D03"/>
    <w:rsid w:val="00BE6C78"/>
    <w:rsid w:val="00BE7FAF"/>
    <w:rsid w:val="00BF082D"/>
    <w:rsid w:val="00BF0AEF"/>
    <w:rsid w:val="00BF2A15"/>
    <w:rsid w:val="00BF3E05"/>
    <w:rsid w:val="00BF42D4"/>
    <w:rsid w:val="00BF6503"/>
    <w:rsid w:val="00BF6FD9"/>
    <w:rsid w:val="00BF7D3D"/>
    <w:rsid w:val="00C01779"/>
    <w:rsid w:val="00C03206"/>
    <w:rsid w:val="00C046D0"/>
    <w:rsid w:val="00C05EE9"/>
    <w:rsid w:val="00C069D4"/>
    <w:rsid w:val="00C07827"/>
    <w:rsid w:val="00C07B63"/>
    <w:rsid w:val="00C07E12"/>
    <w:rsid w:val="00C10BBD"/>
    <w:rsid w:val="00C13FCA"/>
    <w:rsid w:val="00C1545A"/>
    <w:rsid w:val="00C16669"/>
    <w:rsid w:val="00C2060C"/>
    <w:rsid w:val="00C20620"/>
    <w:rsid w:val="00C21135"/>
    <w:rsid w:val="00C21198"/>
    <w:rsid w:val="00C2485B"/>
    <w:rsid w:val="00C26C7E"/>
    <w:rsid w:val="00C274F1"/>
    <w:rsid w:val="00C278DD"/>
    <w:rsid w:val="00C279A9"/>
    <w:rsid w:val="00C301DD"/>
    <w:rsid w:val="00C320AE"/>
    <w:rsid w:val="00C32612"/>
    <w:rsid w:val="00C329A9"/>
    <w:rsid w:val="00C33839"/>
    <w:rsid w:val="00C34346"/>
    <w:rsid w:val="00C34762"/>
    <w:rsid w:val="00C34A8E"/>
    <w:rsid w:val="00C34C01"/>
    <w:rsid w:val="00C35105"/>
    <w:rsid w:val="00C35E73"/>
    <w:rsid w:val="00C35E84"/>
    <w:rsid w:val="00C36936"/>
    <w:rsid w:val="00C37995"/>
    <w:rsid w:val="00C37C6C"/>
    <w:rsid w:val="00C400FE"/>
    <w:rsid w:val="00C41033"/>
    <w:rsid w:val="00C4201F"/>
    <w:rsid w:val="00C4252B"/>
    <w:rsid w:val="00C429EF"/>
    <w:rsid w:val="00C42C81"/>
    <w:rsid w:val="00C440BC"/>
    <w:rsid w:val="00C442AA"/>
    <w:rsid w:val="00C44A42"/>
    <w:rsid w:val="00C450B1"/>
    <w:rsid w:val="00C4581A"/>
    <w:rsid w:val="00C45884"/>
    <w:rsid w:val="00C45CC6"/>
    <w:rsid w:val="00C466C2"/>
    <w:rsid w:val="00C477DE"/>
    <w:rsid w:val="00C47E20"/>
    <w:rsid w:val="00C51981"/>
    <w:rsid w:val="00C523B1"/>
    <w:rsid w:val="00C544E2"/>
    <w:rsid w:val="00C546AF"/>
    <w:rsid w:val="00C54FB8"/>
    <w:rsid w:val="00C55C3F"/>
    <w:rsid w:val="00C61573"/>
    <w:rsid w:val="00C61E05"/>
    <w:rsid w:val="00C61E31"/>
    <w:rsid w:val="00C62808"/>
    <w:rsid w:val="00C6282A"/>
    <w:rsid w:val="00C66703"/>
    <w:rsid w:val="00C66E5B"/>
    <w:rsid w:val="00C67086"/>
    <w:rsid w:val="00C67296"/>
    <w:rsid w:val="00C6796C"/>
    <w:rsid w:val="00C71DFB"/>
    <w:rsid w:val="00C73828"/>
    <w:rsid w:val="00C73E5B"/>
    <w:rsid w:val="00C73E78"/>
    <w:rsid w:val="00C741FC"/>
    <w:rsid w:val="00C74D95"/>
    <w:rsid w:val="00C75C56"/>
    <w:rsid w:val="00C75D9D"/>
    <w:rsid w:val="00C76FDF"/>
    <w:rsid w:val="00C7737C"/>
    <w:rsid w:val="00C77AD0"/>
    <w:rsid w:val="00C802A4"/>
    <w:rsid w:val="00C81150"/>
    <w:rsid w:val="00C845DF"/>
    <w:rsid w:val="00C84A7B"/>
    <w:rsid w:val="00C857F9"/>
    <w:rsid w:val="00C85A07"/>
    <w:rsid w:val="00C85DFF"/>
    <w:rsid w:val="00C87045"/>
    <w:rsid w:val="00C87925"/>
    <w:rsid w:val="00C91645"/>
    <w:rsid w:val="00C926DC"/>
    <w:rsid w:val="00C93F18"/>
    <w:rsid w:val="00C952AC"/>
    <w:rsid w:val="00C9590E"/>
    <w:rsid w:val="00C9646D"/>
    <w:rsid w:val="00C97021"/>
    <w:rsid w:val="00C973B4"/>
    <w:rsid w:val="00CA05A5"/>
    <w:rsid w:val="00CA0DAA"/>
    <w:rsid w:val="00CA2548"/>
    <w:rsid w:val="00CA2C92"/>
    <w:rsid w:val="00CA35A9"/>
    <w:rsid w:val="00CA39C0"/>
    <w:rsid w:val="00CA3A74"/>
    <w:rsid w:val="00CA3B41"/>
    <w:rsid w:val="00CA75FC"/>
    <w:rsid w:val="00CB030A"/>
    <w:rsid w:val="00CB0762"/>
    <w:rsid w:val="00CB120C"/>
    <w:rsid w:val="00CB1400"/>
    <w:rsid w:val="00CB140B"/>
    <w:rsid w:val="00CB407B"/>
    <w:rsid w:val="00CB560F"/>
    <w:rsid w:val="00CB6389"/>
    <w:rsid w:val="00CB6602"/>
    <w:rsid w:val="00CB7BA1"/>
    <w:rsid w:val="00CC0190"/>
    <w:rsid w:val="00CC1055"/>
    <w:rsid w:val="00CC167F"/>
    <w:rsid w:val="00CC1E86"/>
    <w:rsid w:val="00CC4039"/>
    <w:rsid w:val="00CC479A"/>
    <w:rsid w:val="00CC7F14"/>
    <w:rsid w:val="00CD0181"/>
    <w:rsid w:val="00CD0538"/>
    <w:rsid w:val="00CD1791"/>
    <w:rsid w:val="00CD1B3A"/>
    <w:rsid w:val="00CD2B10"/>
    <w:rsid w:val="00CD7342"/>
    <w:rsid w:val="00CD748F"/>
    <w:rsid w:val="00CD75C8"/>
    <w:rsid w:val="00CE3349"/>
    <w:rsid w:val="00CE3B87"/>
    <w:rsid w:val="00CE3D02"/>
    <w:rsid w:val="00CE3D67"/>
    <w:rsid w:val="00CE4D06"/>
    <w:rsid w:val="00CE6E62"/>
    <w:rsid w:val="00CE7B8E"/>
    <w:rsid w:val="00CF0137"/>
    <w:rsid w:val="00CF0FB5"/>
    <w:rsid w:val="00CF1489"/>
    <w:rsid w:val="00CF2070"/>
    <w:rsid w:val="00CF207B"/>
    <w:rsid w:val="00CF2ABD"/>
    <w:rsid w:val="00CF3FDB"/>
    <w:rsid w:val="00CF6C53"/>
    <w:rsid w:val="00D01314"/>
    <w:rsid w:val="00D02329"/>
    <w:rsid w:val="00D02881"/>
    <w:rsid w:val="00D07E5F"/>
    <w:rsid w:val="00D10E96"/>
    <w:rsid w:val="00D12B97"/>
    <w:rsid w:val="00D1361A"/>
    <w:rsid w:val="00D13D5B"/>
    <w:rsid w:val="00D13F68"/>
    <w:rsid w:val="00D15407"/>
    <w:rsid w:val="00D15951"/>
    <w:rsid w:val="00D15E7B"/>
    <w:rsid w:val="00D15EE3"/>
    <w:rsid w:val="00D16CCA"/>
    <w:rsid w:val="00D20320"/>
    <w:rsid w:val="00D203A7"/>
    <w:rsid w:val="00D20415"/>
    <w:rsid w:val="00D21152"/>
    <w:rsid w:val="00D23482"/>
    <w:rsid w:val="00D24001"/>
    <w:rsid w:val="00D24851"/>
    <w:rsid w:val="00D24AF4"/>
    <w:rsid w:val="00D24C80"/>
    <w:rsid w:val="00D252C6"/>
    <w:rsid w:val="00D25938"/>
    <w:rsid w:val="00D25FAE"/>
    <w:rsid w:val="00D2792F"/>
    <w:rsid w:val="00D3120D"/>
    <w:rsid w:val="00D31407"/>
    <w:rsid w:val="00D31557"/>
    <w:rsid w:val="00D3176E"/>
    <w:rsid w:val="00D31B71"/>
    <w:rsid w:val="00D32714"/>
    <w:rsid w:val="00D33254"/>
    <w:rsid w:val="00D33A5D"/>
    <w:rsid w:val="00D35C1D"/>
    <w:rsid w:val="00D37DA0"/>
    <w:rsid w:val="00D40393"/>
    <w:rsid w:val="00D413C0"/>
    <w:rsid w:val="00D421D4"/>
    <w:rsid w:val="00D422FD"/>
    <w:rsid w:val="00D426BA"/>
    <w:rsid w:val="00D42D5A"/>
    <w:rsid w:val="00D42E54"/>
    <w:rsid w:val="00D436EB"/>
    <w:rsid w:val="00D444BA"/>
    <w:rsid w:val="00D4489E"/>
    <w:rsid w:val="00D45001"/>
    <w:rsid w:val="00D45483"/>
    <w:rsid w:val="00D46B0C"/>
    <w:rsid w:val="00D471B1"/>
    <w:rsid w:val="00D47325"/>
    <w:rsid w:val="00D50748"/>
    <w:rsid w:val="00D51812"/>
    <w:rsid w:val="00D53D2C"/>
    <w:rsid w:val="00D54E53"/>
    <w:rsid w:val="00D5508F"/>
    <w:rsid w:val="00D55A35"/>
    <w:rsid w:val="00D55A7C"/>
    <w:rsid w:val="00D5663A"/>
    <w:rsid w:val="00D56BE5"/>
    <w:rsid w:val="00D56F90"/>
    <w:rsid w:val="00D5722C"/>
    <w:rsid w:val="00D57DF0"/>
    <w:rsid w:val="00D57EF7"/>
    <w:rsid w:val="00D6067B"/>
    <w:rsid w:val="00D60F1A"/>
    <w:rsid w:val="00D62750"/>
    <w:rsid w:val="00D63613"/>
    <w:rsid w:val="00D64CF3"/>
    <w:rsid w:val="00D65435"/>
    <w:rsid w:val="00D661ED"/>
    <w:rsid w:val="00D66BD5"/>
    <w:rsid w:val="00D70F98"/>
    <w:rsid w:val="00D712B0"/>
    <w:rsid w:val="00D7190A"/>
    <w:rsid w:val="00D71ABE"/>
    <w:rsid w:val="00D7273D"/>
    <w:rsid w:val="00D72DAB"/>
    <w:rsid w:val="00D734BC"/>
    <w:rsid w:val="00D736CA"/>
    <w:rsid w:val="00D766AC"/>
    <w:rsid w:val="00D77949"/>
    <w:rsid w:val="00D77D9E"/>
    <w:rsid w:val="00D817BF"/>
    <w:rsid w:val="00D81E89"/>
    <w:rsid w:val="00D8403D"/>
    <w:rsid w:val="00D8460F"/>
    <w:rsid w:val="00D85F70"/>
    <w:rsid w:val="00D86AD7"/>
    <w:rsid w:val="00D86E51"/>
    <w:rsid w:val="00D87AF1"/>
    <w:rsid w:val="00D91C44"/>
    <w:rsid w:val="00D92610"/>
    <w:rsid w:val="00D938EC"/>
    <w:rsid w:val="00D95E73"/>
    <w:rsid w:val="00DA159D"/>
    <w:rsid w:val="00DA2769"/>
    <w:rsid w:val="00DA39C1"/>
    <w:rsid w:val="00DA3C09"/>
    <w:rsid w:val="00DA44D6"/>
    <w:rsid w:val="00DA4951"/>
    <w:rsid w:val="00DA4E6A"/>
    <w:rsid w:val="00DA6254"/>
    <w:rsid w:val="00DA7367"/>
    <w:rsid w:val="00DA7895"/>
    <w:rsid w:val="00DB06C8"/>
    <w:rsid w:val="00DB0BEE"/>
    <w:rsid w:val="00DB1BFC"/>
    <w:rsid w:val="00DB297E"/>
    <w:rsid w:val="00DB2CCC"/>
    <w:rsid w:val="00DB3265"/>
    <w:rsid w:val="00DB36FF"/>
    <w:rsid w:val="00DB3C5A"/>
    <w:rsid w:val="00DB451D"/>
    <w:rsid w:val="00DB5895"/>
    <w:rsid w:val="00DB6405"/>
    <w:rsid w:val="00DB76F6"/>
    <w:rsid w:val="00DC04EA"/>
    <w:rsid w:val="00DC1853"/>
    <w:rsid w:val="00DC2052"/>
    <w:rsid w:val="00DC7BD2"/>
    <w:rsid w:val="00DD0AAC"/>
    <w:rsid w:val="00DD270F"/>
    <w:rsid w:val="00DD2740"/>
    <w:rsid w:val="00DD31BA"/>
    <w:rsid w:val="00DD3B6B"/>
    <w:rsid w:val="00DD554F"/>
    <w:rsid w:val="00DD5565"/>
    <w:rsid w:val="00DD5732"/>
    <w:rsid w:val="00DD6175"/>
    <w:rsid w:val="00DD651F"/>
    <w:rsid w:val="00DE315B"/>
    <w:rsid w:val="00DE4295"/>
    <w:rsid w:val="00DE71DC"/>
    <w:rsid w:val="00DE7425"/>
    <w:rsid w:val="00DF0D09"/>
    <w:rsid w:val="00DF11BA"/>
    <w:rsid w:val="00DF19A9"/>
    <w:rsid w:val="00DF2D8E"/>
    <w:rsid w:val="00DF300B"/>
    <w:rsid w:val="00DF7EAC"/>
    <w:rsid w:val="00E009DF"/>
    <w:rsid w:val="00E01CBF"/>
    <w:rsid w:val="00E02034"/>
    <w:rsid w:val="00E02083"/>
    <w:rsid w:val="00E02A12"/>
    <w:rsid w:val="00E03216"/>
    <w:rsid w:val="00E033FD"/>
    <w:rsid w:val="00E0363B"/>
    <w:rsid w:val="00E045A8"/>
    <w:rsid w:val="00E104A5"/>
    <w:rsid w:val="00E106A7"/>
    <w:rsid w:val="00E13856"/>
    <w:rsid w:val="00E13E7C"/>
    <w:rsid w:val="00E141E3"/>
    <w:rsid w:val="00E14583"/>
    <w:rsid w:val="00E147D1"/>
    <w:rsid w:val="00E1526D"/>
    <w:rsid w:val="00E172B5"/>
    <w:rsid w:val="00E174C3"/>
    <w:rsid w:val="00E17966"/>
    <w:rsid w:val="00E206E7"/>
    <w:rsid w:val="00E22B96"/>
    <w:rsid w:val="00E23D96"/>
    <w:rsid w:val="00E25495"/>
    <w:rsid w:val="00E25E43"/>
    <w:rsid w:val="00E2740C"/>
    <w:rsid w:val="00E3152D"/>
    <w:rsid w:val="00E34002"/>
    <w:rsid w:val="00E34969"/>
    <w:rsid w:val="00E351CA"/>
    <w:rsid w:val="00E352B0"/>
    <w:rsid w:val="00E36C74"/>
    <w:rsid w:val="00E36FB1"/>
    <w:rsid w:val="00E37024"/>
    <w:rsid w:val="00E40910"/>
    <w:rsid w:val="00E434E8"/>
    <w:rsid w:val="00E43808"/>
    <w:rsid w:val="00E45044"/>
    <w:rsid w:val="00E455F3"/>
    <w:rsid w:val="00E4573C"/>
    <w:rsid w:val="00E46208"/>
    <w:rsid w:val="00E50854"/>
    <w:rsid w:val="00E51A0A"/>
    <w:rsid w:val="00E51DD0"/>
    <w:rsid w:val="00E51E9A"/>
    <w:rsid w:val="00E522E2"/>
    <w:rsid w:val="00E52845"/>
    <w:rsid w:val="00E52E5F"/>
    <w:rsid w:val="00E53128"/>
    <w:rsid w:val="00E54D10"/>
    <w:rsid w:val="00E54EEF"/>
    <w:rsid w:val="00E55373"/>
    <w:rsid w:val="00E55995"/>
    <w:rsid w:val="00E56958"/>
    <w:rsid w:val="00E5743B"/>
    <w:rsid w:val="00E60E85"/>
    <w:rsid w:val="00E60EEA"/>
    <w:rsid w:val="00E62828"/>
    <w:rsid w:val="00E62A55"/>
    <w:rsid w:val="00E6463C"/>
    <w:rsid w:val="00E64964"/>
    <w:rsid w:val="00E64D2B"/>
    <w:rsid w:val="00E64FD8"/>
    <w:rsid w:val="00E656C0"/>
    <w:rsid w:val="00E67098"/>
    <w:rsid w:val="00E6755D"/>
    <w:rsid w:val="00E67A1B"/>
    <w:rsid w:val="00E67CB5"/>
    <w:rsid w:val="00E718C9"/>
    <w:rsid w:val="00E7239F"/>
    <w:rsid w:val="00E723D4"/>
    <w:rsid w:val="00E72907"/>
    <w:rsid w:val="00E72AAD"/>
    <w:rsid w:val="00E736CE"/>
    <w:rsid w:val="00E73C96"/>
    <w:rsid w:val="00E74170"/>
    <w:rsid w:val="00E749E9"/>
    <w:rsid w:val="00E76125"/>
    <w:rsid w:val="00E82737"/>
    <w:rsid w:val="00E83254"/>
    <w:rsid w:val="00E83679"/>
    <w:rsid w:val="00E843C6"/>
    <w:rsid w:val="00E846D5"/>
    <w:rsid w:val="00E86C5C"/>
    <w:rsid w:val="00E91124"/>
    <w:rsid w:val="00E91150"/>
    <w:rsid w:val="00E917BD"/>
    <w:rsid w:val="00E91C0F"/>
    <w:rsid w:val="00E91CC2"/>
    <w:rsid w:val="00E92626"/>
    <w:rsid w:val="00E92AA7"/>
    <w:rsid w:val="00E92C73"/>
    <w:rsid w:val="00E92E33"/>
    <w:rsid w:val="00E94203"/>
    <w:rsid w:val="00E96796"/>
    <w:rsid w:val="00E9761C"/>
    <w:rsid w:val="00EA0FD8"/>
    <w:rsid w:val="00EA389F"/>
    <w:rsid w:val="00EA3BA5"/>
    <w:rsid w:val="00EA3E71"/>
    <w:rsid w:val="00EA4532"/>
    <w:rsid w:val="00EA5B33"/>
    <w:rsid w:val="00EA71D4"/>
    <w:rsid w:val="00EA7425"/>
    <w:rsid w:val="00EA7D9F"/>
    <w:rsid w:val="00EB02F1"/>
    <w:rsid w:val="00EB14B8"/>
    <w:rsid w:val="00EB1D14"/>
    <w:rsid w:val="00EB26D3"/>
    <w:rsid w:val="00EB2BC2"/>
    <w:rsid w:val="00EB4E4E"/>
    <w:rsid w:val="00EB508B"/>
    <w:rsid w:val="00EB5CB8"/>
    <w:rsid w:val="00EB5F33"/>
    <w:rsid w:val="00EB6CAC"/>
    <w:rsid w:val="00EB6D78"/>
    <w:rsid w:val="00EC1B64"/>
    <w:rsid w:val="00EC29EF"/>
    <w:rsid w:val="00EC3D84"/>
    <w:rsid w:val="00EC6078"/>
    <w:rsid w:val="00ED01A2"/>
    <w:rsid w:val="00ED1C6A"/>
    <w:rsid w:val="00ED1E46"/>
    <w:rsid w:val="00ED3AB8"/>
    <w:rsid w:val="00ED48C7"/>
    <w:rsid w:val="00ED53B2"/>
    <w:rsid w:val="00ED586E"/>
    <w:rsid w:val="00EE1A0A"/>
    <w:rsid w:val="00EE1E4C"/>
    <w:rsid w:val="00EE4717"/>
    <w:rsid w:val="00EE5ACE"/>
    <w:rsid w:val="00EE7AD8"/>
    <w:rsid w:val="00EF197C"/>
    <w:rsid w:val="00EF27BE"/>
    <w:rsid w:val="00EF444B"/>
    <w:rsid w:val="00EF5DC0"/>
    <w:rsid w:val="00EF613D"/>
    <w:rsid w:val="00F003A1"/>
    <w:rsid w:val="00F00C99"/>
    <w:rsid w:val="00F014FE"/>
    <w:rsid w:val="00F018DB"/>
    <w:rsid w:val="00F01D36"/>
    <w:rsid w:val="00F02378"/>
    <w:rsid w:val="00F02A1B"/>
    <w:rsid w:val="00F0441A"/>
    <w:rsid w:val="00F11080"/>
    <w:rsid w:val="00F11590"/>
    <w:rsid w:val="00F118D6"/>
    <w:rsid w:val="00F12A74"/>
    <w:rsid w:val="00F12DE3"/>
    <w:rsid w:val="00F1321D"/>
    <w:rsid w:val="00F1420B"/>
    <w:rsid w:val="00F15E46"/>
    <w:rsid w:val="00F17DFF"/>
    <w:rsid w:val="00F20FAF"/>
    <w:rsid w:val="00F227AB"/>
    <w:rsid w:val="00F2286A"/>
    <w:rsid w:val="00F2301A"/>
    <w:rsid w:val="00F234A5"/>
    <w:rsid w:val="00F2405F"/>
    <w:rsid w:val="00F246DF"/>
    <w:rsid w:val="00F26F0A"/>
    <w:rsid w:val="00F30694"/>
    <w:rsid w:val="00F31FB7"/>
    <w:rsid w:val="00F3225F"/>
    <w:rsid w:val="00F3279D"/>
    <w:rsid w:val="00F352A1"/>
    <w:rsid w:val="00F35772"/>
    <w:rsid w:val="00F3582A"/>
    <w:rsid w:val="00F35F44"/>
    <w:rsid w:val="00F41A23"/>
    <w:rsid w:val="00F423C0"/>
    <w:rsid w:val="00F42610"/>
    <w:rsid w:val="00F42904"/>
    <w:rsid w:val="00F438DC"/>
    <w:rsid w:val="00F43F7F"/>
    <w:rsid w:val="00F44B3C"/>
    <w:rsid w:val="00F45387"/>
    <w:rsid w:val="00F455C0"/>
    <w:rsid w:val="00F45D9B"/>
    <w:rsid w:val="00F45E99"/>
    <w:rsid w:val="00F46843"/>
    <w:rsid w:val="00F511CD"/>
    <w:rsid w:val="00F54F8E"/>
    <w:rsid w:val="00F5501B"/>
    <w:rsid w:val="00F55A59"/>
    <w:rsid w:val="00F55B08"/>
    <w:rsid w:val="00F56489"/>
    <w:rsid w:val="00F56E8A"/>
    <w:rsid w:val="00F60608"/>
    <w:rsid w:val="00F6281A"/>
    <w:rsid w:val="00F6318D"/>
    <w:rsid w:val="00F65BAB"/>
    <w:rsid w:val="00F6615A"/>
    <w:rsid w:val="00F664B8"/>
    <w:rsid w:val="00F66ED0"/>
    <w:rsid w:val="00F67CDD"/>
    <w:rsid w:val="00F71B4C"/>
    <w:rsid w:val="00F72253"/>
    <w:rsid w:val="00F72740"/>
    <w:rsid w:val="00F739C7"/>
    <w:rsid w:val="00F74824"/>
    <w:rsid w:val="00F83480"/>
    <w:rsid w:val="00F83B33"/>
    <w:rsid w:val="00F849C5"/>
    <w:rsid w:val="00F85099"/>
    <w:rsid w:val="00F874D7"/>
    <w:rsid w:val="00F92ADE"/>
    <w:rsid w:val="00F92BD2"/>
    <w:rsid w:val="00F933A9"/>
    <w:rsid w:val="00F939BD"/>
    <w:rsid w:val="00FA0293"/>
    <w:rsid w:val="00FA03A4"/>
    <w:rsid w:val="00FA0B41"/>
    <w:rsid w:val="00FA0C2C"/>
    <w:rsid w:val="00FA181D"/>
    <w:rsid w:val="00FA22ED"/>
    <w:rsid w:val="00FA37CE"/>
    <w:rsid w:val="00FA41EF"/>
    <w:rsid w:val="00FA4372"/>
    <w:rsid w:val="00FA4AF1"/>
    <w:rsid w:val="00FA4D40"/>
    <w:rsid w:val="00FA6C41"/>
    <w:rsid w:val="00FA70E3"/>
    <w:rsid w:val="00FA7590"/>
    <w:rsid w:val="00FB0578"/>
    <w:rsid w:val="00FB19B5"/>
    <w:rsid w:val="00FB1B26"/>
    <w:rsid w:val="00FB2558"/>
    <w:rsid w:val="00FB3CCF"/>
    <w:rsid w:val="00FB413B"/>
    <w:rsid w:val="00FB519D"/>
    <w:rsid w:val="00FB6323"/>
    <w:rsid w:val="00FB75F0"/>
    <w:rsid w:val="00FB7EE0"/>
    <w:rsid w:val="00FC2B4B"/>
    <w:rsid w:val="00FC384D"/>
    <w:rsid w:val="00FC39DB"/>
    <w:rsid w:val="00FC5BA7"/>
    <w:rsid w:val="00FC6988"/>
    <w:rsid w:val="00FC6A21"/>
    <w:rsid w:val="00FC6AF9"/>
    <w:rsid w:val="00FC7152"/>
    <w:rsid w:val="00FC78A2"/>
    <w:rsid w:val="00FC7948"/>
    <w:rsid w:val="00FD1261"/>
    <w:rsid w:val="00FD2A72"/>
    <w:rsid w:val="00FD35E5"/>
    <w:rsid w:val="00FD45CF"/>
    <w:rsid w:val="00FD478A"/>
    <w:rsid w:val="00FD5CAE"/>
    <w:rsid w:val="00FD616C"/>
    <w:rsid w:val="00FD7437"/>
    <w:rsid w:val="00FE355E"/>
    <w:rsid w:val="00FE413F"/>
    <w:rsid w:val="00FE41C5"/>
    <w:rsid w:val="00FE51C5"/>
    <w:rsid w:val="00FE5BFF"/>
    <w:rsid w:val="00FE687F"/>
    <w:rsid w:val="00FF0640"/>
    <w:rsid w:val="00FF172A"/>
    <w:rsid w:val="00FF24B1"/>
    <w:rsid w:val="00FF3591"/>
    <w:rsid w:val="00FF3855"/>
    <w:rsid w:val="00FF4C6D"/>
    <w:rsid w:val="00FF56B2"/>
    <w:rsid w:val="00FF6264"/>
    <w:rsid w:val="00FF627D"/>
    <w:rsid w:val="00FF67D7"/>
    <w:rsid w:val="00FF6A31"/>
    <w:rsid w:val="00FF6FEF"/>
    <w:rsid w:val="00FF7D69"/>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4097"/>
    <o:shapelayout v:ext="edit">
      <o:idmap v:ext="edit" data="1"/>
    </o:shapelayout>
  </w:shapeDefaults>
  <w:decimalSymbol w:val=","/>
  <w:listSeparator w:val=";"/>
  <w14:docId w14:val="58D7592C"/>
  <w15:chartTrackingRefBased/>
  <w15:docId w15:val="{CF31E43C-F0A8-4C54-B001-968A2433943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docDefaults>
    <w:rPrDefault>
      <w:rPr>
        <w:rFonts w:ascii="Times New Roman" w:eastAsia="Times New Roman" w:hAnsi="Times New Roman" w:cs="Times New Roman"/>
        <w:lang w:val="en-US" w:eastAsia="en-US" w:bidi="ar-SA"/>
      </w:rPr>
    </w:rPrDefault>
    <w:pPrDefault/>
  </w:docDefaults>
  <w:latentStyles w:defLockedState="0" w:defUIPriority="0" w:defSemiHidden="0" w:defUnhideWhenUsed="0" w:defQFormat="0" w:count="371">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qFormat="1"/>
    <w:lsdException w:name="heading 8" w:qFormat="1"/>
    <w:lsdException w:name="heading 9" w:qFormat="1"/>
    <w:lsdException w:name="footer" w:uiPriority="99"/>
    <w:lsdException w:name="caption" w:semiHidden="1" w:unhideWhenUsed="1" w:qFormat="1"/>
    <w:lsdException w:name="Title" w:qFormat="1"/>
    <w:lsdException w:name="Subtitle" w:qFormat="1"/>
    <w:lsdException w:name="Body Text 2" w:uiPriority="99"/>
    <w:lsdException w:name="Strong" w:qFormat="1"/>
    <w:lsdException w:name="Emphasis" w:qFormat="1"/>
    <w:lsdException w:name="Normal Table"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lny">
    <w:name w:val="Normal"/>
    <w:qFormat/>
    <w:rsid w:val="0039388A"/>
    <w:pPr>
      <w:jc w:val="both"/>
    </w:pPr>
    <w:rPr>
      <w:rFonts w:ascii="Verdana" w:hAnsi="Verdana"/>
      <w:sz w:val="17"/>
      <w:lang w:val="sk-SK"/>
    </w:rPr>
  </w:style>
  <w:style w:type="paragraph" w:styleId="Nadpis1">
    <w:name w:val="heading 1"/>
    <w:basedOn w:val="Normlny"/>
    <w:next w:val="Normlny"/>
    <w:link w:val="Nadpis1Char"/>
    <w:qFormat/>
    <w:rsid w:val="0039388A"/>
    <w:pPr>
      <w:keepNext/>
      <w:numPr>
        <w:numId w:val="14"/>
      </w:numPr>
      <w:outlineLvl w:val="0"/>
    </w:pPr>
    <w:rPr>
      <w:rFonts w:cs="Arial"/>
      <w:b/>
      <w:bCs/>
      <w:caps/>
      <w:kern w:val="32"/>
      <w:sz w:val="18"/>
      <w:szCs w:val="32"/>
      <w:u w:val="single"/>
    </w:rPr>
  </w:style>
  <w:style w:type="paragraph" w:styleId="Nadpis2">
    <w:name w:val="heading 2"/>
    <w:basedOn w:val="Normlny"/>
    <w:next w:val="Normlny"/>
    <w:link w:val="Nadpis2Char"/>
    <w:qFormat/>
    <w:rsid w:val="0039388A"/>
    <w:pPr>
      <w:keepNext/>
      <w:numPr>
        <w:ilvl w:val="1"/>
        <w:numId w:val="14"/>
      </w:numPr>
      <w:outlineLvl w:val="1"/>
    </w:pPr>
    <w:rPr>
      <w:rFonts w:cs="Arial"/>
      <w:b/>
      <w:bCs/>
      <w:iCs/>
      <w:szCs w:val="28"/>
    </w:rPr>
  </w:style>
  <w:style w:type="paragraph" w:styleId="Nadpis3">
    <w:name w:val="heading 3"/>
    <w:basedOn w:val="Normlny"/>
    <w:next w:val="Normlny"/>
    <w:link w:val="Nadpis3Char"/>
    <w:qFormat/>
    <w:rsid w:val="0039388A"/>
    <w:pPr>
      <w:keepNext/>
      <w:numPr>
        <w:ilvl w:val="2"/>
        <w:numId w:val="14"/>
      </w:numPr>
      <w:outlineLvl w:val="2"/>
    </w:pPr>
    <w:rPr>
      <w:rFonts w:cs="Arial"/>
      <w:bCs/>
      <w:szCs w:val="26"/>
      <w:u w:val="single"/>
    </w:rPr>
  </w:style>
  <w:style w:type="paragraph" w:styleId="Nadpis4">
    <w:name w:val="heading 4"/>
    <w:basedOn w:val="Normlny"/>
    <w:next w:val="Normlny"/>
    <w:qFormat/>
    <w:rsid w:val="0039388A"/>
    <w:pPr>
      <w:keepNext/>
      <w:numPr>
        <w:ilvl w:val="3"/>
        <w:numId w:val="14"/>
      </w:numPr>
      <w:outlineLvl w:val="3"/>
    </w:pPr>
    <w:rPr>
      <w:bCs/>
      <w:i/>
      <w:szCs w:val="28"/>
    </w:rPr>
  </w:style>
  <w:style w:type="paragraph" w:styleId="Nadpis5">
    <w:name w:val="heading 5"/>
    <w:basedOn w:val="Normlny"/>
    <w:next w:val="Normlny"/>
    <w:qFormat/>
    <w:rsid w:val="0039388A"/>
    <w:pPr>
      <w:numPr>
        <w:ilvl w:val="4"/>
        <w:numId w:val="14"/>
      </w:numPr>
      <w:spacing w:before="240" w:after="60"/>
      <w:outlineLvl w:val="4"/>
    </w:pPr>
    <w:rPr>
      <w:b/>
      <w:bCs/>
      <w:i/>
      <w:iCs/>
      <w:szCs w:val="26"/>
    </w:rPr>
  </w:style>
  <w:style w:type="paragraph" w:styleId="Nadpis6">
    <w:name w:val="heading 6"/>
    <w:basedOn w:val="Normlny"/>
    <w:next w:val="Normlny"/>
    <w:qFormat/>
    <w:rsid w:val="0039388A"/>
    <w:pPr>
      <w:numPr>
        <w:ilvl w:val="5"/>
        <w:numId w:val="14"/>
      </w:numPr>
      <w:spacing w:before="240" w:after="60"/>
      <w:outlineLvl w:val="5"/>
    </w:pPr>
    <w:rPr>
      <w:b/>
      <w:bCs/>
      <w:szCs w:val="22"/>
    </w:rPr>
  </w:style>
  <w:style w:type="paragraph" w:styleId="Nadpis7">
    <w:name w:val="heading 7"/>
    <w:basedOn w:val="Normlny"/>
    <w:next w:val="Normlny"/>
    <w:qFormat/>
    <w:rsid w:val="0039388A"/>
    <w:pPr>
      <w:numPr>
        <w:ilvl w:val="6"/>
        <w:numId w:val="14"/>
      </w:numPr>
      <w:spacing w:before="240" w:after="60"/>
      <w:outlineLvl w:val="6"/>
    </w:pPr>
    <w:rPr>
      <w:szCs w:val="24"/>
    </w:rPr>
  </w:style>
  <w:style w:type="paragraph" w:styleId="Nadpis8">
    <w:name w:val="heading 8"/>
    <w:basedOn w:val="Normlny"/>
    <w:next w:val="Normlny"/>
    <w:qFormat/>
    <w:rsid w:val="0039388A"/>
    <w:pPr>
      <w:numPr>
        <w:ilvl w:val="7"/>
        <w:numId w:val="14"/>
      </w:numPr>
      <w:spacing w:before="240" w:after="60"/>
      <w:outlineLvl w:val="7"/>
    </w:pPr>
    <w:rPr>
      <w:i/>
      <w:iCs/>
      <w:szCs w:val="24"/>
    </w:rPr>
  </w:style>
  <w:style w:type="paragraph" w:styleId="Nadpis9">
    <w:name w:val="heading 9"/>
    <w:basedOn w:val="Normlny"/>
    <w:next w:val="Normlny"/>
    <w:qFormat/>
    <w:rsid w:val="0039388A"/>
    <w:pPr>
      <w:numPr>
        <w:ilvl w:val="8"/>
        <w:numId w:val="14"/>
      </w:numPr>
      <w:spacing w:before="240" w:after="60"/>
      <w:outlineLvl w:val="8"/>
    </w:pPr>
    <w:rPr>
      <w:rFonts w:cs="Arial"/>
      <w:szCs w:val="22"/>
    </w:rPr>
  </w:style>
  <w:style w:type="character" w:default="1" w:styleId="Predvolenpsmoodseku">
    <w:name w:val="Default Paragraph Font"/>
    <w:uiPriority w:val="1"/>
    <w:semiHidden/>
    <w:unhideWhenUsed/>
  </w:style>
  <w:style w:type="table" w:default="1" w:styleId="Normlnatabuka">
    <w:name w:val="Normal Table"/>
    <w:uiPriority w:val="99"/>
    <w:semiHidden/>
    <w:unhideWhenUsed/>
    <w:tblPr>
      <w:tblInd w:w="0" w:type="dxa"/>
      <w:tblCellMar>
        <w:top w:w="0" w:type="dxa"/>
        <w:left w:w="108" w:type="dxa"/>
        <w:bottom w:w="0" w:type="dxa"/>
        <w:right w:w="108" w:type="dxa"/>
      </w:tblCellMar>
    </w:tblPr>
  </w:style>
  <w:style w:type="numbering" w:default="1" w:styleId="Bezzoznamu">
    <w:name w:val="No List"/>
    <w:uiPriority w:val="99"/>
    <w:semiHidden/>
    <w:unhideWhenUsed/>
  </w:style>
  <w:style w:type="paragraph" w:styleId="Hlavika">
    <w:name w:val="header"/>
    <w:basedOn w:val="Normlny"/>
    <w:link w:val="HlavikaChar"/>
    <w:rsid w:val="00C81150"/>
    <w:pPr>
      <w:tabs>
        <w:tab w:val="center" w:pos="4536"/>
        <w:tab w:val="right" w:pos="9072"/>
      </w:tabs>
    </w:pPr>
    <w:rPr>
      <w:b/>
      <w:lang w:eastAsia="x-none"/>
    </w:rPr>
  </w:style>
  <w:style w:type="paragraph" w:styleId="Pta">
    <w:name w:val="footer"/>
    <w:basedOn w:val="Normlny"/>
    <w:link w:val="PtaChar"/>
    <w:uiPriority w:val="99"/>
    <w:rsid w:val="00C81150"/>
    <w:pPr>
      <w:tabs>
        <w:tab w:val="center" w:pos="4703"/>
        <w:tab w:val="right" w:pos="9406"/>
      </w:tabs>
    </w:pPr>
    <w:rPr>
      <w:lang w:eastAsia="x-none"/>
    </w:rPr>
  </w:style>
  <w:style w:type="character" w:styleId="slostrany">
    <w:name w:val="page number"/>
    <w:basedOn w:val="Predvolenpsmoodseku"/>
    <w:rsid w:val="00C81150"/>
  </w:style>
  <w:style w:type="table" w:styleId="Mriekatabuky">
    <w:name w:val="Table Grid"/>
    <w:basedOn w:val="Normlnatabuka"/>
    <w:rsid w:val="00CB407B"/>
    <w:pPr>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Zkladntext">
    <w:name w:val="Body Text"/>
    <w:basedOn w:val="Normlny"/>
    <w:rsid w:val="00CB407B"/>
    <w:rPr>
      <w:snapToGrid w:val="0"/>
      <w:sz w:val="24"/>
      <w:lang w:val="cs-CZ" w:eastAsia="sk-SK"/>
    </w:rPr>
  </w:style>
  <w:style w:type="paragraph" w:styleId="Textbubliny">
    <w:name w:val="Balloon Text"/>
    <w:basedOn w:val="Normlny"/>
    <w:semiHidden/>
    <w:rsid w:val="00D31407"/>
    <w:rPr>
      <w:rFonts w:ascii="Tahoma" w:hAnsi="Tahoma" w:cs="Tahoma"/>
      <w:sz w:val="16"/>
      <w:szCs w:val="16"/>
    </w:rPr>
  </w:style>
  <w:style w:type="character" w:styleId="Odkaznakomentr">
    <w:name w:val="annotation reference"/>
    <w:semiHidden/>
    <w:rsid w:val="00D56BE5"/>
    <w:rPr>
      <w:sz w:val="16"/>
      <w:szCs w:val="16"/>
    </w:rPr>
  </w:style>
  <w:style w:type="paragraph" w:styleId="Textkomentra">
    <w:name w:val="annotation text"/>
    <w:basedOn w:val="Normlny"/>
    <w:semiHidden/>
    <w:rsid w:val="00D56BE5"/>
    <w:rPr>
      <w:sz w:val="20"/>
    </w:rPr>
  </w:style>
  <w:style w:type="paragraph" w:styleId="Predmetkomentra">
    <w:name w:val="annotation subject"/>
    <w:basedOn w:val="Textkomentra"/>
    <w:next w:val="Textkomentra"/>
    <w:semiHidden/>
    <w:rsid w:val="00D56BE5"/>
    <w:rPr>
      <w:b/>
      <w:bCs/>
    </w:rPr>
  </w:style>
  <w:style w:type="character" w:customStyle="1" w:styleId="ro">
    <w:name w:val="ro"/>
    <w:basedOn w:val="Predvolenpsmoodseku"/>
    <w:rsid w:val="009264E2"/>
  </w:style>
  <w:style w:type="paragraph" w:styleId="Revzia">
    <w:name w:val="Revision"/>
    <w:hidden/>
    <w:uiPriority w:val="99"/>
    <w:semiHidden/>
    <w:rsid w:val="00401F42"/>
    <w:rPr>
      <w:rFonts w:ascii="Verdana" w:hAnsi="Verdana"/>
      <w:sz w:val="17"/>
      <w:lang w:val="sk-SK"/>
    </w:rPr>
  </w:style>
  <w:style w:type="paragraph" w:customStyle="1" w:styleId="tableheader">
    <w:name w:val="table header"/>
    <w:basedOn w:val="Normlny"/>
    <w:rsid w:val="006D62B8"/>
    <w:pPr>
      <w:jc w:val="center"/>
    </w:pPr>
    <w:rPr>
      <w:b/>
      <w:i/>
      <w:snapToGrid w:val="0"/>
      <w:sz w:val="15"/>
      <w:lang w:eastAsia="sk-SK"/>
    </w:rPr>
  </w:style>
  <w:style w:type="paragraph" w:styleId="Zkladntext2">
    <w:name w:val="Body Text 2"/>
    <w:basedOn w:val="Normlny"/>
    <w:link w:val="Zkladntext2Char"/>
    <w:uiPriority w:val="99"/>
    <w:rsid w:val="006D62B8"/>
    <w:pPr>
      <w:spacing w:after="120" w:line="480" w:lineRule="auto"/>
    </w:pPr>
    <w:rPr>
      <w:lang w:eastAsia="x-none"/>
    </w:rPr>
  </w:style>
  <w:style w:type="character" w:customStyle="1" w:styleId="Zkladntext2Char">
    <w:name w:val="Základný text 2 Char"/>
    <w:link w:val="Zkladntext2"/>
    <w:uiPriority w:val="99"/>
    <w:rsid w:val="006D62B8"/>
    <w:rPr>
      <w:rFonts w:ascii="Verdana" w:hAnsi="Verdana"/>
      <w:sz w:val="17"/>
      <w:lang w:val="sk-SK"/>
    </w:rPr>
  </w:style>
  <w:style w:type="character" w:customStyle="1" w:styleId="ra">
    <w:name w:val="ra"/>
    <w:basedOn w:val="Predvolenpsmoodseku"/>
    <w:rsid w:val="008D3C8B"/>
  </w:style>
  <w:style w:type="character" w:styleId="Siln">
    <w:name w:val="Strong"/>
    <w:qFormat/>
    <w:rsid w:val="005F4194"/>
    <w:rPr>
      <w:b/>
      <w:bCs/>
    </w:rPr>
  </w:style>
  <w:style w:type="character" w:customStyle="1" w:styleId="Nadpis3Char">
    <w:name w:val="Nadpis 3 Char"/>
    <w:link w:val="Nadpis3"/>
    <w:rsid w:val="00861F80"/>
    <w:rPr>
      <w:rFonts w:ascii="Verdana" w:hAnsi="Verdana" w:cs="Arial"/>
      <w:bCs/>
      <w:sz w:val="17"/>
      <w:szCs w:val="26"/>
      <w:u w:val="single"/>
      <w:lang w:eastAsia="en-US"/>
    </w:rPr>
  </w:style>
  <w:style w:type="character" w:customStyle="1" w:styleId="Nadpis2Char">
    <w:name w:val="Nadpis 2 Char"/>
    <w:link w:val="Nadpis2"/>
    <w:rsid w:val="003B46CE"/>
    <w:rPr>
      <w:rFonts w:ascii="Verdana" w:hAnsi="Verdana" w:cs="Arial"/>
      <w:b/>
      <w:bCs/>
      <w:iCs/>
      <w:sz w:val="17"/>
      <w:szCs w:val="28"/>
      <w:lang w:eastAsia="en-US"/>
    </w:rPr>
  </w:style>
  <w:style w:type="character" w:customStyle="1" w:styleId="Nadpis1Char">
    <w:name w:val="Nadpis 1 Char"/>
    <w:link w:val="Nadpis1"/>
    <w:rsid w:val="00AF424A"/>
    <w:rPr>
      <w:rFonts w:ascii="Verdana" w:hAnsi="Verdana" w:cs="Arial"/>
      <w:b/>
      <w:bCs/>
      <w:caps/>
      <w:kern w:val="32"/>
      <w:sz w:val="18"/>
      <w:szCs w:val="32"/>
      <w:u w:val="single"/>
      <w:lang w:eastAsia="en-US"/>
    </w:rPr>
  </w:style>
  <w:style w:type="paragraph" w:styleId="Odsekzoznamu">
    <w:name w:val="List Paragraph"/>
    <w:basedOn w:val="Normlny"/>
    <w:uiPriority w:val="34"/>
    <w:qFormat/>
    <w:rsid w:val="0039388A"/>
    <w:pPr>
      <w:ind w:left="720"/>
    </w:pPr>
  </w:style>
  <w:style w:type="character" w:customStyle="1" w:styleId="PtaChar">
    <w:name w:val="Päta Char"/>
    <w:link w:val="Pta"/>
    <w:uiPriority w:val="99"/>
    <w:rsid w:val="00EA0FD8"/>
    <w:rPr>
      <w:rFonts w:ascii="Verdana" w:hAnsi="Verdana"/>
      <w:sz w:val="17"/>
      <w:lang w:val="sk-SK"/>
    </w:rPr>
  </w:style>
  <w:style w:type="paragraph" w:styleId="truktradokumentu">
    <w:name w:val="Document Map"/>
    <w:basedOn w:val="Normlny"/>
    <w:link w:val="truktradokumentuChar"/>
    <w:rsid w:val="00FB1B26"/>
    <w:rPr>
      <w:rFonts w:ascii="Tahoma" w:hAnsi="Tahoma"/>
      <w:sz w:val="16"/>
      <w:szCs w:val="16"/>
      <w:lang w:eastAsia="x-none"/>
    </w:rPr>
  </w:style>
  <w:style w:type="character" w:customStyle="1" w:styleId="truktradokumentuChar">
    <w:name w:val="Štruktúra dokumentu Char"/>
    <w:link w:val="truktradokumentu"/>
    <w:rsid w:val="00FB1B26"/>
    <w:rPr>
      <w:rFonts w:ascii="Tahoma" w:hAnsi="Tahoma" w:cs="Tahoma"/>
      <w:sz w:val="16"/>
      <w:szCs w:val="16"/>
      <w:lang w:val="sk-SK"/>
    </w:rPr>
  </w:style>
  <w:style w:type="character" w:customStyle="1" w:styleId="HlavikaChar">
    <w:name w:val="Hlavička Char"/>
    <w:link w:val="Hlavika"/>
    <w:rsid w:val="00BF6FD9"/>
    <w:rPr>
      <w:rFonts w:ascii="Verdana" w:hAnsi="Verdana"/>
      <w:b/>
      <w:sz w:val="17"/>
      <w:lang w:val="sk-SK"/>
    </w:rPr>
  </w:style>
  <w:style w:type="table" w:styleId="Farebntabuka2">
    <w:name w:val="Table Colorful 2"/>
    <w:basedOn w:val="Normlnatabuka"/>
    <w:rsid w:val="00AD08E6"/>
    <w:pPr>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Detailntabuka2">
    <w:name w:val="Table Subtle 2"/>
    <w:basedOn w:val="Normlnatabuka"/>
    <w:rsid w:val="00AD08E6"/>
    <w:pPr>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divs>
    <w:div w:id="38163371">
      <w:bodyDiv w:val="1"/>
      <w:marLeft w:val="0"/>
      <w:marRight w:val="0"/>
      <w:marTop w:val="0"/>
      <w:marBottom w:val="0"/>
      <w:divBdr>
        <w:top w:val="none" w:sz="0" w:space="0" w:color="auto"/>
        <w:left w:val="none" w:sz="0" w:space="0" w:color="auto"/>
        <w:bottom w:val="none" w:sz="0" w:space="0" w:color="auto"/>
        <w:right w:val="none" w:sz="0" w:space="0" w:color="auto"/>
      </w:divBdr>
    </w:div>
    <w:div w:id="39791062">
      <w:bodyDiv w:val="1"/>
      <w:marLeft w:val="0"/>
      <w:marRight w:val="0"/>
      <w:marTop w:val="0"/>
      <w:marBottom w:val="0"/>
      <w:divBdr>
        <w:top w:val="none" w:sz="0" w:space="0" w:color="auto"/>
        <w:left w:val="none" w:sz="0" w:space="0" w:color="auto"/>
        <w:bottom w:val="none" w:sz="0" w:space="0" w:color="auto"/>
        <w:right w:val="none" w:sz="0" w:space="0" w:color="auto"/>
      </w:divBdr>
    </w:div>
    <w:div w:id="76749479">
      <w:bodyDiv w:val="1"/>
      <w:marLeft w:val="0"/>
      <w:marRight w:val="0"/>
      <w:marTop w:val="0"/>
      <w:marBottom w:val="0"/>
      <w:divBdr>
        <w:top w:val="none" w:sz="0" w:space="0" w:color="auto"/>
        <w:left w:val="none" w:sz="0" w:space="0" w:color="auto"/>
        <w:bottom w:val="none" w:sz="0" w:space="0" w:color="auto"/>
        <w:right w:val="none" w:sz="0" w:space="0" w:color="auto"/>
      </w:divBdr>
    </w:div>
    <w:div w:id="109974231">
      <w:bodyDiv w:val="1"/>
      <w:marLeft w:val="0"/>
      <w:marRight w:val="0"/>
      <w:marTop w:val="0"/>
      <w:marBottom w:val="0"/>
      <w:divBdr>
        <w:top w:val="none" w:sz="0" w:space="0" w:color="auto"/>
        <w:left w:val="none" w:sz="0" w:space="0" w:color="auto"/>
        <w:bottom w:val="none" w:sz="0" w:space="0" w:color="auto"/>
        <w:right w:val="none" w:sz="0" w:space="0" w:color="auto"/>
      </w:divBdr>
      <w:divsChild>
        <w:div w:id="1033270167">
          <w:marLeft w:val="0"/>
          <w:marRight w:val="0"/>
          <w:marTop w:val="0"/>
          <w:marBottom w:val="0"/>
          <w:divBdr>
            <w:top w:val="none" w:sz="0" w:space="0" w:color="auto"/>
            <w:left w:val="none" w:sz="0" w:space="0" w:color="auto"/>
            <w:bottom w:val="none" w:sz="0" w:space="0" w:color="auto"/>
            <w:right w:val="none" w:sz="0" w:space="0" w:color="auto"/>
          </w:divBdr>
          <w:divsChild>
            <w:div w:id="40447006">
              <w:marLeft w:val="0"/>
              <w:marRight w:val="0"/>
              <w:marTop w:val="0"/>
              <w:marBottom w:val="0"/>
              <w:divBdr>
                <w:top w:val="none" w:sz="0" w:space="0" w:color="auto"/>
                <w:left w:val="none" w:sz="0" w:space="0" w:color="auto"/>
                <w:bottom w:val="none" w:sz="0" w:space="0" w:color="auto"/>
                <w:right w:val="none" w:sz="0" w:space="0" w:color="auto"/>
              </w:divBdr>
            </w:div>
            <w:div w:id="50779724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26512290">
      <w:bodyDiv w:val="1"/>
      <w:marLeft w:val="0"/>
      <w:marRight w:val="0"/>
      <w:marTop w:val="0"/>
      <w:marBottom w:val="0"/>
      <w:divBdr>
        <w:top w:val="none" w:sz="0" w:space="0" w:color="auto"/>
        <w:left w:val="none" w:sz="0" w:space="0" w:color="auto"/>
        <w:bottom w:val="none" w:sz="0" w:space="0" w:color="auto"/>
        <w:right w:val="none" w:sz="0" w:space="0" w:color="auto"/>
      </w:divBdr>
    </w:div>
    <w:div w:id="253631784">
      <w:bodyDiv w:val="1"/>
      <w:marLeft w:val="0"/>
      <w:marRight w:val="0"/>
      <w:marTop w:val="0"/>
      <w:marBottom w:val="0"/>
      <w:divBdr>
        <w:top w:val="none" w:sz="0" w:space="0" w:color="auto"/>
        <w:left w:val="none" w:sz="0" w:space="0" w:color="auto"/>
        <w:bottom w:val="none" w:sz="0" w:space="0" w:color="auto"/>
        <w:right w:val="none" w:sz="0" w:space="0" w:color="auto"/>
      </w:divBdr>
    </w:div>
    <w:div w:id="342707723">
      <w:bodyDiv w:val="1"/>
      <w:marLeft w:val="0"/>
      <w:marRight w:val="0"/>
      <w:marTop w:val="0"/>
      <w:marBottom w:val="0"/>
      <w:divBdr>
        <w:top w:val="none" w:sz="0" w:space="0" w:color="auto"/>
        <w:left w:val="none" w:sz="0" w:space="0" w:color="auto"/>
        <w:bottom w:val="none" w:sz="0" w:space="0" w:color="auto"/>
        <w:right w:val="none" w:sz="0" w:space="0" w:color="auto"/>
      </w:divBdr>
    </w:div>
    <w:div w:id="374162678">
      <w:bodyDiv w:val="1"/>
      <w:marLeft w:val="0"/>
      <w:marRight w:val="0"/>
      <w:marTop w:val="0"/>
      <w:marBottom w:val="0"/>
      <w:divBdr>
        <w:top w:val="none" w:sz="0" w:space="0" w:color="auto"/>
        <w:left w:val="none" w:sz="0" w:space="0" w:color="auto"/>
        <w:bottom w:val="none" w:sz="0" w:space="0" w:color="auto"/>
        <w:right w:val="none" w:sz="0" w:space="0" w:color="auto"/>
      </w:divBdr>
    </w:div>
    <w:div w:id="443966643">
      <w:bodyDiv w:val="1"/>
      <w:marLeft w:val="0"/>
      <w:marRight w:val="0"/>
      <w:marTop w:val="0"/>
      <w:marBottom w:val="0"/>
      <w:divBdr>
        <w:top w:val="none" w:sz="0" w:space="0" w:color="auto"/>
        <w:left w:val="none" w:sz="0" w:space="0" w:color="auto"/>
        <w:bottom w:val="none" w:sz="0" w:space="0" w:color="auto"/>
        <w:right w:val="none" w:sz="0" w:space="0" w:color="auto"/>
      </w:divBdr>
    </w:div>
    <w:div w:id="470441201">
      <w:bodyDiv w:val="1"/>
      <w:marLeft w:val="0"/>
      <w:marRight w:val="0"/>
      <w:marTop w:val="0"/>
      <w:marBottom w:val="0"/>
      <w:divBdr>
        <w:top w:val="none" w:sz="0" w:space="0" w:color="auto"/>
        <w:left w:val="none" w:sz="0" w:space="0" w:color="auto"/>
        <w:bottom w:val="none" w:sz="0" w:space="0" w:color="auto"/>
        <w:right w:val="none" w:sz="0" w:space="0" w:color="auto"/>
      </w:divBdr>
    </w:div>
    <w:div w:id="472723104">
      <w:bodyDiv w:val="1"/>
      <w:marLeft w:val="0"/>
      <w:marRight w:val="0"/>
      <w:marTop w:val="0"/>
      <w:marBottom w:val="0"/>
      <w:divBdr>
        <w:top w:val="none" w:sz="0" w:space="0" w:color="auto"/>
        <w:left w:val="none" w:sz="0" w:space="0" w:color="auto"/>
        <w:bottom w:val="none" w:sz="0" w:space="0" w:color="auto"/>
        <w:right w:val="none" w:sz="0" w:space="0" w:color="auto"/>
      </w:divBdr>
    </w:div>
    <w:div w:id="542442264">
      <w:bodyDiv w:val="1"/>
      <w:marLeft w:val="0"/>
      <w:marRight w:val="0"/>
      <w:marTop w:val="0"/>
      <w:marBottom w:val="0"/>
      <w:divBdr>
        <w:top w:val="none" w:sz="0" w:space="0" w:color="auto"/>
        <w:left w:val="none" w:sz="0" w:space="0" w:color="auto"/>
        <w:bottom w:val="none" w:sz="0" w:space="0" w:color="auto"/>
        <w:right w:val="none" w:sz="0" w:space="0" w:color="auto"/>
      </w:divBdr>
    </w:div>
    <w:div w:id="634484216">
      <w:bodyDiv w:val="1"/>
      <w:marLeft w:val="0"/>
      <w:marRight w:val="0"/>
      <w:marTop w:val="0"/>
      <w:marBottom w:val="0"/>
      <w:divBdr>
        <w:top w:val="none" w:sz="0" w:space="0" w:color="auto"/>
        <w:left w:val="none" w:sz="0" w:space="0" w:color="auto"/>
        <w:bottom w:val="none" w:sz="0" w:space="0" w:color="auto"/>
        <w:right w:val="none" w:sz="0" w:space="0" w:color="auto"/>
      </w:divBdr>
    </w:div>
    <w:div w:id="668942626">
      <w:bodyDiv w:val="1"/>
      <w:marLeft w:val="0"/>
      <w:marRight w:val="0"/>
      <w:marTop w:val="0"/>
      <w:marBottom w:val="0"/>
      <w:divBdr>
        <w:top w:val="none" w:sz="0" w:space="0" w:color="auto"/>
        <w:left w:val="none" w:sz="0" w:space="0" w:color="auto"/>
        <w:bottom w:val="none" w:sz="0" w:space="0" w:color="auto"/>
        <w:right w:val="none" w:sz="0" w:space="0" w:color="auto"/>
      </w:divBdr>
    </w:div>
    <w:div w:id="716004163">
      <w:bodyDiv w:val="1"/>
      <w:marLeft w:val="0"/>
      <w:marRight w:val="0"/>
      <w:marTop w:val="0"/>
      <w:marBottom w:val="0"/>
      <w:divBdr>
        <w:top w:val="none" w:sz="0" w:space="0" w:color="auto"/>
        <w:left w:val="none" w:sz="0" w:space="0" w:color="auto"/>
        <w:bottom w:val="none" w:sz="0" w:space="0" w:color="auto"/>
        <w:right w:val="none" w:sz="0" w:space="0" w:color="auto"/>
      </w:divBdr>
    </w:div>
    <w:div w:id="808592726">
      <w:bodyDiv w:val="1"/>
      <w:marLeft w:val="0"/>
      <w:marRight w:val="0"/>
      <w:marTop w:val="0"/>
      <w:marBottom w:val="0"/>
      <w:divBdr>
        <w:top w:val="none" w:sz="0" w:space="0" w:color="auto"/>
        <w:left w:val="none" w:sz="0" w:space="0" w:color="auto"/>
        <w:bottom w:val="none" w:sz="0" w:space="0" w:color="auto"/>
        <w:right w:val="none" w:sz="0" w:space="0" w:color="auto"/>
      </w:divBdr>
    </w:div>
    <w:div w:id="945621716">
      <w:bodyDiv w:val="1"/>
      <w:marLeft w:val="0"/>
      <w:marRight w:val="0"/>
      <w:marTop w:val="0"/>
      <w:marBottom w:val="0"/>
      <w:divBdr>
        <w:top w:val="none" w:sz="0" w:space="0" w:color="auto"/>
        <w:left w:val="none" w:sz="0" w:space="0" w:color="auto"/>
        <w:bottom w:val="none" w:sz="0" w:space="0" w:color="auto"/>
        <w:right w:val="none" w:sz="0" w:space="0" w:color="auto"/>
      </w:divBdr>
    </w:div>
    <w:div w:id="1044721567">
      <w:bodyDiv w:val="1"/>
      <w:marLeft w:val="0"/>
      <w:marRight w:val="0"/>
      <w:marTop w:val="0"/>
      <w:marBottom w:val="0"/>
      <w:divBdr>
        <w:top w:val="none" w:sz="0" w:space="0" w:color="auto"/>
        <w:left w:val="none" w:sz="0" w:space="0" w:color="auto"/>
        <w:bottom w:val="none" w:sz="0" w:space="0" w:color="auto"/>
        <w:right w:val="none" w:sz="0" w:space="0" w:color="auto"/>
      </w:divBdr>
    </w:div>
    <w:div w:id="1287736635">
      <w:bodyDiv w:val="1"/>
      <w:marLeft w:val="150"/>
      <w:marRight w:val="0"/>
      <w:marTop w:val="375"/>
      <w:marBottom w:val="0"/>
      <w:divBdr>
        <w:top w:val="none" w:sz="0" w:space="0" w:color="auto"/>
        <w:left w:val="none" w:sz="0" w:space="0" w:color="auto"/>
        <w:bottom w:val="none" w:sz="0" w:space="0" w:color="auto"/>
        <w:right w:val="none" w:sz="0" w:space="0" w:color="auto"/>
      </w:divBdr>
    </w:div>
    <w:div w:id="1406688343">
      <w:bodyDiv w:val="1"/>
      <w:marLeft w:val="0"/>
      <w:marRight w:val="0"/>
      <w:marTop w:val="0"/>
      <w:marBottom w:val="0"/>
      <w:divBdr>
        <w:top w:val="none" w:sz="0" w:space="0" w:color="auto"/>
        <w:left w:val="none" w:sz="0" w:space="0" w:color="auto"/>
        <w:bottom w:val="none" w:sz="0" w:space="0" w:color="auto"/>
        <w:right w:val="none" w:sz="0" w:space="0" w:color="auto"/>
      </w:divBdr>
    </w:div>
    <w:div w:id="1631476119">
      <w:bodyDiv w:val="1"/>
      <w:marLeft w:val="0"/>
      <w:marRight w:val="0"/>
      <w:marTop w:val="0"/>
      <w:marBottom w:val="0"/>
      <w:divBdr>
        <w:top w:val="none" w:sz="0" w:space="0" w:color="auto"/>
        <w:left w:val="none" w:sz="0" w:space="0" w:color="auto"/>
        <w:bottom w:val="none" w:sz="0" w:space="0" w:color="auto"/>
        <w:right w:val="none" w:sz="0" w:space="0" w:color="auto"/>
      </w:divBdr>
    </w:div>
    <w:div w:id="1857112221">
      <w:bodyDiv w:val="1"/>
      <w:marLeft w:val="0"/>
      <w:marRight w:val="0"/>
      <w:marTop w:val="0"/>
      <w:marBottom w:val="0"/>
      <w:divBdr>
        <w:top w:val="none" w:sz="0" w:space="0" w:color="auto"/>
        <w:left w:val="none" w:sz="0" w:space="0" w:color="auto"/>
        <w:bottom w:val="none" w:sz="0" w:space="0" w:color="auto"/>
        <w:right w:val="none" w:sz="0" w:space="0" w:color="auto"/>
      </w:divBdr>
    </w:div>
    <w:div w:id="1897859420">
      <w:bodyDiv w:val="1"/>
      <w:marLeft w:val="0"/>
      <w:marRight w:val="0"/>
      <w:marTop w:val="0"/>
      <w:marBottom w:val="0"/>
      <w:divBdr>
        <w:top w:val="none" w:sz="0" w:space="0" w:color="auto"/>
        <w:left w:val="none" w:sz="0" w:space="0" w:color="auto"/>
        <w:bottom w:val="none" w:sz="0" w:space="0" w:color="auto"/>
        <w:right w:val="none" w:sz="0" w:space="0" w:color="auto"/>
      </w:divBdr>
    </w:div>
    <w:div w:id="1964456643">
      <w:bodyDiv w:val="1"/>
      <w:marLeft w:val="0"/>
      <w:marRight w:val="0"/>
      <w:marTop w:val="0"/>
      <w:marBottom w:val="0"/>
      <w:divBdr>
        <w:top w:val="none" w:sz="0" w:space="0" w:color="auto"/>
        <w:left w:val="none" w:sz="0" w:space="0" w:color="auto"/>
        <w:bottom w:val="none" w:sz="0" w:space="0" w:color="auto"/>
        <w:right w:val="none" w:sz="0" w:space="0" w:color="auto"/>
      </w:divBdr>
    </w:div>
    <w:div w:id="2001810118">
      <w:bodyDiv w:val="1"/>
      <w:marLeft w:val="0"/>
      <w:marRight w:val="0"/>
      <w:marTop w:val="0"/>
      <w:marBottom w:val="0"/>
      <w:divBdr>
        <w:top w:val="none" w:sz="0" w:space="0" w:color="auto"/>
        <w:left w:val="none" w:sz="0" w:space="0" w:color="auto"/>
        <w:bottom w:val="none" w:sz="0" w:space="0" w:color="auto"/>
        <w:right w:val="none" w:sz="0" w:space="0" w:color="auto"/>
      </w:divBdr>
    </w:div>
    <w:div w:id="204409003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customXml" Target="../customXml/item26.xml"/><Relationship Id="rId21" Type="http://schemas.openxmlformats.org/officeDocument/2006/relationships/customXml" Target="../customXml/item21.xml"/><Relationship Id="rId42" Type="http://schemas.openxmlformats.org/officeDocument/2006/relationships/customXml" Target="../customXml/item42.xml"/><Relationship Id="rId47" Type="http://schemas.openxmlformats.org/officeDocument/2006/relationships/customXml" Target="../customXml/item47.xml"/><Relationship Id="rId63" Type="http://schemas.openxmlformats.org/officeDocument/2006/relationships/customXml" Target="../customXml/item63.xml"/><Relationship Id="rId68" Type="http://schemas.openxmlformats.org/officeDocument/2006/relationships/customXml" Target="../customXml/item68.xml"/><Relationship Id="rId84" Type="http://schemas.openxmlformats.org/officeDocument/2006/relationships/customXml" Target="../customXml/item84.xml"/><Relationship Id="rId89" Type="http://schemas.openxmlformats.org/officeDocument/2006/relationships/customXml" Target="../customXml/item89.xml"/><Relationship Id="rId112" Type="http://schemas.openxmlformats.org/officeDocument/2006/relationships/footer" Target="footer5.xml"/><Relationship Id="rId2" Type="http://schemas.openxmlformats.org/officeDocument/2006/relationships/customXml" Target="../customXml/item2.xml"/><Relationship Id="rId16" Type="http://schemas.openxmlformats.org/officeDocument/2006/relationships/customXml" Target="../customXml/item16.xml"/><Relationship Id="rId29" Type="http://schemas.openxmlformats.org/officeDocument/2006/relationships/customXml" Target="../customXml/item29.xml"/><Relationship Id="rId107" Type="http://schemas.openxmlformats.org/officeDocument/2006/relationships/footer" Target="footer2.xml"/><Relationship Id="rId11" Type="http://schemas.openxmlformats.org/officeDocument/2006/relationships/customXml" Target="../customXml/item11.xml"/><Relationship Id="rId24" Type="http://schemas.openxmlformats.org/officeDocument/2006/relationships/customXml" Target="../customXml/item24.xml"/><Relationship Id="rId32" Type="http://schemas.openxmlformats.org/officeDocument/2006/relationships/customXml" Target="../customXml/item32.xml"/><Relationship Id="rId37" Type="http://schemas.openxmlformats.org/officeDocument/2006/relationships/customXml" Target="../customXml/item37.xml"/><Relationship Id="rId40" Type="http://schemas.openxmlformats.org/officeDocument/2006/relationships/customXml" Target="../customXml/item40.xml"/><Relationship Id="rId45" Type="http://schemas.openxmlformats.org/officeDocument/2006/relationships/customXml" Target="../customXml/item45.xml"/><Relationship Id="rId53" Type="http://schemas.openxmlformats.org/officeDocument/2006/relationships/customXml" Target="../customXml/item53.xml"/><Relationship Id="rId58" Type="http://schemas.openxmlformats.org/officeDocument/2006/relationships/customXml" Target="../customXml/item58.xml"/><Relationship Id="rId66" Type="http://schemas.openxmlformats.org/officeDocument/2006/relationships/customXml" Target="../customXml/item66.xml"/><Relationship Id="rId74" Type="http://schemas.openxmlformats.org/officeDocument/2006/relationships/customXml" Target="../customXml/item74.xml"/><Relationship Id="rId79" Type="http://schemas.openxmlformats.org/officeDocument/2006/relationships/customXml" Target="../customXml/item79.xml"/><Relationship Id="rId87" Type="http://schemas.openxmlformats.org/officeDocument/2006/relationships/customXml" Target="../customXml/item87.xml"/><Relationship Id="rId102" Type="http://schemas.openxmlformats.org/officeDocument/2006/relationships/endnotes" Target="endnotes.xml"/><Relationship Id="rId110" Type="http://schemas.openxmlformats.org/officeDocument/2006/relationships/footer" Target="footer4.xml"/><Relationship Id="rId5" Type="http://schemas.openxmlformats.org/officeDocument/2006/relationships/customXml" Target="../customXml/item5.xml"/><Relationship Id="rId61" Type="http://schemas.openxmlformats.org/officeDocument/2006/relationships/customXml" Target="../customXml/item61.xml"/><Relationship Id="rId82" Type="http://schemas.openxmlformats.org/officeDocument/2006/relationships/customXml" Target="../customXml/item82.xml"/><Relationship Id="rId90" Type="http://schemas.openxmlformats.org/officeDocument/2006/relationships/customXml" Target="../customXml/item90.xml"/><Relationship Id="rId95" Type="http://schemas.openxmlformats.org/officeDocument/2006/relationships/customXml" Target="../customXml/item95.xml"/><Relationship Id="rId19" Type="http://schemas.openxmlformats.org/officeDocument/2006/relationships/customXml" Target="../customXml/item1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customXml" Target="../customXml/item27.xml"/><Relationship Id="rId30" Type="http://schemas.openxmlformats.org/officeDocument/2006/relationships/customXml" Target="../customXml/item30.xml"/><Relationship Id="rId35" Type="http://schemas.openxmlformats.org/officeDocument/2006/relationships/customXml" Target="../customXml/item35.xml"/><Relationship Id="rId43" Type="http://schemas.openxmlformats.org/officeDocument/2006/relationships/customXml" Target="../customXml/item43.xml"/><Relationship Id="rId48" Type="http://schemas.openxmlformats.org/officeDocument/2006/relationships/customXml" Target="../customXml/item48.xml"/><Relationship Id="rId56" Type="http://schemas.openxmlformats.org/officeDocument/2006/relationships/customXml" Target="../customXml/item56.xml"/><Relationship Id="rId64" Type="http://schemas.openxmlformats.org/officeDocument/2006/relationships/customXml" Target="../customXml/item64.xml"/><Relationship Id="rId69" Type="http://schemas.openxmlformats.org/officeDocument/2006/relationships/customXml" Target="../customXml/item69.xml"/><Relationship Id="rId77" Type="http://schemas.openxmlformats.org/officeDocument/2006/relationships/customXml" Target="../customXml/item77.xml"/><Relationship Id="rId100" Type="http://schemas.openxmlformats.org/officeDocument/2006/relationships/webSettings" Target="webSettings.xml"/><Relationship Id="rId105" Type="http://schemas.openxmlformats.org/officeDocument/2006/relationships/header" Target="header2.xml"/><Relationship Id="rId113" Type="http://schemas.openxmlformats.org/officeDocument/2006/relationships/fontTable" Target="fontTable.xml"/><Relationship Id="rId8" Type="http://schemas.openxmlformats.org/officeDocument/2006/relationships/customXml" Target="../customXml/item8.xml"/><Relationship Id="rId51" Type="http://schemas.openxmlformats.org/officeDocument/2006/relationships/customXml" Target="../customXml/item51.xml"/><Relationship Id="rId72" Type="http://schemas.openxmlformats.org/officeDocument/2006/relationships/customXml" Target="../customXml/item72.xml"/><Relationship Id="rId80" Type="http://schemas.openxmlformats.org/officeDocument/2006/relationships/customXml" Target="../customXml/item80.xml"/><Relationship Id="rId85" Type="http://schemas.openxmlformats.org/officeDocument/2006/relationships/customXml" Target="../customXml/item85.xml"/><Relationship Id="rId93" Type="http://schemas.openxmlformats.org/officeDocument/2006/relationships/customXml" Target="../customXml/item93.xml"/><Relationship Id="rId98" Type="http://schemas.openxmlformats.org/officeDocument/2006/relationships/styles" Target="styles.xml"/><Relationship Id="rId3" Type="http://schemas.openxmlformats.org/officeDocument/2006/relationships/customXml" Target="../customXml/item3.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customXml" Target="../customXml/item33.xml"/><Relationship Id="rId38" Type="http://schemas.openxmlformats.org/officeDocument/2006/relationships/customXml" Target="../customXml/item38.xml"/><Relationship Id="rId46" Type="http://schemas.openxmlformats.org/officeDocument/2006/relationships/customXml" Target="../customXml/item46.xml"/><Relationship Id="rId59" Type="http://schemas.openxmlformats.org/officeDocument/2006/relationships/customXml" Target="../customXml/item59.xml"/><Relationship Id="rId67" Type="http://schemas.openxmlformats.org/officeDocument/2006/relationships/customXml" Target="../customXml/item67.xml"/><Relationship Id="rId103" Type="http://schemas.openxmlformats.org/officeDocument/2006/relationships/header" Target="header1.xml"/><Relationship Id="rId108" Type="http://schemas.openxmlformats.org/officeDocument/2006/relationships/footer" Target="footer3.xml"/><Relationship Id="rId20" Type="http://schemas.openxmlformats.org/officeDocument/2006/relationships/customXml" Target="../customXml/item20.xml"/><Relationship Id="rId41" Type="http://schemas.openxmlformats.org/officeDocument/2006/relationships/customXml" Target="../customXml/item41.xml"/><Relationship Id="rId54" Type="http://schemas.openxmlformats.org/officeDocument/2006/relationships/customXml" Target="../customXml/item54.xml"/><Relationship Id="rId62" Type="http://schemas.openxmlformats.org/officeDocument/2006/relationships/customXml" Target="../customXml/item62.xml"/><Relationship Id="rId70" Type="http://schemas.openxmlformats.org/officeDocument/2006/relationships/customXml" Target="../customXml/item70.xml"/><Relationship Id="rId75" Type="http://schemas.openxmlformats.org/officeDocument/2006/relationships/customXml" Target="../customXml/item75.xml"/><Relationship Id="rId83" Type="http://schemas.openxmlformats.org/officeDocument/2006/relationships/customXml" Target="../customXml/item83.xml"/><Relationship Id="rId88" Type="http://schemas.openxmlformats.org/officeDocument/2006/relationships/customXml" Target="../customXml/item88.xml"/><Relationship Id="rId91" Type="http://schemas.openxmlformats.org/officeDocument/2006/relationships/customXml" Target="../customXml/item91.xml"/><Relationship Id="rId96" Type="http://schemas.openxmlformats.org/officeDocument/2006/relationships/customXml" Target="../customXml/item96.xml"/><Relationship Id="rId111" Type="http://schemas.openxmlformats.org/officeDocument/2006/relationships/header" Target="header5.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customXml" Target="../customXml/item28.xml"/><Relationship Id="rId36" Type="http://schemas.openxmlformats.org/officeDocument/2006/relationships/customXml" Target="../customXml/item36.xml"/><Relationship Id="rId49" Type="http://schemas.openxmlformats.org/officeDocument/2006/relationships/customXml" Target="../customXml/item49.xml"/><Relationship Id="rId57" Type="http://schemas.openxmlformats.org/officeDocument/2006/relationships/customXml" Target="../customXml/item57.xml"/><Relationship Id="rId106" Type="http://schemas.openxmlformats.org/officeDocument/2006/relationships/header" Target="header3.xml"/><Relationship Id="rId114" Type="http://schemas.openxmlformats.org/officeDocument/2006/relationships/theme" Target="theme/theme1.xml"/><Relationship Id="rId10" Type="http://schemas.openxmlformats.org/officeDocument/2006/relationships/customXml" Target="../customXml/item10.xml"/><Relationship Id="rId31" Type="http://schemas.openxmlformats.org/officeDocument/2006/relationships/customXml" Target="../customXml/item31.xml"/><Relationship Id="rId44" Type="http://schemas.openxmlformats.org/officeDocument/2006/relationships/customXml" Target="../customXml/item44.xml"/><Relationship Id="rId52" Type="http://schemas.openxmlformats.org/officeDocument/2006/relationships/customXml" Target="../customXml/item52.xml"/><Relationship Id="rId60" Type="http://schemas.openxmlformats.org/officeDocument/2006/relationships/customXml" Target="../customXml/item60.xml"/><Relationship Id="rId65" Type="http://schemas.openxmlformats.org/officeDocument/2006/relationships/customXml" Target="../customXml/item65.xml"/><Relationship Id="rId73" Type="http://schemas.openxmlformats.org/officeDocument/2006/relationships/customXml" Target="../customXml/item73.xml"/><Relationship Id="rId78" Type="http://schemas.openxmlformats.org/officeDocument/2006/relationships/customXml" Target="../customXml/item78.xml"/><Relationship Id="rId81" Type="http://schemas.openxmlformats.org/officeDocument/2006/relationships/customXml" Target="../customXml/item81.xml"/><Relationship Id="rId86" Type="http://schemas.openxmlformats.org/officeDocument/2006/relationships/customXml" Target="../customXml/item86.xml"/><Relationship Id="rId94" Type="http://schemas.openxmlformats.org/officeDocument/2006/relationships/customXml" Target="../customXml/item94.xml"/><Relationship Id="rId99" Type="http://schemas.openxmlformats.org/officeDocument/2006/relationships/settings" Target="settings.xml"/><Relationship Id="rId101" Type="http://schemas.openxmlformats.org/officeDocument/2006/relationships/footnotes" Target="footnotes.xml"/><Relationship Id="rId4" Type="http://schemas.openxmlformats.org/officeDocument/2006/relationships/customXml" Target="../customXml/item4.xml"/><Relationship Id="rId9" Type="http://schemas.openxmlformats.org/officeDocument/2006/relationships/customXml" Target="../customXml/item9.xml"/><Relationship Id="rId13" Type="http://schemas.openxmlformats.org/officeDocument/2006/relationships/customXml" Target="../customXml/item13.xml"/><Relationship Id="rId18" Type="http://schemas.openxmlformats.org/officeDocument/2006/relationships/customXml" Target="../customXml/item18.xml"/><Relationship Id="rId39" Type="http://schemas.openxmlformats.org/officeDocument/2006/relationships/customXml" Target="../customXml/item39.xml"/><Relationship Id="rId109" Type="http://schemas.openxmlformats.org/officeDocument/2006/relationships/header" Target="header4.xml"/><Relationship Id="rId34" Type="http://schemas.openxmlformats.org/officeDocument/2006/relationships/customXml" Target="../customXml/item34.xml"/><Relationship Id="rId50" Type="http://schemas.openxmlformats.org/officeDocument/2006/relationships/customXml" Target="../customXml/item50.xml"/><Relationship Id="rId55" Type="http://schemas.openxmlformats.org/officeDocument/2006/relationships/customXml" Target="../customXml/item55.xml"/><Relationship Id="rId76" Type="http://schemas.openxmlformats.org/officeDocument/2006/relationships/customXml" Target="../customXml/item76.xml"/><Relationship Id="rId97" Type="http://schemas.openxmlformats.org/officeDocument/2006/relationships/numbering" Target="numbering.xml"/><Relationship Id="rId104" Type="http://schemas.openxmlformats.org/officeDocument/2006/relationships/footer" Target="footer1.xml"/><Relationship Id="rId7" Type="http://schemas.openxmlformats.org/officeDocument/2006/relationships/customXml" Target="../customXml/item7.xml"/><Relationship Id="rId71" Type="http://schemas.openxmlformats.org/officeDocument/2006/relationships/customXml" Target="../customXml/item71.xml"/><Relationship Id="rId92" Type="http://schemas.openxmlformats.org/officeDocument/2006/relationships/customXml" Target="../customXml/item92.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_rels/item39.xml.rels><?xml version="1.0" encoding="UTF-8" standalone="yes"?>
<Relationships xmlns="http://schemas.openxmlformats.org/package/2006/relationships"><Relationship Id="rId1" Type="http://schemas.openxmlformats.org/officeDocument/2006/relationships/customXmlProps" Target="itemProps39.xml"/></Relationships>
</file>

<file path=customXml/_rels/item40.xml.rels><?xml version="1.0" encoding="UTF-8" standalone="yes"?>
<Relationships xmlns="http://schemas.openxmlformats.org/package/2006/relationships"><Relationship Id="rId1" Type="http://schemas.openxmlformats.org/officeDocument/2006/relationships/customXmlProps" Target="itemProps40.xml"/></Relationships>
</file>

<file path=customXml/_rels/item41.xml.rels><?xml version="1.0" encoding="UTF-8" standalone="yes"?>
<Relationships xmlns="http://schemas.openxmlformats.org/package/2006/relationships"><Relationship Id="rId1" Type="http://schemas.openxmlformats.org/officeDocument/2006/relationships/customXmlProps" Target="itemProps41.xml"/></Relationships>
</file>

<file path=customXml/_rels/item42.xml.rels><?xml version="1.0" encoding="UTF-8" standalone="yes"?>
<Relationships xmlns="http://schemas.openxmlformats.org/package/2006/relationships"><Relationship Id="rId1" Type="http://schemas.openxmlformats.org/officeDocument/2006/relationships/customXmlProps" Target="itemProps42.xml"/></Relationships>
</file>

<file path=customXml/_rels/item43.xml.rels><?xml version="1.0" encoding="UTF-8" standalone="yes"?>
<Relationships xmlns="http://schemas.openxmlformats.org/package/2006/relationships"><Relationship Id="rId1" Type="http://schemas.openxmlformats.org/officeDocument/2006/relationships/customXmlProps" Target="itemProps43.xml"/></Relationships>
</file>

<file path=customXml/_rels/item44.xml.rels><?xml version="1.0" encoding="UTF-8" standalone="yes"?>
<Relationships xmlns="http://schemas.openxmlformats.org/package/2006/relationships"><Relationship Id="rId1" Type="http://schemas.openxmlformats.org/officeDocument/2006/relationships/customXmlProps" Target="itemProps44.xml"/></Relationships>
</file>

<file path=customXml/_rels/item45.xml.rels><?xml version="1.0" encoding="UTF-8" standalone="yes"?>
<Relationships xmlns="http://schemas.openxmlformats.org/package/2006/relationships"><Relationship Id="rId1" Type="http://schemas.openxmlformats.org/officeDocument/2006/relationships/customXmlProps" Target="itemProps45.xml"/></Relationships>
</file>

<file path=customXml/_rels/item46.xml.rels><?xml version="1.0" encoding="UTF-8" standalone="yes"?>
<Relationships xmlns="http://schemas.openxmlformats.org/package/2006/relationships"><Relationship Id="rId1" Type="http://schemas.openxmlformats.org/officeDocument/2006/relationships/customXmlProps" Target="itemProps46.xml"/></Relationships>
</file>

<file path=customXml/_rels/item47.xml.rels><?xml version="1.0" encoding="UTF-8" standalone="yes"?>
<Relationships xmlns="http://schemas.openxmlformats.org/package/2006/relationships"><Relationship Id="rId1" Type="http://schemas.openxmlformats.org/officeDocument/2006/relationships/customXmlProps" Target="itemProps47.xml"/></Relationships>
</file>

<file path=customXml/_rels/item48.xml.rels><?xml version="1.0" encoding="UTF-8" standalone="yes"?>
<Relationships xmlns="http://schemas.openxmlformats.org/package/2006/relationships"><Relationship Id="rId1" Type="http://schemas.openxmlformats.org/officeDocument/2006/relationships/customXmlProps" Target="itemProps48.xml"/></Relationships>
</file>

<file path=customXml/_rels/item49.xml.rels><?xml version="1.0" encoding="UTF-8" standalone="yes"?>
<Relationships xmlns="http://schemas.openxmlformats.org/package/2006/relationships"><Relationship Id="rId1" Type="http://schemas.openxmlformats.org/officeDocument/2006/relationships/customXmlProps" Target="itemProps49.xml"/></Relationships>
</file>

<file path=customXml/_rels/item50.xml.rels><?xml version="1.0" encoding="UTF-8" standalone="yes"?>
<Relationships xmlns="http://schemas.openxmlformats.org/package/2006/relationships"><Relationship Id="rId1" Type="http://schemas.openxmlformats.org/officeDocument/2006/relationships/customXmlProps" Target="itemProps50.xml"/></Relationships>
</file>

<file path=customXml/_rels/item51.xml.rels><?xml version="1.0" encoding="UTF-8" standalone="yes"?>
<Relationships xmlns="http://schemas.openxmlformats.org/package/2006/relationships"><Relationship Id="rId1" Type="http://schemas.openxmlformats.org/officeDocument/2006/relationships/customXmlProps" Target="itemProps51.xml"/></Relationships>
</file>

<file path=customXml/_rels/item52.xml.rels><?xml version="1.0" encoding="UTF-8" standalone="yes"?>
<Relationships xmlns="http://schemas.openxmlformats.org/package/2006/relationships"><Relationship Id="rId1" Type="http://schemas.openxmlformats.org/officeDocument/2006/relationships/customXmlProps" Target="itemProps52.xml"/></Relationships>
</file>

<file path=customXml/_rels/item53.xml.rels><?xml version="1.0" encoding="UTF-8" standalone="yes"?>
<Relationships xmlns="http://schemas.openxmlformats.org/package/2006/relationships"><Relationship Id="rId1" Type="http://schemas.openxmlformats.org/officeDocument/2006/relationships/customXmlProps" Target="itemProps53.xml"/></Relationships>
</file>

<file path=customXml/_rels/item54.xml.rels><?xml version="1.0" encoding="UTF-8" standalone="yes"?>
<Relationships xmlns="http://schemas.openxmlformats.org/package/2006/relationships"><Relationship Id="rId1" Type="http://schemas.openxmlformats.org/officeDocument/2006/relationships/customXmlProps" Target="itemProps54.xml"/></Relationships>
</file>

<file path=customXml/_rels/item55.xml.rels><?xml version="1.0" encoding="UTF-8" standalone="yes"?>
<Relationships xmlns="http://schemas.openxmlformats.org/package/2006/relationships"><Relationship Id="rId1" Type="http://schemas.openxmlformats.org/officeDocument/2006/relationships/customXmlProps" Target="itemProps55.xml"/></Relationships>
</file>

<file path=customXml/_rels/item56.xml.rels><?xml version="1.0" encoding="UTF-8" standalone="yes"?>
<Relationships xmlns="http://schemas.openxmlformats.org/package/2006/relationships"><Relationship Id="rId1" Type="http://schemas.openxmlformats.org/officeDocument/2006/relationships/customXmlProps" Target="itemProps56.xml"/></Relationships>
</file>

<file path=customXml/_rels/item57.xml.rels><?xml version="1.0" encoding="UTF-8" standalone="yes"?>
<Relationships xmlns="http://schemas.openxmlformats.org/package/2006/relationships"><Relationship Id="rId1" Type="http://schemas.openxmlformats.org/officeDocument/2006/relationships/customXmlProps" Target="itemProps57.xml"/></Relationships>
</file>

<file path=customXml/_rels/item58.xml.rels><?xml version="1.0" encoding="UTF-8" standalone="yes"?>
<Relationships xmlns="http://schemas.openxmlformats.org/package/2006/relationships"><Relationship Id="rId1" Type="http://schemas.openxmlformats.org/officeDocument/2006/relationships/customXmlProps" Target="itemProps58.xml"/></Relationships>
</file>

<file path=customXml/_rels/item59.xml.rels><?xml version="1.0" encoding="UTF-8" standalone="yes"?>
<Relationships xmlns="http://schemas.openxmlformats.org/package/2006/relationships"><Relationship Id="rId1" Type="http://schemas.openxmlformats.org/officeDocument/2006/relationships/customXmlProps" Target="itemProps59.xml"/></Relationships>
</file>

<file path=customXml/_rels/item60.xml.rels><?xml version="1.0" encoding="UTF-8" standalone="yes"?>
<Relationships xmlns="http://schemas.openxmlformats.org/package/2006/relationships"><Relationship Id="rId1" Type="http://schemas.openxmlformats.org/officeDocument/2006/relationships/customXmlProps" Target="itemProps60.xml"/></Relationships>
</file>

<file path=customXml/_rels/item61.xml.rels><?xml version="1.0" encoding="UTF-8" standalone="yes"?>
<Relationships xmlns="http://schemas.openxmlformats.org/package/2006/relationships"><Relationship Id="rId1" Type="http://schemas.openxmlformats.org/officeDocument/2006/relationships/customXmlProps" Target="itemProps61.xml"/></Relationships>
</file>

<file path=customXml/_rels/item62.xml.rels><?xml version="1.0" encoding="UTF-8" standalone="yes"?>
<Relationships xmlns="http://schemas.openxmlformats.org/package/2006/relationships"><Relationship Id="rId1" Type="http://schemas.openxmlformats.org/officeDocument/2006/relationships/customXmlProps" Target="itemProps62.xml"/></Relationships>
</file>

<file path=customXml/_rels/item63.xml.rels><?xml version="1.0" encoding="UTF-8" standalone="yes"?>
<Relationships xmlns="http://schemas.openxmlformats.org/package/2006/relationships"><Relationship Id="rId1" Type="http://schemas.openxmlformats.org/officeDocument/2006/relationships/customXmlProps" Target="itemProps63.xml"/></Relationships>
</file>

<file path=customXml/_rels/item64.xml.rels><?xml version="1.0" encoding="UTF-8" standalone="yes"?>
<Relationships xmlns="http://schemas.openxmlformats.org/package/2006/relationships"><Relationship Id="rId1" Type="http://schemas.openxmlformats.org/officeDocument/2006/relationships/customXmlProps" Target="itemProps64.xml"/></Relationships>
</file>

<file path=customXml/_rels/item65.xml.rels><?xml version="1.0" encoding="UTF-8" standalone="yes"?>
<Relationships xmlns="http://schemas.openxmlformats.org/package/2006/relationships"><Relationship Id="rId1" Type="http://schemas.openxmlformats.org/officeDocument/2006/relationships/customXmlProps" Target="itemProps65.xml"/></Relationships>
</file>

<file path=customXml/_rels/item66.xml.rels><?xml version="1.0" encoding="UTF-8" standalone="yes"?>
<Relationships xmlns="http://schemas.openxmlformats.org/package/2006/relationships"><Relationship Id="rId1" Type="http://schemas.openxmlformats.org/officeDocument/2006/relationships/customXmlProps" Target="itemProps66.xml"/></Relationships>
</file>

<file path=customXml/_rels/item67.xml.rels><?xml version="1.0" encoding="UTF-8" standalone="yes"?>
<Relationships xmlns="http://schemas.openxmlformats.org/package/2006/relationships"><Relationship Id="rId1" Type="http://schemas.openxmlformats.org/officeDocument/2006/relationships/customXmlProps" Target="itemProps67.xml"/></Relationships>
</file>

<file path=customXml/_rels/item68.xml.rels><?xml version="1.0" encoding="UTF-8" standalone="yes"?>
<Relationships xmlns="http://schemas.openxmlformats.org/package/2006/relationships"><Relationship Id="rId1" Type="http://schemas.openxmlformats.org/officeDocument/2006/relationships/customXmlProps" Target="itemProps68.xml"/></Relationships>
</file>

<file path=customXml/_rels/item69.xml.rels><?xml version="1.0" encoding="UTF-8" standalone="yes"?>
<Relationships xmlns="http://schemas.openxmlformats.org/package/2006/relationships"><Relationship Id="rId1" Type="http://schemas.openxmlformats.org/officeDocument/2006/relationships/customXmlProps" Target="itemProps69.xml"/></Relationships>
</file>

<file path=customXml/_rels/item70.xml.rels><?xml version="1.0" encoding="UTF-8" standalone="yes"?>
<Relationships xmlns="http://schemas.openxmlformats.org/package/2006/relationships"><Relationship Id="rId1" Type="http://schemas.openxmlformats.org/officeDocument/2006/relationships/customXmlProps" Target="itemProps70.xml"/></Relationships>
</file>

<file path=customXml/_rels/item71.xml.rels><?xml version="1.0" encoding="UTF-8" standalone="yes"?>
<Relationships xmlns="http://schemas.openxmlformats.org/package/2006/relationships"><Relationship Id="rId1" Type="http://schemas.openxmlformats.org/officeDocument/2006/relationships/customXmlProps" Target="itemProps71.xml"/></Relationships>
</file>

<file path=customXml/_rels/item72.xml.rels><?xml version="1.0" encoding="UTF-8" standalone="yes"?>
<Relationships xmlns="http://schemas.openxmlformats.org/package/2006/relationships"><Relationship Id="rId1" Type="http://schemas.openxmlformats.org/officeDocument/2006/relationships/customXmlProps" Target="itemProps72.xml"/></Relationships>
</file>

<file path=customXml/_rels/item73.xml.rels><?xml version="1.0" encoding="UTF-8" standalone="yes"?>
<Relationships xmlns="http://schemas.openxmlformats.org/package/2006/relationships"><Relationship Id="rId1" Type="http://schemas.openxmlformats.org/officeDocument/2006/relationships/customXmlProps" Target="itemProps73.xml"/></Relationships>
</file>

<file path=customXml/_rels/item74.xml.rels><?xml version="1.0" encoding="UTF-8" standalone="yes"?>
<Relationships xmlns="http://schemas.openxmlformats.org/package/2006/relationships"><Relationship Id="rId1" Type="http://schemas.openxmlformats.org/officeDocument/2006/relationships/customXmlProps" Target="itemProps74.xml"/></Relationships>
</file>

<file path=customXml/_rels/item75.xml.rels><?xml version="1.0" encoding="UTF-8" standalone="yes"?>
<Relationships xmlns="http://schemas.openxmlformats.org/package/2006/relationships"><Relationship Id="rId1" Type="http://schemas.openxmlformats.org/officeDocument/2006/relationships/customXmlProps" Target="itemProps75.xml"/></Relationships>
</file>

<file path=customXml/_rels/item76.xml.rels><?xml version="1.0" encoding="UTF-8" standalone="yes"?>
<Relationships xmlns="http://schemas.openxmlformats.org/package/2006/relationships"><Relationship Id="rId1" Type="http://schemas.openxmlformats.org/officeDocument/2006/relationships/customXmlProps" Target="itemProps76.xml"/></Relationships>
</file>

<file path=customXml/_rels/item77.xml.rels><?xml version="1.0" encoding="UTF-8" standalone="yes"?>
<Relationships xmlns="http://schemas.openxmlformats.org/package/2006/relationships"><Relationship Id="rId1" Type="http://schemas.openxmlformats.org/officeDocument/2006/relationships/customXmlProps" Target="itemProps77.xml"/></Relationships>
</file>

<file path=customXml/_rels/item78.xml.rels><?xml version="1.0" encoding="UTF-8" standalone="yes"?>
<Relationships xmlns="http://schemas.openxmlformats.org/package/2006/relationships"><Relationship Id="rId1" Type="http://schemas.openxmlformats.org/officeDocument/2006/relationships/customXmlProps" Target="itemProps78.xml"/></Relationships>
</file>

<file path=customXml/_rels/item79.xml.rels><?xml version="1.0" encoding="UTF-8" standalone="yes"?>
<Relationships xmlns="http://schemas.openxmlformats.org/package/2006/relationships"><Relationship Id="rId1" Type="http://schemas.openxmlformats.org/officeDocument/2006/relationships/customXmlProps" Target="itemProps79.xml"/></Relationships>
</file>

<file path=customXml/_rels/item80.xml.rels><?xml version="1.0" encoding="UTF-8" standalone="yes"?>
<Relationships xmlns="http://schemas.openxmlformats.org/package/2006/relationships"><Relationship Id="rId1" Type="http://schemas.openxmlformats.org/officeDocument/2006/relationships/customXmlProps" Target="itemProps80.xml"/></Relationships>
</file>

<file path=customXml/_rels/item81.xml.rels><?xml version="1.0" encoding="UTF-8" standalone="yes"?>
<Relationships xmlns="http://schemas.openxmlformats.org/package/2006/relationships"><Relationship Id="rId1" Type="http://schemas.openxmlformats.org/officeDocument/2006/relationships/customXmlProps" Target="itemProps81.xml"/></Relationships>
</file>

<file path=customXml/_rels/item82.xml.rels><?xml version="1.0" encoding="UTF-8" standalone="yes"?>
<Relationships xmlns="http://schemas.openxmlformats.org/package/2006/relationships"><Relationship Id="rId1" Type="http://schemas.openxmlformats.org/officeDocument/2006/relationships/customXmlProps" Target="itemProps82.xml"/></Relationships>
</file>

<file path=customXml/_rels/item83.xml.rels><?xml version="1.0" encoding="UTF-8" standalone="yes"?>
<Relationships xmlns="http://schemas.openxmlformats.org/package/2006/relationships"><Relationship Id="rId1" Type="http://schemas.openxmlformats.org/officeDocument/2006/relationships/customXmlProps" Target="itemProps83.xml"/></Relationships>
</file>

<file path=customXml/_rels/item84.xml.rels><?xml version="1.0" encoding="UTF-8" standalone="yes"?>
<Relationships xmlns="http://schemas.openxmlformats.org/package/2006/relationships"><Relationship Id="rId1" Type="http://schemas.openxmlformats.org/officeDocument/2006/relationships/customXmlProps" Target="itemProps84.xml"/></Relationships>
</file>

<file path=customXml/_rels/item85.xml.rels><?xml version="1.0" encoding="UTF-8" standalone="yes"?>
<Relationships xmlns="http://schemas.openxmlformats.org/package/2006/relationships"><Relationship Id="rId1" Type="http://schemas.openxmlformats.org/officeDocument/2006/relationships/customXmlProps" Target="itemProps85.xml"/></Relationships>
</file>

<file path=customXml/_rels/item86.xml.rels><?xml version="1.0" encoding="UTF-8" standalone="yes"?>
<Relationships xmlns="http://schemas.openxmlformats.org/package/2006/relationships"><Relationship Id="rId1" Type="http://schemas.openxmlformats.org/officeDocument/2006/relationships/customXmlProps" Target="itemProps86.xml"/></Relationships>
</file>

<file path=customXml/_rels/item87.xml.rels><?xml version="1.0" encoding="UTF-8" standalone="yes"?>
<Relationships xmlns="http://schemas.openxmlformats.org/package/2006/relationships"><Relationship Id="rId1" Type="http://schemas.openxmlformats.org/officeDocument/2006/relationships/customXmlProps" Target="itemProps87.xml"/></Relationships>
</file>

<file path=customXml/_rels/item88.xml.rels><?xml version="1.0" encoding="UTF-8" standalone="yes"?>
<Relationships xmlns="http://schemas.openxmlformats.org/package/2006/relationships"><Relationship Id="rId1" Type="http://schemas.openxmlformats.org/officeDocument/2006/relationships/customXmlProps" Target="itemProps88.xml"/></Relationships>
</file>

<file path=customXml/_rels/item89.xml.rels><?xml version="1.0" encoding="UTF-8" standalone="yes"?>
<Relationships xmlns="http://schemas.openxmlformats.org/package/2006/relationships"><Relationship Id="rId1" Type="http://schemas.openxmlformats.org/officeDocument/2006/relationships/customXmlProps" Target="itemProps89.xml"/></Relationships>
</file>

<file path=customXml/_rels/item90.xml.rels><?xml version="1.0" encoding="UTF-8" standalone="yes"?>
<Relationships xmlns="http://schemas.openxmlformats.org/package/2006/relationships"><Relationship Id="rId1" Type="http://schemas.openxmlformats.org/officeDocument/2006/relationships/customXmlProps" Target="itemProps90.xml"/></Relationships>
</file>

<file path=customXml/_rels/item91.xml.rels><?xml version="1.0" encoding="UTF-8" standalone="yes"?>
<Relationships xmlns="http://schemas.openxmlformats.org/package/2006/relationships"><Relationship Id="rId1" Type="http://schemas.openxmlformats.org/officeDocument/2006/relationships/customXmlProps" Target="itemProps91.xml"/></Relationships>
</file>

<file path=customXml/_rels/item92.xml.rels><?xml version="1.0" encoding="UTF-8" standalone="yes"?>
<Relationships xmlns="http://schemas.openxmlformats.org/package/2006/relationships"><Relationship Id="rId1" Type="http://schemas.openxmlformats.org/officeDocument/2006/relationships/customXmlProps" Target="itemProps92.xml"/></Relationships>
</file>

<file path=customXml/_rels/item93.xml.rels><?xml version="1.0" encoding="UTF-8" standalone="yes"?>
<Relationships xmlns="http://schemas.openxmlformats.org/package/2006/relationships"><Relationship Id="rId1" Type="http://schemas.openxmlformats.org/officeDocument/2006/relationships/customXmlProps" Target="itemProps93.xml"/></Relationships>
</file>

<file path=customXml/_rels/item94.xml.rels><?xml version="1.0" encoding="UTF-8" standalone="yes"?>
<Relationships xmlns="http://schemas.openxmlformats.org/package/2006/relationships"><Relationship Id="rId1" Type="http://schemas.openxmlformats.org/officeDocument/2006/relationships/customXmlProps" Target="itemProps94.xml"/></Relationships>
</file>

<file path=customXml/_rels/item95.xml.rels><?xml version="1.0" encoding="UTF-8" standalone="yes"?>
<Relationships xmlns="http://schemas.openxmlformats.org/package/2006/relationships"><Relationship Id="rId1" Type="http://schemas.openxmlformats.org/officeDocument/2006/relationships/customXmlProps" Target="itemProps95.xml"/></Relationships>
</file>

<file path=customXml/_rels/item96.xml.rels><?xml version="1.0" encoding="UTF-8" standalone="yes"?>
<Relationships xmlns="http://schemas.openxmlformats.org/package/2006/relationships"><Relationship Id="rId1" Type="http://schemas.openxmlformats.org/officeDocument/2006/relationships/customXmlProps" Target="itemProps96.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b:Sources xmlns:b="http://schemas.openxmlformats.org/officeDocument/2006/bibliography" xmlns="http://schemas.openxmlformats.org/officeDocument/2006/bibliography" SelectedStyle="\APA.XSL" StyleName="APA"/>
</file>

<file path=customXml/item7.xml><?xml version="1.0" encoding="utf-8"?>
<b:Sources xmlns:b="http://schemas.openxmlformats.org/officeDocument/2006/bibliography" xmlns="http://schemas.openxmlformats.org/officeDocument/2006/bibliography" SelectedStyle="\APA.XSL" StyleName="APA"/>
</file>

<file path=customXml/item8.xml><?xml version="1.0" encoding="utf-8"?>
<b:Sources xmlns:b="http://schemas.openxmlformats.org/officeDocument/2006/bibliography" xmlns="http://schemas.openxmlformats.org/officeDocument/2006/bibliography" SelectedStyle="\APA.XSL" StyleName="APA"/>
</file>

<file path=customXml/item9.xml><?xml version="1.0" encoding="utf-8"?>
<b:Sources xmlns:b="http://schemas.openxmlformats.org/officeDocument/2006/bibliography" xmlns="http://schemas.openxmlformats.org/officeDocument/2006/bibliography" SelectedStyle="\APA.XSL" StyleName="APA"/>
</file>

<file path=customXml/item10.xml><?xml version="1.0" encoding="utf-8"?>
<b:Sources xmlns:b="http://schemas.openxmlformats.org/officeDocument/2006/bibliography" xmlns="http://schemas.openxmlformats.org/officeDocument/2006/bibliography" SelectedStyle="\APA.XSL" StyleName="APA"/>
</file>

<file path=customXml/item11.xml><?xml version="1.0" encoding="utf-8"?>
<b:Sources xmlns:b="http://schemas.openxmlformats.org/officeDocument/2006/bibliography" xmlns="http://schemas.openxmlformats.org/officeDocument/2006/bibliography" SelectedStyle="\APA.XSL" StyleName="APA"/>
</file>

<file path=customXml/item12.xml><?xml version="1.0" encoding="utf-8"?>
<b:Sources xmlns:b="http://schemas.openxmlformats.org/officeDocument/2006/bibliography" xmlns="http://schemas.openxmlformats.org/officeDocument/2006/bibliography" SelectedStyle="\APA.XSL" StyleName="APA"/>
</file>

<file path=customXml/item13.xml><?xml version="1.0" encoding="utf-8"?>
<b:Sources xmlns:b="http://schemas.openxmlformats.org/officeDocument/2006/bibliography" xmlns="http://schemas.openxmlformats.org/officeDocument/2006/bibliography" SelectedStyle="\APA.XSL" StyleName="APA"/>
</file>

<file path=customXml/item14.xml><?xml version="1.0" encoding="utf-8"?>
<b:Sources xmlns:b="http://schemas.openxmlformats.org/officeDocument/2006/bibliography" xmlns="http://schemas.openxmlformats.org/officeDocument/2006/bibliography" SelectedStyle="\APA.XSL" StyleName="APA"/>
</file>

<file path=customXml/item15.xml><?xml version="1.0" encoding="utf-8"?>
<b:Sources xmlns:b="http://schemas.openxmlformats.org/officeDocument/2006/bibliography" xmlns="http://schemas.openxmlformats.org/officeDocument/2006/bibliography" SelectedStyle="\APA.XSL" StyleName="APA"/>
</file>

<file path=customXml/item16.xml><?xml version="1.0" encoding="utf-8"?>
<b:Sources xmlns:b="http://schemas.openxmlformats.org/officeDocument/2006/bibliography" xmlns="http://schemas.openxmlformats.org/officeDocument/2006/bibliography" SelectedStyle="\APA.XSL" StyleName="APA"/>
</file>

<file path=customXml/item17.xml><?xml version="1.0" encoding="utf-8"?>
<b:Sources xmlns:b="http://schemas.openxmlformats.org/officeDocument/2006/bibliography" xmlns="http://schemas.openxmlformats.org/officeDocument/2006/bibliography" SelectedStyle="\APA.XSL" StyleName="APA"/>
</file>

<file path=customXml/item18.xml><?xml version="1.0" encoding="utf-8"?>
<b:Sources xmlns:b="http://schemas.openxmlformats.org/officeDocument/2006/bibliography" xmlns="http://schemas.openxmlformats.org/officeDocument/2006/bibliography" SelectedStyle="\APA.XSL" StyleName="APA"/>
</file>

<file path=customXml/item19.xml><?xml version="1.0" encoding="utf-8"?>
<b:Sources xmlns:b="http://schemas.openxmlformats.org/officeDocument/2006/bibliography" xmlns="http://schemas.openxmlformats.org/officeDocument/2006/bibliography" SelectedStyle="\APA.XSL" StyleName="APA"/>
</file>

<file path=customXml/item20.xml><?xml version="1.0" encoding="utf-8"?>
<b:Sources xmlns:b="http://schemas.openxmlformats.org/officeDocument/2006/bibliography" xmlns="http://schemas.openxmlformats.org/officeDocument/2006/bibliography" SelectedStyle="\APA.XSL" StyleName="APA"/>
</file>

<file path=customXml/item21.xml><?xml version="1.0" encoding="utf-8"?>
<b:Sources xmlns:b="http://schemas.openxmlformats.org/officeDocument/2006/bibliography" xmlns="http://schemas.openxmlformats.org/officeDocument/2006/bibliography" SelectedStyle="\APA.XSL" StyleName="APA"/>
</file>

<file path=customXml/item22.xml><?xml version="1.0" encoding="utf-8"?>
<b:Sources xmlns:b="http://schemas.openxmlformats.org/officeDocument/2006/bibliography" xmlns="http://schemas.openxmlformats.org/officeDocument/2006/bibliography" SelectedStyle="\APA.XSL" StyleName="APA"/>
</file>

<file path=customXml/item23.xml><?xml version="1.0" encoding="utf-8"?>
<b:Sources xmlns:b="http://schemas.openxmlformats.org/officeDocument/2006/bibliography" xmlns="http://schemas.openxmlformats.org/officeDocument/2006/bibliography" SelectedStyle="\APA.XSL" StyleName="APA"/>
</file>

<file path=customXml/item24.xml><?xml version="1.0" encoding="utf-8"?>
<b:Sources xmlns:b="http://schemas.openxmlformats.org/officeDocument/2006/bibliography" xmlns="http://schemas.openxmlformats.org/officeDocument/2006/bibliography" SelectedStyle="\APA.XSL" StyleName="APA"/>
</file>

<file path=customXml/item25.xml><?xml version="1.0" encoding="utf-8"?>
<DAEMSEngagementItemInfo xmlns="http://schemas.microsoft.com/DAEMSEngagementItemInfoXML">
  <EngagementID>5000016851</EngagementID>
  <LogicalEMSServerID>839239884721417863</LogicalEMSServerID>
  <WorkingPaperID>2495901435700000003</WorkingPaperID>
</DAEMSEngagementItemInfo>
</file>

<file path=customXml/item26.xml><?xml version="1.0" encoding="utf-8"?>
<b:Sources xmlns:b="http://schemas.openxmlformats.org/officeDocument/2006/bibliography" xmlns="http://schemas.openxmlformats.org/officeDocument/2006/bibliography" SelectedStyle="\APA.XSL" StyleName="APA"/>
</file>

<file path=customXml/item27.xml><?xml version="1.0" encoding="utf-8"?>
<b:Sources xmlns:b="http://schemas.openxmlformats.org/officeDocument/2006/bibliography" xmlns="http://schemas.openxmlformats.org/officeDocument/2006/bibliography" SelectedStyle="\APA.XSL" StyleName="APA"/>
</file>

<file path=customXml/item28.xml><?xml version="1.0" encoding="utf-8"?>
<b:Sources xmlns:b="http://schemas.openxmlformats.org/officeDocument/2006/bibliography" xmlns="http://schemas.openxmlformats.org/officeDocument/2006/bibliography" SelectedStyle="\APA.XSL" StyleName="APA"/>
</file>

<file path=customXml/item29.xml><?xml version="1.0" encoding="utf-8"?>
<b:Sources xmlns:b="http://schemas.openxmlformats.org/officeDocument/2006/bibliography" xmlns="http://schemas.openxmlformats.org/officeDocument/2006/bibliography" SelectedStyle="\APA.XSL" StyleName="APA"/>
</file>

<file path=customXml/item30.xml><?xml version="1.0" encoding="utf-8"?>
<b:Sources xmlns:b="http://schemas.openxmlformats.org/officeDocument/2006/bibliography" xmlns="http://schemas.openxmlformats.org/officeDocument/2006/bibliography" SelectedStyle="\APA.XSL" StyleName="APA"/>
</file>

<file path=customXml/item31.xml><?xml version="1.0" encoding="utf-8"?>
<b:Sources xmlns:b="http://schemas.openxmlformats.org/officeDocument/2006/bibliography" xmlns="http://schemas.openxmlformats.org/officeDocument/2006/bibliography" SelectedStyle="\APA.XSL" StyleName="APA"/>
</file>

<file path=customXml/item32.xml><?xml version="1.0" encoding="utf-8"?>
<b:Sources xmlns:b="http://schemas.openxmlformats.org/officeDocument/2006/bibliography" xmlns="http://schemas.openxmlformats.org/officeDocument/2006/bibliography" SelectedStyle="\APA.XSL" StyleName="APA"/>
</file>

<file path=customXml/item33.xml><?xml version="1.0" encoding="utf-8"?>
<b:Sources xmlns:b="http://schemas.openxmlformats.org/officeDocument/2006/bibliography" xmlns="http://schemas.openxmlformats.org/officeDocument/2006/bibliography" SelectedStyle="\APA.XSL" StyleName="APA"/>
</file>

<file path=customXml/item34.xml><?xml version="1.0" encoding="utf-8"?>
<b:Sources xmlns:b="http://schemas.openxmlformats.org/officeDocument/2006/bibliography" xmlns="http://schemas.openxmlformats.org/officeDocument/2006/bibliography" SelectedStyle="\APA.XSL" StyleName="APA"/>
</file>

<file path=customXml/item35.xml><?xml version="1.0" encoding="utf-8"?>
<b:Sources xmlns:b="http://schemas.openxmlformats.org/officeDocument/2006/bibliography" xmlns="http://schemas.openxmlformats.org/officeDocument/2006/bibliography" SelectedStyle="\APA.XSL" StyleName="APA"/>
</file>

<file path=customXml/item36.xml><?xml version="1.0" encoding="utf-8"?>
<b:Sources xmlns:b="http://schemas.openxmlformats.org/officeDocument/2006/bibliography" xmlns="http://schemas.openxmlformats.org/officeDocument/2006/bibliography" SelectedStyle="\APA.XSL" StyleName="APA"/>
</file>

<file path=customXml/item37.xml><?xml version="1.0" encoding="utf-8"?>
<b:Sources xmlns:b="http://schemas.openxmlformats.org/officeDocument/2006/bibliography" xmlns="http://schemas.openxmlformats.org/officeDocument/2006/bibliography" SelectedStyle="\APA.XSL" StyleName="APA"/>
</file>

<file path=customXml/item38.xml><?xml version="1.0" encoding="utf-8"?>
<b:Sources xmlns:b="http://schemas.openxmlformats.org/officeDocument/2006/bibliography" xmlns="http://schemas.openxmlformats.org/officeDocument/2006/bibliography" SelectedStyle="\APA.XSL" StyleName="APA"/>
</file>

<file path=customXml/item39.xml><?xml version="1.0" encoding="utf-8"?>
<b:Sources xmlns:b="http://schemas.openxmlformats.org/officeDocument/2006/bibliography" xmlns="http://schemas.openxmlformats.org/officeDocument/2006/bibliography" SelectedStyle="\APA.XSL" StyleName="APA"/>
</file>

<file path=customXml/item40.xml><?xml version="1.0" encoding="utf-8"?>
<b:Sources xmlns:b="http://schemas.openxmlformats.org/officeDocument/2006/bibliography" xmlns="http://schemas.openxmlformats.org/officeDocument/2006/bibliography" SelectedStyle="\APA.XSL" StyleName="APA"/>
</file>

<file path=customXml/item41.xml><?xml version="1.0" encoding="utf-8"?>
<b:Sources xmlns:b="http://schemas.openxmlformats.org/officeDocument/2006/bibliography" xmlns="http://schemas.openxmlformats.org/officeDocument/2006/bibliography" SelectedStyle="\APA.XSL" StyleName="APA"/>
</file>

<file path=customXml/item42.xml><?xml version="1.0" encoding="utf-8"?>
<b:Sources xmlns:b="http://schemas.openxmlformats.org/officeDocument/2006/bibliography" xmlns="http://schemas.openxmlformats.org/officeDocument/2006/bibliography" SelectedStyle="\APA.XSL" StyleName="APA"/>
</file>

<file path=customXml/item43.xml><?xml version="1.0" encoding="utf-8"?>
<b:Sources xmlns:b="http://schemas.openxmlformats.org/officeDocument/2006/bibliography" xmlns="http://schemas.openxmlformats.org/officeDocument/2006/bibliography" SelectedStyle="\APA.XSL" StyleName="APA"/>
</file>

<file path=customXml/item44.xml><?xml version="1.0" encoding="utf-8"?>
<b:Sources xmlns:b="http://schemas.openxmlformats.org/officeDocument/2006/bibliography" xmlns="http://schemas.openxmlformats.org/officeDocument/2006/bibliography" SelectedStyle="\APA.XSL" StyleName="APA"/>
</file>

<file path=customXml/item45.xml><?xml version="1.0" encoding="utf-8"?>
<b:Sources xmlns:b="http://schemas.openxmlformats.org/officeDocument/2006/bibliography" xmlns="http://schemas.openxmlformats.org/officeDocument/2006/bibliography" SelectedStyle="\APA.XSL" StyleName="APA"/>
</file>

<file path=customXml/item46.xml><?xml version="1.0" encoding="utf-8"?>
<b:Sources xmlns:b="http://schemas.openxmlformats.org/officeDocument/2006/bibliography" xmlns="http://schemas.openxmlformats.org/officeDocument/2006/bibliography" SelectedStyle="\APA.XSL" StyleName="APA"/>
</file>

<file path=customXml/item47.xml><?xml version="1.0" encoding="utf-8"?>
<b:Sources xmlns:b="http://schemas.openxmlformats.org/officeDocument/2006/bibliography" xmlns="http://schemas.openxmlformats.org/officeDocument/2006/bibliography" SelectedStyle="\APA.XSL" StyleName="APA"/>
</file>

<file path=customXml/item48.xml><?xml version="1.0" encoding="utf-8"?>
<b:Sources xmlns:b="http://schemas.openxmlformats.org/officeDocument/2006/bibliography" xmlns="http://schemas.openxmlformats.org/officeDocument/2006/bibliography" SelectedStyle="\APA.XSL" StyleName="APA"/>
</file>

<file path=customXml/item49.xml><?xml version="1.0" encoding="utf-8"?>
<b:Sources xmlns:b="http://schemas.openxmlformats.org/officeDocument/2006/bibliography" xmlns="http://schemas.openxmlformats.org/officeDocument/2006/bibliography" SelectedStyle="\APA.XSL" StyleName="APA"/>
</file>

<file path=customXml/item50.xml><?xml version="1.0" encoding="utf-8"?>
<b:Sources xmlns:b="http://schemas.openxmlformats.org/officeDocument/2006/bibliography" xmlns="http://schemas.openxmlformats.org/officeDocument/2006/bibliography" SelectedStyle="\APA.XSL" StyleName="APA"/>
</file>

<file path=customXml/item51.xml><?xml version="1.0" encoding="utf-8"?>
<b:Sources xmlns:b="http://schemas.openxmlformats.org/officeDocument/2006/bibliography" xmlns="http://schemas.openxmlformats.org/officeDocument/2006/bibliography" SelectedStyle="\APA.XSL" StyleName="APA"/>
</file>

<file path=customXml/item52.xml><?xml version="1.0" encoding="utf-8"?>
<b:Sources xmlns:b="http://schemas.openxmlformats.org/officeDocument/2006/bibliography" xmlns="http://schemas.openxmlformats.org/officeDocument/2006/bibliography" SelectedStyle="\APA.XSL" StyleName="APA"/>
</file>

<file path=customXml/item53.xml><?xml version="1.0" encoding="utf-8"?>
<b:Sources xmlns:b="http://schemas.openxmlformats.org/officeDocument/2006/bibliography" xmlns="http://schemas.openxmlformats.org/officeDocument/2006/bibliography" SelectedStyle="\APA.XSL" StyleName="APA"/>
</file>

<file path=customXml/item54.xml><?xml version="1.0" encoding="utf-8"?>
<b:Sources xmlns:b="http://schemas.openxmlformats.org/officeDocument/2006/bibliography" xmlns="http://schemas.openxmlformats.org/officeDocument/2006/bibliography" SelectedStyle="\APA.XSL" StyleName="APA"/>
</file>

<file path=customXml/item55.xml><?xml version="1.0" encoding="utf-8"?>
<b:Sources xmlns:b="http://schemas.openxmlformats.org/officeDocument/2006/bibliography" xmlns="http://schemas.openxmlformats.org/officeDocument/2006/bibliography" SelectedStyle="\APA.XSL" StyleName="APA"/>
</file>

<file path=customXml/item56.xml><?xml version="1.0" encoding="utf-8"?>
<b:Sources xmlns:b="http://schemas.openxmlformats.org/officeDocument/2006/bibliography" xmlns="http://schemas.openxmlformats.org/officeDocument/2006/bibliography" SelectedStyle="\APA.XSL" StyleName="APA"/>
</file>

<file path=customXml/item57.xml><?xml version="1.0" encoding="utf-8"?>
<b:Sources xmlns:b="http://schemas.openxmlformats.org/officeDocument/2006/bibliography" xmlns="http://schemas.openxmlformats.org/officeDocument/2006/bibliography" SelectedStyle="\APA.XSL" StyleName="APA"/>
</file>

<file path=customXml/item58.xml><?xml version="1.0" encoding="utf-8"?>
<b:Sources xmlns:b="http://schemas.openxmlformats.org/officeDocument/2006/bibliography" xmlns="http://schemas.openxmlformats.org/officeDocument/2006/bibliography" SelectedStyle="\APA.XSL" StyleName="APA"/>
</file>

<file path=customXml/item59.xml><?xml version="1.0" encoding="utf-8"?>
<b:Sources xmlns:b="http://schemas.openxmlformats.org/officeDocument/2006/bibliography" xmlns="http://schemas.openxmlformats.org/officeDocument/2006/bibliography" SelectedStyle="\APA.XSL" StyleName="APA"/>
</file>

<file path=customXml/item60.xml><?xml version="1.0" encoding="utf-8"?>
<b:Sources xmlns:b="http://schemas.openxmlformats.org/officeDocument/2006/bibliography" xmlns="http://schemas.openxmlformats.org/officeDocument/2006/bibliography" SelectedStyle="\APA.XSL" StyleName="APA"/>
</file>

<file path=customXml/item61.xml><?xml version="1.0" encoding="utf-8"?>
<b:Sources xmlns:b="http://schemas.openxmlformats.org/officeDocument/2006/bibliography" xmlns="http://schemas.openxmlformats.org/officeDocument/2006/bibliography" SelectedStyle="\APA.XSL" StyleName="APA"/>
</file>

<file path=customXml/item62.xml><?xml version="1.0" encoding="utf-8"?>
<b:Sources xmlns:b="http://schemas.openxmlformats.org/officeDocument/2006/bibliography" xmlns="http://schemas.openxmlformats.org/officeDocument/2006/bibliography" SelectedStyle="\APA.XSL" StyleName="APA"/>
</file>

<file path=customXml/item63.xml><?xml version="1.0" encoding="utf-8"?>
<b:Sources xmlns:b="http://schemas.openxmlformats.org/officeDocument/2006/bibliography" xmlns="http://schemas.openxmlformats.org/officeDocument/2006/bibliography" SelectedStyle="\APA.XSL" StyleName="APA"/>
</file>

<file path=customXml/item64.xml><?xml version="1.0" encoding="utf-8"?>
<b:Sources xmlns:b="http://schemas.openxmlformats.org/officeDocument/2006/bibliography" xmlns="http://schemas.openxmlformats.org/officeDocument/2006/bibliography" SelectedStyle="\APA.XSL" StyleName="APA"/>
</file>

<file path=customXml/item65.xml><?xml version="1.0" encoding="utf-8"?>
<b:Sources xmlns:b="http://schemas.openxmlformats.org/officeDocument/2006/bibliography" xmlns="http://schemas.openxmlformats.org/officeDocument/2006/bibliography" SelectedStyle="\APA.XSL" StyleName="APA"/>
</file>

<file path=customXml/item66.xml><?xml version="1.0" encoding="utf-8"?>
<b:Sources xmlns:b="http://schemas.openxmlformats.org/officeDocument/2006/bibliography" xmlns="http://schemas.openxmlformats.org/officeDocument/2006/bibliography" SelectedStyle="\APA.XSL" StyleName="APA"/>
</file>

<file path=customXml/item67.xml><?xml version="1.0" encoding="utf-8"?>
<b:Sources xmlns:b="http://schemas.openxmlformats.org/officeDocument/2006/bibliography" xmlns="http://schemas.openxmlformats.org/officeDocument/2006/bibliography" SelectedStyle="\APA.XSL" StyleName="APA"/>
</file>

<file path=customXml/item68.xml><?xml version="1.0" encoding="utf-8"?>
<b:Sources xmlns:b="http://schemas.openxmlformats.org/officeDocument/2006/bibliography" xmlns="http://schemas.openxmlformats.org/officeDocument/2006/bibliography" SelectedStyle="\APA.XSL" StyleName="APA"/>
</file>

<file path=customXml/item69.xml><?xml version="1.0" encoding="utf-8"?>
<b:Sources xmlns:b="http://schemas.openxmlformats.org/officeDocument/2006/bibliography" xmlns="http://schemas.openxmlformats.org/officeDocument/2006/bibliography" SelectedStyle="\APA.XSL" StyleName="APA"/>
</file>

<file path=customXml/item70.xml><?xml version="1.0" encoding="utf-8"?>
<b:Sources xmlns:b="http://schemas.openxmlformats.org/officeDocument/2006/bibliography" xmlns="http://schemas.openxmlformats.org/officeDocument/2006/bibliography" SelectedStyle="\APA.XSL" StyleName="APA"/>
</file>

<file path=customXml/item71.xml><?xml version="1.0" encoding="utf-8"?>
<b:Sources xmlns:b="http://schemas.openxmlformats.org/officeDocument/2006/bibliography" xmlns="http://schemas.openxmlformats.org/officeDocument/2006/bibliography" SelectedStyle="\APA.XSL" StyleName="APA"/>
</file>

<file path=customXml/item72.xml><?xml version="1.0" encoding="utf-8"?>
<b:Sources xmlns:b="http://schemas.openxmlformats.org/officeDocument/2006/bibliography" xmlns="http://schemas.openxmlformats.org/officeDocument/2006/bibliography" SelectedStyle="\APA.XSL" StyleName="APA"/>
</file>

<file path=customXml/item73.xml><?xml version="1.0" encoding="utf-8"?>
<b:Sources xmlns:b="http://schemas.openxmlformats.org/officeDocument/2006/bibliography" xmlns="http://schemas.openxmlformats.org/officeDocument/2006/bibliography" SelectedStyle="\APA.XSL" StyleName="APA"/>
</file>

<file path=customXml/item74.xml><?xml version="1.0" encoding="utf-8"?>
<b:Sources xmlns:b="http://schemas.openxmlformats.org/officeDocument/2006/bibliography" xmlns="http://schemas.openxmlformats.org/officeDocument/2006/bibliography" SelectedStyle="\APA.XSL" StyleName="APA"/>
</file>

<file path=customXml/item75.xml><?xml version="1.0" encoding="utf-8"?>
<b:Sources xmlns:b="http://schemas.openxmlformats.org/officeDocument/2006/bibliography" xmlns="http://schemas.openxmlformats.org/officeDocument/2006/bibliography" SelectedStyle="\APA.XSL" StyleName="APA"/>
</file>

<file path=customXml/item76.xml><?xml version="1.0" encoding="utf-8"?>
<b:Sources xmlns:b="http://schemas.openxmlformats.org/officeDocument/2006/bibliography" xmlns="http://schemas.openxmlformats.org/officeDocument/2006/bibliography" SelectedStyle="\APA.XSL" StyleName="APA"/>
</file>

<file path=customXml/item77.xml><?xml version="1.0" encoding="utf-8"?>
<b:Sources xmlns:b="http://schemas.openxmlformats.org/officeDocument/2006/bibliography" xmlns="http://schemas.openxmlformats.org/officeDocument/2006/bibliography" SelectedStyle="\APA.XSL" StyleName="APA"/>
</file>

<file path=customXml/item78.xml><?xml version="1.0" encoding="utf-8"?>
<b:Sources xmlns:b="http://schemas.openxmlformats.org/officeDocument/2006/bibliography" xmlns="http://schemas.openxmlformats.org/officeDocument/2006/bibliography" SelectedStyle="\APA.XSL" StyleName="APA"/>
</file>

<file path=customXml/item79.xml><?xml version="1.0" encoding="utf-8"?>
<b:Sources xmlns:b="http://schemas.openxmlformats.org/officeDocument/2006/bibliography" xmlns="http://schemas.openxmlformats.org/officeDocument/2006/bibliography" SelectedStyle="\APA.XSL" StyleName="APA"/>
</file>

<file path=customXml/item80.xml><?xml version="1.0" encoding="utf-8"?>
<b:Sources xmlns:b="http://schemas.openxmlformats.org/officeDocument/2006/bibliography" xmlns="http://schemas.openxmlformats.org/officeDocument/2006/bibliography" SelectedStyle="\APA.XSL" StyleName="APA"/>
</file>

<file path=customXml/item81.xml><?xml version="1.0" encoding="utf-8"?>
<b:Sources xmlns:b="http://schemas.openxmlformats.org/officeDocument/2006/bibliography" xmlns="http://schemas.openxmlformats.org/officeDocument/2006/bibliography" SelectedStyle="\APA.XSL" StyleName="APA"/>
</file>

<file path=customXml/item82.xml><?xml version="1.0" encoding="utf-8"?>
<b:Sources xmlns:b="http://schemas.openxmlformats.org/officeDocument/2006/bibliography" xmlns="http://schemas.openxmlformats.org/officeDocument/2006/bibliography" SelectedStyle="\APA.XSL" StyleName="APA"/>
</file>

<file path=customXml/item83.xml><?xml version="1.0" encoding="utf-8"?>
<b:Sources xmlns:b="http://schemas.openxmlformats.org/officeDocument/2006/bibliography" xmlns="http://schemas.openxmlformats.org/officeDocument/2006/bibliography" SelectedStyle="\APA.XSL" StyleName="APA"/>
</file>

<file path=customXml/item84.xml><?xml version="1.0" encoding="utf-8"?>
<b:Sources xmlns:b="http://schemas.openxmlformats.org/officeDocument/2006/bibliography" xmlns="http://schemas.openxmlformats.org/officeDocument/2006/bibliography" SelectedStyle="\APA.XSL" StyleName="APA"/>
</file>

<file path=customXml/item85.xml><?xml version="1.0" encoding="utf-8"?>
<b:Sources xmlns:b="http://schemas.openxmlformats.org/officeDocument/2006/bibliography" xmlns="http://schemas.openxmlformats.org/officeDocument/2006/bibliography" SelectedStyle="\APA.XSL" StyleName="APA"/>
</file>

<file path=customXml/item86.xml><?xml version="1.0" encoding="utf-8"?>
<b:Sources xmlns:b="http://schemas.openxmlformats.org/officeDocument/2006/bibliography" xmlns="http://schemas.openxmlformats.org/officeDocument/2006/bibliography" SelectedStyle="\APA.XSL" StyleName="APA"/>
</file>

<file path=customXml/item87.xml><?xml version="1.0" encoding="utf-8"?>
<b:Sources xmlns:b="http://schemas.openxmlformats.org/officeDocument/2006/bibliography" xmlns="http://schemas.openxmlformats.org/officeDocument/2006/bibliography" SelectedStyle="\APA.XSL" StyleName="APA"/>
</file>

<file path=customXml/item88.xml><?xml version="1.0" encoding="utf-8"?>
<b:Sources xmlns:b="http://schemas.openxmlformats.org/officeDocument/2006/bibliography" xmlns="http://schemas.openxmlformats.org/officeDocument/2006/bibliography" SelectedStyle="\APA.XSL" StyleName="APA"/>
</file>

<file path=customXml/item89.xml><?xml version="1.0" encoding="utf-8"?>
<b:Sources xmlns:b="http://schemas.openxmlformats.org/officeDocument/2006/bibliography" xmlns="http://schemas.openxmlformats.org/officeDocument/2006/bibliography" SelectedStyle="\APA.XSL" StyleName="APA"/>
</file>

<file path=customXml/item90.xml><?xml version="1.0" encoding="utf-8"?>
<b:Sources xmlns:b="http://schemas.openxmlformats.org/officeDocument/2006/bibliography" xmlns="http://schemas.openxmlformats.org/officeDocument/2006/bibliography" SelectedStyle="\APA.XSL" StyleName="APA"/>
</file>

<file path=customXml/item91.xml><?xml version="1.0" encoding="utf-8"?>
<b:Sources xmlns:b="http://schemas.openxmlformats.org/officeDocument/2006/bibliography" xmlns="http://schemas.openxmlformats.org/officeDocument/2006/bibliography" SelectedStyle="\APA.XSL" StyleName="APA"/>
</file>

<file path=customXml/item92.xml><?xml version="1.0" encoding="utf-8"?>
<b:Sources xmlns:b="http://schemas.openxmlformats.org/officeDocument/2006/bibliography" xmlns="http://schemas.openxmlformats.org/officeDocument/2006/bibliography" SelectedStyle="\APA.XSL" StyleName="APA"/>
</file>

<file path=customXml/item93.xml><?xml version="1.0" encoding="utf-8"?>
<b:Sources xmlns:b="http://schemas.openxmlformats.org/officeDocument/2006/bibliography" xmlns="http://schemas.openxmlformats.org/officeDocument/2006/bibliography" SelectedStyle="\APA.XSL" StyleName="APA"/>
</file>

<file path=customXml/item94.xml><?xml version="1.0" encoding="utf-8"?>
<b:Sources xmlns:b="http://schemas.openxmlformats.org/officeDocument/2006/bibliography" xmlns="http://schemas.openxmlformats.org/officeDocument/2006/bibliography" SelectedStyle="\APA.XSL" StyleName="APA"/>
</file>

<file path=customXml/item95.xml><?xml version="1.0" encoding="utf-8"?>
<b:Sources xmlns:b="http://schemas.openxmlformats.org/officeDocument/2006/bibliography" xmlns="http://schemas.openxmlformats.org/officeDocument/2006/bibliography" SelectedStyle="\APA.XSL" StyleName="APA"/>
</file>

<file path=customXml/item96.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E4BF8A35-6563-4120-924B-D6B50E809A3E}">
  <ds:schemaRefs>
    <ds:schemaRef ds:uri="http://schemas.openxmlformats.org/officeDocument/2006/bibliography"/>
  </ds:schemaRefs>
</ds:datastoreItem>
</file>

<file path=customXml/itemProps2.xml><?xml version="1.0" encoding="utf-8"?>
<ds:datastoreItem xmlns:ds="http://schemas.openxmlformats.org/officeDocument/2006/customXml" ds:itemID="{FF67C8BF-CBA4-45CE-8651-6C4F0C5D091E}">
  <ds:schemaRefs>
    <ds:schemaRef ds:uri="http://schemas.openxmlformats.org/officeDocument/2006/bibliography"/>
  </ds:schemaRefs>
</ds:datastoreItem>
</file>

<file path=customXml/itemProps3.xml><?xml version="1.0" encoding="utf-8"?>
<ds:datastoreItem xmlns:ds="http://schemas.openxmlformats.org/officeDocument/2006/customXml" ds:itemID="{006B847B-C2AA-4FFF-B852-2515660C35B6}">
  <ds:schemaRefs>
    <ds:schemaRef ds:uri="http://schemas.openxmlformats.org/officeDocument/2006/bibliography"/>
  </ds:schemaRefs>
</ds:datastoreItem>
</file>

<file path=customXml/itemProps4.xml><?xml version="1.0" encoding="utf-8"?>
<ds:datastoreItem xmlns:ds="http://schemas.openxmlformats.org/officeDocument/2006/customXml" ds:itemID="{86F4FA66-53A2-427D-A8A0-47EB3712B7A2}">
  <ds:schemaRefs>
    <ds:schemaRef ds:uri="http://schemas.openxmlformats.org/officeDocument/2006/bibliography"/>
  </ds:schemaRefs>
</ds:datastoreItem>
</file>

<file path=customXml/itemProps5.xml><?xml version="1.0" encoding="utf-8"?>
<ds:datastoreItem xmlns:ds="http://schemas.openxmlformats.org/officeDocument/2006/customXml" ds:itemID="{D4371799-C314-4EA4-A302-05416AF28917}">
  <ds:schemaRefs>
    <ds:schemaRef ds:uri="http://schemas.openxmlformats.org/officeDocument/2006/bibliography"/>
  </ds:schemaRefs>
</ds:datastoreItem>
</file>

<file path=customXml/itemProps6.xml><?xml version="1.0" encoding="utf-8"?>
<ds:datastoreItem xmlns:ds="http://schemas.openxmlformats.org/officeDocument/2006/customXml" ds:itemID="{00A0CA34-3A39-4093-82EE-176391A413B7}">
  <ds:schemaRefs>
    <ds:schemaRef ds:uri="http://schemas.openxmlformats.org/officeDocument/2006/bibliography"/>
  </ds:schemaRefs>
</ds:datastoreItem>
</file>

<file path=customXml/itemProps7.xml><?xml version="1.0" encoding="utf-8"?>
<ds:datastoreItem xmlns:ds="http://schemas.openxmlformats.org/officeDocument/2006/customXml" ds:itemID="{A0E29402-6D48-4C68-B500-DD49FA1F4BA9}">
  <ds:schemaRefs>
    <ds:schemaRef ds:uri="http://schemas.openxmlformats.org/officeDocument/2006/bibliography"/>
  </ds:schemaRefs>
</ds:datastoreItem>
</file>

<file path=customXml/itemProps8.xml><?xml version="1.0" encoding="utf-8"?>
<ds:datastoreItem xmlns:ds="http://schemas.openxmlformats.org/officeDocument/2006/customXml" ds:itemID="{E9311778-9CCB-46A1-9665-F3B410778607}">
  <ds:schemaRefs>
    <ds:schemaRef ds:uri="http://schemas.openxmlformats.org/officeDocument/2006/bibliography"/>
  </ds:schemaRefs>
</ds:datastoreItem>
</file>

<file path=customXml/itemProps9.xml><?xml version="1.0" encoding="utf-8"?>
<ds:datastoreItem xmlns:ds="http://schemas.openxmlformats.org/officeDocument/2006/customXml" ds:itemID="{A5AF28CC-88D3-441E-AAF7-B8AD90412727}">
  <ds:schemaRefs>
    <ds:schemaRef ds:uri="http://schemas.openxmlformats.org/officeDocument/2006/bibliography"/>
  </ds:schemaRefs>
</ds:datastoreItem>
</file>

<file path=customXml/itemProps10.xml><?xml version="1.0" encoding="utf-8"?>
<ds:datastoreItem xmlns:ds="http://schemas.openxmlformats.org/officeDocument/2006/customXml" ds:itemID="{2265C2DE-AC65-414D-AD4F-C6D647086249}">
  <ds:schemaRefs>
    <ds:schemaRef ds:uri="http://schemas.openxmlformats.org/officeDocument/2006/bibliography"/>
  </ds:schemaRefs>
</ds:datastoreItem>
</file>

<file path=customXml/itemProps11.xml><?xml version="1.0" encoding="utf-8"?>
<ds:datastoreItem xmlns:ds="http://schemas.openxmlformats.org/officeDocument/2006/customXml" ds:itemID="{3735BBA4-50EF-4014-BDB1-C73DF9059B0E}">
  <ds:schemaRefs>
    <ds:schemaRef ds:uri="http://schemas.openxmlformats.org/officeDocument/2006/bibliography"/>
  </ds:schemaRefs>
</ds:datastoreItem>
</file>

<file path=customXml/itemProps12.xml><?xml version="1.0" encoding="utf-8"?>
<ds:datastoreItem xmlns:ds="http://schemas.openxmlformats.org/officeDocument/2006/customXml" ds:itemID="{AADE2362-BE05-460D-A8A8-FA4DC4A6BF8B}">
  <ds:schemaRefs>
    <ds:schemaRef ds:uri="http://schemas.openxmlformats.org/officeDocument/2006/bibliography"/>
  </ds:schemaRefs>
</ds:datastoreItem>
</file>

<file path=customXml/itemProps13.xml><?xml version="1.0" encoding="utf-8"?>
<ds:datastoreItem xmlns:ds="http://schemas.openxmlformats.org/officeDocument/2006/customXml" ds:itemID="{87D8FF9E-A70C-4429-8AFB-517D3768E02C}">
  <ds:schemaRefs>
    <ds:schemaRef ds:uri="http://schemas.openxmlformats.org/officeDocument/2006/bibliography"/>
  </ds:schemaRefs>
</ds:datastoreItem>
</file>

<file path=customXml/itemProps14.xml><?xml version="1.0" encoding="utf-8"?>
<ds:datastoreItem xmlns:ds="http://schemas.openxmlformats.org/officeDocument/2006/customXml" ds:itemID="{2BCAA731-B517-4031-9DA3-AFA95C6335DE}">
  <ds:schemaRefs>
    <ds:schemaRef ds:uri="http://schemas.openxmlformats.org/officeDocument/2006/bibliography"/>
  </ds:schemaRefs>
</ds:datastoreItem>
</file>

<file path=customXml/itemProps15.xml><?xml version="1.0" encoding="utf-8"?>
<ds:datastoreItem xmlns:ds="http://schemas.openxmlformats.org/officeDocument/2006/customXml" ds:itemID="{3B2BBF92-EFFB-4D54-87F1-E7811179833A}">
  <ds:schemaRefs>
    <ds:schemaRef ds:uri="http://schemas.openxmlformats.org/officeDocument/2006/bibliography"/>
  </ds:schemaRefs>
</ds:datastoreItem>
</file>

<file path=customXml/itemProps16.xml><?xml version="1.0" encoding="utf-8"?>
<ds:datastoreItem xmlns:ds="http://schemas.openxmlformats.org/officeDocument/2006/customXml" ds:itemID="{4579C7A4-7BAA-4374-9BB3-53F63E4EF696}">
  <ds:schemaRefs>
    <ds:schemaRef ds:uri="http://schemas.openxmlformats.org/officeDocument/2006/bibliography"/>
  </ds:schemaRefs>
</ds:datastoreItem>
</file>

<file path=customXml/itemProps17.xml><?xml version="1.0" encoding="utf-8"?>
<ds:datastoreItem xmlns:ds="http://schemas.openxmlformats.org/officeDocument/2006/customXml" ds:itemID="{E8A2C49E-8BA2-485F-B3C7-A62EB250BEB9}">
  <ds:schemaRefs>
    <ds:schemaRef ds:uri="http://schemas.openxmlformats.org/officeDocument/2006/bibliography"/>
  </ds:schemaRefs>
</ds:datastoreItem>
</file>

<file path=customXml/itemProps18.xml><?xml version="1.0" encoding="utf-8"?>
<ds:datastoreItem xmlns:ds="http://schemas.openxmlformats.org/officeDocument/2006/customXml" ds:itemID="{8270F187-2FB3-42B2-9684-137536250C53}">
  <ds:schemaRefs>
    <ds:schemaRef ds:uri="http://schemas.openxmlformats.org/officeDocument/2006/bibliography"/>
  </ds:schemaRefs>
</ds:datastoreItem>
</file>

<file path=customXml/itemProps19.xml><?xml version="1.0" encoding="utf-8"?>
<ds:datastoreItem xmlns:ds="http://schemas.openxmlformats.org/officeDocument/2006/customXml" ds:itemID="{DD77286B-1E7A-40FF-8784-E29A0B56E981}">
  <ds:schemaRefs>
    <ds:schemaRef ds:uri="http://schemas.openxmlformats.org/officeDocument/2006/bibliography"/>
  </ds:schemaRefs>
</ds:datastoreItem>
</file>

<file path=customXml/itemProps20.xml><?xml version="1.0" encoding="utf-8"?>
<ds:datastoreItem xmlns:ds="http://schemas.openxmlformats.org/officeDocument/2006/customXml" ds:itemID="{53423359-FBC2-439E-9802-AF6EF5FD08F7}">
  <ds:schemaRefs>
    <ds:schemaRef ds:uri="http://schemas.openxmlformats.org/officeDocument/2006/bibliography"/>
  </ds:schemaRefs>
</ds:datastoreItem>
</file>

<file path=customXml/itemProps21.xml><?xml version="1.0" encoding="utf-8"?>
<ds:datastoreItem xmlns:ds="http://schemas.openxmlformats.org/officeDocument/2006/customXml" ds:itemID="{08A84773-9B88-48C6-8639-B3572C5C53CB}">
  <ds:schemaRefs>
    <ds:schemaRef ds:uri="http://schemas.openxmlformats.org/officeDocument/2006/bibliography"/>
  </ds:schemaRefs>
</ds:datastoreItem>
</file>

<file path=customXml/itemProps22.xml><?xml version="1.0" encoding="utf-8"?>
<ds:datastoreItem xmlns:ds="http://schemas.openxmlformats.org/officeDocument/2006/customXml" ds:itemID="{92AEE903-5C85-45CA-A4AC-5DB9002647C8}">
  <ds:schemaRefs>
    <ds:schemaRef ds:uri="http://schemas.openxmlformats.org/officeDocument/2006/bibliography"/>
  </ds:schemaRefs>
</ds:datastoreItem>
</file>

<file path=customXml/itemProps23.xml><?xml version="1.0" encoding="utf-8"?>
<ds:datastoreItem xmlns:ds="http://schemas.openxmlformats.org/officeDocument/2006/customXml" ds:itemID="{B950E7A3-50DE-460E-AB91-311915370A94}">
  <ds:schemaRefs>
    <ds:schemaRef ds:uri="http://schemas.openxmlformats.org/officeDocument/2006/bibliography"/>
  </ds:schemaRefs>
</ds:datastoreItem>
</file>

<file path=customXml/itemProps24.xml><?xml version="1.0" encoding="utf-8"?>
<ds:datastoreItem xmlns:ds="http://schemas.openxmlformats.org/officeDocument/2006/customXml" ds:itemID="{1EC10900-26AA-424D-8585-C4503743AB97}">
  <ds:schemaRefs>
    <ds:schemaRef ds:uri="http://schemas.openxmlformats.org/officeDocument/2006/bibliography"/>
  </ds:schemaRefs>
</ds:datastoreItem>
</file>

<file path=customXml/itemProps25.xml><?xml version="1.0" encoding="utf-8"?>
<ds:datastoreItem xmlns:ds="http://schemas.openxmlformats.org/officeDocument/2006/customXml" ds:itemID="{929C4010-B559-439D-9231-30EE0D8A6438}">
  <ds:schemaRefs>
    <ds:schemaRef ds:uri="http://schemas.microsoft.com/DAEMSEngagementItemInfoXML"/>
  </ds:schemaRefs>
</ds:datastoreItem>
</file>

<file path=customXml/itemProps26.xml><?xml version="1.0" encoding="utf-8"?>
<ds:datastoreItem xmlns:ds="http://schemas.openxmlformats.org/officeDocument/2006/customXml" ds:itemID="{A925C1AB-6CBF-4E67-B626-1A75A2676009}">
  <ds:schemaRefs>
    <ds:schemaRef ds:uri="http://schemas.openxmlformats.org/officeDocument/2006/bibliography"/>
  </ds:schemaRefs>
</ds:datastoreItem>
</file>

<file path=customXml/itemProps27.xml><?xml version="1.0" encoding="utf-8"?>
<ds:datastoreItem xmlns:ds="http://schemas.openxmlformats.org/officeDocument/2006/customXml" ds:itemID="{792F73CC-FD2B-4BC8-8A27-68EB4B3D8610}">
  <ds:schemaRefs>
    <ds:schemaRef ds:uri="http://schemas.openxmlformats.org/officeDocument/2006/bibliography"/>
  </ds:schemaRefs>
</ds:datastoreItem>
</file>

<file path=customXml/itemProps28.xml><?xml version="1.0" encoding="utf-8"?>
<ds:datastoreItem xmlns:ds="http://schemas.openxmlformats.org/officeDocument/2006/customXml" ds:itemID="{A67215C8-97E4-41AE-A577-34F04A7E0B7C}">
  <ds:schemaRefs>
    <ds:schemaRef ds:uri="http://schemas.openxmlformats.org/officeDocument/2006/bibliography"/>
  </ds:schemaRefs>
</ds:datastoreItem>
</file>

<file path=customXml/itemProps29.xml><?xml version="1.0" encoding="utf-8"?>
<ds:datastoreItem xmlns:ds="http://schemas.openxmlformats.org/officeDocument/2006/customXml" ds:itemID="{0520E5BE-006D-46E6-A626-F5A475B69145}">
  <ds:schemaRefs>
    <ds:schemaRef ds:uri="http://schemas.openxmlformats.org/officeDocument/2006/bibliography"/>
  </ds:schemaRefs>
</ds:datastoreItem>
</file>

<file path=customXml/itemProps30.xml><?xml version="1.0" encoding="utf-8"?>
<ds:datastoreItem xmlns:ds="http://schemas.openxmlformats.org/officeDocument/2006/customXml" ds:itemID="{392517B3-FC2F-48C9-AD8C-7F96864EC753}">
  <ds:schemaRefs>
    <ds:schemaRef ds:uri="http://schemas.openxmlformats.org/officeDocument/2006/bibliography"/>
  </ds:schemaRefs>
</ds:datastoreItem>
</file>

<file path=customXml/itemProps31.xml><?xml version="1.0" encoding="utf-8"?>
<ds:datastoreItem xmlns:ds="http://schemas.openxmlformats.org/officeDocument/2006/customXml" ds:itemID="{7229CBA7-1304-4DEA-9C5B-C4717DBF6C72}">
  <ds:schemaRefs>
    <ds:schemaRef ds:uri="http://schemas.openxmlformats.org/officeDocument/2006/bibliography"/>
  </ds:schemaRefs>
</ds:datastoreItem>
</file>

<file path=customXml/itemProps32.xml><?xml version="1.0" encoding="utf-8"?>
<ds:datastoreItem xmlns:ds="http://schemas.openxmlformats.org/officeDocument/2006/customXml" ds:itemID="{C442F183-682D-4755-BAE3-4E1B7DDCFD8B}">
  <ds:schemaRefs>
    <ds:schemaRef ds:uri="http://schemas.openxmlformats.org/officeDocument/2006/bibliography"/>
  </ds:schemaRefs>
</ds:datastoreItem>
</file>

<file path=customXml/itemProps33.xml><?xml version="1.0" encoding="utf-8"?>
<ds:datastoreItem xmlns:ds="http://schemas.openxmlformats.org/officeDocument/2006/customXml" ds:itemID="{D43413ED-32E1-4F02-9284-79C29D2A21EA}">
  <ds:schemaRefs>
    <ds:schemaRef ds:uri="http://schemas.openxmlformats.org/officeDocument/2006/bibliography"/>
  </ds:schemaRefs>
</ds:datastoreItem>
</file>

<file path=customXml/itemProps34.xml><?xml version="1.0" encoding="utf-8"?>
<ds:datastoreItem xmlns:ds="http://schemas.openxmlformats.org/officeDocument/2006/customXml" ds:itemID="{EB1955A4-DF61-4D44-8E0E-5B9CDBC1389F}">
  <ds:schemaRefs>
    <ds:schemaRef ds:uri="http://schemas.openxmlformats.org/officeDocument/2006/bibliography"/>
  </ds:schemaRefs>
</ds:datastoreItem>
</file>

<file path=customXml/itemProps35.xml><?xml version="1.0" encoding="utf-8"?>
<ds:datastoreItem xmlns:ds="http://schemas.openxmlformats.org/officeDocument/2006/customXml" ds:itemID="{15FEC420-93CF-4F0A-9E49-67C36FBEDA9F}">
  <ds:schemaRefs>
    <ds:schemaRef ds:uri="http://schemas.openxmlformats.org/officeDocument/2006/bibliography"/>
  </ds:schemaRefs>
</ds:datastoreItem>
</file>

<file path=customXml/itemProps36.xml><?xml version="1.0" encoding="utf-8"?>
<ds:datastoreItem xmlns:ds="http://schemas.openxmlformats.org/officeDocument/2006/customXml" ds:itemID="{DAE2C2F0-36DF-4F31-B546-F94C1C0DF015}">
  <ds:schemaRefs>
    <ds:schemaRef ds:uri="http://schemas.openxmlformats.org/officeDocument/2006/bibliography"/>
  </ds:schemaRefs>
</ds:datastoreItem>
</file>

<file path=customXml/itemProps37.xml><?xml version="1.0" encoding="utf-8"?>
<ds:datastoreItem xmlns:ds="http://schemas.openxmlformats.org/officeDocument/2006/customXml" ds:itemID="{4870863D-07A2-41EB-A045-CECC8E078844}">
  <ds:schemaRefs>
    <ds:schemaRef ds:uri="http://schemas.openxmlformats.org/officeDocument/2006/bibliography"/>
  </ds:schemaRefs>
</ds:datastoreItem>
</file>

<file path=customXml/itemProps38.xml><?xml version="1.0" encoding="utf-8"?>
<ds:datastoreItem xmlns:ds="http://schemas.openxmlformats.org/officeDocument/2006/customXml" ds:itemID="{EBCF41A8-4791-4DEF-9105-CED78270B267}">
  <ds:schemaRefs>
    <ds:schemaRef ds:uri="http://schemas.openxmlformats.org/officeDocument/2006/bibliography"/>
  </ds:schemaRefs>
</ds:datastoreItem>
</file>

<file path=customXml/itemProps39.xml><?xml version="1.0" encoding="utf-8"?>
<ds:datastoreItem xmlns:ds="http://schemas.openxmlformats.org/officeDocument/2006/customXml" ds:itemID="{B3644057-C291-423B-BB52-8AFEB002D43E}">
  <ds:schemaRefs>
    <ds:schemaRef ds:uri="http://schemas.openxmlformats.org/officeDocument/2006/bibliography"/>
  </ds:schemaRefs>
</ds:datastoreItem>
</file>

<file path=customXml/itemProps40.xml><?xml version="1.0" encoding="utf-8"?>
<ds:datastoreItem xmlns:ds="http://schemas.openxmlformats.org/officeDocument/2006/customXml" ds:itemID="{8F60173E-9A0E-415B-8453-51E39A435EAB}">
  <ds:schemaRefs>
    <ds:schemaRef ds:uri="http://schemas.openxmlformats.org/officeDocument/2006/bibliography"/>
  </ds:schemaRefs>
</ds:datastoreItem>
</file>

<file path=customXml/itemProps41.xml><?xml version="1.0" encoding="utf-8"?>
<ds:datastoreItem xmlns:ds="http://schemas.openxmlformats.org/officeDocument/2006/customXml" ds:itemID="{825155F7-2EDC-4F01-8CE3-720E89B8B8D7}">
  <ds:schemaRefs>
    <ds:schemaRef ds:uri="http://schemas.openxmlformats.org/officeDocument/2006/bibliography"/>
  </ds:schemaRefs>
</ds:datastoreItem>
</file>

<file path=customXml/itemProps42.xml><?xml version="1.0" encoding="utf-8"?>
<ds:datastoreItem xmlns:ds="http://schemas.openxmlformats.org/officeDocument/2006/customXml" ds:itemID="{3D4040ED-1EEF-4DB1-9E92-1A8576C676CA}">
  <ds:schemaRefs>
    <ds:schemaRef ds:uri="http://schemas.openxmlformats.org/officeDocument/2006/bibliography"/>
  </ds:schemaRefs>
</ds:datastoreItem>
</file>

<file path=customXml/itemProps43.xml><?xml version="1.0" encoding="utf-8"?>
<ds:datastoreItem xmlns:ds="http://schemas.openxmlformats.org/officeDocument/2006/customXml" ds:itemID="{6E4D81F2-97D7-4819-8FFA-F3B2B6BDEBDD}">
  <ds:schemaRefs>
    <ds:schemaRef ds:uri="http://schemas.openxmlformats.org/officeDocument/2006/bibliography"/>
  </ds:schemaRefs>
</ds:datastoreItem>
</file>

<file path=customXml/itemProps44.xml><?xml version="1.0" encoding="utf-8"?>
<ds:datastoreItem xmlns:ds="http://schemas.openxmlformats.org/officeDocument/2006/customXml" ds:itemID="{1B8C495D-40A9-4D6C-A9B1-32FBC2A190C4}">
  <ds:schemaRefs>
    <ds:schemaRef ds:uri="http://schemas.openxmlformats.org/officeDocument/2006/bibliography"/>
  </ds:schemaRefs>
</ds:datastoreItem>
</file>

<file path=customXml/itemProps45.xml><?xml version="1.0" encoding="utf-8"?>
<ds:datastoreItem xmlns:ds="http://schemas.openxmlformats.org/officeDocument/2006/customXml" ds:itemID="{24FFC508-8AEF-490B-AC55-EE42E346F56A}">
  <ds:schemaRefs>
    <ds:schemaRef ds:uri="http://schemas.openxmlformats.org/officeDocument/2006/bibliography"/>
  </ds:schemaRefs>
</ds:datastoreItem>
</file>

<file path=customXml/itemProps46.xml><?xml version="1.0" encoding="utf-8"?>
<ds:datastoreItem xmlns:ds="http://schemas.openxmlformats.org/officeDocument/2006/customXml" ds:itemID="{F860C9FC-6105-4711-B4F5-5EAE23E94E5D}">
  <ds:schemaRefs>
    <ds:schemaRef ds:uri="http://schemas.openxmlformats.org/officeDocument/2006/bibliography"/>
  </ds:schemaRefs>
</ds:datastoreItem>
</file>

<file path=customXml/itemProps47.xml><?xml version="1.0" encoding="utf-8"?>
<ds:datastoreItem xmlns:ds="http://schemas.openxmlformats.org/officeDocument/2006/customXml" ds:itemID="{0A173222-B5F3-4F3D-A23F-08E2E7A45190}">
  <ds:schemaRefs>
    <ds:schemaRef ds:uri="http://schemas.openxmlformats.org/officeDocument/2006/bibliography"/>
  </ds:schemaRefs>
</ds:datastoreItem>
</file>

<file path=customXml/itemProps48.xml><?xml version="1.0" encoding="utf-8"?>
<ds:datastoreItem xmlns:ds="http://schemas.openxmlformats.org/officeDocument/2006/customXml" ds:itemID="{56C678C0-BFF3-43F4-98DE-444079AEFCF6}">
  <ds:schemaRefs>
    <ds:schemaRef ds:uri="http://schemas.openxmlformats.org/officeDocument/2006/bibliography"/>
  </ds:schemaRefs>
</ds:datastoreItem>
</file>

<file path=customXml/itemProps49.xml><?xml version="1.0" encoding="utf-8"?>
<ds:datastoreItem xmlns:ds="http://schemas.openxmlformats.org/officeDocument/2006/customXml" ds:itemID="{813731C4-B716-408B-B69F-88B8323EEB67}">
  <ds:schemaRefs>
    <ds:schemaRef ds:uri="http://schemas.openxmlformats.org/officeDocument/2006/bibliography"/>
  </ds:schemaRefs>
</ds:datastoreItem>
</file>

<file path=customXml/itemProps50.xml><?xml version="1.0" encoding="utf-8"?>
<ds:datastoreItem xmlns:ds="http://schemas.openxmlformats.org/officeDocument/2006/customXml" ds:itemID="{D9013644-C960-4EC9-AA45-CB219920E196}">
  <ds:schemaRefs>
    <ds:schemaRef ds:uri="http://schemas.openxmlformats.org/officeDocument/2006/bibliography"/>
  </ds:schemaRefs>
</ds:datastoreItem>
</file>

<file path=customXml/itemProps51.xml><?xml version="1.0" encoding="utf-8"?>
<ds:datastoreItem xmlns:ds="http://schemas.openxmlformats.org/officeDocument/2006/customXml" ds:itemID="{93B3B955-8393-4FA8-94A0-A48DAEE20842}">
  <ds:schemaRefs>
    <ds:schemaRef ds:uri="http://schemas.openxmlformats.org/officeDocument/2006/bibliography"/>
  </ds:schemaRefs>
</ds:datastoreItem>
</file>

<file path=customXml/itemProps52.xml><?xml version="1.0" encoding="utf-8"?>
<ds:datastoreItem xmlns:ds="http://schemas.openxmlformats.org/officeDocument/2006/customXml" ds:itemID="{FDB681F7-130B-4F49-BBFD-4EDFF27EE13A}">
  <ds:schemaRefs>
    <ds:schemaRef ds:uri="http://schemas.openxmlformats.org/officeDocument/2006/bibliography"/>
  </ds:schemaRefs>
</ds:datastoreItem>
</file>

<file path=customXml/itemProps53.xml><?xml version="1.0" encoding="utf-8"?>
<ds:datastoreItem xmlns:ds="http://schemas.openxmlformats.org/officeDocument/2006/customXml" ds:itemID="{8DFD9E99-B1C2-4D22-870E-8C859CF93D5A}">
  <ds:schemaRefs>
    <ds:schemaRef ds:uri="http://schemas.openxmlformats.org/officeDocument/2006/bibliography"/>
  </ds:schemaRefs>
</ds:datastoreItem>
</file>

<file path=customXml/itemProps54.xml><?xml version="1.0" encoding="utf-8"?>
<ds:datastoreItem xmlns:ds="http://schemas.openxmlformats.org/officeDocument/2006/customXml" ds:itemID="{791D5C88-0321-47BC-AEE9-3F60F2323A3F}">
  <ds:schemaRefs>
    <ds:schemaRef ds:uri="http://schemas.openxmlformats.org/officeDocument/2006/bibliography"/>
  </ds:schemaRefs>
</ds:datastoreItem>
</file>

<file path=customXml/itemProps55.xml><?xml version="1.0" encoding="utf-8"?>
<ds:datastoreItem xmlns:ds="http://schemas.openxmlformats.org/officeDocument/2006/customXml" ds:itemID="{AA76F83B-37EC-43BE-BCDD-02A191238E54}">
  <ds:schemaRefs>
    <ds:schemaRef ds:uri="http://schemas.openxmlformats.org/officeDocument/2006/bibliography"/>
  </ds:schemaRefs>
</ds:datastoreItem>
</file>

<file path=customXml/itemProps56.xml><?xml version="1.0" encoding="utf-8"?>
<ds:datastoreItem xmlns:ds="http://schemas.openxmlformats.org/officeDocument/2006/customXml" ds:itemID="{400A9EB6-A6B8-4237-8D24-1F1BC092CCD4}">
  <ds:schemaRefs>
    <ds:schemaRef ds:uri="http://schemas.openxmlformats.org/officeDocument/2006/bibliography"/>
  </ds:schemaRefs>
</ds:datastoreItem>
</file>

<file path=customXml/itemProps57.xml><?xml version="1.0" encoding="utf-8"?>
<ds:datastoreItem xmlns:ds="http://schemas.openxmlformats.org/officeDocument/2006/customXml" ds:itemID="{533E0BDB-6226-4C33-BE2C-8B661A450E4B}">
  <ds:schemaRefs>
    <ds:schemaRef ds:uri="http://schemas.openxmlformats.org/officeDocument/2006/bibliography"/>
  </ds:schemaRefs>
</ds:datastoreItem>
</file>

<file path=customXml/itemProps58.xml><?xml version="1.0" encoding="utf-8"?>
<ds:datastoreItem xmlns:ds="http://schemas.openxmlformats.org/officeDocument/2006/customXml" ds:itemID="{C38CBC09-430C-40C7-BA48-0F124B4FC746}">
  <ds:schemaRefs>
    <ds:schemaRef ds:uri="http://schemas.openxmlformats.org/officeDocument/2006/bibliography"/>
  </ds:schemaRefs>
</ds:datastoreItem>
</file>

<file path=customXml/itemProps59.xml><?xml version="1.0" encoding="utf-8"?>
<ds:datastoreItem xmlns:ds="http://schemas.openxmlformats.org/officeDocument/2006/customXml" ds:itemID="{04FB145D-A7FE-4C4A-B71B-3C23ECFC0FB6}">
  <ds:schemaRefs>
    <ds:schemaRef ds:uri="http://schemas.openxmlformats.org/officeDocument/2006/bibliography"/>
  </ds:schemaRefs>
</ds:datastoreItem>
</file>

<file path=customXml/itemProps60.xml><?xml version="1.0" encoding="utf-8"?>
<ds:datastoreItem xmlns:ds="http://schemas.openxmlformats.org/officeDocument/2006/customXml" ds:itemID="{90B868B7-232E-48D6-810E-ADD4907E9D36}">
  <ds:schemaRefs>
    <ds:schemaRef ds:uri="http://schemas.openxmlformats.org/officeDocument/2006/bibliography"/>
  </ds:schemaRefs>
</ds:datastoreItem>
</file>

<file path=customXml/itemProps61.xml><?xml version="1.0" encoding="utf-8"?>
<ds:datastoreItem xmlns:ds="http://schemas.openxmlformats.org/officeDocument/2006/customXml" ds:itemID="{452CCC90-3DAF-40FE-B95C-518DA11B2C21}">
  <ds:schemaRefs>
    <ds:schemaRef ds:uri="http://schemas.openxmlformats.org/officeDocument/2006/bibliography"/>
  </ds:schemaRefs>
</ds:datastoreItem>
</file>

<file path=customXml/itemProps62.xml><?xml version="1.0" encoding="utf-8"?>
<ds:datastoreItem xmlns:ds="http://schemas.openxmlformats.org/officeDocument/2006/customXml" ds:itemID="{D00BA4C3-2ADE-4646-B846-45FD459CE746}">
  <ds:schemaRefs>
    <ds:schemaRef ds:uri="http://schemas.openxmlformats.org/officeDocument/2006/bibliography"/>
  </ds:schemaRefs>
</ds:datastoreItem>
</file>

<file path=customXml/itemProps63.xml><?xml version="1.0" encoding="utf-8"?>
<ds:datastoreItem xmlns:ds="http://schemas.openxmlformats.org/officeDocument/2006/customXml" ds:itemID="{B593C098-3CDB-4E36-A9A1-647B237AE9A3}">
  <ds:schemaRefs>
    <ds:schemaRef ds:uri="http://schemas.openxmlformats.org/officeDocument/2006/bibliography"/>
  </ds:schemaRefs>
</ds:datastoreItem>
</file>

<file path=customXml/itemProps64.xml><?xml version="1.0" encoding="utf-8"?>
<ds:datastoreItem xmlns:ds="http://schemas.openxmlformats.org/officeDocument/2006/customXml" ds:itemID="{F741FB18-851B-42E9-86B7-326F852C59B2}">
  <ds:schemaRefs>
    <ds:schemaRef ds:uri="http://schemas.openxmlformats.org/officeDocument/2006/bibliography"/>
  </ds:schemaRefs>
</ds:datastoreItem>
</file>

<file path=customXml/itemProps65.xml><?xml version="1.0" encoding="utf-8"?>
<ds:datastoreItem xmlns:ds="http://schemas.openxmlformats.org/officeDocument/2006/customXml" ds:itemID="{2750CB84-CE4A-4684-9E8F-584FA8A87918}">
  <ds:schemaRefs>
    <ds:schemaRef ds:uri="http://schemas.openxmlformats.org/officeDocument/2006/bibliography"/>
  </ds:schemaRefs>
</ds:datastoreItem>
</file>

<file path=customXml/itemProps66.xml><?xml version="1.0" encoding="utf-8"?>
<ds:datastoreItem xmlns:ds="http://schemas.openxmlformats.org/officeDocument/2006/customXml" ds:itemID="{4C0D80F5-DBF4-4B6C-A2A7-0E1565A5F214}">
  <ds:schemaRefs>
    <ds:schemaRef ds:uri="http://schemas.openxmlformats.org/officeDocument/2006/bibliography"/>
  </ds:schemaRefs>
</ds:datastoreItem>
</file>

<file path=customXml/itemProps67.xml><?xml version="1.0" encoding="utf-8"?>
<ds:datastoreItem xmlns:ds="http://schemas.openxmlformats.org/officeDocument/2006/customXml" ds:itemID="{B63794C6-0764-4B14-B105-C4511B6CF4E5}">
  <ds:schemaRefs>
    <ds:schemaRef ds:uri="http://schemas.openxmlformats.org/officeDocument/2006/bibliography"/>
  </ds:schemaRefs>
</ds:datastoreItem>
</file>

<file path=customXml/itemProps68.xml><?xml version="1.0" encoding="utf-8"?>
<ds:datastoreItem xmlns:ds="http://schemas.openxmlformats.org/officeDocument/2006/customXml" ds:itemID="{805ACF68-366D-422D-BF71-71490B185BC2}">
  <ds:schemaRefs>
    <ds:schemaRef ds:uri="http://schemas.openxmlformats.org/officeDocument/2006/bibliography"/>
  </ds:schemaRefs>
</ds:datastoreItem>
</file>

<file path=customXml/itemProps69.xml><?xml version="1.0" encoding="utf-8"?>
<ds:datastoreItem xmlns:ds="http://schemas.openxmlformats.org/officeDocument/2006/customXml" ds:itemID="{B029F9FA-E88F-4FF5-A45B-AE746D593179}">
  <ds:schemaRefs>
    <ds:schemaRef ds:uri="http://schemas.openxmlformats.org/officeDocument/2006/bibliography"/>
  </ds:schemaRefs>
</ds:datastoreItem>
</file>

<file path=customXml/itemProps70.xml><?xml version="1.0" encoding="utf-8"?>
<ds:datastoreItem xmlns:ds="http://schemas.openxmlformats.org/officeDocument/2006/customXml" ds:itemID="{551D7CFA-9259-4E07-8BE9-71BA4E7391AC}">
  <ds:schemaRefs>
    <ds:schemaRef ds:uri="http://schemas.openxmlformats.org/officeDocument/2006/bibliography"/>
  </ds:schemaRefs>
</ds:datastoreItem>
</file>

<file path=customXml/itemProps71.xml><?xml version="1.0" encoding="utf-8"?>
<ds:datastoreItem xmlns:ds="http://schemas.openxmlformats.org/officeDocument/2006/customXml" ds:itemID="{442B9BB8-8640-4CFE-ADFB-469C367B6184}">
  <ds:schemaRefs>
    <ds:schemaRef ds:uri="http://schemas.openxmlformats.org/officeDocument/2006/bibliography"/>
  </ds:schemaRefs>
</ds:datastoreItem>
</file>

<file path=customXml/itemProps72.xml><?xml version="1.0" encoding="utf-8"?>
<ds:datastoreItem xmlns:ds="http://schemas.openxmlformats.org/officeDocument/2006/customXml" ds:itemID="{9F44C6BA-4B84-40AD-BFD1-B2E44669C9EE}">
  <ds:schemaRefs>
    <ds:schemaRef ds:uri="http://schemas.openxmlformats.org/officeDocument/2006/bibliography"/>
  </ds:schemaRefs>
</ds:datastoreItem>
</file>

<file path=customXml/itemProps73.xml><?xml version="1.0" encoding="utf-8"?>
<ds:datastoreItem xmlns:ds="http://schemas.openxmlformats.org/officeDocument/2006/customXml" ds:itemID="{32CDBB90-964F-4926-AF7A-BE5D57E8F364}">
  <ds:schemaRefs>
    <ds:schemaRef ds:uri="http://schemas.openxmlformats.org/officeDocument/2006/bibliography"/>
  </ds:schemaRefs>
</ds:datastoreItem>
</file>

<file path=customXml/itemProps74.xml><?xml version="1.0" encoding="utf-8"?>
<ds:datastoreItem xmlns:ds="http://schemas.openxmlformats.org/officeDocument/2006/customXml" ds:itemID="{FE74D91D-F67B-4C00-85E0-7F2E5CCB6971}">
  <ds:schemaRefs>
    <ds:schemaRef ds:uri="http://schemas.openxmlformats.org/officeDocument/2006/bibliography"/>
  </ds:schemaRefs>
</ds:datastoreItem>
</file>

<file path=customXml/itemProps75.xml><?xml version="1.0" encoding="utf-8"?>
<ds:datastoreItem xmlns:ds="http://schemas.openxmlformats.org/officeDocument/2006/customXml" ds:itemID="{EE5F0CED-292E-472E-9DB3-F7FB175DF1A5}">
  <ds:schemaRefs>
    <ds:schemaRef ds:uri="http://schemas.openxmlformats.org/officeDocument/2006/bibliography"/>
  </ds:schemaRefs>
</ds:datastoreItem>
</file>

<file path=customXml/itemProps76.xml><?xml version="1.0" encoding="utf-8"?>
<ds:datastoreItem xmlns:ds="http://schemas.openxmlformats.org/officeDocument/2006/customXml" ds:itemID="{3F215EE2-E89D-4572-B0AB-761302F5C084}">
  <ds:schemaRefs>
    <ds:schemaRef ds:uri="http://schemas.openxmlformats.org/officeDocument/2006/bibliography"/>
  </ds:schemaRefs>
</ds:datastoreItem>
</file>

<file path=customXml/itemProps77.xml><?xml version="1.0" encoding="utf-8"?>
<ds:datastoreItem xmlns:ds="http://schemas.openxmlformats.org/officeDocument/2006/customXml" ds:itemID="{0EB8DB7D-EB04-48B8-82A8-EDB07DAC81B0}">
  <ds:schemaRefs>
    <ds:schemaRef ds:uri="http://schemas.openxmlformats.org/officeDocument/2006/bibliography"/>
  </ds:schemaRefs>
</ds:datastoreItem>
</file>

<file path=customXml/itemProps78.xml><?xml version="1.0" encoding="utf-8"?>
<ds:datastoreItem xmlns:ds="http://schemas.openxmlformats.org/officeDocument/2006/customXml" ds:itemID="{339821CA-37C0-4B8E-8FDA-E1450F2A54C9}">
  <ds:schemaRefs>
    <ds:schemaRef ds:uri="http://schemas.openxmlformats.org/officeDocument/2006/bibliography"/>
  </ds:schemaRefs>
</ds:datastoreItem>
</file>

<file path=customXml/itemProps79.xml><?xml version="1.0" encoding="utf-8"?>
<ds:datastoreItem xmlns:ds="http://schemas.openxmlformats.org/officeDocument/2006/customXml" ds:itemID="{F911D6F4-F017-4701-A981-D3A8B7D8F91D}">
  <ds:schemaRefs>
    <ds:schemaRef ds:uri="http://schemas.openxmlformats.org/officeDocument/2006/bibliography"/>
  </ds:schemaRefs>
</ds:datastoreItem>
</file>

<file path=customXml/itemProps80.xml><?xml version="1.0" encoding="utf-8"?>
<ds:datastoreItem xmlns:ds="http://schemas.openxmlformats.org/officeDocument/2006/customXml" ds:itemID="{D655CC84-B6DF-40F7-B8D2-8420A1EF8E24}">
  <ds:schemaRefs>
    <ds:schemaRef ds:uri="http://schemas.openxmlformats.org/officeDocument/2006/bibliography"/>
  </ds:schemaRefs>
</ds:datastoreItem>
</file>

<file path=customXml/itemProps81.xml><?xml version="1.0" encoding="utf-8"?>
<ds:datastoreItem xmlns:ds="http://schemas.openxmlformats.org/officeDocument/2006/customXml" ds:itemID="{1695886D-0B67-4D23-92CB-10EC2C1CC81A}">
  <ds:schemaRefs>
    <ds:schemaRef ds:uri="http://schemas.openxmlformats.org/officeDocument/2006/bibliography"/>
  </ds:schemaRefs>
</ds:datastoreItem>
</file>

<file path=customXml/itemProps82.xml><?xml version="1.0" encoding="utf-8"?>
<ds:datastoreItem xmlns:ds="http://schemas.openxmlformats.org/officeDocument/2006/customXml" ds:itemID="{89868147-2919-4376-A375-48B1BFE3DE7D}">
  <ds:schemaRefs>
    <ds:schemaRef ds:uri="http://schemas.openxmlformats.org/officeDocument/2006/bibliography"/>
  </ds:schemaRefs>
</ds:datastoreItem>
</file>

<file path=customXml/itemProps83.xml><?xml version="1.0" encoding="utf-8"?>
<ds:datastoreItem xmlns:ds="http://schemas.openxmlformats.org/officeDocument/2006/customXml" ds:itemID="{C6BCA487-FC23-4064-9C21-8ED42196B81D}">
  <ds:schemaRefs>
    <ds:schemaRef ds:uri="http://schemas.openxmlformats.org/officeDocument/2006/bibliography"/>
  </ds:schemaRefs>
</ds:datastoreItem>
</file>

<file path=customXml/itemProps84.xml><?xml version="1.0" encoding="utf-8"?>
<ds:datastoreItem xmlns:ds="http://schemas.openxmlformats.org/officeDocument/2006/customXml" ds:itemID="{77660178-E326-4BBB-A864-1F29E4B6FB8E}">
  <ds:schemaRefs>
    <ds:schemaRef ds:uri="http://schemas.openxmlformats.org/officeDocument/2006/bibliography"/>
  </ds:schemaRefs>
</ds:datastoreItem>
</file>

<file path=customXml/itemProps85.xml><?xml version="1.0" encoding="utf-8"?>
<ds:datastoreItem xmlns:ds="http://schemas.openxmlformats.org/officeDocument/2006/customXml" ds:itemID="{6859673E-F3EE-4A31-A62B-528E8092A169}">
  <ds:schemaRefs>
    <ds:schemaRef ds:uri="http://schemas.openxmlformats.org/officeDocument/2006/bibliography"/>
  </ds:schemaRefs>
</ds:datastoreItem>
</file>

<file path=customXml/itemProps86.xml><?xml version="1.0" encoding="utf-8"?>
<ds:datastoreItem xmlns:ds="http://schemas.openxmlformats.org/officeDocument/2006/customXml" ds:itemID="{B662E9F4-DC18-47A6-85DC-F27AAAE44FFC}">
  <ds:schemaRefs>
    <ds:schemaRef ds:uri="http://schemas.openxmlformats.org/officeDocument/2006/bibliography"/>
  </ds:schemaRefs>
</ds:datastoreItem>
</file>

<file path=customXml/itemProps87.xml><?xml version="1.0" encoding="utf-8"?>
<ds:datastoreItem xmlns:ds="http://schemas.openxmlformats.org/officeDocument/2006/customXml" ds:itemID="{96E61AD5-5770-470F-B1E3-D51DD765D503}">
  <ds:schemaRefs>
    <ds:schemaRef ds:uri="http://schemas.openxmlformats.org/officeDocument/2006/bibliography"/>
  </ds:schemaRefs>
</ds:datastoreItem>
</file>

<file path=customXml/itemProps88.xml><?xml version="1.0" encoding="utf-8"?>
<ds:datastoreItem xmlns:ds="http://schemas.openxmlformats.org/officeDocument/2006/customXml" ds:itemID="{FEE0A087-9607-49E2-AC2E-4710BE93F751}">
  <ds:schemaRefs>
    <ds:schemaRef ds:uri="http://schemas.openxmlformats.org/officeDocument/2006/bibliography"/>
  </ds:schemaRefs>
</ds:datastoreItem>
</file>

<file path=customXml/itemProps89.xml><?xml version="1.0" encoding="utf-8"?>
<ds:datastoreItem xmlns:ds="http://schemas.openxmlformats.org/officeDocument/2006/customXml" ds:itemID="{2BC366C6-CF3A-446C-B690-E901433758BE}">
  <ds:schemaRefs>
    <ds:schemaRef ds:uri="http://schemas.openxmlformats.org/officeDocument/2006/bibliography"/>
  </ds:schemaRefs>
</ds:datastoreItem>
</file>

<file path=customXml/itemProps90.xml><?xml version="1.0" encoding="utf-8"?>
<ds:datastoreItem xmlns:ds="http://schemas.openxmlformats.org/officeDocument/2006/customXml" ds:itemID="{619E55D4-350E-41E0-81DC-051261642178}">
  <ds:schemaRefs>
    <ds:schemaRef ds:uri="http://schemas.openxmlformats.org/officeDocument/2006/bibliography"/>
  </ds:schemaRefs>
</ds:datastoreItem>
</file>

<file path=customXml/itemProps91.xml><?xml version="1.0" encoding="utf-8"?>
<ds:datastoreItem xmlns:ds="http://schemas.openxmlformats.org/officeDocument/2006/customXml" ds:itemID="{A649333F-C104-44D2-983D-F528B883577D}">
  <ds:schemaRefs>
    <ds:schemaRef ds:uri="http://schemas.openxmlformats.org/officeDocument/2006/bibliography"/>
  </ds:schemaRefs>
</ds:datastoreItem>
</file>

<file path=customXml/itemProps92.xml><?xml version="1.0" encoding="utf-8"?>
<ds:datastoreItem xmlns:ds="http://schemas.openxmlformats.org/officeDocument/2006/customXml" ds:itemID="{E3DEE9A5-A215-475C-9B61-50DA9A4F34D7}">
  <ds:schemaRefs>
    <ds:schemaRef ds:uri="http://schemas.openxmlformats.org/officeDocument/2006/bibliography"/>
  </ds:schemaRefs>
</ds:datastoreItem>
</file>

<file path=customXml/itemProps93.xml><?xml version="1.0" encoding="utf-8"?>
<ds:datastoreItem xmlns:ds="http://schemas.openxmlformats.org/officeDocument/2006/customXml" ds:itemID="{C6AA74AE-648F-4581-B45C-0D6D1878A9F9}">
  <ds:schemaRefs>
    <ds:schemaRef ds:uri="http://schemas.openxmlformats.org/officeDocument/2006/bibliography"/>
  </ds:schemaRefs>
</ds:datastoreItem>
</file>

<file path=customXml/itemProps94.xml><?xml version="1.0" encoding="utf-8"?>
<ds:datastoreItem xmlns:ds="http://schemas.openxmlformats.org/officeDocument/2006/customXml" ds:itemID="{7F7D9039-E906-4B82-8860-DD2D6E5C3E30}">
  <ds:schemaRefs>
    <ds:schemaRef ds:uri="http://schemas.openxmlformats.org/officeDocument/2006/bibliography"/>
  </ds:schemaRefs>
</ds:datastoreItem>
</file>

<file path=customXml/itemProps95.xml><?xml version="1.0" encoding="utf-8"?>
<ds:datastoreItem xmlns:ds="http://schemas.openxmlformats.org/officeDocument/2006/customXml" ds:itemID="{491D5472-9F0C-47CD-8DD2-EAC2D2EBE6D6}">
  <ds:schemaRefs>
    <ds:schemaRef ds:uri="http://schemas.openxmlformats.org/officeDocument/2006/bibliography"/>
  </ds:schemaRefs>
</ds:datastoreItem>
</file>

<file path=customXml/itemProps96.xml><?xml version="1.0" encoding="utf-8"?>
<ds:datastoreItem xmlns:ds="http://schemas.openxmlformats.org/officeDocument/2006/customXml" ds:itemID="{F5E5F9C0-B7BA-4F24-868B-7FB48B83D21E}">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73</TotalTime>
  <Pages>30</Pages>
  <Words>10218</Words>
  <Characters>50902</Characters>
  <Application>Microsoft Office Word</Application>
  <DocSecurity>0</DocSecurity>
  <Lines>424</Lines>
  <Paragraphs>121</Paragraphs>
  <ScaleCrop>false</ScaleCrop>
  <HeadingPairs>
    <vt:vector size="4" baseType="variant">
      <vt:variant>
        <vt:lpstr>Názov</vt:lpstr>
      </vt:variant>
      <vt:variant>
        <vt:i4>1</vt:i4>
      </vt:variant>
      <vt:variant>
        <vt:lpstr>Title</vt:lpstr>
      </vt:variant>
      <vt:variant>
        <vt:i4>1</vt:i4>
      </vt:variant>
    </vt:vector>
  </HeadingPairs>
  <TitlesOfParts>
    <vt:vector size="2" baseType="lpstr">
      <vt:lpstr>Návod na použitie:</vt:lpstr>
      <vt:lpstr>Návod na použitie:</vt:lpstr>
    </vt:vector>
  </TitlesOfParts>
  <Company>Deloitte</Company>
  <LinksUpToDate>false</LinksUpToDate>
  <CharactersWithSpaces>60999</CharactersWithSpaces>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Návod na použitie:</dc:title>
  <dc:subject/>
  <dc:creator>Alena Durkova</dc:creator>
  <cp:keywords/>
  <cp:lastModifiedBy>Alena Cabalova</cp:lastModifiedBy>
  <cp:revision>4</cp:revision>
  <cp:lastPrinted>2017-05-10T09:10:00Z</cp:lastPrinted>
  <dcterms:created xsi:type="dcterms:W3CDTF">2017-06-29T11:31:00Z</dcterms:created>
  <dcterms:modified xsi:type="dcterms:W3CDTF">2017-06-29T12:43:00Z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NewReviewCycle">
    <vt:lpwstr/>
  </property>
</Properties>
</file>